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85" r:id="rId3"/>
    <p:sldId id="270" r:id="rId4"/>
    <p:sldId id="271" r:id="rId5"/>
    <p:sldId id="272" r:id="rId6"/>
    <p:sldId id="273" r:id="rId7"/>
    <p:sldId id="274" r:id="rId8"/>
    <p:sldId id="275" r:id="rId9"/>
    <p:sldId id="276" r:id="rId10"/>
    <p:sldId id="282" r:id="rId11"/>
    <p:sldId id="268" r:id="rId12"/>
    <p:sldId id="277" r:id="rId13"/>
    <p:sldId id="283" r:id="rId14"/>
    <p:sldId id="278" r:id="rId15"/>
    <p:sldId id="279" r:id="rId16"/>
    <p:sldId id="280" r:id="rId17"/>
    <p:sldId id="267" r:id="rId18"/>
    <p:sldId id="266" r:id="rId19"/>
    <p:sldId id="281" r:id="rId20"/>
    <p:sldId id="28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GB"/>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7044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5471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67934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24810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22880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GB"/>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834311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GB"/>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2921712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801976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GB"/>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68228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C33690-CDB7-F44C-8D0C-872ADACE96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9555B08-301A-5647-97BA-B421A1ACBE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EE842CB-D796-F84F-BD1C-1B5F8F5A64CE}"/>
              </a:ext>
            </a:extLst>
          </p:cNvPr>
          <p:cNvSpPr>
            <a:spLocks noGrp="1"/>
          </p:cNvSpPr>
          <p:nvPr>
            <p:ph type="dt" sz="half" idx="10"/>
          </p:nvPr>
        </p:nvSpPr>
        <p:spPr/>
        <p:txBody>
          <a:bodyPr/>
          <a:lstStyle/>
          <a:p>
            <a:fld id="{2EE59D74-8FAA-6845-B28F-E0367522EA3C}" type="datetimeFigureOut">
              <a:rPr lang="en-US" smtClean="0"/>
              <a:t>4/19/2022</a:t>
            </a:fld>
            <a:endParaRPr lang="en-US"/>
          </a:p>
        </p:txBody>
      </p:sp>
      <p:sp>
        <p:nvSpPr>
          <p:cNvPr id="5" name="Footer Placeholder 4">
            <a:extLst>
              <a:ext uri="{FF2B5EF4-FFF2-40B4-BE49-F238E27FC236}">
                <a16:creationId xmlns="" xmlns:a16="http://schemas.microsoft.com/office/drawing/2014/main" id="{84F2A717-7F59-0644-ADF5-CCDDA825E3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B19A1AB-745C-EE41-A2B8-27E151DA1CFC}"/>
              </a:ext>
            </a:extLst>
          </p:cNvPr>
          <p:cNvSpPr>
            <a:spLocks noGrp="1"/>
          </p:cNvSpPr>
          <p:nvPr>
            <p:ph type="sldNum" sz="quarter" idx="12"/>
          </p:nvPr>
        </p:nvSpPr>
        <p:spPr/>
        <p:txBody>
          <a:bodyPr/>
          <a:lstStyle/>
          <a:p>
            <a:fld id="{5B35E752-0E7A-9A49-AD92-CFBAAEB2FC37}" type="slidenum">
              <a:rPr lang="en-US" smtClean="0"/>
              <a:t>‹#›</a:t>
            </a:fld>
            <a:endParaRPr lang="en-US"/>
          </a:p>
        </p:txBody>
      </p:sp>
    </p:spTree>
    <p:extLst>
      <p:ext uri="{BB962C8B-B14F-4D97-AF65-F5344CB8AC3E}">
        <p14:creationId xmlns:p14="http://schemas.microsoft.com/office/powerpoint/2010/main" val="4184177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77243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GB"/>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789542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067586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60345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87057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57626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GB"/>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58386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1876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4/19/2022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086934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scholar.google.com/scholar_lookup?title=Procedures+for+the+safe+removal+of+dormancy+from+rice+seed&amp;author=Ellis+R.H.&amp;author=Hong+T.D.&amp;author=Roberts+E.H.&amp;publication+year=1983&amp;journal=Seed+Science+and+Technology&amp;volume=11&amp;pages=77-112" TargetMode="External"/><Relationship Id="rId2" Type="http://schemas.openxmlformats.org/officeDocument/2006/relationships/hyperlink" Target="https://scholar.google.com/scholar?q=Baun,+L.C.+(1972)+Biochemical+studies+on+dormancyof+the+rice+grain.+MS+thesis,+University+of+the+Philippines+at+Los+Ba%C3%B1os.+64+pp."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25000"/>
            <a:lumOff val="75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EFBF2B07-048A-5244-A488-947F148E6728}"/>
              </a:ext>
            </a:extLst>
          </p:cNvPr>
          <p:cNvSpPr>
            <a:spLocks noGrp="1"/>
          </p:cNvSpPr>
          <p:nvPr>
            <p:ph type="subTitle" idx="1"/>
          </p:nvPr>
        </p:nvSpPr>
        <p:spPr>
          <a:xfrm>
            <a:off x="646200" y="210046"/>
            <a:ext cx="11168657" cy="6284272"/>
          </a:xfrm>
        </p:spPr>
        <p:txBody>
          <a:bodyPr anchor="t">
            <a:normAutofit fontScale="55000" lnSpcReduction="20000"/>
          </a:bodyPr>
          <a:lstStyle/>
          <a:p>
            <a:r>
              <a:rPr lang="en-US" sz="2900" b="1" cap="none" dirty="0" err="1" smtClean="0">
                <a:solidFill>
                  <a:schemeClr val="tx1"/>
                </a:solidFill>
                <a:latin typeface="Times New Roman" panose="02020603050405020304" pitchFamily="18" charset="0"/>
                <a:cs typeface="Times New Roman" panose="02020603050405020304" pitchFamily="18" charset="0"/>
              </a:rPr>
              <a:t>Salahaddin</a:t>
            </a:r>
            <a:r>
              <a:rPr lang="en-US" sz="2900" b="1" cap="none" dirty="0" smtClean="0">
                <a:solidFill>
                  <a:schemeClr val="tx1"/>
                </a:solidFill>
                <a:latin typeface="Times New Roman" panose="02020603050405020304" pitchFamily="18" charset="0"/>
                <a:cs typeface="Times New Roman" panose="02020603050405020304" pitchFamily="18" charset="0"/>
              </a:rPr>
              <a:t> University-</a:t>
            </a:r>
            <a:r>
              <a:rPr lang="en-US" sz="2900" b="1" cap="none" dirty="0" err="1" smtClean="0">
                <a:solidFill>
                  <a:schemeClr val="tx1"/>
                </a:solidFill>
                <a:latin typeface="Times New Roman" panose="02020603050405020304" pitchFamily="18" charset="0"/>
                <a:cs typeface="Times New Roman" panose="02020603050405020304" pitchFamily="18" charset="0"/>
              </a:rPr>
              <a:t>erbil</a:t>
            </a:r>
            <a:r>
              <a:rPr lang="en-US" sz="2900" b="1" cap="none" dirty="0" smtClean="0">
                <a:solidFill>
                  <a:schemeClr val="tx1"/>
                </a:solidFill>
                <a:latin typeface="Times New Roman" panose="02020603050405020304" pitchFamily="18" charset="0"/>
                <a:cs typeface="Times New Roman" panose="02020603050405020304" pitchFamily="18" charset="0"/>
              </a:rPr>
              <a:t>
College Of Agricultural Engineering Sciences
Department Of Field Crops
 Fourth Stage </a:t>
            </a:r>
            <a:r>
              <a:rPr lang="en-US" cap="none" dirty="0" smtClean="0">
                <a:solidFill>
                  <a:schemeClr val="tx1"/>
                </a:solidFill>
                <a:latin typeface="Times New Roman" panose="02020603050405020304" pitchFamily="18" charset="0"/>
                <a:cs typeface="Times New Roman" panose="02020603050405020304" pitchFamily="18" charset="0"/>
              </a:rPr>
              <a:t>
</a:t>
            </a:r>
            <a:r>
              <a:rPr lang="en-US" sz="4200" b="1" cap="none" dirty="0" smtClean="0">
                <a:solidFill>
                  <a:schemeClr val="tx1"/>
                </a:solidFill>
                <a:latin typeface="Times New Roman" panose="02020603050405020304" pitchFamily="18" charset="0"/>
                <a:cs typeface="Times New Roman" panose="02020603050405020304" pitchFamily="18" charset="0"/>
              </a:rPr>
              <a:t>Investigating Different Treatments And Levels To Overcoming The Seed Dormancy On Some Rice (</a:t>
            </a:r>
            <a:r>
              <a:rPr lang="en-US" sz="4200" b="1" cap="none" dirty="0" err="1" smtClean="0">
                <a:solidFill>
                  <a:schemeClr val="tx1"/>
                </a:solidFill>
                <a:latin typeface="Times New Roman" panose="02020603050405020304" pitchFamily="18" charset="0"/>
                <a:cs typeface="Times New Roman" panose="02020603050405020304" pitchFamily="18" charset="0"/>
              </a:rPr>
              <a:t>Oryza</a:t>
            </a:r>
            <a:r>
              <a:rPr lang="en-US" sz="4200" b="1" cap="none" dirty="0" smtClean="0">
                <a:solidFill>
                  <a:schemeClr val="tx1"/>
                </a:solidFill>
                <a:latin typeface="Times New Roman" panose="02020603050405020304" pitchFamily="18" charset="0"/>
                <a:cs typeface="Times New Roman" panose="02020603050405020304" pitchFamily="18" charset="0"/>
              </a:rPr>
              <a:t> Satıva) Varieties</a:t>
            </a:r>
            <a:r>
              <a:rPr lang="en-US" cap="none" dirty="0" smtClean="0">
                <a:solidFill>
                  <a:schemeClr val="tx1"/>
                </a:solidFill>
                <a:latin typeface="Times New Roman" panose="02020603050405020304" pitchFamily="18" charset="0"/>
                <a:cs typeface="Times New Roman" panose="02020603050405020304" pitchFamily="18" charset="0"/>
              </a:rPr>
              <a:t>
           </a:t>
            </a:r>
            <a:r>
              <a:rPr lang="en-US" sz="2800" b="1" cap="none" dirty="0" smtClean="0">
                <a:solidFill>
                  <a:schemeClr val="tx1"/>
                </a:solidFill>
                <a:latin typeface="Times New Roman" panose="02020603050405020304" pitchFamily="18" charset="0"/>
                <a:cs typeface="Times New Roman" panose="02020603050405020304" pitchFamily="18" charset="0"/>
              </a:rPr>
              <a:t>Prepared</a:t>
            </a:r>
            <a:r>
              <a:rPr lang="en-US" cap="none" dirty="0" smtClean="0">
                <a:solidFill>
                  <a:schemeClr val="tx1"/>
                </a:solidFill>
                <a:latin typeface="Times New Roman" panose="02020603050405020304" pitchFamily="18" charset="0"/>
                <a:cs typeface="Times New Roman" panose="02020603050405020304" pitchFamily="18" charset="0"/>
              </a:rPr>
              <a:t> :     </a:t>
            </a:r>
            <a:r>
              <a:rPr lang="en-US" cap="none" dirty="0" err="1" smtClean="0">
                <a:solidFill>
                  <a:schemeClr val="tx1"/>
                </a:solidFill>
                <a:latin typeface="Times New Roman" panose="02020603050405020304" pitchFamily="18" charset="0"/>
                <a:cs typeface="Times New Roman" panose="02020603050405020304" pitchFamily="18" charset="0"/>
              </a:rPr>
              <a:t>Shokhan</a:t>
            </a:r>
            <a:r>
              <a:rPr lang="en-US" cap="none" dirty="0" smtClean="0">
                <a:solidFill>
                  <a:schemeClr val="tx1"/>
                </a:solidFill>
                <a:latin typeface="Times New Roman" panose="02020603050405020304" pitchFamily="18" charset="0"/>
                <a:cs typeface="Times New Roman" panose="02020603050405020304" pitchFamily="18" charset="0"/>
              </a:rPr>
              <a:t> </a:t>
            </a:r>
            <a:r>
              <a:rPr lang="en-US" cap="none" dirty="0" err="1" smtClean="0">
                <a:solidFill>
                  <a:schemeClr val="tx1"/>
                </a:solidFill>
                <a:latin typeface="Times New Roman" panose="02020603050405020304" pitchFamily="18" charset="0"/>
                <a:cs typeface="Times New Roman" panose="02020603050405020304" pitchFamily="18" charset="0"/>
              </a:rPr>
              <a:t>Zirak</a:t>
            </a:r>
            <a:r>
              <a:rPr lang="en-US" cap="none" dirty="0" smtClean="0">
                <a:solidFill>
                  <a:schemeClr val="tx1"/>
                </a:solidFill>
                <a:latin typeface="Times New Roman" panose="02020603050405020304" pitchFamily="18" charset="0"/>
                <a:cs typeface="Times New Roman" panose="02020603050405020304" pitchFamily="18" charset="0"/>
              </a:rPr>
              <a:t> Ahmed</a:t>
            </a:r>
          </a:p>
          <a:p>
            <a:r>
              <a:rPr lang="en-US" cap="none" dirty="0" smtClean="0">
                <a:solidFill>
                  <a:schemeClr val="tx1"/>
                </a:solidFill>
                <a:latin typeface="Times New Roman" panose="02020603050405020304" pitchFamily="18" charset="0"/>
                <a:cs typeface="Times New Roman" panose="02020603050405020304" pitchFamily="18" charset="0"/>
              </a:rPr>
              <a:t>                                             </a:t>
            </a:r>
            <a:r>
              <a:rPr lang="en-US" cap="none" dirty="0" err="1" smtClean="0">
                <a:solidFill>
                  <a:schemeClr val="tx1"/>
                </a:solidFill>
                <a:latin typeface="Times New Roman" panose="02020603050405020304" pitchFamily="18" charset="0"/>
                <a:cs typeface="Times New Roman" panose="02020603050405020304" pitchFamily="18" charset="0"/>
              </a:rPr>
              <a:t>Shaduman</a:t>
            </a:r>
            <a:r>
              <a:rPr lang="en-US" cap="none" dirty="0" smtClean="0">
                <a:solidFill>
                  <a:schemeClr val="tx1"/>
                </a:solidFill>
                <a:latin typeface="Times New Roman" panose="02020603050405020304" pitchFamily="18" charset="0"/>
                <a:cs typeface="Times New Roman" panose="02020603050405020304" pitchFamily="18" charset="0"/>
              </a:rPr>
              <a:t> </a:t>
            </a:r>
            <a:r>
              <a:rPr lang="en-US" cap="none" dirty="0" err="1" smtClean="0">
                <a:solidFill>
                  <a:schemeClr val="tx1"/>
                </a:solidFill>
                <a:latin typeface="Times New Roman" panose="02020603050405020304" pitchFamily="18" charset="0"/>
                <a:cs typeface="Times New Roman" panose="02020603050405020304" pitchFamily="18" charset="0"/>
              </a:rPr>
              <a:t>Asaad</a:t>
            </a:r>
            <a:r>
              <a:rPr lang="en-US" cap="none" dirty="0" smtClean="0">
                <a:solidFill>
                  <a:schemeClr val="tx1"/>
                </a:solidFill>
                <a:latin typeface="Times New Roman" panose="02020603050405020304" pitchFamily="18" charset="0"/>
                <a:cs typeface="Times New Roman" panose="02020603050405020304" pitchFamily="18" charset="0"/>
              </a:rPr>
              <a:t> </a:t>
            </a:r>
            <a:r>
              <a:rPr lang="en-US" cap="none" dirty="0" err="1" smtClean="0">
                <a:solidFill>
                  <a:schemeClr val="tx1"/>
                </a:solidFill>
                <a:latin typeface="Times New Roman" panose="02020603050405020304" pitchFamily="18" charset="0"/>
                <a:cs typeface="Times New Roman" panose="02020603050405020304" pitchFamily="18" charset="0"/>
              </a:rPr>
              <a:t>Mustaffa</a:t>
            </a:r>
            <a:r>
              <a:rPr lang="en-US" cap="none" dirty="0" smtClean="0">
                <a:solidFill>
                  <a:schemeClr val="tx1"/>
                </a:solidFill>
                <a:latin typeface="Times New Roman" panose="02020603050405020304" pitchFamily="18" charset="0"/>
                <a:cs typeface="Times New Roman" panose="02020603050405020304" pitchFamily="18" charset="0"/>
              </a:rPr>
              <a:t> </a:t>
            </a:r>
          </a:p>
          <a:p>
            <a:r>
              <a:rPr lang="en-US" cap="none" dirty="0" smtClean="0">
                <a:solidFill>
                  <a:schemeClr val="tx1"/>
                </a:solidFill>
                <a:latin typeface="Times New Roman" panose="02020603050405020304" pitchFamily="18" charset="0"/>
                <a:cs typeface="Times New Roman" panose="02020603050405020304" pitchFamily="18" charset="0"/>
              </a:rPr>
              <a:t>                                  </a:t>
            </a:r>
            <a:r>
              <a:rPr lang="en-US" cap="none" dirty="0" err="1" smtClean="0">
                <a:solidFill>
                  <a:schemeClr val="tx1"/>
                </a:solidFill>
                <a:latin typeface="Times New Roman" panose="02020603050405020304" pitchFamily="18" charset="0"/>
                <a:cs typeface="Times New Roman" panose="02020603050405020304" pitchFamily="18" charset="0"/>
              </a:rPr>
              <a:t>Hevi</a:t>
            </a:r>
            <a:r>
              <a:rPr lang="en-US" cap="none" dirty="0" smtClean="0">
                <a:solidFill>
                  <a:schemeClr val="tx1"/>
                </a:solidFill>
                <a:latin typeface="Times New Roman" panose="02020603050405020304" pitchFamily="18" charset="0"/>
                <a:cs typeface="Times New Roman" panose="02020603050405020304" pitchFamily="18" charset="0"/>
              </a:rPr>
              <a:t> </a:t>
            </a:r>
            <a:r>
              <a:rPr lang="en-US" cap="none" dirty="0" err="1" smtClean="0">
                <a:solidFill>
                  <a:schemeClr val="tx1"/>
                </a:solidFill>
                <a:latin typeface="Times New Roman" panose="02020603050405020304" pitchFamily="18" charset="0"/>
                <a:cs typeface="Times New Roman" panose="02020603050405020304" pitchFamily="18" charset="0"/>
              </a:rPr>
              <a:t>Kochar</a:t>
            </a:r>
            <a:r>
              <a:rPr lang="en-US" cap="none" dirty="0" smtClean="0">
                <a:solidFill>
                  <a:schemeClr val="tx1"/>
                </a:solidFill>
                <a:latin typeface="Times New Roman" panose="02020603050405020304" pitchFamily="18" charset="0"/>
                <a:cs typeface="Times New Roman" panose="02020603050405020304" pitchFamily="18" charset="0"/>
              </a:rPr>
              <a:t> Hakim   </a:t>
            </a:r>
          </a:p>
          <a:p>
            <a:r>
              <a:rPr lang="en-US" sz="1800" b="1" kern="1200" cap="none" dirty="0" smtClean="0">
                <a:solidFill>
                  <a:schemeClr val="tx1"/>
                </a:solidFill>
                <a:effectLst/>
                <a:latin typeface="Times New Roman" panose="02020603050405020304" pitchFamily="18" charset="0"/>
                <a:ea typeface="+mn-ea"/>
                <a:cs typeface="Times New Roman" panose="02020603050405020304" pitchFamily="18" charset="0"/>
              </a:rPr>
              <a:t/>
            </a:r>
            <a:br>
              <a:rPr lang="en-US" sz="1800" b="1" kern="1200" cap="none" dirty="0" smtClean="0">
                <a:solidFill>
                  <a:schemeClr val="tx1"/>
                </a:solidFill>
                <a:effectLst/>
                <a:latin typeface="Times New Roman" panose="02020603050405020304" pitchFamily="18" charset="0"/>
                <a:ea typeface="+mn-ea"/>
                <a:cs typeface="Times New Roman" panose="02020603050405020304" pitchFamily="18" charset="0"/>
              </a:rPr>
            </a:br>
            <a:r>
              <a:rPr lang="en-US" cap="none" dirty="0" smtClean="0">
                <a:solidFill>
                  <a:schemeClr val="tx1"/>
                </a:solidFill>
                <a:latin typeface="Times New Roman" panose="02020603050405020304" pitchFamily="18" charset="0"/>
                <a:cs typeface="Times New Roman" panose="02020603050405020304" pitchFamily="18" charset="0"/>
              </a:rPr>
              <a:t>                       </a:t>
            </a:r>
            <a:r>
              <a:rPr lang="en-US" sz="2800" b="1" cap="none" dirty="0" smtClean="0">
                <a:solidFill>
                  <a:schemeClr val="tx1"/>
                </a:solidFill>
                <a:latin typeface="Times New Roman" panose="02020603050405020304" pitchFamily="18" charset="0"/>
                <a:cs typeface="Times New Roman" panose="02020603050405020304" pitchFamily="18" charset="0"/>
              </a:rPr>
              <a:t>Supervised</a:t>
            </a:r>
            <a:r>
              <a:rPr lang="en-US" cap="none" dirty="0" smtClean="0">
                <a:solidFill>
                  <a:schemeClr val="tx1"/>
                </a:solidFill>
                <a:latin typeface="Times New Roman" panose="02020603050405020304" pitchFamily="18" charset="0"/>
                <a:cs typeface="Times New Roman" panose="02020603050405020304" pitchFamily="18" charset="0"/>
              </a:rPr>
              <a:t> : Dr. </a:t>
            </a:r>
            <a:r>
              <a:rPr lang="en-US" cap="none" dirty="0" err="1" smtClean="0">
                <a:solidFill>
                  <a:schemeClr val="tx1"/>
                </a:solidFill>
                <a:latin typeface="Times New Roman" panose="02020603050405020304" pitchFamily="18" charset="0"/>
                <a:cs typeface="Times New Roman" panose="02020603050405020304" pitchFamily="18" charset="0"/>
              </a:rPr>
              <a:t>Shakir</a:t>
            </a:r>
            <a:r>
              <a:rPr lang="en-US" cap="none" dirty="0" smtClean="0">
                <a:solidFill>
                  <a:schemeClr val="tx1"/>
                </a:solidFill>
                <a:latin typeface="Times New Roman" panose="02020603050405020304" pitchFamily="18" charset="0"/>
                <a:cs typeface="Times New Roman" panose="02020603050405020304" pitchFamily="18" charset="0"/>
              </a:rPr>
              <a:t> </a:t>
            </a:r>
            <a:r>
              <a:rPr lang="en-US" cap="none" dirty="0" err="1" smtClean="0">
                <a:solidFill>
                  <a:schemeClr val="tx1"/>
                </a:solidFill>
                <a:latin typeface="Times New Roman" panose="02020603050405020304" pitchFamily="18" charset="0"/>
                <a:cs typeface="Times New Roman" panose="02020603050405020304" pitchFamily="18" charset="0"/>
              </a:rPr>
              <a:t>Bahaddin</a:t>
            </a:r>
            <a:r>
              <a:rPr lang="en-US" cap="none" dirty="0" smtClean="0">
                <a:solidFill>
                  <a:schemeClr val="tx1"/>
                </a:solidFill>
                <a:latin typeface="Times New Roman" panose="02020603050405020304" pitchFamily="18" charset="0"/>
                <a:cs typeface="Times New Roman" panose="02020603050405020304" pitchFamily="18" charset="0"/>
              </a:rPr>
              <a:t> </a:t>
            </a:r>
            <a:r>
              <a:rPr lang="en-US" cap="none" dirty="0" err="1" smtClean="0">
                <a:solidFill>
                  <a:schemeClr val="tx1"/>
                </a:solidFill>
                <a:latin typeface="Times New Roman" panose="02020603050405020304" pitchFamily="18" charset="0"/>
                <a:cs typeface="Times New Roman" panose="02020603050405020304" pitchFamily="18" charset="0"/>
              </a:rPr>
              <a:t>Shakir</a:t>
            </a:r>
            <a:r>
              <a:rPr lang="en-US" cap="none" dirty="0" smtClean="0">
                <a:solidFill>
                  <a:schemeClr val="tx1"/>
                </a:solidFill>
                <a:latin typeface="Times New Roman" panose="02020603050405020304" pitchFamily="18" charset="0"/>
                <a:cs typeface="Times New Roman" panose="02020603050405020304" pitchFamily="18" charset="0"/>
              </a:rPr>
              <a:t> 
                                                    Mrs. Arian Mustafa Abdullah
                                                      Mrs. Media </a:t>
            </a:r>
            <a:r>
              <a:rPr lang="en-US" cap="none" dirty="0" err="1" smtClean="0">
                <a:solidFill>
                  <a:schemeClr val="tx1"/>
                </a:solidFill>
                <a:latin typeface="Times New Roman" panose="02020603050405020304" pitchFamily="18" charset="0"/>
                <a:cs typeface="Times New Roman" panose="02020603050405020304" pitchFamily="18" charset="0"/>
              </a:rPr>
              <a:t>Nofel</a:t>
            </a:r>
            <a:r>
              <a:rPr lang="en-US" cap="none" dirty="0" smtClean="0">
                <a:solidFill>
                  <a:schemeClr val="tx1"/>
                </a:solidFill>
                <a:latin typeface="Times New Roman" panose="02020603050405020304" pitchFamily="18" charset="0"/>
                <a:cs typeface="Times New Roman" panose="02020603050405020304" pitchFamily="18" charset="0"/>
              </a:rPr>
              <a:t> Mohammed</a:t>
            </a:r>
          </a:p>
          <a:p>
            <a:endParaRPr lang="en-US" sz="3600" b="1" cap="none" dirty="0" smtClean="0">
              <a:solidFill>
                <a:schemeClr val="tx1"/>
              </a:solidFill>
              <a:latin typeface="Times New Roman" panose="02020603050405020304" pitchFamily="18" charset="0"/>
              <a:cs typeface="Times New Roman" panose="02020603050405020304" pitchFamily="18" charset="0"/>
            </a:endParaRPr>
          </a:p>
          <a:p>
            <a:r>
              <a:rPr lang="en-US" sz="3600" b="1" cap="none" dirty="0" smtClean="0">
                <a:solidFill>
                  <a:schemeClr val="tx1"/>
                </a:solidFill>
                <a:latin typeface="Times New Roman" panose="02020603050405020304" pitchFamily="18" charset="0"/>
                <a:cs typeface="Times New Roman" panose="02020603050405020304" pitchFamily="18" charset="0"/>
              </a:rPr>
              <a:t>2021- 2022</a:t>
            </a:r>
            <a:endParaRPr lang="en-US" sz="3600" b="1" cap="none" dirty="0">
              <a:solidFill>
                <a:schemeClr val="tx1"/>
              </a:solidFill>
              <a:latin typeface="Times New Roman" panose="02020603050405020304" pitchFamily="18" charset="0"/>
              <a:cs typeface="Times New Roman" panose="02020603050405020304" pitchFamily="18" charset="0"/>
            </a:endParaRPr>
          </a:p>
        </p:txBody>
      </p:sp>
      <p:pic>
        <p:nvPicPr>
          <p:cNvPr id="2" name="Picture 3">
            <a:extLst>
              <a:ext uri="{FF2B5EF4-FFF2-40B4-BE49-F238E27FC236}">
                <a16:creationId xmlns="" xmlns:a16="http://schemas.microsoft.com/office/drawing/2014/main" id="{619688F9-5703-B34E-AB9F-24222C2C87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6200" y="210046"/>
            <a:ext cx="1718489" cy="1662978"/>
          </a:xfrm>
          <a:prstGeom prst="ellipse">
            <a:avLst/>
          </a:prstGeom>
          <a:ln w="635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
        <p:nvSpPr>
          <p:cNvPr id="4" name="TextBox 3">
            <a:extLst>
              <a:ext uri="{FF2B5EF4-FFF2-40B4-BE49-F238E27FC236}">
                <a16:creationId xmlns="" xmlns:a16="http://schemas.microsoft.com/office/drawing/2014/main" id="{A5C93BAA-C7A6-D246-90B9-8EA1BC418E8F}"/>
              </a:ext>
            </a:extLst>
          </p:cNvPr>
          <p:cNvSpPr txBox="1"/>
          <p:nvPr/>
        </p:nvSpPr>
        <p:spPr>
          <a:xfrm>
            <a:off x="5180981" y="2263177"/>
            <a:ext cx="1828800" cy="1828800"/>
          </a:xfrm>
          <a:prstGeom prst="rect">
            <a:avLst/>
          </a:prstGeom>
          <a:noFill/>
        </p:spPr>
        <p:txBody>
          <a:bodyPr wrap="square" rtlCol="0">
            <a:spAutoFit/>
          </a:bodyPr>
          <a:lstStyle/>
          <a:p>
            <a:pPr algn="l"/>
            <a:endParaRPr lang="en-US"/>
          </a:p>
        </p:txBody>
      </p:sp>
    </p:spTree>
    <p:extLst>
      <p:ext uri="{BB962C8B-B14F-4D97-AF65-F5344CB8AC3E}">
        <p14:creationId xmlns:p14="http://schemas.microsoft.com/office/powerpoint/2010/main" val="3333208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50950"/>
            <a:ext cx="10614025" cy="4926013"/>
          </a:xfrm>
        </p:spPr>
        <p:txBody>
          <a:bodyPr>
            <a:normAutofit/>
          </a:bodyPr>
          <a:lstStyle/>
          <a:p>
            <a:pPr marL="0" lvl="0" indent="0" algn="just">
              <a:lnSpc>
                <a:spcPct val="120000"/>
              </a:lnSpc>
              <a:buNone/>
            </a:pPr>
            <a:r>
              <a:rPr lang="en-US" cap="none"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rPr>
              <a:t>Everyday Data Were Recorded (Number Of Germinated Seeds And Speed Germination For Each Treatment. </a:t>
            </a:r>
            <a:r>
              <a:rPr lang="en-GB" cap="none"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rPr>
              <a:t>Seed Germination Speed For Both Varieties Were Calculated Depending On The Formula Below:</a:t>
            </a:r>
            <a:endParaRPr lang="en-US" cap="none" dirty="0" smtClean="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0" lvl="0" indent="0" algn="just">
              <a:lnSpc>
                <a:spcPct val="120000"/>
              </a:lnSpc>
              <a:buNone/>
            </a:pPr>
            <a:endParaRPr lang="en-US" cap="none" dirty="0" smtClean="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0" lvl="0" indent="0" algn="just">
              <a:lnSpc>
                <a:spcPct val="120000"/>
              </a:lnSpc>
              <a:buNone/>
            </a:pPr>
            <a:r>
              <a:rPr lang="en-US" cap="none" dirty="0" smtClean="0">
                <a:solidFill>
                  <a:prstClr val="black"/>
                </a:solidFill>
                <a:latin typeface="Calibri" panose="020F0502020204030204" pitchFamily="34" charset="0"/>
                <a:ea typeface="Times New Roman" panose="02020603050405020304" pitchFamily="18" charset="0"/>
                <a:cs typeface="Arial" panose="020B0604020202020204" pitchFamily="34" charset="0"/>
              </a:rPr>
              <a:t/>
            </a:r>
            <a:br>
              <a:rPr lang="en-US" cap="none" dirty="0" smtClean="0">
                <a:solidFill>
                  <a:prstClr val="black"/>
                </a:solidFill>
                <a:latin typeface="Calibri" panose="020F0502020204030204" pitchFamily="34" charset="0"/>
                <a:ea typeface="Times New Roman" panose="02020603050405020304" pitchFamily="18" charset="0"/>
                <a:cs typeface="Arial" panose="020B0604020202020204" pitchFamily="34" charset="0"/>
              </a:rPr>
            </a:br>
            <a:endParaRPr lang="en-US" cap="none" dirty="0" smtClean="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marL="0" lvl="0" indent="0" algn="just">
              <a:lnSpc>
                <a:spcPct val="120000"/>
              </a:lnSpc>
              <a:buNone/>
            </a:pPr>
            <a:r>
              <a:rPr lang="en-GB" cap="none"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rPr>
              <a:t>Where, N₁, N₂, N3, ,N Are The Number Of Germinated Seeds Observed At Time (Days Or Hours) T1, T2, T3, T After Sowing (Not Accumulated/Cumulative Number, But The Number Of Seeds That Germinated At The Specific Time) And K Is The Total Number Of Time Intervals.</a:t>
            </a:r>
            <a:endParaRPr lang="en-US" cap="none" dirty="0" smtClean="0">
              <a:solidFill>
                <a:prstClr val="black"/>
              </a:solidFill>
              <a:latin typeface="Calibri" panose="020F0502020204030204" pitchFamily="34" charset="0"/>
              <a:ea typeface="Times New Roman" panose="02020603050405020304" pitchFamily="18" charset="0"/>
              <a:cs typeface="Arial" panose="020B0604020202020204" pitchFamily="34" charset="0"/>
            </a:endParaRPr>
          </a:p>
          <a:p>
            <a:pPr lvl="0" algn="just">
              <a:lnSpc>
                <a:spcPct val="100000"/>
              </a:lnSpc>
            </a:pPr>
            <a:endParaRPr lang="en-US" sz="3200" cap="none" dirty="0" smtClean="0">
              <a:solidFill>
                <a:prstClr val="black"/>
              </a:solidFill>
              <a:latin typeface="Times New Roman" panose="02020603050405020304" pitchFamily="18" charset="0"/>
              <a:cs typeface="Times New Roman" panose="02020603050405020304" pitchFamily="18" charset="0"/>
            </a:endParaRPr>
          </a:p>
          <a:p>
            <a:pPr algn="just"/>
            <a:endParaRPr lang="en-US" cap="none" dirty="0"/>
          </a:p>
        </p:txBody>
      </p:sp>
      <p:pic>
        <p:nvPicPr>
          <p:cNvPr id="4" name="Picture 3"/>
          <p:cNvPicPr>
            <a:picLocks noChangeAspect="1"/>
          </p:cNvPicPr>
          <p:nvPr/>
        </p:nvPicPr>
        <p:blipFill>
          <a:blip r:embed="rId2"/>
          <a:stretch>
            <a:fillRect/>
          </a:stretch>
        </p:blipFill>
        <p:spPr>
          <a:xfrm>
            <a:off x="2680763" y="2890077"/>
            <a:ext cx="4982045" cy="823879"/>
          </a:xfrm>
          <a:prstGeom prst="rect">
            <a:avLst/>
          </a:prstGeom>
        </p:spPr>
      </p:pic>
    </p:spTree>
    <p:extLst>
      <p:ext uri="{BB962C8B-B14F-4D97-AF65-F5344CB8AC3E}">
        <p14:creationId xmlns:p14="http://schemas.microsoft.com/office/powerpoint/2010/main" val="3230782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F7BB92A3-098A-6345-8C09-5B62E77E916B}"/>
              </a:ext>
            </a:extLst>
          </p:cNvPr>
          <p:cNvSpPr txBox="1"/>
          <p:nvPr/>
        </p:nvSpPr>
        <p:spPr>
          <a:xfrm>
            <a:off x="770560" y="691551"/>
            <a:ext cx="10843085" cy="5935920"/>
          </a:xfrm>
          <a:prstGeom prst="rect">
            <a:avLst/>
          </a:prstGeom>
          <a:noFill/>
        </p:spPr>
        <p:txBody>
          <a:bodyPr wrap="square">
            <a:spAutoFit/>
          </a:bodyPr>
          <a:lstStyle/>
          <a:p>
            <a:pPr marL="457200" marR="0" algn="just">
              <a:lnSpc>
                <a:spcPts val="2185"/>
              </a:lnSpc>
              <a:spcBef>
                <a:spcPts val="0"/>
              </a:spcBef>
              <a:spcAft>
                <a:spcPts val="2400"/>
              </a:spcAft>
            </a:pPr>
            <a:r>
              <a:rPr lang="en-GB" sz="4400" b="1"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Results</a:t>
            </a:r>
            <a:endParaRPr lang="en-US" sz="4400" b="1" dirty="0" smtClean="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algn="just">
              <a:lnSpc>
                <a:spcPct val="107000"/>
              </a:lnSpc>
              <a:spcBef>
                <a:spcPts val="0"/>
              </a:spcBef>
              <a:spcAft>
                <a:spcPts val="800"/>
              </a:spcAft>
            </a:pPr>
            <a:r>
              <a:rPr lang="en-GB" sz="2800" dirty="0" smtClean="0">
                <a:effectLst/>
                <a:latin typeface="Times New Roman" panose="02020603050405020304" pitchFamily="18" charset="0"/>
                <a:ea typeface="Times New Roman" panose="02020603050405020304" pitchFamily="18" charset="0"/>
                <a:cs typeface="Arial" panose="020B0604020202020204" pitchFamily="34" charset="0"/>
              </a:rPr>
              <a:t>In This </a:t>
            </a:r>
            <a:r>
              <a:rPr lang="en-GB" sz="2800" dirty="0" err="1" smtClean="0">
                <a:effectLst/>
                <a:latin typeface="Times New Roman" panose="02020603050405020304" pitchFamily="18" charset="0"/>
                <a:ea typeface="Times New Roman" panose="02020603050405020304" pitchFamily="18" charset="0"/>
                <a:cs typeface="Arial" panose="020B0604020202020204" pitchFamily="34" charset="0"/>
              </a:rPr>
              <a:t>Te</a:t>
            </a:r>
            <a:r>
              <a:rPr lang="en-GB" sz="1800" kern="1200" dirty="0" err="1"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test</a:t>
            </a:r>
            <a:r>
              <a:rPr lang="en-GB" sz="2800" dirty="0" err="1" smtClean="0">
                <a:effectLst/>
                <a:latin typeface="Times New Roman" panose="02020603050405020304" pitchFamily="18" charset="0"/>
                <a:ea typeface="Times New Roman" panose="02020603050405020304" pitchFamily="18" charset="0"/>
                <a:cs typeface="Arial" panose="020B0604020202020204" pitchFamily="34" charset="0"/>
              </a:rPr>
              <a:t>st</a:t>
            </a:r>
            <a:r>
              <a:rPr lang="en-GB" sz="2800" dirty="0" smtClean="0">
                <a:effectLst/>
                <a:latin typeface="Times New Roman" panose="02020603050405020304" pitchFamily="18" charset="0"/>
                <a:ea typeface="Times New Roman" panose="02020603050405020304" pitchFamily="18" charset="0"/>
                <a:cs typeface="Arial" panose="020B0604020202020204" pitchFamily="34" charset="0"/>
              </a:rPr>
              <a:t>, We Wanted To Work On That Hormone On Rice To Know At What Level Its Dormancy Will Be Broken Because It Has Been Tested On Strawberry And Some Other Types Of Fruit Before And Had Effective Results.  After The Seeds Were Placed In The Germinator, It Was Expected To Get A Good Result, But Rice Varieties That Were Used Was Newly Cultivated Kurdish Rice That Was Pure And Was At High Germination Rate Or Quality</a:t>
            </a:r>
            <a:endParaRPr lang="en-US" sz="2800" dirty="0" smtClean="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07000"/>
              </a:lnSpc>
              <a:spcBef>
                <a:spcPts val="0"/>
              </a:spcBef>
              <a:spcAft>
                <a:spcPts val="800"/>
              </a:spcAft>
            </a:pPr>
            <a:r>
              <a:rPr lang="en-GB" sz="2800" dirty="0" smtClean="0">
                <a:effectLst/>
                <a:latin typeface="Times New Roman" panose="02020603050405020304" pitchFamily="18" charset="0"/>
                <a:ea typeface="Times New Roman" panose="02020603050405020304" pitchFamily="18" charset="0"/>
                <a:cs typeface="Arial" panose="020B0604020202020204" pitchFamily="34" charset="0"/>
              </a:rPr>
              <a:t>Perhaps, These Two Types Of Rice Had Never Entered The Dormancy Stage, When The Untreated Control Seeds Grew Two Days After The Hormones, Emphasises That The Seeds Were Not At Dormant Stage. </a:t>
            </a:r>
            <a:endParaRPr lang="en-US" sz="2800" dirty="0" smtClean="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07000"/>
              </a:lnSpc>
              <a:spcBef>
                <a:spcPts val="0"/>
              </a:spcBef>
              <a:spcAft>
                <a:spcPts val="800"/>
              </a:spcAft>
            </a:pPr>
            <a:r>
              <a:rPr lang="en-GB" sz="2800" dirty="0" smtClean="0">
                <a:effectLst/>
                <a:latin typeface="Times New Roman" panose="02020603050405020304" pitchFamily="18" charset="0"/>
                <a:ea typeface="Times New Roman" panose="02020603050405020304" pitchFamily="18" charset="0"/>
                <a:cs typeface="Arial" panose="020B0604020202020204" pitchFamily="34" charset="0"/>
              </a:rPr>
              <a:t>The Hormone</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60454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C1AD1FB-AB6B-EF49-86F8-42E075ED9F86}"/>
              </a:ext>
            </a:extLst>
          </p:cNvPr>
          <p:cNvSpPr>
            <a:spLocks noGrp="1"/>
          </p:cNvSpPr>
          <p:nvPr>
            <p:ph idx="1"/>
          </p:nvPr>
        </p:nvSpPr>
        <p:spPr>
          <a:xfrm>
            <a:off x="838200" y="333426"/>
            <a:ext cx="10515600" cy="4351338"/>
          </a:xfrm>
        </p:spPr>
        <p:txBody>
          <a:bodyPr/>
          <a:lstStyle/>
          <a:p>
            <a:pPr marL="0" indent="0">
              <a:buNone/>
            </a:pPr>
            <a:r>
              <a:rPr lang="en-US" dirty="0"/>
              <a:t> </a:t>
            </a:r>
            <a:endParaRPr lang="en-US" dirty="0">
              <a:latin typeface="Times New Roman" panose="02020603050405020304" pitchFamily="18" charset="0"/>
              <a:cs typeface="Times New Roman" panose="02020603050405020304" pitchFamily="18" charset="0"/>
            </a:endParaRPr>
          </a:p>
        </p:txBody>
      </p:sp>
      <p:pic>
        <p:nvPicPr>
          <p:cNvPr id="7" name="Picture 7">
            <a:extLst>
              <a:ext uri="{FF2B5EF4-FFF2-40B4-BE49-F238E27FC236}">
                <a16:creationId xmlns="" xmlns:a16="http://schemas.microsoft.com/office/drawing/2014/main" id="{663230E0-E05F-314E-B347-63881407FD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156448"/>
            <a:ext cx="7593807" cy="5198604"/>
          </a:xfrm>
          <a:prstGeom prst="rect">
            <a:avLst/>
          </a:prstGeom>
        </p:spPr>
      </p:pic>
      <p:pic>
        <p:nvPicPr>
          <p:cNvPr id="8" name="Picture 8">
            <a:extLst>
              <a:ext uri="{FF2B5EF4-FFF2-40B4-BE49-F238E27FC236}">
                <a16:creationId xmlns="" xmlns:a16="http://schemas.microsoft.com/office/drawing/2014/main" id="{26F7054B-DEDD-E240-8907-C46660E2CC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2366" y="3044282"/>
            <a:ext cx="3832412" cy="3146493"/>
          </a:xfrm>
          <a:prstGeom prst="rect">
            <a:avLst/>
          </a:prstGeom>
        </p:spPr>
      </p:pic>
      <p:sp>
        <p:nvSpPr>
          <p:cNvPr id="9" name="TextBox 8"/>
          <p:cNvSpPr txBox="1"/>
          <p:nvPr/>
        </p:nvSpPr>
        <p:spPr>
          <a:xfrm>
            <a:off x="457199" y="5819172"/>
            <a:ext cx="7593808" cy="646331"/>
          </a:xfrm>
          <a:prstGeom prst="rect">
            <a:avLst/>
          </a:prstGeom>
          <a:solidFill>
            <a:schemeClr val="bg1"/>
          </a:solidFill>
        </p:spPr>
        <p:txBody>
          <a:bodyPr wrap="square" rtlCol="0">
            <a:spAutoFit/>
          </a:bodyPr>
          <a:lstStyle/>
          <a:p>
            <a:r>
              <a:rPr lang="en-US" b="1" dirty="0">
                <a:latin typeface="Times New Roman" panose="02020603050405020304" pitchFamily="18" charset="0"/>
                <a:cs typeface="Times New Roman" panose="02020603050405020304" pitchFamily="18" charset="0"/>
              </a:rPr>
              <a:t>Figure 3 Shows the interaction effects of (Treatments vs Varieties) on seed germination speed </a:t>
            </a:r>
          </a:p>
        </p:txBody>
      </p:sp>
      <p:sp>
        <p:nvSpPr>
          <p:cNvPr id="10" name="TextBox 9"/>
          <p:cNvSpPr txBox="1"/>
          <p:nvPr/>
        </p:nvSpPr>
        <p:spPr>
          <a:xfrm>
            <a:off x="8051007" y="5708721"/>
            <a:ext cx="3943771" cy="646331"/>
          </a:xfrm>
          <a:prstGeom prst="rect">
            <a:avLst/>
          </a:prstGeom>
          <a:solidFill>
            <a:schemeClr val="bg1"/>
          </a:solidFill>
        </p:spPr>
        <p:txBody>
          <a:bodyPr wrap="square" rtlCol="0">
            <a:spAutoFit/>
          </a:bodyPr>
          <a:lstStyle/>
          <a:p>
            <a:r>
              <a:rPr lang="en-US" b="1" dirty="0">
                <a:latin typeface="Times New Roman" panose="02020603050405020304" pitchFamily="18" charset="0"/>
                <a:cs typeface="Times New Roman" panose="02020603050405020304" pitchFamily="18" charset="0"/>
              </a:rPr>
              <a:t>Figure 4 Shows seed germination speed for both varieties </a:t>
            </a:r>
          </a:p>
        </p:txBody>
      </p:sp>
    </p:spTree>
    <p:extLst>
      <p:ext uri="{BB962C8B-B14F-4D97-AF65-F5344CB8AC3E}">
        <p14:creationId xmlns:p14="http://schemas.microsoft.com/office/powerpoint/2010/main" val="3116848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7859" y="1126378"/>
            <a:ext cx="10515600" cy="4351338"/>
          </a:xfrm>
        </p:spPr>
        <p:txBody>
          <a:bodyPr/>
          <a:lstStyle/>
          <a:p>
            <a:pPr lvl="0"/>
            <a:r>
              <a:rPr lang="en-US" cap="none" dirty="0" smtClean="0">
                <a:solidFill>
                  <a:prstClr val="black"/>
                </a:solidFill>
                <a:latin typeface="Times New Roman" panose="02020603050405020304" pitchFamily="18" charset="0"/>
                <a:cs typeface="Times New Roman" panose="02020603050405020304" pitchFamily="18" charset="0"/>
              </a:rPr>
              <a:t>IBA 100 Ppm Had Increased The Speed Of Germination  And It Made The Standard Speed Of Germination Double. Of Both Varieties Followed By 250 And 500 Ppm. However, Speed Of Germination Of Water Treatment Was Similar To Control (Figure 3).</a:t>
            </a:r>
          </a:p>
          <a:p>
            <a:pPr lvl="0"/>
            <a:r>
              <a:rPr lang="en-US" cap="none" dirty="0" smtClean="0">
                <a:solidFill>
                  <a:prstClr val="black"/>
                </a:solidFill>
                <a:latin typeface="Times New Roman" panose="02020603050405020304" pitchFamily="18" charset="0"/>
                <a:cs typeface="Times New Roman" panose="02020603050405020304" pitchFamily="18" charset="0"/>
              </a:rPr>
              <a:t>
Nevertheless, The Speed Germination Of The Two Varieties Were Different, V2 Were Germinated Faster (Figure 4). This Means Not Necessarily The Effect Of IBA Has  Increased The Germination Speed, It Can Be Also  Due To The Quality Of The Variety.</a:t>
            </a:r>
          </a:p>
          <a:p>
            <a:endParaRPr lang="en-US" cap="none" dirty="0"/>
          </a:p>
        </p:txBody>
      </p:sp>
    </p:spTree>
    <p:extLst>
      <p:ext uri="{BB962C8B-B14F-4D97-AF65-F5344CB8AC3E}">
        <p14:creationId xmlns:p14="http://schemas.microsoft.com/office/powerpoint/2010/main" val="945778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 xmlns:a16="http://schemas.microsoft.com/office/drawing/2014/main" id="{B9AE43E8-338F-204F-927D-BEE68F8171A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4217" y="2854136"/>
            <a:ext cx="6240114" cy="3775263"/>
          </a:xfrm>
        </p:spPr>
      </p:pic>
      <p:sp>
        <p:nvSpPr>
          <p:cNvPr id="6" name="TextBox 5">
            <a:extLst>
              <a:ext uri="{FF2B5EF4-FFF2-40B4-BE49-F238E27FC236}">
                <a16:creationId xmlns="" xmlns:a16="http://schemas.microsoft.com/office/drawing/2014/main" id="{C33693E9-C266-F248-8988-5BF7D47AEA38}"/>
              </a:ext>
            </a:extLst>
          </p:cNvPr>
          <p:cNvSpPr txBox="1"/>
          <p:nvPr/>
        </p:nvSpPr>
        <p:spPr>
          <a:xfrm>
            <a:off x="278259" y="438161"/>
            <a:ext cx="11108932" cy="3422091"/>
          </a:xfrm>
          <a:prstGeom prst="rect">
            <a:avLst/>
          </a:prstGeom>
          <a:noFill/>
        </p:spPr>
        <p:txBody>
          <a:bodyPr wrap="square">
            <a:spAutoFit/>
          </a:bodyPr>
          <a:lstStyle/>
          <a:p>
            <a:pPr marL="0" marR="0" algn="just">
              <a:lnSpc>
                <a:spcPct val="107000"/>
              </a:lnSpc>
              <a:spcBef>
                <a:spcPts val="0"/>
              </a:spcBef>
              <a:spcAft>
                <a:spcPts val="800"/>
              </a:spcAft>
              <a:tabLst>
                <a:tab pos="4229100" algn="l"/>
              </a:tabLst>
            </a:pPr>
            <a:r>
              <a:rPr lang="en-GB" sz="2800" dirty="0" smtClean="0">
                <a:effectLst/>
                <a:latin typeface="Times New Roman" panose="02020603050405020304" pitchFamily="18" charset="0"/>
                <a:ea typeface="Times New Roman" panose="02020603050405020304" pitchFamily="18" charset="0"/>
                <a:cs typeface="Arial" panose="020B0604020202020204" pitchFamily="34" charset="0"/>
              </a:rPr>
              <a:t>In The Figure  The Hormone H100ppm Mean Has The Best Result In The Shortest Time In 4 Days. Then Followed By H250 Ppm And H500 Ppm , It Started To Germination In 6 Days. This Means That As Soon As The Rate Of Using The Hormone Is Lower, The Result Is Better. Both Control And Water Treatment The Seeds Started To Germinate After Hormones In 10 Days.</a:t>
            </a:r>
            <a:endParaRPr lang="en-US" sz="2800" dirty="0" smtClean="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07000"/>
              </a:lnSpc>
              <a:spcBef>
                <a:spcPts val="0"/>
              </a:spcBef>
              <a:spcAft>
                <a:spcPts val="800"/>
              </a:spcAft>
            </a:pPr>
            <a:r>
              <a:rPr lang="en-GB" sz="28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pic>
        <p:nvPicPr>
          <p:cNvPr id="7" name="Picture 7">
            <a:extLst>
              <a:ext uri="{FF2B5EF4-FFF2-40B4-BE49-F238E27FC236}">
                <a16:creationId xmlns="" xmlns:a16="http://schemas.microsoft.com/office/drawing/2014/main" id="{7168A426-FCFF-0342-81A9-DC2261AB39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4331" y="2956601"/>
            <a:ext cx="4532860" cy="3672798"/>
          </a:xfrm>
          <a:prstGeom prst="rect">
            <a:avLst/>
          </a:prstGeom>
        </p:spPr>
      </p:pic>
      <p:sp>
        <p:nvSpPr>
          <p:cNvPr id="5" name="TextBox 4"/>
          <p:cNvSpPr txBox="1"/>
          <p:nvPr/>
        </p:nvSpPr>
        <p:spPr>
          <a:xfrm>
            <a:off x="614217" y="6260067"/>
            <a:ext cx="5947948" cy="646331"/>
          </a:xfrm>
          <a:prstGeom prst="rect">
            <a:avLst/>
          </a:prstGeom>
          <a:solidFill>
            <a:schemeClr val="bg1"/>
          </a:solidFill>
        </p:spPr>
        <p:txBody>
          <a:bodyPr wrap="square" rtlCol="0">
            <a:spAutoFit/>
          </a:bodyPr>
          <a:lstStyle/>
          <a:p>
            <a:r>
              <a:rPr lang="en-US" b="1" dirty="0">
                <a:latin typeface="Times New Roman" panose="02020603050405020304" pitchFamily="18" charset="0"/>
                <a:cs typeface="Times New Roman" panose="02020603050405020304" pitchFamily="18" charset="0"/>
              </a:rPr>
              <a:t>Figure 4 Shows the effects of Treatments on seed germination speed </a:t>
            </a:r>
          </a:p>
        </p:txBody>
      </p:sp>
      <p:sp>
        <p:nvSpPr>
          <p:cNvPr id="8" name="TextBox 7"/>
          <p:cNvSpPr txBox="1"/>
          <p:nvPr/>
        </p:nvSpPr>
        <p:spPr>
          <a:xfrm>
            <a:off x="6854331" y="5935247"/>
            <a:ext cx="4750481" cy="646331"/>
          </a:xfrm>
          <a:prstGeom prst="rect">
            <a:avLst/>
          </a:prstGeom>
          <a:solidFill>
            <a:schemeClr val="bg1"/>
          </a:solidFill>
        </p:spPr>
        <p:txBody>
          <a:bodyPr wrap="square" rtlCol="0">
            <a:spAutoFit/>
          </a:bodyPr>
          <a:lstStyle/>
          <a:p>
            <a:r>
              <a:rPr lang="en-US" b="1" dirty="0">
                <a:latin typeface="Times New Roman" panose="02020603050405020304" pitchFamily="18" charset="0"/>
                <a:cs typeface="Times New Roman" panose="02020603050405020304" pitchFamily="18" charset="0"/>
              </a:rPr>
              <a:t>Figure 5 The record of the last day of seed counting </a:t>
            </a:r>
          </a:p>
        </p:txBody>
      </p:sp>
    </p:spTree>
    <p:extLst>
      <p:ext uri="{BB962C8B-B14F-4D97-AF65-F5344CB8AC3E}">
        <p14:creationId xmlns:p14="http://schemas.microsoft.com/office/powerpoint/2010/main" val="757279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70F71AA-E7A1-6F4C-BEEF-4F042341B73B}"/>
              </a:ext>
            </a:extLst>
          </p:cNvPr>
          <p:cNvSpPr>
            <a:spLocks noGrp="1"/>
          </p:cNvSpPr>
          <p:nvPr>
            <p:ph idx="1"/>
          </p:nvPr>
        </p:nvSpPr>
        <p:spPr>
          <a:xfrm>
            <a:off x="795023" y="198884"/>
            <a:ext cx="10142917" cy="2320731"/>
          </a:xfrm>
        </p:spPr>
        <p:txBody>
          <a:bodyPr/>
          <a:lstStyle/>
          <a:p>
            <a:endParaRPr lang="en-US" dirty="0"/>
          </a:p>
          <a:p>
            <a:pPr marL="0" indent="0">
              <a:buNone/>
            </a:pPr>
            <a:r>
              <a:rPr lang="en-US" cap="none" dirty="0" smtClean="0"/>
              <a:t>Table (1) Analysis Of Variance (ANOVA)  Of The Influence Of The Different Treatments On The Seed Germination</a:t>
            </a:r>
            <a:endParaRPr lang="en-US" cap="none" dirty="0"/>
          </a:p>
        </p:txBody>
      </p:sp>
      <p:pic>
        <p:nvPicPr>
          <p:cNvPr id="4" name="Picture 4">
            <a:extLst>
              <a:ext uri="{FF2B5EF4-FFF2-40B4-BE49-F238E27FC236}">
                <a16:creationId xmlns="" xmlns:a16="http://schemas.microsoft.com/office/drawing/2014/main" id="{5013C2A3-D589-904B-BBC4-206E155102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5547" y="1975230"/>
            <a:ext cx="6933426" cy="2907539"/>
          </a:xfrm>
          <a:prstGeom prst="rect">
            <a:avLst/>
          </a:prstGeom>
        </p:spPr>
      </p:pic>
    </p:spTree>
    <p:extLst>
      <p:ext uri="{BB962C8B-B14F-4D97-AF65-F5344CB8AC3E}">
        <p14:creationId xmlns:p14="http://schemas.microsoft.com/office/powerpoint/2010/main" val="2217631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8A426C-835D-124B-9888-70425C5D002B}"/>
              </a:ext>
            </a:extLst>
          </p:cNvPr>
          <p:cNvSpPr>
            <a:spLocks noGrp="1"/>
          </p:cNvSpPr>
          <p:nvPr>
            <p:ph type="title"/>
          </p:nvPr>
        </p:nvSpPr>
        <p:spPr/>
        <p:txBody>
          <a:bodyPr/>
          <a:lstStyle/>
          <a:p>
            <a:r>
              <a:rPr lang="en-US" b="1" cap="none" dirty="0" smtClean="0">
                <a:solidFill>
                  <a:schemeClr val="accent1">
                    <a:lumMod val="75000"/>
                  </a:schemeClr>
                </a:solidFill>
                <a:latin typeface="Times New Roman" panose="02020603050405020304" pitchFamily="18" charset="0"/>
                <a:cs typeface="Times New Roman" panose="02020603050405020304" pitchFamily="18" charset="0"/>
              </a:rPr>
              <a:t>Conclusion</a:t>
            </a:r>
            <a:endParaRPr lang="en-US" b="1" dirty="0">
              <a:solidFill>
                <a:schemeClr val="accent1">
                  <a:lumMod val="50000"/>
                </a:schemeClr>
              </a:solidFill>
            </a:endParaRPr>
          </a:p>
        </p:txBody>
      </p:sp>
      <p:sp>
        <p:nvSpPr>
          <p:cNvPr id="3" name="Content Placeholder 2">
            <a:extLst>
              <a:ext uri="{FF2B5EF4-FFF2-40B4-BE49-F238E27FC236}">
                <a16:creationId xmlns="" xmlns:a16="http://schemas.microsoft.com/office/drawing/2014/main" id="{1FD38727-9DE0-E441-830A-48ED98267121}"/>
              </a:ext>
            </a:extLst>
          </p:cNvPr>
          <p:cNvSpPr>
            <a:spLocks noGrp="1"/>
          </p:cNvSpPr>
          <p:nvPr>
            <p:ph idx="1"/>
          </p:nvPr>
        </p:nvSpPr>
        <p:spPr/>
        <p:txBody>
          <a:bodyPr/>
          <a:lstStyle/>
          <a:p>
            <a:endParaRPr lang="en-US"/>
          </a:p>
          <a:p>
            <a:pPr marL="0" indent="0">
              <a:buNone/>
            </a:pPr>
            <a:endParaRPr lang="en-US"/>
          </a:p>
        </p:txBody>
      </p:sp>
      <p:sp>
        <p:nvSpPr>
          <p:cNvPr id="5" name="TextBox 4">
            <a:extLst>
              <a:ext uri="{FF2B5EF4-FFF2-40B4-BE49-F238E27FC236}">
                <a16:creationId xmlns="" xmlns:a16="http://schemas.microsoft.com/office/drawing/2014/main" id="{F541CE76-812F-C84C-ACF2-53811291C256}"/>
              </a:ext>
            </a:extLst>
          </p:cNvPr>
          <p:cNvSpPr txBox="1"/>
          <p:nvPr/>
        </p:nvSpPr>
        <p:spPr>
          <a:xfrm>
            <a:off x="838200" y="1286371"/>
            <a:ext cx="10646840" cy="4677242"/>
          </a:xfrm>
          <a:prstGeom prst="rect">
            <a:avLst/>
          </a:prstGeom>
          <a:noFill/>
        </p:spPr>
        <p:txBody>
          <a:bodyPr wrap="square">
            <a:spAutoFit/>
          </a:bodyPr>
          <a:lstStyle/>
          <a:p>
            <a:pPr marL="0" marR="0" algn="just">
              <a:lnSpc>
                <a:spcPct val="107000"/>
              </a:lnSpc>
              <a:spcBef>
                <a:spcPts val="0"/>
              </a:spcBef>
              <a:spcAft>
                <a:spcPts val="800"/>
              </a:spcAft>
            </a:pPr>
            <a:endParaRPr lang="en-US" sz="1400" dirty="0" smtClean="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07000"/>
              </a:lnSpc>
              <a:spcBef>
                <a:spcPts val="0"/>
              </a:spcBef>
              <a:spcAft>
                <a:spcPts val="800"/>
              </a:spcAft>
            </a:pPr>
            <a:r>
              <a:rPr lang="en-GB" sz="2800" dirty="0" smtClean="0">
                <a:effectLst/>
                <a:latin typeface="Times New Roman" panose="02020603050405020304" pitchFamily="18" charset="0"/>
                <a:ea typeface="Times New Roman" panose="02020603050405020304" pitchFamily="18" charset="0"/>
                <a:cs typeface="Arial" panose="020B0604020202020204" pitchFamily="34" charset="0"/>
              </a:rPr>
              <a:t>the goal in this experiment was to help farmers improve planting, growth, and quality of production. often the seeds will not be destroyed if they stay for a long time, they will only go to a stage called dormancy which is a state of seeds rest. farmer may not know how to plant the seeds immediately in this situation, which reduces the quality and quality of the product. we wanted to find the best way to break the dormancy by using three methods including control, water and three different concentration of </a:t>
            </a: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indole butyric acid </a:t>
            </a:r>
            <a:r>
              <a:rPr lang="en-US" sz="2800" dirty="0" err="1"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iba</a:t>
            </a:r>
            <a:r>
              <a:rPr lang="en-US" sz="2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lang="en-US" sz="2800" dirty="0" smtClean="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07000"/>
              </a:lnSpc>
              <a:spcBef>
                <a:spcPts val="0"/>
              </a:spcBef>
              <a:spcAft>
                <a:spcPts val="800"/>
              </a:spcAft>
            </a:pPr>
            <a:r>
              <a:rPr lang="en-GB" sz="2800"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60052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AB0A1C-17A0-D04A-BCA0-51A68D11AAA9}"/>
              </a:ext>
            </a:extLst>
          </p:cNvPr>
          <p:cNvSpPr>
            <a:spLocks noGrp="1"/>
          </p:cNvSpPr>
          <p:nvPr>
            <p:ph type="title" idx="4294967295"/>
          </p:nvPr>
        </p:nvSpPr>
        <p:spPr>
          <a:xfrm>
            <a:off x="831272" y="0"/>
            <a:ext cx="10363200" cy="1595438"/>
          </a:xfrm>
        </p:spPr>
        <p:txBody>
          <a:bodyPr/>
          <a:lstStyle/>
          <a:p>
            <a:r>
              <a:rPr lang="en-US" b="1" dirty="0">
                <a:solidFill>
                  <a:schemeClr val="accent1">
                    <a:lumMod val="75000"/>
                  </a:schemeClr>
                </a:solidFill>
                <a:latin typeface="Times New Roman" panose="02020603050405020304" pitchFamily="18" charset="0"/>
                <a:cs typeface="Times New Roman" panose="02020603050405020304" pitchFamily="18" charset="0"/>
              </a:rPr>
              <a:t>References </a:t>
            </a:r>
          </a:p>
        </p:txBody>
      </p:sp>
      <p:sp>
        <p:nvSpPr>
          <p:cNvPr id="3" name="Content Placeholder 2">
            <a:extLst>
              <a:ext uri="{FF2B5EF4-FFF2-40B4-BE49-F238E27FC236}">
                <a16:creationId xmlns="" xmlns:a16="http://schemas.microsoft.com/office/drawing/2014/main" id="{3B66CE62-D02C-964A-9E44-B52B19F59075}"/>
              </a:ext>
            </a:extLst>
          </p:cNvPr>
          <p:cNvSpPr>
            <a:spLocks noGrp="1"/>
          </p:cNvSpPr>
          <p:nvPr>
            <p:ph idx="4294967295"/>
          </p:nvPr>
        </p:nvSpPr>
        <p:spPr>
          <a:xfrm>
            <a:off x="0" y="998539"/>
            <a:ext cx="12192000" cy="4035280"/>
          </a:xfrm>
        </p:spPr>
        <p:txBody>
          <a:bodyPr>
            <a:noAutofit/>
          </a:bodyPr>
          <a:lstStyle/>
          <a:p>
            <a:pPr algn="just"/>
            <a:r>
              <a:rPr lang="en-US" sz="2400" cap="none" dirty="0" smtClean="0"/>
              <a:t> </a:t>
            </a:r>
            <a:r>
              <a:rPr lang="en-US" sz="2400" cap="none" dirty="0" smtClean="0">
                <a:latin typeface="Times New Roman" panose="02020603050405020304" pitchFamily="18" charset="0"/>
                <a:cs typeface="Times New Roman" panose="02020603050405020304" pitchFamily="18" charset="0"/>
              </a:rPr>
              <a:t>Offord, C.A. And Meagher, P.F. (2009). Plant Germplasm Conservation In Australia: Strategies And Guidelines For </a:t>
            </a:r>
            <a:r>
              <a:rPr lang="en-US" sz="2400" cap="none" dirty="0" err="1" smtClean="0">
                <a:latin typeface="Times New Roman" panose="02020603050405020304" pitchFamily="18" charset="0"/>
                <a:cs typeface="Times New Roman" panose="02020603050405020304" pitchFamily="18" charset="0"/>
              </a:rPr>
              <a:t>Developing,managing</a:t>
            </a:r>
            <a:r>
              <a:rPr lang="en-US" sz="2400" cap="none" dirty="0" smtClean="0">
                <a:latin typeface="Times New Roman" panose="02020603050405020304" pitchFamily="18" charset="0"/>
                <a:cs typeface="Times New Roman" panose="02020603050405020304" pitchFamily="18" charset="0"/>
              </a:rPr>
              <a:t> And </a:t>
            </a:r>
            <a:r>
              <a:rPr lang="en-US" sz="2400" cap="none" dirty="0" err="1" smtClean="0">
                <a:latin typeface="Times New Roman" panose="02020603050405020304" pitchFamily="18" charset="0"/>
                <a:cs typeface="Times New Roman" panose="02020603050405020304" pitchFamily="18" charset="0"/>
              </a:rPr>
              <a:t>Utilising</a:t>
            </a:r>
            <a:r>
              <a:rPr lang="en-US" sz="2400" cap="none" dirty="0" smtClean="0">
                <a:latin typeface="Times New Roman" panose="02020603050405020304" pitchFamily="18" charset="0"/>
                <a:cs typeface="Times New Roman" panose="02020603050405020304" pitchFamily="18" charset="0"/>
              </a:rPr>
              <a:t> Ex Situ Collections. Canberra: Australian Network For Plant Conservation Inc.</a:t>
            </a:r>
          </a:p>
          <a:p>
            <a:pPr algn="just"/>
            <a:r>
              <a:rPr lang="en-AU" sz="2400" cap="none" dirty="0" err="1" smtClean="0">
                <a:latin typeface="Times New Roman" panose="02020603050405020304" pitchFamily="18" charset="0"/>
                <a:cs typeface="Times New Roman" panose="02020603050405020304" pitchFamily="18" charset="0"/>
              </a:rPr>
              <a:t>Ertekin</a:t>
            </a:r>
            <a:r>
              <a:rPr lang="en-AU" sz="2400" cap="none" dirty="0" smtClean="0">
                <a:latin typeface="Times New Roman" panose="02020603050405020304" pitchFamily="18" charset="0"/>
                <a:cs typeface="Times New Roman" panose="02020603050405020304" pitchFamily="18" charset="0"/>
              </a:rPr>
              <a:t>, M. And </a:t>
            </a:r>
            <a:r>
              <a:rPr lang="en-AU" sz="2400" cap="none" dirty="0" err="1" smtClean="0">
                <a:latin typeface="Times New Roman" panose="02020603050405020304" pitchFamily="18" charset="0"/>
                <a:cs typeface="Times New Roman" panose="02020603050405020304" pitchFamily="18" charset="0"/>
              </a:rPr>
              <a:t>Kirdar</a:t>
            </a:r>
            <a:r>
              <a:rPr lang="en-AU" sz="2400" cap="none" dirty="0" smtClean="0">
                <a:latin typeface="Times New Roman" panose="02020603050405020304" pitchFamily="18" charset="0"/>
                <a:cs typeface="Times New Roman" panose="02020603050405020304" pitchFamily="18" charset="0"/>
              </a:rPr>
              <a:t>, E., 2010. Breaking Seed Dormancy Of Strawberry Tree (Arbutus </a:t>
            </a:r>
            <a:r>
              <a:rPr lang="en-AU" sz="2400" cap="none" dirty="0" err="1" smtClean="0">
                <a:latin typeface="Times New Roman" panose="02020603050405020304" pitchFamily="18" charset="0"/>
                <a:cs typeface="Times New Roman" panose="02020603050405020304" pitchFamily="18" charset="0"/>
              </a:rPr>
              <a:t>Unedo</a:t>
            </a:r>
            <a:r>
              <a:rPr lang="en-AU" sz="2400" cap="none" dirty="0" smtClean="0">
                <a:latin typeface="Times New Roman" panose="02020603050405020304" pitchFamily="18" charset="0"/>
                <a:cs typeface="Times New Roman" panose="02020603050405020304" pitchFamily="18" charset="0"/>
              </a:rPr>
              <a:t>). </a:t>
            </a:r>
            <a:r>
              <a:rPr lang="en-AU" sz="2400" i="1" cap="none" dirty="0" smtClean="0">
                <a:latin typeface="Times New Roman" panose="02020603050405020304" pitchFamily="18" charset="0"/>
                <a:cs typeface="Times New Roman" panose="02020603050405020304" pitchFamily="18" charset="0"/>
              </a:rPr>
              <a:t>Int. J. </a:t>
            </a:r>
            <a:r>
              <a:rPr lang="en-AU" sz="2400" i="1" cap="none" dirty="0" err="1" smtClean="0">
                <a:latin typeface="Times New Roman" panose="02020603050405020304" pitchFamily="18" charset="0"/>
                <a:cs typeface="Times New Roman" panose="02020603050405020304" pitchFamily="18" charset="0"/>
              </a:rPr>
              <a:t>Agr</a:t>
            </a:r>
            <a:r>
              <a:rPr lang="en-AU" sz="2400" i="1" cap="none" dirty="0" smtClean="0">
                <a:latin typeface="Times New Roman" panose="02020603050405020304" pitchFamily="18" charset="0"/>
                <a:cs typeface="Times New Roman" panose="02020603050405020304" pitchFamily="18" charset="0"/>
              </a:rPr>
              <a:t>. </a:t>
            </a:r>
            <a:r>
              <a:rPr lang="en-AU" sz="2400" i="1" cap="none" dirty="0" err="1" smtClean="0">
                <a:latin typeface="Times New Roman" panose="02020603050405020304" pitchFamily="18" charset="0"/>
                <a:cs typeface="Times New Roman" panose="02020603050405020304" pitchFamily="18" charset="0"/>
              </a:rPr>
              <a:t>Biol</a:t>
            </a:r>
            <a:r>
              <a:rPr lang="en-AU" sz="2400" cap="none" dirty="0" smtClean="0">
                <a:latin typeface="Times New Roman" panose="02020603050405020304" pitchFamily="18" charset="0"/>
                <a:cs typeface="Times New Roman" panose="02020603050405020304" pitchFamily="18" charset="0"/>
              </a:rPr>
              <a:t>, </a:t>
            </a:r>
            <a:r>
              <a:rPr lang="en-AU" sz="2400" i="1" cap="none" dirty="0" smtClean="0">
                <a:latin typeface="Times New Roman" panose="02020603050405020304" pitchFamily="18" charset="0"/>
                <a:cs typeface="Times New Roman" panose="02020603050405020304" pitchFamily="18" charset="0"/>
              </a:rPr>
              <a:t>12</a:t>
            </a:r>
            <a:r>
              <a:rPr lang="en-AU" sz="2400" cap="none" dirty="0" smtClean="0">
                <a:latin typeface="Times New Roman" panose="02020603050405020304" pitchFamily="18" charset="0"/>
                <a:cs typeface="Times New Roman" panose="02020603050405020304" pitchFamily="18" charset="0"/>
              </a:rPr>
              <a:t>(1), Pp.57-60.Baskin, C.C. And Baskin, J.M., 1998. </a:t>
            </a:r>
            <a:r>
              <a:rPr lang="en-AU" sz="2400" i="1" cap="none" dirty="0" smtClean="0">
                <a:latin typeface="Times New Roman" panose="02020603050405020304" pitchFamily="18" charset="0"/>
                <a:cs typeface="Times New Roman" panose="02020603050405020304" pitchFamily="18" charset="0"/>
              </a:rPr>
              <a:t>Seeds: Ecology, Biogeography, And, Evolution Of Dormancy And Germination</a:t>
            </a:r>
            <a:r>
              <a:rPr lang="en-AU" sz="2400" cap="none" dirty="0" smtClean="0">
                <a:latin typeface="Times New Roman" panose="02020603050405020304" pitchFamily="18" charset="0"/>
                <a:cs typeface="Times New Roman" panose="02020603050405020304" pitchFamily="18" charset="0"/>
              </a:rPr>
              <a:t>. Elsevier.</a:t>
            </a:r>
          </a:p>
          <a:p>
            <a:pPr algn="just"/>
            <a:r>
              <a:rPr lang="en-US" sz="2400" cap="none" dirty="0" err="1" smtClean="0">
                <a:latin typeface="Times New Roman" panose="02020603050405020304" pitchFamily="18" charset="0"/>
                <a:cs typeface="Times New Roman" panose="02020603050405020304" pitchFamily="18" charset="0"/>
              </a:rPr>
              <a:t>Jayasuriya</a:t>
            </a:r>
            <a:r>
              <a:rPr lang="en-US" sz="2400" cap="none" dirty="0" smtClean="0">
                <a:latin typeface="Times New Roman" panose="02020603050405020304" pitchFamily="18" charset="0"/>
                <a:cs typeface="Times New Roman" panose="02020603050405020304" pitchFamily="18" charset="0"/>
              </a:rPr>
              <a:t>, K.G., Baskin, J.M. And Baskin, C.C., 2008. Dormancy, Germination Requirements And Storage </a:t>
            </a:r>
            <a:r>
              <a:rPr lang="en-US" sz="2400" cap="none" dirty="0" err="1" smtClean="0">
                <a:latin typeface="Times New Roman" panose="02020603050405020304" pitchFamily="18" charset="0"/>
                <a:cs typeface="Times New Roman" panose="02020603050405020304" pitchFamily="18" charset="0"/>
              </a:rPr>
              <a:t>Behaviour</a:t>
            </a:r>
            <a:r>
              <a:rPr lang="en-US" sz="2400" cap="none" dirty="0" smtClean="0">
                <a:latin typeface="Times New Roman" panose="02020603050405020304" pitchFamily="18" charset="0"/>
                <a:cs typeface="Times New Roman" panose="02020603050405020304" pitchFamily="18" charset="0"/>
              </a:rPr>
              <a:t> Of Seeds Of </a:t>
            </a:r>
            <a:r>
              <a:rPr lang="en-US" sz="2400" cap="none" dirty="0" err="1" smtClean="0">
                <a:latin typeface="Times New Roman" panose="02020603050405020304" pitchFamily="18" charset="0"/>
                <a:cs typeface="Times New Roman" panose="02020603050405020304" pitchFamily="18" charset="0"/>
              </a:rPr>
              <a:t>Convolvulaceae</a:t>
            </a:r>
            <a:r>
              <a:rPr lang="en-US" sz="2400" cap="none" dirty="0" smtClean="0">
                <a:latin typeface="Times New Roman" panose="02020603050405020304" pitchFamily="18" charset="0"/>
                <a:cs typeface="Times New Roman" panose="02020603050405020304" pitchFamily="18" charset="0"/>
              </a:rPr>
              <a:t> (</a:t>
            </a:r>
            <a:r>
              <a:rPr lang="en-US" sz="2400" cap="none" dirty="0" err="1" smtClean="0">
                <a:latin typeface="Times New Roman" panose="02020603050405020304" pitchFamily="18" charset="0"/>
                <a:cs typeface="Times New Roman" panose="02020603050405020304" pitchFamily="18" charset="0"/>
              </a:rPr>
              <a:t>Solanales</a:t>
            </a:r>
            <a:r>
              <a:rPr lang="en-US" sz="2400" cap="none" dirty="0" smtClean="0">
                <a:latin typeface="Times New Roman" panose="02020603050405020304" pitchFamily="18" charset="0"/>
                <a:cs typeface="Times New Roman" panose="02020603050405020304" pitchFamily="18" charset="0"/>
              </a:rPr>
              <a:t>) And Evolutionary Considerations. Seed Science Research, 18(4), Pp.223-237.</a:t>
            </a:r>
          </a:p>
          <a:p>
            <a:pPr algn="just"/>
            <a:r>
              <a:rPr lang="en-US" sz="2400" cap="none" dirty="0" err="1" smtClean="0">
                <a:latin typeface="Times New Roman" panose="02020603050405020304" pitchFamily="18" charset="0"/>
                <a:cs typeface="Times New Roman" panose="02020603050405020304" pitchFamily="18" charset="0"/>
              </a:rPr>
              <a:t>Shiratsuchi</a:t>
            </a:r>
            <a:r>
              <a:rPr lang="en-US" sz="2400" cap="none" dirty="0" smtClean="0">
                <a:latin typeface="Times New Roman" panose="02020603050405020304" pitchFamily="18" charset="0"/>
                <a:cs typeface="Times New Roman" panose="02020603050405020304" pitchFamily="18" charset="0"/>
              </a:rPr>
              <a:t>, H., </a:t>
            </a:r>
            <a:r>
              <a:rPr lang="en-US" sz="2400" cap="none" dirty="0" err="1" smtClean="0">
                <a:latin typeface="Times New Roman" panose="02020603050405020304" pitchFamily="18" charset="0"/>
                <a:cs typeface="Times New Roman" panose="02020603050405020304" pitchFamily="18" charset="0"/>
              </a:rPr>
              <a:t>Ohdaira</a:t>
            </a:r>
            <a:r>
              <a:rPr lang="en-US" sz="2400" cap="none" dirty="0" smtClean="0">
                <a:latin typeface="Times New Roman" panose="02020603050405020304" pitchFamily="18" charset="0"/>
                <a:cs typeface="Times New Roman" panose="02020603050405020304" pitchFamily="18" charset="0"/>
              </a:rPr>
              <a:t>, Y., Yamaguchi, H. And Fukuda, A., 2017. Breaking The Dormancy Of Rice Seeds With Various Dormancy Levels Using Steam And High Temperature Treatments In A Steam Nursery Cabinet. Plant Production Science, 20(2), Pp.183-192.</a:t>
            </a:r>
            <a:endParaRPr lang="en-US"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2574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4400" y="903291"/>
            <a:ext cx="10861812" cy="5324535"/>
          </a:xfrm>
          <a:prstGeom prst="rect">
            <a:avLst/>
          </a:prstGeom>
        </p:spPr>
        <p:txBody>
          <a:bodyPr wrap="square">
            <a:spAutoFit/>
          </a:bodyPr>
          <a:lstStyle/>
          <a:p>
            <a:pPr marL="285750" indent="-285750" algn="justLow">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Tilebeni</a:t>
            </a:r>
            <a:r>
              <a:rPr lang="en-US" sz="2400" dirty="0" smtClean="0">
                <a:latin typeface="Times New Roman" panose="02020603050405020304" pitchFamily="18" charset="0"/>
                <a:cs typeface="Times New Roman" panose="02020603050405020304" pitchFamily="18" charset="0"/>
              </a:rPr>
              <a:t>, H.G., </a:t>
            </a:r>
            <a:r>
              <a:rPr lang="en-US" sz="2400" dirty="0" err="1" smtClean="0">
                <a:latin typeface="Times New Roman" panose="02020603050405020304" pitchFamily="18" charset="0"/>
                <a:cs typeface="Times New Roman" panose="02020603050405020304" pitchFamily="18" charset="0"/>
              </a:rPr>
              <a:t>Yousefpour</a:t>
            </a:r>
            <a:r>
              <a:rPr lang="en-US" sz="2400" dirty="0" smtClean="0">
                <a:latin typeface="Times New Roman" panose="02020603050405020304" pitchFamily="18" charset="0"/>
                <a:cs typeface="Times New Roman" panose="02020603050405020304" pitchFamily="18" charset="0"/>
              </a:rPr>
              <a:t>, H., </a:t>
            </a:r>
            <a:r>
              <a:rPr lang="en-US" sz="2400" dirty="0" err="1" smtClean="0">
                <a:latin typeface="Times New Roman" panose="02020603050405020304" pitchFamily="18" charset="0"/>
                <a:cs typeface="Times New Roman" panose="02020603050405020304" pitchFamily="18" charset="0"/>
              </a:rPr>
              <a:t>Farhadi</a:t>
            </a:r>
            <a:r>
              <a:rPr lang="en-US" sz="2400" dirty="0" smtClean="0">
                <a:latin typeface="Times New Roman" panose="02020603050405020304" pitchFamily="18" charset="0"/>
                <a:cs typeface="Times New Roman" panose="02020603050405020304" pitchFamily="18" charset="0"/>
              </a:rPr>
              <a:t>, R. And </a:t>
            </a:r>
            <a:r>
              <a:rPr lang="en-US" sz="2400" dirty="0" err="1" smtClean="0">
                <a:latin typeface="Times New Roman" panose="02020603050405020304" pitchFamily="18" charset="0"/>
                <a:cs typeface="Times New Roman" panose="02020603050405020304" pitchFamily="18" charset="0"/>
              </a:rPr>
              <a:t>Golpayegani</a:t>
            </a:r>
            <a:r>
              <a:rPr lang="en-US" sz="2400" dirty="0" smtClean="0">
                <a:latin typeface="Times New Roman" panose="02020603050405020304" pitchFamily="18" charset="0"/>
                <a:cs typeface="Times New Roman" panose="02020603050405020304" pitchFamily="18" charset="0"/>
              </a:rPr>
              <a:t>, A., 2012. Germination Behavior Of Rice (</a:t>
            </a:r>
            <a:r>
              <a:rPr lang="en-US" sz="2400" dirty="0" err="1" smtClean="0">
                <a:latin typeface="Times New Roman" panose="02020603050405020304" pitchFamily="18" charset="0"/>
                <a:cs typeface="Times New Roman" panose="02020603050405020304" pitchFamily="18" charset="0"/>
              </a:rPr>
              <a:t>Oriza</a:t>
            </a:r>
            <a:r>
              <a:rPr lang="en-US" sz="2400" dirty="0" smtClean="0">
                <a:latin typeface="Times New Roman" panose="02020603050405020304" pitchFamily="18" charset="0"/>
                <a:cs typeface="Times New Roman" panose="02020603050405020304" pitchFamily="18" charset="0"/>
              </a:rPr>
              <a:t> Sativa L.) Cultivars Seeds To Difference Temperatures. Advances In Environmental Biology, Pp.573-578.
 </a:t>
            </a:r>
            <a:r>
              <a:rPr lang="en-US" sz="2400" dirty="0" err="1" smtClean="0">
                <a:latin typeface="Times New Roman" panose="02020603050405020304" pitchFamily="18" charset="0"/>
                <a:cs typeface="Times New Roman" panose="02020603050405020304" pitchFamily="18" charset="0"/>
              </a:rPr>
              <a:t>Shiratsuchi</a:t>
            </a:r>
            <a:r>
              <a:rPr lang="en-US" sz="2400" dirty="0" smtClean="0">
                <a:latin typeface="Times New Roman" panose="02020603050405020304" pitchFamily="18" charset="0"/>
                <a:cs typeface="Times New Roman" panose="02020603050405020304" pitchFamily="18" charset="0"/>
              </a:rPr>
              <a:t>, H., </a:t>
            </a:r>
            <a:r>
              <a:rPr lang="en-US" sz="2400" dirty="0" err="1" smtClean="0">
                <a:latin typeface="Times New Roman" panose="02020603050405020304" pitchFamily="18" charset="0"/>
                <a:cs typeface="Times New Roman" panose="02020603050405020304" pitchFamily="18" charset="0"/>
              </a:rPr>
              <a:t>Ohdaira</a:t>
            </a:r>
            <a:r>
              <a:rPr lang="en-US" sz="2400" dirty="0" smtClean="0">
                <a:latin typeface="Times New Roman" panose="02020603050405020304" pitchFamily="18" charset="0"/>
                <a:cs typeface="Times New Roman" panose="02020603050405020304" pitchFamily="18" charset="0"/>
              </a:rPr>
              <a:t>, Y., Yamaguchi, H. And Fukuda, A., 2017. Breaking The Dormancy Of Rice Seeds With Various Dormancy Levels Using Steam And High Temperature Treatments In A Steam Nursery Cabinet. Plant Production Science, 20(2), Pp.183-192.</a:t>
            </a:r>
          </a:p>
          <a:p>
            <a:pPr marL="342900" indent="-342900" algn="justLow">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Baskin, C.C., Milberg, P., </a:t>
            </a:r>
            <a:r>
              <a:rPr lang="en-US" sz="2400" dirty="0" err="1" smtClean="0">
                <a:latin typeface="Times New Roman" panose="02020603050405020304" pitchFamily="18" charset="0"/>
                <a:cs typeface="Times New Roman" panose="02020603050405020304" pitchFamily="18" charset="0"/>
              </a:rPr>
              <a:t>Andersson</a:t>
            </a:r>
            <a:r>
              <a:rPr lang="en-US" sz="2400" dirty="0" smtClean="0">
                <a:latin typeface="Times New Roman" panose="02020603050405020304" pitchFamily="18" charset="0"/>
                <a:cs typeface="Times New Roman" panose="02020603050405020304" pitchFamily="18" charset="0"/>
              </a:rPr>
              <a:t>, L. And Baskin, J.M., 2002. Non‐deep Simple </a:t>
            </a:r>
            <a:r>
              <a:rPr lang="en-US" sz="2400" dirty="0" err="1" smtClean="0">
                <a:latin typeface="Times New Roman" panose="02020603050405020304" pitchFamily="18" charset="0"/>
                <a:cs typeface="Times New Roman" panose="02020603050405020304" pitchFamily="18" charset="0"/>
              </a:rPr>
              <a:t>Morphophysiological</a:t>
            </a:r>
            <a:r>
              <a:rPr lang="en-US" sz="2400" dirty="0" smtClean="0">
                <a:latin typeface="Times New Roman" panose="02020603050405020304" pitchFamily="18" charset="0"/>
                <a:cs typeface="Times New Roman" panose="02020603050405020304" pitchFamily="18" charset="0"/>
              </a:rPr>
              <a:t> Dormancy In Seeds Of The Weedy Facultative Winter Annual Papaver </a:t>
            </a:r>
            <a:r>
              <a:rPr lang="en-US" sz="2400" dirty="0" err="1" smtClean="0">
                <a:latin typeface="Times New Roman" panose="02020603050405020304" pitchFamily="18" charset="0"/>
                <a:cs typeface="Times New Roman" panose="02020603050405020304" pitchFamily="18" charset="0"/>
              </a:rPr>
              <a:t>Rhoeas</a:t>
            </a:r>
            <a:r>
              <a:rPr lang="en-US" sz="2400" dirty="0" smtClean="0">
                <a:latin typeface="Times New Roman" panose="02020603050405020304" pitchFamily="18" charset="0"/>
                <a:cs typeface="Times New Roman" panose="02020603050405020304" pitchFamily="18" charset="0"/>
              </a:rPr>
              <a:t>. Weed Research, 42(3), Pp.194-202.</a:t>
            </a:r>
          </a:p>
          <a:p>
            <a:pPr marL="342900" indent="-342900" algn="justLow">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Watanabe, K. And Sato, H., 1998. Effect Of Heat On Breaking Seed Dormancy And Its Varietal Differences In Rice [</a:t>
            </a:r>
            <a:r>
              <a:rPr lang="en-US" sz="2400" dirty="0" err="1" smtClean="0">
                <a:latin typeface="Times New Roman" panose="02020603050405020304" pitchFamily="18" charset="0"/>
                <a:cs typeface="Times New Roman" panose="02020603050405020304" pitchFamily="18" charset="0"/>
              </a:rPr>
              <a:t>Oryza</a:t>
            </a:r>
            <a:r>
              <a:rPr lang="en-US" sz="2400" dirty="0" smtClean="0">
                <a:latin typeface="Times New Roman" panose="02020603050405020304" pitchFamily="18" charset="0"/>
                <a:cs typeface="Times New Roman" panose="02020603050405020304" pitchFamily="18" charset="0"/>
              </a:rPr>
              <a:t> Sativa] To Germination, 1: Varietal Differences And Condition Of Temperature To Germination. Tohoku Agricultural Research (Japan).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4767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AFAFA91-9388-F746-9914-57A0BFF65B2D}"/>
              </a:ext>
            </a:extLst>
          </p:cNvPr>
          <p:cNvSpPr>
            <a:spLocks noGrp="1"/>
          </p:cNvSpPr>
          <p:nvPr>
            <p:ph idx="4294967295"/>
          </p:nvPr>
        </p:nvSpPr>
        <p:spPr>
          <a:xfrm>
            <a:off x="683490" y="314325"/>
            <a:ext cx="10707688" cy="6024563"/>
          </a:xfrm>
        </p:spPr>
        <p:txBody>
          <a:bodyPr>
            <a:normAutofit fontScale="92500" lnSpcReduction="20000"/>
          </a:bodyPr>
          <a:lstStyle/>
          <a:p>
            <a:pPr algn="justLow"/>
            <a:endParaRPr lang="en-US" sz="2600" cap="none" dirty="0" smtClean="0"/>
          </a:p>
          <a:p>
            <a:pPr algn="justLow"/>
            <a:r>
              <a:rPr lang="en-GB" sz="2400" cap="none"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Shu K, Liu </a:t>
            </a:r>
            <a:r>
              <a:rPr lang="en-GB" sz="2400" cap="none" dirty="0" err="1"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Xd</a:t>
            </a:r>
            <a:r>
              <a:rPr lang="en-GB" sz="2400" cap="none"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cap="none" dirty="0" err="1"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Xie</a:t>
            </a:r>
            <a:r>
              <a:rPr lang="en-GB" sz="2400" cap="none"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Q, He </a:t>
            </a:r>
            <a:r>
              <a:rPr lang="en-GB" sz="2400" cap="none" dirty="0" err="1"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Zh</a:t>
            </a:r>
            <a:r>
              <a:rPr lang="en-GB" sz="2400" cap="none"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(2016) Two Faces Of One Seed: Hormonal Regulation Of Dormancy And Germination. </a:t>
            </a:r>
            <a:r>
              <a:rPr lang="en-GB" sz="2400" cap="none" dirty="0" err="1"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Mol</a:t>
            </a:r>
            <a:r>
              <a:rPr lang="en-GB" sz="2400" cap="none"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Plant 9:34–45</a:t>
            </a:r>
            <a:endParaRPr lang="en-US" sz="2400" cap="none"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Low"/>
            <a:r>
              <a:rPr lang="en-GB" sz="2400" cap="none" dirty="0" err="1"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Cai</a:t>
            </a:r>
            <a:r>
              <a:rPr lang="en-GB" sz="2400" cap="none"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HW, </a:t>
            </a:r>
            <a:r>
              <a:rPr lang="en-GB" sz="2400" cap="none" dirty="0" err="1"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Morishima</a:t>
            </a:r>
            <a:r>
              <a:rPr lang="en-GB" sz="2400" cap="none"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H (2000) Genomic Regions Affecting Seed Shattering And Seed Dormancy In Rice. </a:t>
            </a:r>
            <a:r>
              <a:rPr lang="en-GB" sz="2400" cap="none" dirty="0" err="1"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Theor</a:t>
            </a:r>
            <a:r>
              <a:rPr lang="en-GB" sz="2400" cap="none"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cap="none" dirty="0" err="1"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Appl</a:t>
            </a:r>
            <a:r>
              <a:rPr lang="en-GB" sz="2400" cap="none"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Genet 100:840–846</a:t>
            </a:r>
            <a:endParaRPr lang="en-US" sz="2400" cap="none"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Low"/>
            <a:r>
              <a:rPr lang="en-GB" sz="2400" cap="none" dirty="0" err="1"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Baun</a:t>
            </a:r>
            <a:r>
              <a:rPr lang="en-GB" sz="2400" cap="none"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L.C. (1972) Biochemical Studies On </a:t>
            </a:r>
            <a:r>
              <a:rPr lang="en-GB" sz="2400" cap="none" dirty="0" err="1"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Dormancyof</a:t>
            </a:r>
            <a:r>
              <a:rPr lang="en-GB" sz="2400" cap="none"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The Rice Grain. MS Thesis, University Of The Philippines At Los </a:t>
            </a:r>
            <a:r>
              <a:rPr lang="en-GB" sz="2400" cap="none" dirty="0" err="1"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Baños</a:t>
            </a:r>
            <a:r>
              <a:rPr lang="en-GB" sz="2400" cap="none"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64 </a:t>
            </a:r>
            <a:r>
              <a:rPr lang="en-GB" sz="2400" cap="none" dirty="0" err="1"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Pp.</a:t>
            </a:r>
            <a:r>
              <a:rPr lang="en-GB" sz="2400" u="sng" cap="none" dirty="0" err="1"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Google</a:t>
            </a:r>
            <a:r>
              <a:rPr lang="en-GB" sz="2400" u="sng" cap="none"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Scholar</a:t>
            </a:r>
            <a:endParaRPr lang="en-US" sz="2400" cap="none"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Low"/>
            <a:r>
              <a:rPr lang="en-GB" sz="2400" cap="none"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Ellis, R.H., Hong, T.D. And Roberts, E.H. (1983) Procedures For The Safe Removal Of Dormancy From Rice Seed. Seed Science And Technology 11, 77–112.</a:t>
            </a:r>
            <a:r>
              <a:rPr lang="en-GB" sz="2400" u="sng" cap="none"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Google Scholar</a:t>
            </a:r>
            <a:endParaRPr lang="en-US" sz="2400" cap="none"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Low"/>
            <a:r>
              <a:rPr lang="en-GB" sz="2400" cap="none" dirty="0" smtClean="0">
                <a:effectLst/>
                <a:latin typeface="Times New Roman" panose="02020603050405020304" pitchFamily="18" charset="0"/>
                <a:ea typeface="Times New Roman" panose="02020603050405020304" pitchFamily="18" charset="0"/>
                <a:cs typeface="Times New Roman" panose="02020603050405020304" pitchFamily="18" charset="0"/>
              </a:rPr>
              <a:t>Offord, C.A. And Meagher, P.F. (2009). Plant Germplasm Conservation In Australia: Strategies And Guidelines For </a:t>
            </a:r>
            <a:r>
              <a:rPr lang="en-GB" sz="2400" cap="none" dirty="0" err="1" smtClean="0">
                <a:effectLst/>
                <a:latin typeface="Times New Roman" panose="02020603050405020304" pitchFamily="18" charset="0"/>
                <a:ea typeface="Times New Roman" panose="02020603050405020304" pitchFamily="18" charset="0"/>
                <a:cs typeface="Times New Roman" panose="02020603050405020304" pitchFamily="18" charset="0"/>
              </a:rPr>
              <a:t>Developing,managing</a:t>
            </a:r>
            <a:r>
              <a:rPr lang="en-GB" sz="2400" cap="none" dirty="0" smtClean="0">
                <a:effectLst/>
                <a:latin typeface="Times New Roman" panose="02020603050405020304" pitchFamily="18" charset="0"/>
                <a:ea typeface="Times New Roman" panose="02020603050405020304" pitchFamily="18" charset="0"/>
                <a:cs typeface="Times New Roman" panose="02020603050405020304" pitchFamily="18" charset="0"/>
              </a:rPr>
              <a:t> And Utilising Ex Situ Collections. Canberra: Australian Network For Plant Conservation Inc.</a:t>
            </a:r>
            <a:endParaRPr lang="en-US" sz="2400" cap="none"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Low"/>
            <a:r>
              <a:rPr lang="en-US" sz="2400" cap="non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cap="none" dirty="0" smtClean="0">
                <a:effectLst/>
                <a:latin typeface="Times New Roman" panose="02020603050405020304" pitchFamily="18" charset="0"/>
                <a:ea typeface="Times New Roman" panose="02020603050405020304" pitchFamily="18" charset="0"/>
                <a:cs typeface="Times New Roman" panose="02020603050405020304" pitchFamily="18" charset="0"/>
              </a:rPr>
              <a:t>Wardle, D.A., Ahmed, M. And Nicholson, K.S., 1991. </a:t>
            </a:r>
            <a:r>
              <a:rPr lang="en-GB" sz="2400" cap="none" dirty="0" err="1" smtClean="0">
                <a:effectLst/>
                <a:latin typeface="Times New Roman" panose="02020603050405020304" pitchFamily="18" charset="0"/>
                <a:ea typeface="Times New Roman" panose="02020603050405020304" pitchFamily="18" charset="0"/>
                <a:cs typeface="Times New Roman" panose="02020603050405020304" pitchFamily="18" charset="0"/>
              </a:rPr>
              <a:t>Allelopathic</a:t>
            </a:r>
            <a:r>
              <a:rPr lang="en-GB" sz="2400" cap="none" dirty="0" smtClean="0">
                <a:effectLst/>
                <a:latin typeface="Times New Roman" panose="02020603050405020304" pitchFamily="18" charset="0"/>
                <a:ea typeface="Times New Roman" panose="02020603050405020304" pitchFamily="18" charset="0"/>
                <a:cs typeface="Times New Roman" panose="02020603050405020304" pitchFamily="18" charset="0"/>
              </a:rPr>
              <a:t> Influence Of Nodding Thistle (</a:t>
            </a:r>
            <a:r>
              <a:rPr lang="en-GB" sz="2400" cap="none" dirty="0" err="1" smtClean="0">
                <a:effectLst/>
                <a:latin typeface="Times New Roman" panose="02020603050405020304" pitchFamily="18" charset="0"/>
                <a:ea typeface="Times New Roman" panose="02020603050405020304" pitchFamily="18" charset="0"/>
                <a:cs typeface="Times New Roman" panose="02020603050405020304" pitchFamily="18" charset="0"/>
              </a:rPr>
              <a:t>Carduus</a:t>
            </a:r>
            <a:r>
              <a:rPr lang="en-GB" sz="2400" cap="non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400" cap="none" dirty="0" err="1" smtClean="0">
                <a:effectLst/>
                <a:latin typeface="Times New Roman" panose="02020603050405020304" pitchFamily="18" charset="0"/>
                <a:ea typeface="Times New Roman" panose="02020603050405020304" pitchFamily="18" charset="0"/>
                <a:cs typeface="Times New Roman" panose="02020603050405020304" pitchFamily="18" charset="0"/>
              </a:rPr>
              <a:t>Nutans</a:t>
            </a:r>
            <a:r>
              <a:rPr lang="en-GB" sz="2400" cap="none" dirty="0" smtClean="0">
                <a:effectLst/>
                <a:latin typeface="Times New Roman" panose="02020603050405020304" pitchFamily="18" charset="0"/>
                <a:ea typeface="Times New Roman" panose="02020603050405020304" pitchFamily="18" charset="0"/>
                <a:cs typeface="Times New Roman" panose="02020603050405020304" pitchFamily="18" charset="0"/>
              </a:rPr>
              <a:t> L.) Seeds On Germination And Radicle Growth Of Pasture Plants. New Zealand Journal Of Agricultural Research, 34(2), Pp.185-191.</a:t>
            </a:r>
            <a:endParaRPr lang="en-US" sz="2400" cap="none"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buNone/>
            </a:pPr>
            <a:endParaRPr lang="en-US" cap="none" dirty="0"/>
          </a:p>
        </p:txBody>
      </p:sp>
    </p:spTree>
    <p:extLst>
      <p:ext uri="{BB962C8B-B14F-4D97-AF65-F5344CB8AC3E}">
        <p14:creationId xmlns:p14="http://schemas.microsoft.com/office/powerpoint/2010/main" val="1461090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37EE84D-AECA-6D4A-AFD6-68DF5A7AD225}"/>
              </a:ext>
            </a:extLst>
          </p:cNvPr>
          <p:cNvSpPr>
            <a:spLocks noGrp="1"/>
          </p:cNvSpPr>
          <p:nvPr>
            <p:ph idx="4294967295"/>
          </p:nvPr>
        </p:nvSpPr>
        <p:spPr>
          <a:xfrm>
            <a:off x="0" y="782638"/>
            <a:ext cx="10515600" cy="5394325"/>
          </a:xfrm>
        </p:spPr>
        <p:txBody>
          <a:bodyPr/>
          <a:lstStyle/>
          <a:p>
            <a:pPr algn="just"/>
            <a:r>
              <a:rPr lang="en-US" cap="none" dirty="0" smtClean="0">
                <a:latin typeface="Times New Roman" panose="02020603050405020304" pitchFamily="18" charset="0"/>
                <a:cs typeface="Times New Roman" panose="02020603050405020304" pitchFamily="18" charset="0"/>
              </a:rPr>
              <a:t>Introduction</a:t>
            </a:r>
          </a:p>
          <a:p>
            <a:pPr algn="just"/>
            <a:r>
              <a:rPr lang="en-US" cap="none" dirty="0" smtClean="0">
                <a:latin typeface="Times New Roman" panose="02020603050405020304" pitchFamily="18" charset="0"/>
                <a:cs typeface="Times New Roman" panose="02020603050405020304" pitchFamily="18" charset="0"/>
              </a:rPr>
              <a:t>Objectives</a:t>
            </a:r>
          </a:p>
          <a:p>
            <a:pPr algn="just"/>
            <a:r>
              <a:rPr lang="en-US" cap="none" dirty="0" smtClean="0">
                <a:latin typeface="Times New Roman" panose="02020603050405020304" pitchFamily="18" charset="0"/>
                <a:cs typeface="Times New Roman" panose="02020603050405020304" pitchFamily="18" charset="0"/>
              </a:rPr>
              <a:t> Materials And Methods </a:t>
            </a:r>
          </a:p>
          <a:p>
            <a:pPr algn="just"/>
            <a:r>
              <a:rPr lang="en-US" cap="none" dirty="0" smtClean="0">
                <a:latin typeface="Times New Roman" panose="02020603050405020304" pitchFamily="18" charset="0"/>
                <a:cs typeface="Times New Roman" panose="02020603050405020304" pitchFamily="18" charset="0"/>
              </a:rPr>
              <a:t>Results</a:t>
            </a:r>
          </a:p>
          <a:p>
            <a:pPr algn="just"/>
            <a:r>
              <a:rPr lang="en-US" cap="none" dirty="0" smtClean="0">
                <a:latin typeface="Times New Roman" panose="02020603050405020304" pitchFamily="18" charset="0"/>
                <a:cs typeface="Times New Roman" panose="02020603050405020304" pitchFamily="18" charset="0"/>
              </a:rPr>
              <a:t>Conclusion</a:t>
            </a:r>
          </a:p>
          <a:p>
            <a:pPr algn="just"/>
            <a:r>
              <a:rPr lang="en-US" cap="none" dirty="0" smtClean="0">
                <a:latin typeface="Times New Roman" panose="02020603050405020304" pitchFamily="18" charset="0"/>
                <a:cs typeface="Times New Roman" panose="02020603050405020304" pitchFamily="18" charset="0"/>
              </a:rPr>
              <a:t>References</a:t>
            </a:r>
            <a:endParaRPr lang="en-US"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9290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981075"/>
            <a:ext cx="10515600" cy="5195888"/>
          </a:xfrm>
        </p:spPr>
        <p:txBody>
          <a:bodyPr>
            <a:normAutofit/>
          </a:bodyPr>
          <a:lstStyle/>
          <a:p>
            <a:pPr marL="0" indent="0">
              <a:buNone/>
            </a:pPr>
            <a:endParaRPr lang="en-US" sz="6000" dirty="0"/>
          </a:p>
          <a:p>
            <a:pPr marL="0" indent="0">
              <a:buNone/>
            </a:pPr>
            <a:endParaRPr lang="en-US" sz="6000" dirty="0"/>
          </a:p>
          <a:p>
            <a:pPr marL="0" indent="0" algn="ctr">
              <a:buNone/>
            </a:pPr>
            <a:r>
              <a:rPr lang="en-US" sz="6000" b="1" dirty="0">
                <a:solidFill>
                  <a:schemeClr val="accent5"/>
                </a:solidFill>
                <a:latin typeface="Times New Roman" panose="02020603050405020304" pitchFamily="18" charset="0"/>
                <a:cs typeface="Times New Roman" panose="02020603050405020304" pitchFamily="18" charset="0"/>
              </a:rPr>
              <a:t>Thanks for your attention </a:t>
            </a:r>
          </a:p>
        </p:txBody>
      </p:sp>
    </p:spTree>
    <p:extLst>
      <p:ext uri="{BB962C8B-B14F-4D97-AF65-F5344CB8AC3E}">
        <p14:creationId xmlns:p14="http://schemas.microsoft.com/office/powerpoint/2010/main" val="17747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D1FF9CC-1F6D-CC49-AABA-47A00A2CE3D8}"/>
              </a:ext>
            </a:extLst>
          </p:cNvPr>
          <p:cNvSpPr>
            <a:spLocks noGrp="1"/>
          </p:cNvSpPr>
          <p:nvPr>
            <p:ph idx="4294967295"/>
          </p:nvPr>
        </p:nvSpPr>
        <p:spPr>
          <a:xfrm>
            <a:off x="0" y="1309688"/>
            <a:ext cx="10515600" cy="5173662"/>
          </a:xfrm>
        </p:spPr>
        <p:txBody>
          <a:bodyPr/>
          <a:lstStyle/>
          <a:p>
            <a:pPr algn="just">
              <a:lnSpc>
                <a:spcPct val="100000"/>
              </a:lnSpc>
              <a:spcBef>
                <a:spcPts val="0"/>
              </a:spcBef>
            </a:pPr>
            <a:r>
              <a:rPr lang="en-US" cap="none" dirty="0" smtClean="0">
                <a:latin typeface="Times New Roman" panose="02020603050405020304" pitchFamily="18" charset="0"/>
                <a:cs typeface="Times New Roman" panose="02020603050405020304" pitchFamily="18" charset="0"/>
              </a:rPr>
              <a:t>Seed Dormancy Is An Evolutionary Adaptation That Prevents Seeds From Germinating During Unsuitable Ecological Conditions That Would Typically Lead To A Low Probability Of Seedling Survival. </a:t>
            </a:r>
          </a:p>
          <a:p>
            <a:pPr algn="just">
              <a:lnSpc>
                <a:spcPct val="100000"/>
              </a:lnSpc>
              <a:spcBef>
                <a:spcPts val="0"/>
              </a:spcBef>
            </a:pPr>
            <a:endParaRPr lang="en-US" cap="none"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en-US" cap="none" dirty="0" smtClean="0">
                <a:latin typeface="Times New Roman" panose="02020603050405020304" pitchFamily="18" charset="0"/>
                <a:cs typeface="Times New Roman" panose="02020603050405020304" pitchFamily="18" charset="0"/>
              </a:rPr>
              <a:t>Dormancy Of Rice (</a:t>
            </a:r>
            <a:r>
              <a:rPr lang="en-US" i="1" cap="none" dirty="0" err="1" smtClean="0">
                <a:latin typeface="Times New Roman" panose="02020603050405020304" pitchFamily="18" charset="0"/>
                <a:cs typeface="Times New Roman" panose="02020603050405020304" pitchFamily="18" charset="0"/>
              </a:rPr>
              <a:t>Oryza</a:t>
            </a:r>
            <a:r>
              <a:rPr lang="en-US" i="1" cap="none" dirty="0" smtClean="0">
                <a:latin typeface="Times New Roman" panose="02020603050405020304" pitchFamily="18" charset="0"/>
                <a:cs typeface="Times New Roman" panose="02020603050405020304" pitchFamily="18" charset="0"/>
              </a:rPr>
              <a:t> Sativa </a:t>
            </a:r>
            <a:r>
              <a:rPr lang="en-US" cap="none" dirty="0" smtClean="0">
                <a:latin typeface="Times New Roman" panose="02020603050405020304" pitchFamily="18" charset="0"/>
                <a:cs typeface="Times New Roman" panose="02020603050405020304" pitchFamily="18" charset="0"/>
              </a:rPr>
              <a:t>L.) Seed Is Imposed By Certain Physical And Chemical Factors Associated With Its Covering Structures, I.E. Hull And Pericarp. The Nature Of These Germination Blocks Their Mode Of Action; However,  Processes Regulating The Release Of Dormancy Are Not Fully Understood.</a:t>
            </a:r>
            <a:endParaRPr lang="en-US" cap="none" dirty="0">
              <a:latin typeface="Times New Roman" panose="02020603050405020304" pitchFamily="18" charset="0"/>
              <a:cs typeface="Times New Roman" panose="02020603050405020304" pitchFamily="18" charset="0"/>
            </a:endParaRPr>
          </a:p>
        </p:txBody>
      </p:sp>
      <p:sp>
        <p:nvSpPr>
          <p:cNvPr id="4" name="Content Placeholder 2">
            <a:extLst>
              <a:ext uri="{FF2B5EF4-FFF2-40B4-BE49-F238E27FC236}">
                <a16:creationId xmlns="" xmlns:a16="http://schemas.microsoft.com/office/drawing/2014/main" id="{C7AEDCDF-E462-4590-8C9F-DC8E669A8A5D}"/>
              </a:ext>
            </a:extLst>
          </p:cNvPr>
          <p:cNvSpPr txBox="1">
            <a:spLocks/>
          </p:cNvSpPr>
          <p:nvPr/>
        </p:nvSpPr>
        <p:spPr>
          <a:xfrm>
            <a:off x="865125" y="374150"/>
            <a:ext cx="9122155" cy="10785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Font typeface="Arial" panose="020B0604020202020204" pitchFamily="34" charset="0"/>
              <a:buNone/>
            </a:pPr>
            <a:r>
              <a:rPr lang="en-US" sz="4000" b="1" dirty="0" smtClean="0">
                <a:solidFill>
                  <a:schemeClr val="accent1">
                    <a:lumMod val="75000"/>
                  </a:schemeClr>
                </a:solidFill>
                <a:latin typeface="Times New Roman" panose="02020603050405020304" pitchFamily="18" charset="0"/>
                <a:cs typeface="Times New Roman" panose="02020603050405020304" pitchFamily="18" charset="0"/>
              </a:rPr>
              <a:t>Introduction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9872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4A3B813-C7D4-0248-AD40-8031ABA06DFE}"/>
              </a:ext>
            </a:extLst>
          </p:cNvPr>
          <p:cNvSpPr>
            <a:spLocks noGrp="1"/>
          </p:cNvSpPr>
          <p:nvPr>
            <p:ph idx="4294967295"/>
          </p:nvPr>
        </p:nvSpPr>
        <p:spPr>
          <a:xfrm>
            <a:off x="0" y="2366963"/>
            <a:ext cx="10363200" cy="3424237"/>
          </a:xfrm>
        </p:spPr>
        <p:txBody>
          <a:bodyPr>
            <a:noAutofit/>
          </a:bodyPr>
          <a:lstStyle/>
          <a:p>
            <a:pPr algn="just">
              <a:lnSpc>
                <a:spcPct val="100000"/>
              </a:lnSpc>
            </a:pPr>
            <a:r>
              <a:rPr lang="en-US" cap="none" dirty="0" smtClean="0">
                <a:latin typeface="Times New Roman" panose="02020603050405020304" pitchFamily="18" charset="0"/>
                <a:cs typeface="Times New Roman" panose="02020603050405020304" pitchFamily="18" charset="0"/>
              </a:rPr>
              <a:t>The Traditional Method To Break The Seed Dormancy Is Soaking The Seed In Water.  Dormancy May Be Broken As A Result Of The Exposure Of The Seed To A Single Factor At The Requisite Intensity For An Appropriate Period Of Time. </a:t>
            </a:r>
          </a:p>
          <a:p>
            <a:pPr marL="0" indent="0" algn="just">
              <a:lnSpc>
                <a:spcPct val="100000"/>
              </a:lnSpc>
              <a:buNone/>
            </a:pPr>
            <a:endParaRPr lang="en-US" cap="none" dirty="0" smtClean="0">
              <a:latin typeface="Times New Roman" panose="02020603050405020304" pitchFamily="18" charset="0"/>
              <a:cs typeface="Times New Roman" panose="02020603050405020304" pitchFamily="18" charset="0"/>
            </a:endParaRPr>
          </a:p>
          <a:p>
            <a:pPr algn="just">
              <a:lnSpc>
                <a:spcPct val="100000"/>
              </a:lnSpc>
            </a:pPr>
            <a:r>
              <a:rPr lang="en-US" cap="none" dirty="0" smtClean="0">
                <a:latin typeface="Times New Roman" panose="02020603050405020304" pitchFamily="18" charset="0"/>
                <a:cs typeface="Times New Roman" panose="02020603050405020304" pitchFamily="18" charset="0"/>
              </a:rPr>
              <a:t>Germination Then Follows The Breaking Of Dormancy. Alternatively, Dormancy Breaking May Require Or Be Accelerated By Exposure Of The Seed To Fluctuating Conditions, Such As Diurnal Changes Of Soil Temperature Or The Diurnal Cycle Of Light And Darkness. </a:t>
            </a:r>
            <a:endParaRPr lang="en-US"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9632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DA4D917-D799-084F-AB17-C54A00CD23AC}"/>
              </a:ext>
            </a:extLst>
          </p:cNvPr>
          <p:cNvSpPr>
            <a:spLocks noGrp="1"/>
          </p:cNvSpPr>
          <p:nvPr>
            <p:ph idx="4294967295"/>
          </p:nvPr>
        </p:nvSpPr>
        <p:spPr>
          <a:xfrm>
            <a:off x="0" y="1008063"/>
            <a:ext cx="10515600" cy="5270500"/>
          </a:xfrm>
        </p:spPr>
        <p:txBody>
          <a:bodyPr>
            <a:normAutofit/>
          </a:bodyPr>
          <a:lstStyle/>
          <a:p>
            <a:pPr algn="just">
              <a:lnSpc>
                <a:spcPct val="100000"/>
              </a:lnSpc>
            </a:pPr>
            <a:r>
              <a:rPr lang="en-US" cap="none" dirty="0" smtClean="0">
                <a:latin typeface="Times New Roman" panose="02020603050405020304" pitchFamily="18" charset="0"/>
                <a:cs typeface="Times New Roman" panose="02020603050405020304" pitchFamily="18" charset="0"/>
              </a:rPr>
              <a:t>At The Time Farmers Sowing Healthy Seeds With High Quality And High Germination Rates, The Germination Process For Some Or All Seeds Will Fail Due To Dormancy. This Leads To Loss And Reduction Of Yield; Therefore, It Is Significantly Important To Break The Dormancy Of Dormant Seeds Before Sowing To Overcome This Problem.</a:t>
            </a:r>
          </a:p>
          <a:p>
            <a:pPr marL="0" indent="0" algn="just">
              <a:lnSpc>
                <a:spcPct val="100000"/>
              </a:lnSpc>
              <a:buNone/>
            </a:pPr>
            <a:endParaRPr lang="en-US" cap="none" dirty="0">
              <a:latin typeface="Times New Roman" panose="02020603050405020304" pitchFamily="18" charset="0"/>
              <a:cs typeface="Times New Roman" panose="02020603050405020304" pitchFamily="18" charset="0"/>
            </a:endParaRPr>
          </a:p>
        </p:txBody>
      </p:sp>
      <p:pic>
        <p:nvPicPr>
          <p:cNvPr id="6" name="Picture 6">
            <a:extLst>
              <a:ext uri="{FF2B5EF4-FFF2-40B4-BE49-F238E27FC236}">
                <a16:creationId xmlns="" xmlns:a16="http://schemas.microsoft.com/office/drawing/2014/main" id="{637341A8-A717-154C-B950-86474865BD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4213" y="3402106"/>
            <a:ext cx="5008869" cy="2073017"/>
          </a:xfrm>
          <a:prstGeom prst="rect">
            <a:avLst/>
          </a:prstGeom>
        </p:spPr>
      </p:pic>
      <p:sp>
        <p:nvSpPr>
          <p:cNvPr id="2" name="TextBox 1"/>
          <p:cNvSpPr txBox="1"/>
          <p:nvPr/>
        </p:nvSpPr>
        <p:spPr>
          <a:xfrm>
            <a:off x="2729753" y="5674659"/>
            <a:ext cx="5271247" cy="369332"/>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Figure 1 Shows The Seed Germination Stages </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9056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125538"/>
            <a:ext cx="10515600" cy="4368800"/>
          </a:xfrm>
        </p:spPr>
        <p:txBody>
          <a:bodyPr/>
          <a:lstStyle/>
          <a:p>
            <a:pPr algn="just">
              <a:lnSpc>
                <a:spcPct val="100000"/>
              </a:lnSpc>
            </a:pPr>
            <a:r>
              <a:rPr lang="en-US" cap="none" dirty="0" smtClean="0">
                <a:latin typeface="Times New Roman" panose="02020603050405020304" pitchFamily="18" charset="0"/>
                <a:cs typeface="Times New Roman" panose="02020603050405020304" pitchFamily="18" charset="0"/>
              </a:rPr>
              <a:t>Dormancy May Be Broken In Response To The Range Of Diurnal Fluctuations Occurring At A Particular Season Of The Year, Such As Spring, Or Dormancy Breaking May Result From The Seasonal Cycle Of Temperature, As For Example In The Succession Through Winter, Summer And Winter. </a:t>
            </a:r>
          </a:p>
          <a:p>
            <a:pPr marL="0" indent="0" algn="just">
              <a:lnSpc>
                <a:spcPct val="100000"/>
              </a:lnSpc>
              <a:buNone/>
            </a:pPr>
            <a:endParaRPr lang="en-US" cap="none" dirty="0" smtClean="0">
              <a:latin typeface="Times New Roman" panose="02020603050405020304" pitchFamily="18" charset="0"/>
              <a:cs typeface="Times New Roman" panose="02020603050405020304" pitchFamily="18" charset="0"/>
            </a:endParaRPr>
          </a:p>
          <a:p>
            <a:pPr algn="just">
              <a:lnSpc>
                <a:spcPct val="100000"/>
              </a:lnSpc>
            </a:pPr>
            <a:r>
              <a:rPr lang="en-US" cap="none" dirty="0" smtClean="0">
                <a:latin typeface="Times New Roman" panose="02020603050405020304" pitchFamily="18" charset="0"/>
                <a:cs typeface="Times New Roman" panose="02020603050405020304" pitchFamily="18" charset="0"/>
              </a:rPr>
              <a:t>In A More Complex Situation, Dormancy May Be Broken As A Result Of Exposure Of Seeds To An Appropriate Concentration Of Plant Growth Regulator (</a:t>
            </a:r>
            <a:r>
              <a:rPr lang="en-US" cap="none" dirty="0" err="1" smtClean="0">
                <a:latin typeface="Times New Roman" panose="02020603050405020304" pitchFamily="18" charset="0"/>
                <a:cs typeface="Times New Roman" panose="02020603050405020304" pitchFamily="18" charset="0"/>
              </a:rPr>
              <a:t>Pgr</a:t>
            </a:r>
            <a:r>
              <a:rPr lang="en-US" cap="none" dirty="0" smtClean="0">
                <a:latin typeface="Times New Roman" panose="02020603050405020304" pitchFamily="18" charset="0"/>
                <a:cs typeface="Times New Roman" panose="02020603050405020304" pitchFamily="18" charset="0"/>
              </a:rPr>
              <a:t>) Hormones Such As  Indole Butyric Acid. </a:t>
            </a:r>
            <a:endParaRPr lang="en-AU"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7600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2A86C8-58EA-E449-989B-1CD5A94D2F26}"/>
              </a:ext>
            </a:extLst>
          </p:cNvPr>
          <p:cNvSpPr>
            <a:spLocks noGrp="1"/>
          </p:cNvSpPr>
          <p:nvPr>
            <p:ph type="title" idx="4294967295"/>
          </p:nvPr>
        </p:nvSpPr>
        <p:spPr>
          <a:xfrm>
            <a:off x="16961" y="357011"/>
            <a:ext cx="10363200" cy="1595438"/>
          </a:xfrm>
        </p:spPr>
        <p:txBody>
          <a:bodyPr/>
          <a:lstStyle/>
          <a:p>
            <a:pPr algn="just"/>
            <a:r>
              <a:rPr lang="en-US" b="1" cap="none" dirty="0" smtClean="0">
                <a:solidFill>
                  <a:schemeClr val="accent1">
                    <a:lumMod val="75000"/>
                  </a:schemeClr>
                </a:solidFill>
                <a:latin typeface="Times New Roman" panose="02020603050405020304" pitchFamily="18" charset="0"/>
                <a:cs typeface="Times New Roman" panose="02020603050405020304" pitchFamily="18" charset="0"/>
              </a:rPr>
              <a:t>Objectives </a:t>
            </a:r>
            <a:endParaRPr lang="en-US"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2B1C82E6-45BC-854D-8F38-46D8EF63A3DC}"/>
              </a:ext>
            </a:extLst>
          </p:cNvPr>
          <p:cNvSpPr>
            <a:spLocks noGrp="1"/>
          </p:cNvSpPr>
          <p:nvPr>
            <p:ph idx="4294967295"/>
          </p:nvPr>
        </p:nvSpPr>
        <p:spPr>
          <a:xfrm>
            <a:off x="0" y="1531938"/>
            <a:ext cx="9912350" cy="4351337"/>
          </a:xfrm>
        </p:spPr>
        <p:txBody>
          <a:bodyPr/>
          <a:lstStyle/>
          <a:p>
            <a:pPr marL="0" indent="0" algn="just">
              <a:lnSpc>
                <a:spcPct val="100000"/>
              </a:lnSpc>
              <a:buNone/>
            </a:pPr>
            <a:r>
              <a:rPr lang="en-US" cap="none" dirty="0" smtClean="0">
                <a:latin typeface="Times New Roman" panose="02020603050405020304" pitchFamily="18" charset="0"/>
                <a:cs typeface="Times New Roman" panose="02020603050405020304" pitchFamily="18" charset="0"/>
              </a:rPr>
              <a:t>The Objectives In This Study Are Investigating 
(1) The Effects Of Plant Growth Regulators On Breaking Seed Dormancy. 
(2) Identify The Best Concentration Of Using PGR To Break The Seed Dormancy</a:t>
            </a:r>
            <a:endParaRPr lang="en-US" cap="none" dirty="0">
              <a:latin typeface="Times New Roman" panose="02020603050405020304" pitchFamily="18" charset="0"/>
              <a:cs typeface="Times New Roman" panose="02020603050405020304" pitchFamily="18" charset="0"/>
            </a:endParaRPr>
          </a:p>
        </p:txBody>
      </p:sp>
      <p:pic>
        <p:nvPicPr>
          <p:cNvPr id="4" name="Picture 4">
            <a:extLst>
              <a:ext uri="{FF2B5EF4-FFF2-40B4-BE49-F238E27FC236}">
                <a16:creationId xmlns="" xmlns:a16="http://schemas.microsoft.com/office/drawing/2014/main" id="{4468D695-F8A8-C54D-88A4-53DA6EB78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828" y="4107170"/>
            <a:ext cx="8939333" cy="2153313"/>
          </a:xfrm>
          <a:prstGeom prst="rect">
            <a:avLst/>
          </a:prstGeom>
        </p:spPr>
      </p:pic>
      <p:sp>
        <p:nvSpPr>
          <p:cNvPr id="5" name="TextBox 4"/>
          <p:cNvSpPr txBox="1"/>
          <p:nvPr/>
        </p:nvSpPr>
        <p:spPr>
          <a:xfrm>
            <a:off x="2658796" y="6035476"/>
            <a:ext cx="5271247" cy="369332"/>
          </a:xfrm>
          <a:prstGeom prst="rect">
            <a:avLst/>
          </a:prstGeom>
          <a:solidFill>
            <a:schemeClr val="bg1"/>
          </a:solid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Figure 2 Stages Of Radical Growth Of Rice Seeds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7712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4B974B-34C9-714D-8C2D-40414BEB9BD8}"/>
              </a:ext>
            </a:extLst>
          </p:cNvPr>
          <p:cNvSpPr>
            <a:spLocks noGrp="1"/>
          </p:cNvSpPr>
          <p:nvPr>
            <p:ph type="title" idx="4294967295"/>
          </p:nvPr>
        </p:nvSpPr>
        <p:spPr>
          <a:xfrm>
            <a:off x="0" y="252413"/>
            <a:ext cx="10515600" cy="1039812"/>
          </a:xfrm>
        </p:spPr>
        <p:txBody>
          <a:bodyPr>
            <a:normAutofit/>
          </a:bodyPr>
          <a:lstStyle/>
          <a:p>
            <a:pPr algn="just"/>
            <a:r>
              <a:rPr lang="en-US" b="1" cap="none" dirty="0" smtClean="0">
                <a:solidFill>
                  <a:schemeClr val="accent1">
                    <a:lumMod val="75000"/>
                  </a:schemeClr>
                </a:solidFill>
                <a:latin typeface="Times New Roman" panose="02020603050405020304" pitchFamily="18" charset="0"/>
                <a:cs typeface="Times New Roman" panose="02020603050405020304" pitchFamily="18" charset="0"/>
              </a:rPr>
              <a:t>Materials And Methods </a:t>
            </a:r>
            <a:endParaRPr lang="en-US" b="1" cap="none"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 xmlns:a16="http://schemas.microsoft.com/office/drawing/2014/main" id="{9B1EC882-1CF9-4D46-B199-1CA6282945AD}"/>
              </a:ext>
            </a:extLst>
          </p:cNvPr>
          <p:cNvSpPr>
            <a:spLocks noGrp="1"/>
          </p:cNvSpPr>
          <p:nvPr>
            <p:ph idx="4294967295"/>
          </p:nvPr>
        </p:nvSpPr>
        <p:spPr>
          <a:xfrm>
            <a:off x="0" y="1292225"/>
            <a:ext cx="10515600" cy="5322888"/>
          </a:xfrm>
        </p:spPr>
        <p:txBody>
          <a:bodyPr>
            <a:noAutofit/>
          </a:bodyPr>
          <a:lstStyle/>
          <a:p>
            <a:pPr algn="just">
              <a:lnSpc>
                <a:spcPct val="100000"/>
              </a:lnSpc>
            </a:pPr>
            <a:r>
              <a:rPr lang="en-US" cap="none"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This Experiment Has Conducted In The Laboratory At The Agricultural Engineering Sciences College – </a:t>
            </a:r>
            <a:r>
              <a:rPr lang="en-US" cap="none" dirty="0" err="1"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Salahaddin</a:t>
            </a:r>
            <a:r>
              <a:rPr lang="en-US" cap="none"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University/ Erbil In Mid-</a:t>
            </a:r>
            <a:r>
              <a:rPr lang="en-US" cap="none" dirty="0" err="1"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december</a:t>
            </a:r>
            <a:r>
              <a:rPr lang="en-US" cap="none"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2021. The Seeds Of Two Kurdish Rice Varieties (</a:t>
            </a:r>
            <a:r>
              <a:rPr lang="en-US" cap="none" dirty="0" err="1"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Tahaluf</a:t>
            </a:r>
            <a:r>
              <a:rPr lang="en-US" cap="none"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And </a:t>
            </a:r>
            <a:r>
              <a:rPr lang="en-US" cap="none" dirty="0" err="1"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Kasnaditi</a:t>
            </a:r>
            <a:r>
              <a:rPr lang="en-US" cap="none"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That Were Harvested Last Year Is Used To Break The Dormancy. </a:t>
            </a:r>
            <a:endParaRPr lang="en-US" cap="none" dirty="0" smtClean="0">
              <a:latin typeface="Times New Roman" panose="02020603050405020304" pitchFamily="18" charset="0"/>
              <a:cs typeface="Times New Roman" panose="02020603050405020304" pitchFamily="18" charset="0"/>
            </a:endParaRPr>
          </a:p>
          <a:p>
            <a:pPr algn="just">
              <a:lnSpc>
                <a:spcPct val="100000"/>
              </a:lnSpc>
            </a:pPr>
            <a:r>
              <a:rPr lang="en-GB" cap="none"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Several Methods  Of Overcoming Method </a:t>
            </a:r>
            <a:r>
              <a:rPr lang="en-US" cap="none"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Have Applied In This Experiment. Tow Treatments And Control With Three Replications For Each Have Been Used On Both Varieties As Follow:</a:t>
            </a:r>
            <a:endParaRPr lang="en-US" cap="none" dirty="0" smtClean="0">
              <a:latin typeface="Times New Roman" panose="02020603050405020304" pitchFamily="18" charset="0"/>
              <a:cs typeface="Times New Roman" panose="02020603050405020304" pitchFamily="18" charset="0"/>
            </a:endParaRPr>
          </a:p>
          <a:p>
            <a:r>
              <a:rPr lang="en-GB" cap="none"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 </a:t>
            </a:r>
            <a:r>
              <a:rPr lang="en-GB" cap="none" dirty="0" smtClean="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rPr>
              <a:t>Control</a:t>
            </a:r>
            <a:r>
              <a:rPr lang="en-GB" cap="none"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Untreated Seeds Were Placed In The Petri Dish Then Washed With Distil Water And </a:t>
            </a:r>
            <a:r>
              <a:rPr lang="en-GB" cap="none" dirty="0" err="1"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Naoh</a:t>
            </a:r>
            <a:r>
              <a:rPr lang="en-GB" cap="none"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Then Placed In The Germinator. </a:t>
            </a:r>
            <a:endParaRPr lang="en-US" cap="none" dirty="0" smtClean="0">
              <a:effectLst/>
              <a:latin typeface="Calibri" panose="020F0502020204030204" pitchFamily="34" charset="0"/>
              <a:ea typeface="Times New Roman" panose="02020603050405020304" pitchFamily="18" charset="0"/>
              <a:cs typeface="Arial" panose="020B0604020202020204" pitchFamily="34" charset="0"/>
            </a:endParaRPr>
          </a:p>
          <a:p>
            <a:r>
              <a:rPr lang="en-GB" cap="none"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a:t>
            </a:r>
            <a:r>
              <a:rPr lang="en-GB" cap="none" dirty="0" smtClean="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rPr>
              <a:t>Soaking In Water:</a:t>
            </a:r>
            <a:r>
              <a:rPr lang="en-GB" cap="none"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Seeds Were Put In Water For 24 Hours At Room Temperature Then Washed By NOH  Placed In Petri Dishes And Placed In The Germinator.</a:t>
            </a:r>
            <a:endParaRPr lang="en-US" cap="none" dirty="0" smtClean="0">
              <a:effectLst/>
              <a:latin typeface="Calibri" panose="020F0502020204030204" pitchFamily="34" charset="0"/>
              <a:ea typeface="Times New Roman" panose="02020603050405020304" pitchFamily="18" charset="0"/>
              <a:cs typeface="Arial" panose="020B0604020202020204" pitchFamily="34" charset="0"/>
            </a:endParaRPr>
          </a:p>
          <a:p>
            <a:endParaRPr lang="en-US" cap="none" dirty="0" smtClean="0">
              <a:effectLst/>
              <a:latin typeface="Calibri" panose="020F0502020204030204" pitchFamily="34" charset="0"/>
              <a:ea typeface="Times New Roman" panose="02020603050405020304" pitchFamily="18" charset="0"/>
              <a:cs typeface="Arial" panose="020B0604020202020204" pitchFamily="34" charset="0"/>
            </a:endParaRPr>
          </a:p>
          <a:p>
            <a:pPr algn="just">
              <a:lnSpc>
                <a:spcPct val="100000"/>
              </a:lnSpc>
            </a:pPr>
            <a:endParaRPr lang="en-US" cap="none" dirty="0" smtClean="0">
              <a:latin typeface="Times New Roman" panose="02020603050405020304" pitchFamily="18" charset="0"/>
              <a:cs typeface="Times New Roman" panose="02020603050405020304" pitchFamily="18" charset="0"/>
            </a:endParaRPr>
          </a:p>
          <a:p>
            <a:pPr algn="just">
              <a:lnSpc>
                <a:spcPct val="100000"/>
              </a:lnSpc>
            </a:pPr>
            <a:endParaRPr lang="en-US" cap="none" dirty="0" smtClean="0">
              <a:latin typeface="Times New Roman" panose="02020603050405020304" pitchFamily="18" charset="0"/>
              <a:cs typeface="Times New Roman" panose="02020603050405020304" pitchFamily="18" charset="0"/>
            </a:endParaRPr>
          </a:p>
          <a:p>
            <a:pPr algn="just">
              <a:lnSpc>
                <a:spcPct val="100000"/>
              </a:lnSpc>
            </a:pPr>
            <a:endParaRPr lang="en-US" cap="none" dirty="0" smtClean="0">
              <a:latin typeface="Times New Roman" panose="02020603050405020304" pitchFamily="18" charset="0"/>
              <a:cs typeface="Times New Roman" panose="02020603050405020304" pitchFamily="18" charset="0"/>
            </a:endParaRPr>
          </a:p>
          <a:p>
            <a:pPr algn="just">
              <a:lnSpc>
                <a:spcPct val="100000"/>
              </a:lnSpc>
            </a:pPr>
            <a:endParaRPr lang="en-US" cap="none" dirty="0" smtClean="0">
              <a:latin typeface="Times New Roman" panose="02020603050405020304" pitchFamily="18" charset="0"/>
              <a:cs typeface="Times New Roman" panose="02020603050405020304" pitchFamily="18" charset="0"/>
            </a:endParaRPr>
          </a:p>
          <a:p>
            <a:pPr marL="0" indent="0" algn="just">
              <a:lnSpc>
                <a:spcPct val="100000"/>
              </a:lnSpc>
              <a:buNone/>
            </a:pPr>
            <a:endParaRPr lang="en-US"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8114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65F2EEA-9608-674E-92AD-36F2F568A34A}"/>
              </a:ext>
            </a:extLst>
          </p:cNvPr>
          <p:cNvSpPr>
            <a:spLocks noGrp="1"/>
          </p:cNvSpPr>
          <p:nvPr>
            <p:ph idx="4294967295"/>
          </p:nvPr>
        </p:nvSpPr>
        <p:spPr>
          <a:xfrm>
            <a:off x="665019" y="2302308"/>
            <a:ext cx="10988675" cy="5943600"/>
          </a:xfrm>
        </p:spPr>
        <p:txBody>
          <a:bodyPr>
            <a:normAutofit/>
          </a:bodyPr>
          <a:lstStyle/>
          <a:p>
            <a:pPr algn="just">
              <a:lnSpc>
                <a:spcPct val="120000"/>
              </a:lnSpc>
            </a:pPr>
            <a:r>
              <a:rPr lang="en-GB" cap="none"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 </a:t>
            </a:r>
            <a:r>
              <a:rPr lang="en-GB" cap="none" dirty="0" smtClean="0">
                <a:solidFill>
                  <a:srgbClr val="002060"/>
                </a:solidFill>
                <a:effectLst/>
                <a:latin typeface="Times New Roman" panose="02020603050405020304" pitchFamily="18" charset="0"/>
                <a:ea typeface="Times New Roman" panose="02020603050405020304" pitchFamily="18" charset="0"/>
                <a:cs typeface="Arial" panose="020B0604020202020204" pitchFamily="34" charset="0"/>
              </a:rPr>
              <a:t>Hormone </a:t>
            </a:r>
            <a:r>
              <a:rPr lang="en-US" cap="none"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Indole Butyric Acid IBA </a:t>
            </a:r>
            <a:r>
              <a:rPr lang="en-GB" cap="none"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This Hormone Is Used In Agriculture To Promote Root Initiation/Growth From Plant Cuttings. It Is </a:t>
            </a:r>
            <a:r>
              <a:rPr lang="en-US" cap="none"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Used With Three Different Concentration ( 100, 250 And 500 Ppm. The Seeds Were Soaked In Each Concentration For 24 Hours At Room Temperature. Then Washed With </a:t>
            </a:r>
            <a:r>
              <a:rPr lang="en-US" cap="none" dirty="0" err="1"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Naoh</a:t>
            </a:r>
            <a:r>
              <a:rPr lang="en-US" cap="none"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To Avoid Contamination, Seeds Have Been Put In Petri Dishes And Placed In The Germinator Chamber With 18-28 C (Night/ Day)</a:t>
            </a:r>
          </a:p>
          <a:p>
            <a:pPr marL="0" indent="0">
              <a:lnSpc>
                <a:spcPct val="120000"/>
              </a:lnSpc>
              <a:buNone/>
            </a:pPr>
            <a:endParaRPr lang="en-US" sz="3600" dirty="0">
              <a:solidFill>
                <a:srgbClr val="000000"/>
              </a:solidFill>
              <a:latin typeface="Times New Roman" panose="02020603050405020304" pitchFamily="18" charset="0"/>
              <a:ea typeface="Times New Roman" panose="02020603050405020304" pitchFamily="18" charset="0"/>
              <a:cs typeface="Arial" panose="020B0604020202020204" pitchFamily="34" charset="0"/>
            </a:endParaRPr>
          </a:p>
          <a:p>
            <a:pPr algn="just">
              <a:lnSpc>
                <a:spcPct val="10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506386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otalTime>178</TotalTime>
  <Words>1287</Words>
  <Application>Microsoft Office PowerPoint</Application>
  <PresentationFormat>Widescreen</PresentationFormat>
  <Paragraphs>78</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Tw Cen MT</vt:lpstr>
      <vt:lpstr>Droplet</vt:lpstr>
      <vt:lpstr>PowerPoint Presentation</vt:lpstr>
      <vt:lpstr>PowerPoint Presentation</vt:lpstr>
      <vt:lpstr>PowerPoint Presentation</vt:lpstr>
      <vt:lpstr>PowerPoint Presentation</vt:lpstr>
      <vt:lpstr>PowerPoint Presentation</vt:lpstr>
      <vt:lpstr>PowerPoint Presentation</vt:lpstr>
      <vt:lpstr>Objectives </vt:lpstr>
      <vt:lpstr>Materials And Methods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References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ive anaz</dc:creator>
  <cp:lastModifiedBy>Microsoft account</cp:lastModifiedBy>
  <cp:revision>43</cp:revision>
  <dcterms:created xsi:type="dcterms:W3CDTF">2021-11-23T09:10:25Z</dcterms:created>
  <dcterms:modified xsi:type="dcterms:W3CDTF">2022-04-18T22:10:33Z</dcterms:modified>
</cp:coreProperties>
</file>