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09" autoAdjust="0"/>
    <p:restoredTop sz="94662" autoAdjust="0"/>
  </p:normalViewPr>
  <p:slideViewPr>
    <p:cSldViewPr>
      <p:cViewPr>
        <p:scale>
          <a:sx n="80" d="100"/>
          <a:sy n="80" d="100"/>
        </p:scale>
        <p:origin x="-43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3886200"/>
          </a:xfrm>
        </p:spPr>
        <p:txBody>
          <a:bodyPr>
            <a:normAutofit fontScale="90000"/>
          </a:bodyPr>
          <a:lstStyle/>
          <a:p>
            <a:r>
              <a:rPr lang="en-GB" b="1" dirty="0"/>
              <a:t/>
            </a:r>
            <a:br>
              <a:rPr lang="en-GB" b="1" dirty="0"/>
            </a:br>
            <a:r>
              <a:rPr lang="en-GB" b="1" dirty="0"/>
              <a:t/>
            </a:r>
            <a:br>
              <a:rPr lang="en-GB" b="1" dirty="0"/>
            </a:br>
            <a:r>
              <a:rPr lang="en-US" dirty="0"/>
              <a:t/>
            </a:r>
            <a:br>
              <a:rPr lang="en-US" dirty="0"/>
            </a:br>
            <a:r>
              <a:rPr lang="en-US" sz="4000" b="1" dirty="0" smtClean="0"/>
              <a:t>Agricultural Engineering</a:t>
            </a:r>
            <a:r>
              <a:rPr lang="en-US" sz="4000" b="1" dirty="0"/>
              <a:t> </a:t>
            </a:r>
            <a:r>
              <a:rPr lang="en-US" sz="4000" b="1" dirty="0" smtClean="0"/>
              <a:t>Practices</a:t>
            </a:r>
            <a:r>
              <a:rPr lang="en-CA" b="1" i="1" dirty="0"/>
              <a:t/>
            </a:r>
            <a:br>
              <a:rPr lang="en-CA" b="1" i="1" dirty="0"/>
            </a:br>
            <a:r>
              <a:rPr lang="en-CA" sz="3600" b="1" i="1"/>
              <a:t>L</a:t>
            </a:r>
            <a:r>
              <a:rPr lang="en-CA" sz="3600" b="1" i="1" smtClean="0"/>
              <a:t>ecture 3</a:t>
            </a:r>
            <a:r>
              <a:rPr lang="en-CA" sz="3600" b="1" i="1" dirty="0" smtClean="0"/>
              <a:t/>
            </a:r>
            <a:br>
              <a:rPr lang="en-CA" sz="3600" b="1" i="1" dirty="0" smtClean="0"/>
            </a:br>
            <a:r>
              <a:rPr lang="en-CA" sz="3600" b="1" i="1" dirty="0" smtClean="0"/>
              <a:t>3</a:t>
            </a:r>
            <a:r>
              <a:rPr lang="en-CA" sz="3600" b="1" i="1" baseline="30000" dirty="0" smtClean="0"/>
              <a:t>rd</a:t>
            </a:r>
            <a:r>
              <a:rPr lang="en-CA" sz="3600" b="1" i="1" dirty="0" smtClean="0"/>
              <a:t> Stage</a:t>
            </a:r>
            <a:r>
              <a:rPr lang="en-CA" b="1" i="1" dirty="0"/>
              <a:t/>
            </a:r>
            <a:br>
              <a:rPr lang="en-CA" b="1" i="1" dirty="0"/>
            </a:br>
            <a:endParaRPr lang="en-US" dirty="0"/>
          </a:p>
        </p:txBody>
      </p:sp>
      <p:sp>
        <p:nvSpPr>
          <p:cNvPr id="3" name="Subtitle 2"/>
          <p:cNvSpPr>
            <a:spLocks noGrp="1"/>
          </p:cNvSpPr>
          <p:nvPr>
            <p:ph type="subTitle" idx="1"/>
          </p:nvPr>
        </p:nvSpPr>
        <p:spPr>
          <a:xfrm>
            <a:off x="1371600" y="3886200"/>
            <a:ext cx="6400800" cy="2667000"/>
          </a:xfrm>
        </p:spPr>
        <p:txBody>
          <a:bodyPr>
            <a:normAutofit fontScale="92500" lnSpcReduction="10000"/>
          </a:bodyPr>
          <a:lstStyle/>
          <a:p>
            <a:endParaRPr lang="en-US" dirty="0"/>
          </a:p>
          <a:p>
            <a:r>
              <a:rPr lang="en-US" b="1" dirty="0" smtClean="0">
                <a:solidFill>
                  <a:schemeClr val="tx1"/>
                </a:solidFill>
              </a:rPr>
              <a:t>By:</a:t>
            </a:r>
          </a:p>
          <a:p>
            <a:r>
              <a:rPr lang="en-US" b="1" dirty="0" smtClean="0">
                <a:solidFill>
                  <a:schemeClr val="tx1"/>
                </a:solidFill>
              </a:rPr>
              <a:t>Miss Media </a:t>
            </a:r>
            <a:r>
              <a:rPr lang="en-US" b="1" dirty="0" err="1" smtClean="0">
                <a:solidFill>
                  <a:schemeClr val="tx1"/>
                </a:solidFill>
              </a:rPr>
              <a:t>Nofel</a:t>
            </a:r>
            <a:r>
              <a:rPr lang="en-US" b="1" dirty="0" smtClean="0">
                <a:solidFill>
                  <a:schemeClr val="tx1"/>
                </a:solidFill>
              </a:rPr>
              <a:t> M. </a:t>
            </a:r>
            <a:r>
              <a:rPr lang="en-US" b="1" dirty="0" err="1" smtClean="0">
                <a:solidFill>
                  <a:schemeClr val="tx1"/>
                </a:solidFill>
              </a:rPr>
              <a:t>Fawzi</a:t>
            </a:r>
            <a:endParaRPr lang="en-US" b="1" dirty="0">
              <a:solidFill>
                <a:schemeClr val="tx1"/>
              </a:solidFill>
            </a:endParaRPr>
          </a:p>
          <a:p>
            <a:endParaRPr lang="en-US" dirty="0"/>
          </a:p>
          <a:p>
            <a:r>
              <a:rPr lang="en-US" dirty="0" smtClean="0">
                <a:solidFill>
                  <a:schemeClr val="tx1"/>
                </a:solidFill>
              </a:rPr>
              <a:t>2021-2022 </a:t>
            </a:r>
            <a:endParaRPr lang="en-US" dirty="0">
              <a:solidFill>
                <a:schemeClr val="tx1"/>
              </a:solidFill>
            </a:endParaRPr>
          </a:p>
        </p:txBody>
      </p:sp>
      <p:sp>
        <p:nvSpPr>
          <p:cNvPr id="4" name="Title 1"/>
          <p:cNvSpPr txBox="1">
            <a:spLocks/>
          </p:cNvSpPr>
          <p:nvPr/>
        </p:nvSpPr>
        <p:spPr>
          <a:xfrm>
            <a:off x="0" y="1"/>
            <a:ext cx="4572000" cy="2583844"/>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80000"/>
              </a:lnSpc>
              <a:spcBef>
                <a:spcPct val="20000"/>
              </a:spcBef>
              <a:spcAft>
                <a:spcPts val="0"/>
              </a:spcAft>
              <a:buClrTx/>
              <a:buSzTx/>
              <a:buFontTx/>
              <a:buNone/>
              <a:tabLst/>
              <a:defRPr/>
            </a:pPr>
            <a:r>
              <a:rPr kumimoji="0" lang="en-US" sz="4000" b="0" i="0" u="none" strike="noStrike" kern="1200" cap="none" spc="0" normalizeH="0" baseline="0" noProof="0" dirty="0">
                <a:ln>
                  <a:noFill/>
                </a:ln>
                <a:solidFill>
                  <a:schemeClr val="bg1"/>
                </a:solidFill>
                <a:effectLst/>
                <a:uLnTx/>
                <a:uFillTx/>
                <a:latin typeface="+mj-lt"/>
                <a:ea typeface="+mj-ea"/>
                <a:cs typeface="+mj-cs"/>
              </a:rPr>
              <a:t/>
            </a:r>
            <a:br>
              <a:rPr kumimoji="0" lang="en-US" sz="4000" b="0" i="0" u="none" strike="noStrike" kern="1200" cap="none" spc="0" normalizeH="0" baseline="0" noProof="0" dirty="0">
                <a:ln>
                  <a:noFill/>
                </a:ln>
                <a:solidFill>
                  <a:schemeClr val="bg1"/>
                </a:solidFill>
                <a:effectLst/>
                <a:uLnTx/>
                <a:uFillTx/>
                <a:latin typeface="+mj-lt"/>
                <a:ea typeface="+mj-ea"/>
                <a:cs typeface="+mj-cs"/>
              </a:rPr>
            </a:br>
            <a:r>
              <a:rPr kumimoji="0" lang="en-US" sz="4000" b="0" i="0" u="none" strike="noStrike" kern="1200" cap="none" spc="0" normalizeH="0" baseline="0" noProof="0" dirty="0">
                <a:ln>
                  <a:noFill/>
                </a:ln>
                <a:solidFill>
                  <a:schemeClr val="bg1"/>
                </a:solidFill>
                <a:effectLst/>
                <a:uLnTx/>
                <a:uFillTx/>
                <a:latin typeface="+mj-lt"/>
                <a:ea typeface="+mj-ea"/>
                <a:cs typeface="+mj-cs"/>
              </a:rPr>
              <a:t/>
            </a:r>
            <a:br>
              <a:rPr kumimoji="0" lang="en-US" sz="4000" b="0" i="0" u="none" strike="noStrike" kern="1200" cap="none" spc="0" normalizeH="0" baseline="0" noProof="0" dirty="0">
                <a:ln>
                  <a:noFill/>
                </a:ln>
                <a:solidFill>
                  <a:schemeClr val="bg1"/>
                </a:solidFill>
                <a:effectLst/>
                <a:uLnTx/>
                <a:uFillTx/>
                <a:latin typeface="+mj-lt"/>
                <a:ea typeface="+mj-ea"/>
                <a:cs typeface="+mj-cs"/>
              </a:rPr>
            </a:br>
            <a:r>
              <a:rPr kumimoji="0" lang="en-US" sz="4000" b="0" i="0" u="none" strike="noStrike" kern="1200" cap="none" spc="0" normalizeH="0" baseline="0" noProof="0" dirty="0">
                <a:ln>
                  <a:noFill/>
                </a:ln>
                <a:solidFill>
                  <a:schemeClr val="bg1"/>
                </a:solidFill>
                <a:effectLst/>
                <a:uLnTx/>
                <a:uFillTx/>
                <a:latin typeface="+mj-lt"/>
                <a:ea typeface="+mj-ea"/>
                <a:cs typeface="+mj-cs"/>
              </a:rPr>
              <a:t/>
            </a:r>
            <a:br>
              <a:rPr kumimoji="0" lang="en-US" sz="4000" b="0" i="0" u="none" strike="noStrike" kern="1200" cap="none" spc="0" normalizeH="0" baseline="0" noProof="0" dirty="0">
                <a:ln>
                  <a:noFill/>
                </a:ln>
                <a:solidFill>
                  <a:schemeClr val="bg1"/>
                </a:solidFill>
                <a:effectLst/>
                <a:uLnTx/>
                <a:uFillTx/>
                <a:latin typeface="+mj-lt"/>
                <a:ea typeface="+mj-ea"/>
                <a:cs typeface="+mj-cs"/>
              </a:rPr>
            </a:br>
            <a:r>
              <a:rPr kumimoji="0" lang="en-US" sz="4000" b="0" i="0" u="none" strike="noStrike" kern="1200" cap="none" spc="0" normalizeH="0" baseline="0" noProof="0" dirty="0">
                <a:ln>
                  <a:noFill/>
                </a:ln>
                <a:solidFill>
                  <a:schemeClr val="bg1"/>
                </a:solidFill>
                <a:effectLst/>
                <a:uLnTx/>
                <a:uFillTx/>
                <a:latin typeface="+mj-lt"/>
                <a:ea typeface="+mj-ea"/>
                <a:cs typeface="+mj-cs"/>
              </a:rPr>
              <a:t/>
            </a:r>
            <a:br>
              <a:rPr kumimoji="0" lang="en-US" sz="4000" b="0" i="0" u="none" strike="noStrike" kern="1200" cap="none" spc="0" normalizeH="0" baseline="0" noProof="0" dirty="0">
                <a:ln>
                  <a:noFill/>
                </a:ln>
                <a:solidFill>
                  <a:schemeClr val="bg1"/>
                </a:solidFill>
                <a:effectLst/>
                <a:uLnTx/>
                <a:uFillTx/>
                <a:latin typeface="+mj-lt"/>
                <a:ea typeface="+mj-ea"/>
                <a:cs typeface="+mj-cs"/>
              </a:rPr>
            </a:br>
            <a:r>
              <a:rPr kumimoji="0" lang="en-US" sz="4000" b="0" i="0" u="none" strike="noStrike" kern="1200" cap="none" spc="0" normalizeH="0" baseline="0" noProof="0" dirty="0">
                <a:ln>
                  <a:noFill/>
                </a:ln>
                <a:solidFill>
                  <a:schemeClr val="bg1"/>
                </a:solidFill>
                <a:effectLst/>
                <a:uLnTx/>
                <a:uFillTx/>
                <a:latin typeface="+mj-lt"/>
                <a:ea typeface="+mj-ea"/>
                <a:cs typeface="+mj-cs"/>
              </a:rPr>
              <a:t/>
            </a:r>
            <a:br>
              <a:rPr kumimoji="0" lang="en-US" sz="4000" b="0" i="0" u="none" strike="noStrike" kern="1200" cap="none" spc="0" normalizeH="0" baseline="0" noProof="0" dirty="0">
                <a:ln>
                  <a:noFill/>
                </a:ln>
                <a:solidFill>
                  <a:schemeClr val="bg1"/>
                </a:solidFill>
                <a:effectLst/>
                <a:uLnTx/>
                <a:uFillTx/>
                <a:latin typeface="+mj-lt"/>
                <a:ea typeface="+mj-ea"/>
                <a:cs typeface="+mj-cs"/>
              </a:rPr>
            </a:br>
            <a:r>
              <a:rPr kumimoji="0" lang="en-US" sz="4800" b="0" i="0" u="none" strike="noStrike" kern="1200" cap="none" spc="0" normalizeH="0" baseline="0" noProof="0" dirty="0">
                <a:ln>
                  <a:noFill/>
                </a:ln>
                <a:solidFill>
                  <a:schemeClr val="accent2"/>
                </a:solidFill>
                <a:effectLst/>
                <a:uLnTx/>
                <a:uFillTx/>
                <a:latin typeface="+mj-lt"/>
                <a:ea typeface="+mj-ea"/>
                <a:cs typeface="+mj-cs"/>
              </a:rPr>
              <a:t/>
            </a:r>
            <a:br>
              <a:rPr kumimoji="0" lang="en-US" sz="4800" b="0" i="0" u="none" strike="noStrike" kern="1200" cap="none" spc="0" normalizeH="0" baseline="0" noProof="0" dirty="0">
                <a:ln>
                  <a:noFill/>
                </a:ln>
                <a:solidFill>
                  <a:schemeClr val="accent2"/>
                </a:solidFill>
                <a:effectLst/>
                <a:uLnTx/>
                <a:uFillTx/>
                <a:latin typeface="+mj-lt"/>
                <a:ea typeface="+mj-ea"/>
                <a:cs typeface="+mj-cs"/>
              </a:rPr>
            </a:br>
            <a:endParaRPr kumimoji="0" lang="en-US" sz="4800" b="0" i="0" u="none" strike="noStrike" kern="1200" cap="none" spc="0" normalizeH="0" baseline="0" noProof="0" dirty="0">
              <a:ln>
                <a:noFill/>
              </a:ln>
              <a:solidFill>
                <a:schemeClr val="accent2"/>
              </a:solidFill>
              <a:effectLst/>
              <a:uLnTx/>
              <a:uFillTx/>
              <a:latin typeface="+mj-lt"/>
              <a:ea typeface="+mj-ea"/>
              <a:cs typeface="+mj-cs"/>
            </a:endParaRPr>
          </a:p>
        </p:txBody>
      </p:sp>
      <p:pic>
        <p:nvPicPr>
          <p:cNvPr id="5" name="Picture 2"/>
          <p:cNvPicPr>
            <a:picLocks noChangeAspect="1" noChangeArrowheads="1"/>
          </p:cNvPicPr>
          <p:nvPr/>
        </p:nvPicPr>
        <p:blipFill>
          <a:blip r:embed="rId2"/>
          <a:srcRect/>
          <a:stretch>
            <a:fillRect/>
          </a:stretch>
        </p:blipFill>
        <p:spPr bwMode="auto">
          <a:xfrm>
            <a:off x="270110" y="0"/>
            <a:ext cx="1711089" cy="2090738"/>
          </a:xfrm>
          <a:prstGeom prst="rect">
            <a:avLst/>
          </a:prstGeom>
          <a:noFill/>
          <a:ln w="9525">
            <a:noFill/>
            <a:miter lim="800000"/>
            <a:headEnd/>
            <a:tailEnd/>
          </a:ln>
        </p:spPr>
      </p:pic>
    </p:spTree>
    <p:extLst>
      <p:ext uri="{BB962C8B-B14F-4D97-AF65-F5344CB8AC3E}">
        <p14:creationId xmlns:p14="http://schemas.microsoft.com/office/powerpoint/2010/main" val="2591391869"/>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Surveying equipment</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b="1" dirty="0" smtClean="0"/>
              <a:t>4. Compass: </a:t>
            </a:r>
            <a:r>
              <a:rPr lang="en-US" sz="2000" dirty="0" smtClean="0"/>
              <a:t>A </a:t>
            </a:r>
            <a:r>
              <a:rPr lang="en-US" sz="2000" i="1" dirty="0"/>
              <a:t>compass </a:t>
            </a:r>
            <a:r>
              <a:rPr lang="en-US" sz="2000" dirty="0"/>
              <a:t>is a navigational instrument that shows directions in a frame of reference that is stationary relative to the surface of the Earth. The compass can be used to set magnetic north on the level and allow recordings to be taken from it. </a:t>
            </a:r>
            <a:endParaRPr lang="en-US" sz="2000" dirty="0" smtClean="0"/>
          </a:p>
          <a:p>
            <a:pPr marL="0" indent="0" algn="just">
              <a:buNone/>
            </a:pPr>
            <a:endParaRPr lang="en-US" sz="2000" b="1" dirty="0" smtClean="0"/>
          </a:p>
          <a:p>
            <a:pPr marL="0" indent="0" algn="just">
              <a:buNone/>
            </a:pPr>
            <a:r>
              <a:rPr lang="en-US" sz="2000" dirty="0"/>
              <a:t>Two types of compasses are commonly used in survey. These are; </a:t>
            </a:r>
            <a:r>
              <a:rPr lang="en-US" sz="2000" dirty="0">
                <a:solidFill>
                  <a:srgbClr val="FF0000"/>
                </a:solidFill>
              </a:rPr>
              <a:t>Box compasses and circular compasses.</a:t>
            </a:r>
            <a:endParaRPr lang="en-US" sz="2000" b="1" dirty="0">
              <a:solidFill>
                <a:srgbClr val="FF0000"/>
              </a:solidFill>
            </a:endParaRPr>
          </a:p>
          <a:p>
            <a:pPr marL="0" indent="0" algn="just">
              <a:buNone/>
            </a:pPr>
            <a:endParaRPr lang="en-US" sz="2000" b="1" dirty="0"/>
          </a:p>
        </p:txBody>
      </p:sp>
    </p:spTree>
    <p:extLst>
      <p:ext uri="{BB962C8B-B14F-4D97-AF65-F5344CB8AC3E}">
        <p14:creationId xmlns:p14="http://schemas.microsoft.com/office/powerpoint/2010/main" val="1628412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Surveying equipment</a:t>
            </a:r>
            <a:endParaRPr lang="en-US" dirty="0"/>
          </a:p>
        </p:txBody>
      </p:sp>
      <p:sp>
        <p:nvSpPr>
          <p:cNvPr id="3" name="Content Placeholder 2"/>
          <p:cNvSpPr>
            <a:spLocks noGrp="1"/>
          </p:cNvSpPr>
          <p:nvPr>
            <p:ph idx="1"/>
          </p:nvPr>
        </p:nvSpPr>
        <p:spPr/>
        <p:txBody>
          <a:bodyPr>
            <a:normAutofit/>
          </a:bodyPr>
          <a:lstStyle/>
          <a:p>
            <a:pPr algn="just"/>
            <a:r>
              <a:rPr lang="en-US" sz="2000" b="1" dirty="0"/>
              <a:t>Box compasses </a:t>
            </a:r>
            <a:r>
              <a:rPr lang="en-US" sz="2000" dirty="0"/>
              <a:t>must be used with angle measuring instruments, as they operate only when the line of sights point toward magnetic north. The bearing desired must then be measured from this direction.</a:t>
            </a:r>
          </a:p>
          <a:p>
            <a:pPr algn="just"/>
            <a:endParaRPr lang="en-US" sz="20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971800"/>
            <a:ext cx="62484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4551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Surveying equipment</a:t>
            </a:r>
            <a:endParaRPr lang="en-US" dirty="0"/>
          </a:p>
        </p:txBody>
      </p:sp>
      <p:sp>
        <p:nvSpPr>
          <p:cNvPr id="3" name="Content Placeholder 2"/>
          <p:cNvSpPr>
            <a:spLocks noGrp="1"/>
          </p:cNvSpPr>
          <p:nvPr>
            <p:ph idx="1"/>
          </p:nvPr>
        </p:nvSpPr>
        <p:spPr/>
        <p:txBody>
          <a:bodyPr>
            <a:normAutofit/>
          </a:bodyPr>
          <a:lstStyle/>
          <a:p>
            <a:pPr algn="just"/>
            <a:r>
              <a:rPr lang="en-US" sz="2000" b="1" dirty="0"/>
              <a:t>Circular compasses </a:t>
            </a:r>
            <a:r>
              <a:rPr lang="en-US" sz="2000" dirty="0"/>
              <a:t>can be mounted on theodolite and are often permanently mounted on transits. When provide with open sights, they can be </a:t>
            </a:r>
            <a:r>
              <a:rPr lang="en-US" sz="2000" dirty="0" smtClean="0"/>
              <a:t>used </a:t>
            </a:r>
            <a:r>
              <a:rPr lang="en-US" sz="2000" dirty="0"/>
              <a:t>alone either mounted on high tripods or held in the hand</a:t>
            </a:r>
            <a:r>
              <a:rPr lang="en-US" sz="2000" dirty="0" smtClean="0"/>
              <a:t>.</a:t>
            </a:r>
          </a:p>
          <a:p>
            <a:pPr algn="just"/>
            <a:endParaRPr lang="en-US" sz="2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124200"/>
            <a:ext cx="6096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6438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Surveying equipment</a:t>
            </a:r>
            <a:endParaRPr lang="en-US" dirty="0"/>
          </a:p>
        </p:txBody>
      </p:sp>
      <p:sp>
        <p:nvSpPr>
          <p:cNvPr id="3" name="Content Placeholder 2"/>
          <p:cNvSpPr>
            <a:spLocks noGrp="1"/>
          </p:cNvSpPr>
          <p:nvPr>
            <p:ph idx="1"/>
          </p:nvPr>
        </p:nvSpPr>
        <p:spPr/>
        <p:txBody>
          <a:bodyPr>
            <a:normAutofit/>
          </a:bodyPr>
          <a:lstStyle/>
          <a:p>
            <a:pPr marL="0" indent="0">
              <a:buNone/>
            </a:pPr>
            <a:r>
              <a:rPr lang="en-US" sz="2000" b="1" dirty="0" smtClean="0"/>
              <a:t>5. Pegs/hammer: </a:t>
            </a:r>
            <a:r>
              <a:rPr lang="en-US" sz="2000" dirty="0"/>
              <a:t>Pegs, preferably painted white, are required especially for marking out a grid survey or temporary </a:t>
            </a:r>
            <a:r>
              <a:rPr lang="en-US" sz="2000" dirty="0" smtClean="0"/>
              <a:t>marks.</a:t>
            </a:r>
          </a:p>
          <a:p>
            <a:pPr marL="0" indent="0">
              <a:buNone/>
            </a:pPr>
            <a:endParaRPr lang="en-US" sz="2000" dirty="0"/>
          </a:p>
          <a:p>
            <a:pPr marL="0" indent="0">
              <a:buNone/>
            </a:pPr>
            <a:r>
              <a:rPr lang="en-US" sz="2000" b="1" dirty="0" smtClean="0"/>
              <a:t>6. Record/notebook: </a:t>
            </a:r>
            <a:r>
              <a:rPr lang="en-US" sz="2000" dirty="0"/>
              <a:t>A notebook is required to record all measurements and other information required to make  sense of the survey work completed in the field. </a:t>
            </a:r>
            <a:endParaRPr lang="en-US" sz="2000" dirty="0" smtClean="0"/>
          </a:p>
          <a:p>
            <a:pPr marL="0" indent="0">
              <a:buNone/>
            </a:pPr>
            <a:endParaRPr lang="en-US" sz="2000" b="1" dirty="0"/>
          </a:p>
          <a:p>
            <a:pPr marL="0" indent="0">
              <a:buNone/>
            </a:pPr>
            <a:r>
              <a:rPr lang="en-US" sz="2000" b="1" dirty="0" smtClean="0"/>
              <a:t>7. Pencil/eraser: </a:t>
            </a:r>
            <a:r>
              <a:rPr lang="en-US" sz="2000" dirty="0"/>
              <a:t>A pencil and eraser are preferable to an ink or biro type pen in the field.  Mistakes can be easily remedied, pencils will not run out as an ink pen will and a pencil will still function even if the paper becomes a little wet through </a:t>
            </a:r>
            <a:r>
              <a:rPr lang="en-US" sz="2000" dirty="0" smtClean="0"/>
              <a:t>perspiration.</a:t>
            </a:r>
            <a:endParaRPr lang="en-US" sz="2000" dirty="0"/>
          </a:p>
          <a:p>
            <a:pPr marL="0" indent="0">
              <a:buNone/>
            </a:pPr>
            <a:endParaRPr lang="en-US" sz="2000" b="1" dirty="0"/>
          </a:p>
          <a:p>
            <a:pPr marL="0" indent="0">
              <a:buNone/>
            </a:pPr>
            <a:endParaRPr lang="en-US" sz="2000" b="1" dirty="0"/>
          </a:p>
          <a:p>
            <a:pPr marL="0" indent="0">
              <a:buNone/>
            </a:pPr>
            <a:endParaRPr lang="en-US" sz="2000" dirty="0"/>
          </a:p>
          <a:p>
            <a:pPr marL="0" indent="0">
              <a:buNone/>
            </a:pPr>
            <a:endParaRPr lang="en-US" sz="2000" b="1" dirty="0"/>
          </a:p>
          <a:p>
            <a:pPr marL="0" indent="0">
              <a:buNone/>
            </a:pPr>
            <a:endParaRPr lang="en-US" sz="2000" b="1" dirty="0"/>
          </a:p>
        </p:txBody>
      </p:sp>
    </p:spTree>
    <p:extLst>
      <p:ext uri="{BB962C8B-B14F-4D97-AF65-F5344CB8AC3E}">
        <p14:creationId xmlns:p14="http://schemas.microsoft.com/office/powerpoint/2010/main" val="27230858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Surveying equipment</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b="1" dirty="0" smtClean="0"/>
              <a:t>8. </a:t>
            </a:r>
            <a:r>
              <a:rPr lang="en-US" sz="2000" b="1" dirty="0"/>
              <a:t>Theodolite (transit type</a:t>
            </a:r>
            <a:r>
              <a:rPr lang="en-US" sz="2000" b="1" dirty="0" smtClean="0"/>
              <a:t>):</a:t>
            </a:r>
          </a:p>
          <a:p>
            <a:pPr marL="0" indent="0" algn="just">
              <a:buNone/>
            </a:pPr>
            <a:r>
              <a:rPr lang="en-US" sz="2000" dirty="0" smtClean="0"/>
              <a:t>Theodolites </a:t>
            </a:r>
            <a:r>
              <a:rPr lang="en-US" sz="2000" dirty="0"/>
              <a:t>are designed to measure or set out both horizontal and vertical angles. It often has a compass for determining magnetic bearings and a spirit level containing a bubble in a liquid attached to the telescope for establishing a horizontal plane and for running levels. </a:t>
            </a:r>
            <a:endParaRPr lang="en-US" sz="2000" dirty="0" smtClean="0"/>
          </a:p>
          <a:p>
            <a:pPr marL="0" indent="0" algn="just">
              <a:buNone/>
            </a:pPr>
            <a:endParaRPr lang="en-US" sz="2000" dirty="0"/>
          </a:p>
          <a:p>
            <a:pPr marL="0" indent="0" algn="just">
              <a:buNone/>
            </a:pPr>
            <a:r>
              <a:rPr lang="en-US" sz="2000" dirty="0" smtClean="0"/>
              <a:t>The </a:t>
            </a:r>
            <a:r>
              <a:rPr lang="en-US" sz="2000" dirty="0"/>
              <a:t>objective lens of the telescope forms an image on the plane of the reticule, where a pattern, etched on glass, or cross hairs mark a point. An eye-piece (ocular) magnifies both the image and the cross hairs so that the observer sees the cross hairs on the object sighted on the line of sight, while the view is magnified about 20 - 30 centimeters.</a:t>
            </a:r>
            <a:endParaRPr lang="en-US" sz="2000" b="1" dirty="0"/>
          </a:p>
          <a:p>
            <a:pPr marL="0" indent="0" algn="just">
              <a:buNone/>
            </a:pPr>
            <a:endParaRPr lang="en-US" sz="2000" b="1" dirty="0"/>
          </a:p>
        </p:txBody>
      </p:sp>
    </p:spTree>
    <p:extLst>
      <p:ext uri="{BB962C8B-B14F-4D97-AF65-F5344CB8AC3E}">
        <p14:creationId xmlns:p14="http://schemas.microsoft.com/office/powerpoint/2010/main" val="1024239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Theodolite</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828800"/>
            <a:ext cx="5943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1503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Theodolite</a:t>
            </a:r>
            <a:endParaRPr lang="en-US" dirty="0"/>
          </a:p>
        </p:txBody>
      </p:sp>
      <p:sp>
        <p:nvSpPr>
          <p:cNvPr id="3" name="Content Placeholder 2"/>
          <p:cNvSpPr>
            <a:spLocks noGrp="1"/>
          </p:cNvSpPr>
          <p:nvPr>
            <p:ph idx="1"/>
          </p:nvPr>
        </p:nvSpPr>
        <p:spPr/>
        <p:txBody>
          <a:bodyPr>
            <a:normAutofit/>
          </a:bodyPr>
          <a:lstStyle/>
          <a:p>
            <a:r>
              <a:rPr lang="en-US" sz="1800" dirty="0"/>
              <a:t>The telescope turns vertically through 360 º on a horizontal (elevation) axis established by bearing in two uprights (standards). A graduated vertical circle turns with the telescope past an index on a standard and thus measures vertical angles. The standards are mounted on a horizontal plate, which carries one spirit level, or two at right angles, and usually two indices 180 º apart for reading a horizontal graduated circle</a:t>
            </a:r>
            <a:r>
              <a:rPr lang="en-US" sz="1800" dirty="0" smtClean="0"/>
              <a:t>.</a:t>
            </a:r>
          </a:p>
          <a:p>
            <a:endParaRPr lang="en-US" sz="1800" dirty="0"/>
          </a:p>
          <a:p>
            <a:r>
              <a:rPr lang="en-US" sz="1800" dirty="0"/>
              <a:t>The plate is mounted on a vertical spindle that allows it to turn in a horizontal plane about a vertical axis (azimuth axis) and the horizontal axis is adjusted so that it is perpendicular to the vertical axis. The parts so far described are called collectively the </a:t>
            </a:r>
            <a:r>
              <a:rPr lang="en-US" sz="1800" i="1" dirty="0" smtClean="0"/>
              <a:t>alidade.</a:t>
            </a:r>
            <a:endParaRPr lang="en-US" sz="1800" dirty="0"/>
          </a:p>
          <a:p>
            <a:endParaRPr lang="en-US" sz="1800" dirty="0"/>
          </a:p>
        </p:txBody>
      </p:sp>
    </p:spTree>
    <p:extLst>
      <p:ext uri="{BB962C8B-B14F-4D97-AF65-F5344CB8AC3E}">
        <p14:creationId xmlns:p14="http://schemas.microsoft.com/office/powerpoint/2010/main" val="816190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Theodolite</a:t>
            </a:r>
            <a:endParaRPr lang="en-US" dirty="0"/>
          </a:p>
        </p:txBody>
      </p:sp>
      <p:sp>
        <p:nvSpPr>
          <p:cNvPr id="3" name="Content Placeholder 2"/>
          <p:cNvSpPr>
            <a:spLocks noGrp="1"/>
          </p:cNvSpPr>
          <p:nvPr>
            <p:ph idx="1"/>
          </p:nvPr>
        </p:nvSpPr>
        <p:spPr/>
        <p:txBody>
          <a:bodyPr>
            <a:normAutofit/>
          </a:bodyPr>
          <a:lstStyle/>
          <a:p>
            <a:pPr algn="just"/>
            <a:r>
              <a:rPr lang="en-US" sz="2000" dirty="0"/>
              <a:t>The spindle turns in a bearing at the base or leveling head, and the graduated horizontal circle for measuring horizontal angles turns in a separate bearing also on the </a:t>
            </a:r>
            <a:r>
              <a:rPr lang="en-US" sz="2000" dirty="0" smtClean="0"/>
              <a:t>leveling head</a:t>
            </a:r>
            <a:r>
              <a:rPr lang="en-US" sz="2000" dirty="0"/>
              <a:t>. </a:t>
            </a:r>
            <a:endParaRPr lang="en-US" sz="2000" dirty="0" smtClean="0"/>
          </a:p>
          <a:p>
            <a:pPr marL="0" indent="0" algn="just">
              <a:buNone/>
            </a:pPr>
            <a:endParaRPr lang="en-US" sz="2000" dirty="0" smtClean="0"/>
          </a:p>
          <a:p>
            <a:pPr algn="just"/>
            <a:r>
              <a:rPr lang="en-US" sz="2000" dirty="0" smtClean="0"/>
              <a:t>A </a:t>
            </a:r>
            <a:r>
              <a:rPr lang="en-US" sz="2000" dirty="0"/>
              <a:t>clamp and a tangent screw that permits slow motion controls the rotation of the alidade with respect to the level head. </a:t>
            </a:r>
            <a:endParaRPr lang="en-US" sz="2000" dirty="0" smtClean="0"/>
          </a:p>
          <a:p>
            <a:pPr algn="just"/>
            <a:endParaRPr lang="en-US" sz="2000" dirty="0" smtClean="0"/>
          </a:p>
          <a:p>
            <a:pPr algn="just"/>
            <a:r>
              <a:rPr lang="en-US" sz="2000" dirty="0" smtClean="0"/>
              <a:t>The </a:t>
            </a:r>
            <a:r>
              <a:rPr lang="en-US" sz="2000" dirty="0"/>
              <a:t>alidade index is set at zero by operating the upper motion. Using the lower motion, the line of sight can be turned to the target that marks the first side of the angle without disturbing the zero setting.</a:t>
            </a:r>
          </a:p>
          <a:p>
            <a:pPr algn="just"/>
            <a:endParaRPr lang="en-US" sz="2000" dirty="0"/>
          </a:p>
        </p:txBody>
      </p:sp>
    </p:spTree>
    <p:extLst>
      <p:ext uri="{BB962C8B-B14F-4D97-AF65-F5344CB8AC3E}">
        <p14:creationId xmlns:p14="http://schemas.microsoft.com/office/powerpoint/2010/main" val="16846942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Theodolite</a:t>
            </a:r>
            <a:endParaRPr lang="en-US" dirty="0"/>
          </a:p>
        </p:txBody>
      </p:sp>
      <p:sp>
        <p:nvSpPr>
          <p:cNvPr id="3" name="Content Placeholder 2"/>
          <p:cNvSpPr>
            <a:spLocks noGrp="1"/>
          </p:cNvSpPr>
          <p:nvPr>
            <p:ph idx="1"/>
          </p:nvPr>
        </p:nvSpPr>
        <p:spPr/>
        <p:txBody>
          <a:bodyPr>
            <a:normAutofit/>
          </a:bodyPr>
          <a:lstStyle/>
          <a:p>
            <a:pPr algn="just"/>
            <a:r>
              <a:rPr lang="en-US" sz="2000" dirty="0"/>
              <a:t>When the telescope is turned to the second side or the angle, by means of the upper motion the alidade index will read the valve of the angle. The same process is repeated some number of times and the values obtained are divided by the number of turns to get the accurate angle. </a:t>
            </a:r>
            <a:endParaRPr lang="en-US" sz="2000" dirty="0" smtClean="0"/>
          </a:p>
          <a:p>
            <a:pPr algn="just"/>
            <a:endParaRPr lang="en-US" sz="2000" dirty="0"/>
          </a:p>
          <a:p>
            <a:pPr algn="just"/>
            <a:r>
              <a:rPr lang="en-US" sz="2000" dirty="0" smtClean="0"/>
              <a:t>The </a:t>
            </a:r>
            <a:r>
              <a:rPr lang="en-US" sz="2000" dirty="0"/>
              <a:t>base of the leveling head of theodolite or a transit is crewed on a tripod or some other support. Three- screw leveling head are much easier and faster to use, but they sometimes allow the circle to rotate a little</a:t>
            </a:r>
            <a:r>
              <a:rPr lang="en-US" sz="2000" dirty="0" smtClean="0"/>
              <a:t>.</a:t>
            </a:r>
          </a:p>
          <a:p>
            <a:pPr algn="just"/>
            <a:endParaRPr lang="en-US" sz="2000" dirty="0"/>
          </a:p>
          <a:p>
            <a:pPr algn="just"/>
            <a:r>
              <a:rPr lang="en-US" sz="2000" dirty="0" smtClean="0"/>
              <a:t> </a:t>
            </a:r>
            <a:r>
              <a:rPr lang="en-US" sz="2000" dirty="0"/>
              <a:t>A plumb bob or a vertical sighting device is used to place the instrument center over the point of observation. The instrument can be shifted laterally for final positioning.</a:t>
            </a:r>
          </a:p>
          <a:p>
            <a:pPr algn="just"/>
            <a:endParaRPr lang="en-US" sz="2000" dirty="0"/>
          </a:p>
        </p:txBody>
      </p:sp>
    </p:spTree>
    <p:extLst>
      <p:ext uri="{BB962C8B-B14F-4D97-AF65-F5344CB8AC3E}">
        <p14:creationId xmlns:p14="http://schemas.microsoft.com/office/powerpoint/2010/main" val="9332386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altLang="en-US" b="1" dirty="0"/>
              <a:t>Any questions?</a:t>
            </a:r>
            <a:endParaRPr lang="en-US" b="1"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07913" y="1600200"/>
            <a:ext cx="4128173" cy="4525963"/>
          </a:xfrm>
          <a:prstGeom prst="rect">
            <a:avLst/>
          </a:prstGeom>
        </p:spPr>
      </p:pic>
    </p:spTree>
    <p:extLst>
      <p:ext uri="{BB962C8B-B14F-4D97-AF65-F5344CB8AC3E}">
        <p14:creationId xmlns:p14="http://schemas.microsoft.com/office/powerpoint/2010/main" val="721565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t>Outline of presentation:</a:t>
            </a:r>
            <a:endParaRPr lang="en-US" sz="4000" b="1" dirty="0"/>
          </a:p>
        </p:txBody>
      </p:sp>
      <p:sp>
        <p:nvSpPr>
          <p:cNvPr id="3" name="Content Placeholder 2"/>
          <p:cNvSpPr>
            <a:spLocks noGrp="1"/>
          </p:cNvSpPr>
          <p:nvPr>
            <p:ph idx="1"/>
          </p:nvPr>
        </p:nvSpPr>
        <p:spPr/>
        <p:txBody>
          <a:bodyPr>
            <a:normAutofit/>
          </a:bodyPr>
          <a:lstStyle/>
          <a:p>
            <a:r>
              <a:rPr lang="en-US" b="1" dirty="0"/>
              <a:t>Introduction to Agricultural Land Surveying</a:t>
            </a:r>
          </a:p>
          <a:p>
            <a:r>
              <a:rPr lang="en-US" b="1" dirty="0" smtClean="0"/>
              <a:t>Surveying</a:t>
            </a:r>
          </a:p>
          <a:p>
            <a:r>
              <a:rPr lang="en-US" b="1" dirty="0"/>
              <a:t>Measurements in survey</a:t>
            </a:r>
          </a:p>
          <a:p>
            <a:r>
              <a:rPr lang="en-US" b="1" dirty="0" smtClean="0"/>
              <a:t>Units </a:t>
            </a:r>
            <a:r>
              <a:rPr lang="en-US" b="1" dirty="0"/>
              <a:t>of measurement in </a:t>
            </a:r>
            <a:r>
              <a:rPr lang="en-US" b="1" dirty="0" smtClean="0"/>
              <a:t>survey</a:t>
            </a:r>
          </a:p>
          <a:p>
            <a:pPr marL="0" indent="0">
              <a:buNone/>
            </a:pPr>
            <a:endParaRPr lang="en-US" b="1" dirty="0" smtClean="0"/>
          </a:p>
          <a:p>
            <a:endParaRPr lang="en-US" b="1" dirty="0"/>
          </a:p>
          <a:p>
            <a:endParaRPr lang="en-US" b="1" dirty="0" smtClean="0"/>
          </a:p>
        </p:txBody>
      </p:sp>
    </p:spTree>
    <p:extLst>
      <p:ext uri="{BB962C8B-B14F-4D97-AF65-F5344CB8AC3E}">
        <p14:creationId xmlns:p14="http://schemas.microsoft.com/office/powerpoint/2010/main" val="2475224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normAutofit/>
          </a:bodyPr>
          <a:lstStyle/>
          <a:p>
            <a:pPr algn="just"/>
            <a:r>
              <a:rPr lang="en-US" sz="2000" dirty="0"/>
              <a:t>Effective farm project or undertaken on mechanized scale started with </a:t>
            </a:r>
            <a:r>
              <a:rPr lang="en-US" sz="2000" dirty="0">
                <a:solidFill>
                  <a:srgbClr val="FF0000"/>
                </a:solidFill>
              </a:rPr>
              <a:t>site selection and survey</a:t>
            </a:r>
            <a:r>
              <a:rPr lang="en-US" sz="2000" dirty="0"/>
              <a:t>. Site selection has to do with making a choice of land based on feasibility studies, soil conditions, topography, physical conditions etc. this can only be authenticated through land survey. </a:t>
            </a:r>
            <a:endParaRPr lang="en-US" sz="2000" dirty="0" smtClean="0"/>
          </a:p>
          <a:p>
            <a:pPr algn="just"/>
            <a:endParaRPr lang="en-US" sz="2000" dirty="0"/>
          </a:p>
          <a:p>
            <a:pPr algn="just"/>
            <a:r>
              <a:rPr lang="en-US" sz="2000" dirty="0"/>
              <a:t>Land survey is carried out for the determination of </a:t>
            </a:r>
            <a:r>
              <a:rPr lang="en-US" sz="2000" dirty="0">
                <a:solidFill>
                  <a:srgbClr val="FF0000"/>
                </a:solidFill>
              </a:rPr>
              <a:t>relative horizontal and vertical position</a:t>
            </a:r>
            <a:r>
              <a:rPr lang="en-US" sz="2000" dirty="0"/>
              <a:t>, such as that used for the process of mapping and the establishment of </a:t>
            </a:r>
            <a:r>
              <a:rPr lang="en-US" sz="2000" dirty="0" smtClean="0"/>
              <a:t>marks.</a:t>
            </a:r>
            <a:endParaRPr lang="en-US" sz="2000" dirty="0"/>
          </a:p>
        </p:txBody>
      </p:sp>
    </p:spTree>
    <p:extLst>
      <p:ext uri="{BB962C8B-B14F-4D97-AF65-F5344CB8AC3E}">
        <p14:creationId xmlns:p14="http://schemas.microsoft.com/office/powerpoint/2010/main" val="189385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Surveying</a:t>
            </a:r>
            <a:endParaRPr lang="en-US" dirty="0"/>
          </a:p>
        </p:txBody>
      </p:sp>
      <p:sp>
        <p:nvSpPr>
          <p:cNvPr id="3" name="Content Placeholder 2"/>
          <p:cNvSpPr>
            <a:spLocks noGrp="1"/>
          </p:cNvSpPr>
          <p:nvPr>
            <p:ph idx="1"/>
          </p:nvPr>
        </p:nvSpPr>
        <p:spPr/>
        <p:txBody>
          <a:bodyPr>
            <a:normAutofit/>
          </a:bodyPr>
          <a:lstStyle/>
          <a:p>
            <a:pPr algn="just"/>
            <a:r>
              <a:rPr lang="en-US" sz="2400" dirty="0"/>
              <a:t>Webster’s dictionary defined </a:t>
            </a:r>
            <a:r>
              <a:rPr lang="en-US" sz="2400" dirty="0">
                <a:solidFill>
                  <a:srgbClr val="FF0000"/>
                </a:solidFill>
              </a:rPr>
              <a:t>surveying</a:t>
            </a:r>
            <a:r>
              <a:rPr lang="en-US" sz="2400" dirty="0"/>
              <a:t> as “the science of determining the location, form or boundaries of a tract of land by measuring the lines and angles in accordance with the principles of geometry and trigonometry”. </a:t>
            </a:r>
            <a:endParaRPr lang="en-US" sz="2400" dirty="0" smtClean="0"/>
          </a:p>
          <a:p>
            <a:pPr algn="just"/>
            <a:endParaRPr lang="en-US" sz="2400" dirty="0"/>
          </a:p>
          <a:p>
            <a:pPr algn="just"/>
            <a:r>
              <a:rPr lang="en-US" sz="2400" dirty="0"/>
              <a:t>defined a </a:t>
            </a:r>
            <a:r>
              <a:rPr lang="en-US" sz="2400" dirty="0">
                <a:solidFill>
                  <a:srgbClr val="FF0000"/>
                </a:solidFill>
              </a:rPr>
              <a:t>Surveyor</a:t>
            </a:r>
            <a:r>
              <a:rPr lang="en-US" sz="2400" dirty="0"/>
              <a:t> as “a professional person with the academic qualification and technical expertise to practice the science of measurement, to assemble and assess land and geographic related </a:t>
            </a:r>
            <a:r>
              <a:rPr lang="en-US" sz="2400" dirty="0" smtClean="0"/>
              <a:t>information.</a:t>
            </a:r>
            <a:endParaRPr lang="en-US" sz="2400" dirty="0"/>
          </a:p>
        </p:txBody>
      </p:sp>
    </p:spTree>
    <p:extLst>
      <p:ext uri="{BB962C8B-B14F-4D97-AF65-F5344CB8AC3E}">
        <p14:creationId xmlns:p14="http://schemas.microsoft.com/office/powerpoint/2010/main" val="2465870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Measurements </a:t>
            </a:r>
            <a:r>
              <a:rPr lang="en-US" b="1" dirty="0"/>
              <a:t>in survey</a:t>
            </a:r>
            <a:br>
              <a:rPr lang="en-US" b="1" dirty="0"/>
            </a:br>
            <a:endParaRPr lang="en-US" b="1" dirty="0"/>
          </a:p>
        </p:txBody>
      </p:sp>
      <p:sp>
        <p:nvSpPr>
          <p:cNvPr id="3" name="Content Placeholder 2"/>
          <p:cNvSpPr>
            <a:spLocks noGrp="1"/>
          </p:cNvSpPr>
          <p:nvPr>
            <p:ph idx="1"/>
          </p:nvPr>
        </p:nvSpPr>
        <p:spPr/>
        <p:txBody>
          <a:bodyPr>
            <a:normAutofit/>
          </a:bodyPr>
          <a:lstStyle/>
          <a:p>
            <a:pPr marL="0" indent="0" algn="just">
              <a:buNone/>
            </a:pPr>
            <a:r>
              <a:rPr lang="en-US" sz="2000" b="1" dirty="0"/>
              <a:t>Only four types of measurements are determined thus</a:t>
            </a:r>
            <a:r>
              <a:rPr lang="en-US" sz="2000" b="1" dirty="0" smtClean="0"/>
              <a:t>:</a:t>
            </a:r>
          </a:p>
          <a:p>
            <a:pPr marL="0" indent="0" algn="just">
              <a:buNone/>
            </a:pPr>
            <a:endParaRPr lang="en-US" sz="2000" b="1" dirty="0"/>
          </a:p>
          <a:p>
            <a:pPr marL="0" indent="0" algn="just">
              <a:buNone/>
            </a:pPr>
            <a:r>
              <a:rPr lang="en-US" sz="1800" b="1" dirty="0" smtClean="0"/>
              <a:t>1. Horizontal distance</a:t>
            </a:r>
            <a:r>
              <a:rPr lang="en-US" sz="1800" dirty="0"/>
              <a:t>:</a:t>
            </a:r>
            <a:r>
              <a:rPr lang="en-US" sz="1800" i="1" dirty="0" smtClean="0"/>
              <a:t> </a:t>
            </a:r>
            <a:r>
              <a:rPr lang="en-US" sz="1800" dirty="0"/>
              <a:t>Horizontal lengths or distances are measured in short, straight sections, which together are practically equivalent to an arc everywhere perpendicular to gravity</a:t>
            </a:r>
            <a:r>
              <a:rPr lang="en-US" sz="1800" dirty="0" smtClean="0"/>
              <a:t>.</a:t>
            </a:r>
          </a:p>
          <a:p>
            <a:pPr marL="0" indent="0" algn="just">
              <a:buNone/>
            </a:pPr>
            <a:r>
              <a:rPr lang="en-US" sz="1800" b="1" dirty="0"/>
              <a:t>2. </a:t>
            </a:r>
            <a:r>
              <a:rPr lang="en-US" sz="1800" b="1" dirty="0" smtClean="0"/>
              <a:t>Vertical </a:t>
            </a:r>
            <a:r>
              <a:rPr lang="en-US" sz="1800" b="1" dirty="0"/>
              <a:t>lengths: </a:t>
            </a:r>
            <a:r>
              <a:rPr lang="en-US" sz="1800" dirty="0"/>
              <a:t>Vertical lengths or differences in height or elevation </a:t>
            </a:r>
            <a:r>
              <a:rPr lang="en-US" sz="1800" dirty="0" smtClean="0"/>
              <a:t>measurements are </a:t>
            </a:r>
            <a:r>
              <a:rPr lang="en-US" sz="1800" dirty="0"/>
              <a:t>used as reference point. A level surface, with respect to the earth is a curved surface everywhere perpendicular to gravity such as the surface of still water</a:t>
            </a:r>
            <a:r>
              <a:rPr lang="en-US" sz="1800" dirty="0" smtClean="0"/>
              <a:t>.</a:t>
            </a:r>
          </a:p>
          <a:p>
            <a:pPr marL="0" indent="0" algn="just">
              <a:buNone/>
            </a:pPr>
            <a:r>
              <a:rPr lang="en-US" sz="1800" b="1" dirty="0" smtClean="0"/>
              <a:t>3. Horizontal </a:t>
            </a:r>
            <a:r>
              <a:rPr lang="en-US" sz="1800" b="1" dirty="0"/>
              <a:t>angles:</a:t>
            </a:r>
            <a:r>
              <a:rPr lang="en-US" sz="1800" i="1" dirty="0"/>
              <a:t> </a:t>
            </a:r>
            <a:r>
              <a:rPr lang="en-US" sz="1800" dirty="0"/>
              <a:t>Horizontal angles measured in planes horizontal at the vertex while</a:t>
            </a:r>
          </a:p>
          <a:p>
            <a:pPr marL="0" indent="0" algn="just">
              <a:buNone/>
            </a:pPr>
            <a:r>
              <a:rPr lang="en-US" sz="1800" b="1" dirty="0" smtClean="0"/>
              <a:t>4. Vertical </a:t>
            </a:r>
            <a:r>
              <a:rPr lang="en-US" sz="1800" b="1" dirty="0"/>
              <a:t>angles: </a:t>
            </a:r>
            <a:r>
              <a:rPr lang="en-US" sz="1800" dirty="0"/>
              <a:t>These are measured in vertical planes.</a:t>
            </a:r>
          </a:p>
          <a:p>
            <a:pPr marL="0" indent="0" algn="just">
              <a:buNone/>
            </a:pPr>
            <a:endParaRPr lang="en-US" sz="1800" dirty="0"/>
          </a:p>
          <a:p>
            <a:pPr marL="0" indent="0" algn="just">
              <a:buNone/>
            </a:pPr>
            <a:endParaRPr lang="en-US" sz="1800" dirty="0"/>
          </a:p>
          <a:p>
            <a:pPr algn="just">
              <a:buAutoNum type="arabicPeriod"/>
            </a:pPr>
            <a:endParaRPr lang="en-US" sz="1800" dirty="0"/>
          </a:p>
          <a:p>
            <a:pPr algn="just"/>
            <a:endParaRPr lang="en-US" sz="1800" dirty="0"/>
          </a:p>
          <a:p>
            <a:pPr algn="just"/>
            <a:endParaRPr lang="en-US" sz="1800" dirty="0"/>
          </a:p>
        </p:txBody>
      </p:sp>
    </p:spTree>
    <p:extLst>
      <p:ext uri="{BB962C8B-B14F-4D97-AF65-F5344CB8AC3E}">
        <p14:creationId xmlns:p14="http://schemas.microsoft.com/office/powerpoint/2010/main" val="2985569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Units </a:t>
            </a:r>
            <a:r>
              <a:rPr lang="en-US" b="1" dirty="0"/>
              <a:t>of measurement in survey</a:t>
            </a:r>
            <a:br>
              <a:rPr lang="en-US" b="1" dirty="0"/>
            </a:br>
            <a:endParaRPr lang="en-US" b="1" dirty="0"/>
          </a:p>
        </p:txBody>
      </p:sp>
      <p:sp>
        <p:nvSpPr>
          <p:cNvPr id="3" name="Content Placeholder 2"/>
          <p:cNvSpPr>
            <a:spLocks noGrp="1"/>
          </p:cNvSpPr>
          <p:nvPr>
            <p:ph idx="1"/>
          </p:nvPr>
        </p:nvSpPr>
        <p:spPr/>
        <p:txBody>
          <a:bodyPr>
            <a:normAutofit/>
          </a:bodyPr>
          <a:lstStyle/>
          <a:p>
            <a:pPr algn="just"/>
            <a:r>
              <a:rPr lang="en-US" sz="2000" dirty="0">
                <a:solidFill>
                  <a:srgbClr val="FF0000"/>
                </a:solidFill>
              </a:rPr>
              <a:t>The meter </a:t>
            </a:r>
            <a:r>
              <a:rPr lang="en-US" sz="2000" dirty="0"/>
              <a:t>is the fundamental unit of length used throughout the world</a:t>
            </a:r>
            <a:r>
              <a:rPr lang="en-US" sz="2000" dirty="0" smtClean="0"/>
              <a:t>.</a:t>
            </a:r>
            <a:r>
              <a:rPr lang="en-US" sz="2000" dirty="0"/>
              <a:t> In 1959 it was agreed by the representatives of the English speaking nations to base </a:t>
            </a:r>
            <a:r>
              <a:rPr lang="en-US" sz="2000" dirty="0">
                <a:solidFill>
                  <a:srgbClr val="FF0000"/>
                </a:solidFill>
              </a:rPr>
              <a:t>the foot </a:t>
            </a:r>
            <a:r>
              <a:rPr lang="en-US" sz="2000" dirty="0"/>
              <a:t>on the meter according to the exact ratio </a:t>
            </a:r>
            <a:r>
              <a:rPr lang="en-US" sz="2000" dirty="0">
                <a:solidFill>
                  <a:srgbClr val="FF0000"/>
                </a:solidFill>
              </a:rPr>
              <a:t>1ft = 0.3048m</a:t>
            </a:r>
            <a:r>
              <a:rPr lang="en-US" sz="2000" dirty="0" smtClean="0"/>
              <a:t>.</a:t>
            </a:r>
          </a:p>
          <a:p>
            <a:pPr marL="0" indent="0" algn="just">
              <a:buNone/>
            </a:pPr>
            <a:endParaRPr lang="en-US" sz="2000" dirty="0"/>
          </a:p>
          <a:p>
            <a:pPr algn="just"/>
            <a:r>
              <a:rPr lang="en-US" sz="2000" dirty="0"/>
              <a:t>Today, the only unit of length used in surveying in addition to </a:t>
            </a:r>
            <a:r>
              <a:rPr lang="en-US" sz="2000" dirty="0">
                <a:solidFill>
                  <a:srgbClr val="FF0000"/>
                </a:solidFill>
              </a:rPr>
              <a:t>metric unit </a:t>
            </a:r>
            <a:r>
              <a:rPr lang="en-US" sz="2000" dirty="0"/>
              <a:t>is </a:t>
            </a:r>
            <a:r>
              <a:rPr lang="en-US" sz="2000" dirty="0">
                <a:solidFill>
                  <a:srgbClr val="FF0000"/>
                </a:solidFill>
              </a:rPr>
              <a:t>the foot </a:t>
            </a:r>
            <a:r>
              <a:rPr lang="en-US" sz="2000" dirty="0"/>
              <a:t>e.g. </a:t>
            </a:r>
            <a:r>
              <a:rPr lang="en-US" sz="2000" dirty="0">
                <a:solidFill>
                  <a:srgbClr val="FF0000"/>
                </a:solidFill>
              </a:rPr>
              <a:t>(1 station = 100ft). </a:t>
            </a:r>
            <a:endParaRPr lang="en-US" sz="2000" dirty="0" smtClean="0">
              <a:solidFill>
                <a:srgbClr val="FF0000"/>
              </a:solidFill>
            </a:endParaRPr>
          </a:p>
          <a:p>
            <a:pPr marL="0" indent="0" algn="just">
              <a:buNone/>
            </a:pPr>
            <a:endParaRPr lang="en-US" sz="2000" dirty="0" smtClean="0">
              <a:solidFill>
                <a:srgbClr val="FF0000"/>
              </a:solidFill>
            </a:endParaRPr>
          </a:p>
          <a:p>
            <a:pPr algn="just"/>
            <a:r>
              <a:rPr lang="en-US" sz="2000" dirty="0"/>
              <a:t>In optical tooling, </a:t>
            </a:r>
            <a:r>
              <a:rPr lang="en-US" sz="2000" dirty="0">
                <a:solidFill>
                  <a:srgbClr val="FF0000"/>
                </a:solidFill>
              </a:rPr>
              <a:t>the inch and decimals of an inch </a:t>
            </a:r>
            <a:r>
              <a:rPr lang="en-US" sz="2000" dirty="0"/>
              <a:t>are used exclusively e.g. </a:t>
            </a:r>
            <a:r>
              <a:rPr lang="en-US" sz="2000" dirty="0">
                <a:solidFill>
                  <a:srgbClr val="FF0000"/>
                </a:solidFill>
              </a:rPr>
              <a:t>20ft = 240in</a:t>
            </a:r>
            <a:r>
              <a:rPr lang="en-US" sz="2000" dirty="0"/>
              <a:t>.</a:t>
            </a:r>
            <a:endParaRPr lang="en-US" sz="2000" dirty="0" smtClean="0">
              <a:solidFill>
                <a:srgbClr val="FF0000"/>
              </a:solidFill>
            </a:endParaRPr>
          </a:p>
        </p:txBody>
      </p:sp>
    </p:spTree>
    <p:extLst>
      <p:ext uri="{BB962C8B-B14F-4D97-AF65-F5344CB8AC3E}">
        <p14:creationId xmlns:p14="http://schemas.microsoft.com/office/powerpoint/2010/main" val="1119988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Surveying equipment</a:t>
            </a:r>
            <a:endParaRPr lang="en-US" dirty="0"/>
          </a:p>
        </p:txBody>
      </p:sp>
      <p:sp>
        <p:nvSpPr>
          <p:cNvPr id="3" name="Content Placeholder 2"/>
          <p:cNvSpPr>
            <a:spLocks noGrp="1"/>
          </p:cNvSpPr>
          <p:nvPr>
            <p:ph idx="1"/>
          </p:nvPr>
        </p:nvSpPr>
        <p:spPr/>
        <p:txBody>
          <a:bodyPr>
            <a:normAutofit/>
          </a:bodyPr>
          <a:lstStyle/>
          <a:p>
            <a:pPr marL="0" indent="0">
              <a:buNone/>
            </a:pPr>
            <a:r>
              <a:rPr lang="en-US" sz="2000" b="1" dirty="0"/>
              <a:t>The following are the fundamental surveying instruments required in any survey activity</a:t>
            </a:r>
            <a:r>
              <a:rPr lang="en-US" sz="2000" b="1" dirty="0" smtClean="0"/>
              <a:t>:</a:t>
            </a:r>
          </a:p>
          <a:p>
            <a:pPr marL="0" indent="0">
              <a:buNone/>
            </a:pPr>
            <a:endParaRPr lang="en-US" sz="2000" b="1" dirty="0" smtClean="0"/>
          </a:p>
          <a:p>
            <a:pPr marL="457200" indent="-457200">
              <a:buAutoNum type="arabicPeriod"/>
            </a:pPr>
            <a:r>
              <a:rPr lang="en-US" sz="2000" b="1" dirty="0" smtClean="0"/>
              <a:t>Steel </a:t>
            </a:r>
            <a:r>
              <a:rPr lang="en-US" sz="2000" b="1" dirty="0"/>
              <a:t>tape (100-meter</a:t>
            </a:r>
            <a:r>
              <a:rPr lang="en-US" sz="2000" b="1" dirty="0" smtClean="0"/>
              <a:t>): </a:t>
            </a:r>
            <a:r>
              <a:rPr lang="en-US" sz="2000" dirty="0"/>
              <a:t>t</a:t>
            </a:r>
            <a:r>
              <a:rPr lang="en-US" sz="2000" dirty="0" smtClean="0"/>
              <a:t>his </a:t>
            </a:r>
            <a:r>
              <a:rPr lang="en-US" sz="2000" dirty="0"/>
              <a:t>is the basic means of measuring distance. It consists of graduated steel ribbons or flat wire with handle at each end. Its length is taken as the straight-line distance between the line and marks measured at room temperature, 68º F (20º C</a:t>
            </a:r>
            <a:r>
              <a:rPr lang="en-US" sz="2000" dirty="0" smtClean="0"/>
              <a:t>).</a:t>
            </a:r>
          </a:p>
          <a:p>
            <a:pPr marL="0" indent="0">
              <a:buNone/>
            </a:pPr>
            <a:endParaRPr lang="en-US" sz="2000" dirty="0"/>
          </a:p>
          <a:p>
            <a:pPr marL="0" indent="0">
              <a:buNone/>
            </a:pPr>
            <a:endParaRPr lang="en-US" sz="2000" dirty="0"/>
          </a:p>
          <a:p>
            <a:pPr marL="0" indent="0">
              <a:buNone/>
            </a:pPr>
            <a:endParaRPr lang="en-US" sz="2000" dirty="0"/>
          </a:p>
          <a:p>
            <a:endParaRPr lang="en-US"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419600"/>
            <a:ext cx="64770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9246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Surveying equipment</a:t>
            </a:r>
            <a:endParaRPr lang="en-US" dirty="0"/>
          </a:p>
        </p:txBody>
      </p:sp>
      <p:sp>
        <p:nvSpPr>
          <p:cNvPr id="3" name="Content Placeholder 2"/>
          <p:cNvSpPr>
            <a:spLocks noGrp="1"/>
          </p:cNvSpPr>
          <p:nvPr>
            <p:ph idx="1"/>
          </p:nvPr>
        </p:nvSpPr>
        <p:spPr/>
        <p:txBody>
          <a:bodyPr/>
          <a:lstStyle/>
          <a:p>
            <a:pPr marL="0" indent="0" algn="just">
              <a:buNone/>
            </a:pPr>
            <a:r>
              <a:rPr lang="en-US" sz="2000" b="1" dirty="0" smtClean="0"/>
              <a:t>2.</a:t>
            </a:r>
            <a:r>
              <a:rPr lang="en-US" sz="2000" b="1" dirty="0"/>
              <a:t> </a:t>
            </a:r>
            <a:r>
              <a:rPr lang="en-US" sz="2000" b="1" dirty="0" smtClean="0"/>
              <a:t>Staff: </a:t>
            </a:r>
            <a:r>
              <a:rPr lang="en-US" sz="2000" dirty="0"/>
              <a:t>Examples of staff graduation include; metric, upright, E-type, pattern staff.  Before using a staff, check the accuracy of the scale using a steel tape because some staff faces may be out by one or more </a:t>
            </a:r>
            <a:r>
              <a:rPr lang="en-US" sz="2000" dirty="0" smtClean="0"/>
              <a:t>centimeters.</a:t>
            </a:r>
          </a:p>
          <a:p>
            <a:pPr marL="0" indent="0" algn="just">
              <a:buNone/>
            </a:pPr>
            <a:endParaRPr lang="en-US" sz="2000" dirty="0"/>
          </a:p>
          <a:p>
            <a:pPr marL="0" indent="0" algn="just">
              <a:buNone/>
            </a:pPr>
            <a:endParaRPr lang="en-US" sz="2000" dirty="0"/>
          </a:p>
          <a:p>
            <a:pPr marL="0" indent="0">
              <a:buNone/>
            </a:pPr>
            <a:endParaRPr lang="en-US" sz="2000" b="1" dirty="0"/>
          </a:p>
          <a:p>
            <a:endParaRPr lang="en-US"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5403" y="2895600"/>
            <a:ext cx="5965997" cy="3124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462892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Surveying equipment</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b="1" dirty="0" smtClean="0"/>
              <a:t>3.</a:t>
            </a:r>
            <a:r>
              <a:rPr lang="en-US" sz="2000" b="1" dirty="0"/>
              <a:t> Wood or aluminum </a:t>
            </a:r>
            <a:r>
              <a:rPr lang="en-US" sz="2000" b="1" dirty="0" smtClean="0"/>
              <a:t>tripod: </a:t>
            </a:r>
            <a:r>
              <a:rPr lang="en-US" sz="2000" dirty="0"/>
              <a:t>A wooden tripod is preferred to a metal tripod as it is not subject to as much vibration in windy conditions. </a:t>
            </a:r>
            <a:r>
              <a:rPr lang="en-US" sz="2000" dirty="0" smtClean="0"/>
              <a:t>The </a:t>
            </a:r>
            <a:r>
              <a:rPr lang="en-US" sz="2000" dirty="0"/>
              <a:t>tripod should be long enough to use the instrument without </a:t>
            </a:r>
            <a:r>
              <a:rPr lang="en-US" sz="2000" dirty="0" smtClean="0"/>
              <a:t>stooping.</a:t>
            </a:r>
          </a:p>
          <a:p>
            <a:pPr marL="0" indent="0" algn="just">
              <a:buNone/>
            </a:pPr>
            <a:endParaRPr lang="en-US"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048000"/>
            <a:ext cx="4848225" cy="30498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801576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917</TotalTime>
  <Words>1287</Words>
  <Application>Microsoft Office PowerPoint</Application>
  <PresentationFormat>On-screen Show (4:3)</PresentationFormat>
  <Paragraphs>89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Agricultural Engineering Practices Lecture 3 3rd Stage </vt:lpstr>
      <vt:lpstr>Outline of presentation:</vt:lpstr>
      <vt:lpstr>Introduction</vt:lpstr>
      <vt:lpstr>Surveying</vt:lpstr>
      <vt:lpstr> Measurements in survey </vt:lpstr>
      <vt:lpstr> Units of measurement in survey </vt:lpstr>
      <vt:lpstr>Surveying equipment</vt:lpstr>
      <vt:lpstr>Surveying equipment</vt:lpstr>
      <vt:lpstr>Surveying equipment</vt:lpstr>
      <vt:lpstr>Surveying equipment</vt:lpstr>
      <vt:lpstr>Surveying equipment</vt:lpstr>
      <vt:lpstr>Surveying equipment</vt:lpstr>
      <vt:lpstr>Surveying equipment</vt:lpstr>
      <vt:lpstr>Surveying equipment</vt:lpstr>
      <vt:lpstr>Theodolite</vt:lpstr>
      <vt:lpstr>Theodolite</vt:lpstr>
      <vt:lpstr>Theodolite</vt:lpstr>
      <vt:lpstr>Theodolite</vt:lpstr>
      <vt:lpstr>Any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ASMA-PC</dc:creator>
  <cp:lastModifiedBy>ASMA-PC</cp:lastModifiedBy>
  <cp:revision>140</cp:revision>
  <dcterms:created xsi:type="dcterms:W3CDTF">2006-08-16T00:00:00Z</dcterms:created>
  <dcterms:modified xsi:type="dcterms:W3CDTF">2021-04-05T08:54:21Z</dcterms:modified>
</cp:coreProperties>
</file>