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0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8" r:id="rId12"/>
    <p:sldId id="329" r:id="rId13"/>
    <p:sldId id="327" r:id="rId14"/>
    <p:sldId id="31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3429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/>
            </a:r>
            <a:br>
              <a:rPr lang="en-GB" b="1" dirty="0"/>
            </a:br>
            <a:r>
              <a:rPr lang="en-GB" b="1" dirty="0"/>
              <a:t/>
            </a:r>
            <a:br>
              <a:rPr lang="en-GB" b="1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CA" b="1" i="1" dirty="0" smtClean="0"/>
              <a:t>Plant Physiology</a:t>
            </a:r>
            <a:r>
              <a:rPr lang="en-CA" b="1" i="1" dirty="0"/>
              <a:t/>
            </a:r>
            <a:br>
              <a:rPr lang="en-CA" b="1" i="1" dirty="0"/>
            </a:br>
            <a:r>
              <a:rPr lang="en-CA" sz="3600" b="1" i="1" dirty="0"/>
              <a:t>lecture 4</a:t>
            </a:r>
            <a:r>
              <a:rPr lang="en-CA" sz="3600" b="1" i="1" dirty="0" smtClean="0"/>
              <a:t/>
            </a:r>
            <a:br>
              <a:rPr lang="en-CA" sz="3600" b="1" i="1" dirty="0" smtClean="0"/>
            </a:br>
            <a:r>
              <a:rPr lang="en-CA" sz="3600" b="1" i="1" dirty="0" smtClean="0"/>
              <a:t>3</a:t>
            </a:r>
            <a:r>
              <a:rPr lang="en-CA" sz="3600" b="1" i="1" baseline="30000" dirty="0" smtClean="0"/>
              <a:t>rd</a:t>
            </a:r>
            <a:r>
              <a:rPr lang="en-CA" sz="3600" b="1" i="1" dirty="0" smtClean="0"/>
              <a:t> Stage</a:t>
            </a:r>
            <a:r>
              <a:rPr lang="en-CA" b="1" i="1" dirty="0"/>
              <a:t/>
            </a:r>
            <a:br>
              <a:rPr lang="en-CA" b="1" i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67000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b="1" smtClean="0">
                <a:solidFill>
                  <a:schemeClr val="tx1"/>
                </a:solidFill>
              </a:rPr>
              <a:t>By: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Miss Media </a:t>
            </a:r>
            <a:r>
              <a:rPr lang="en-US" b="1" dirty="0" err="1" smtClean="0">
                <a:solidFill>
                  <a:schemeClr val="tx1"/>
                </a:solidFill>
              </a:rPr>
              <a:t>Nofel</a:t>
            </a:r>
            <a:r>
              <a:rPr lang="en-US" b="1" dirty="0" smtClean="0">
                <a:solidFill>
                  <a:schemeClr val="tx1"/>
                </a:solidFill>
              </a:rPr>
              <a:t> M. </a:t>
            </a:r>
            <a:r>
              <a:rPr lang="en-US" b="1" dirty="0" err="1" smtClean="0">
                <a:solidFill>
                  <a:schemeClr val="tx1"/>
                </a:solidFill>
              </a:rPr>
              <a:t>Fawzi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2020-2021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"/>
            <a:ext cx="4572000" cy="2583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110" y="0"/>
            <a:ext cx="1711089" cy="209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7324034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Plasmolysis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shrinking in volume of the protoplasm of a cell and the separation of the protoplasm from the cell wall due to loss of water via osmosis.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75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Plasmolysis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24" y="1676400"/>
            <a:ext cx="7305675" cy="4343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87294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Plasmolysis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</a:rPr>
              <a:t>Isotonic: </a:t>
            </a:r>
            <a:r>
              <a:rPr lang="en-US" sz="2800" dirty="0" smtClean="0"/>
              <a:t>if the concentration of both the solution and the protoplasm is the same.</a:t>
            </a:r>
          </a:p>
          <a:p>
            <a:pPr algn="just"/>
            <a:r>
              <a:rPr lang="en-US" sz="2800" dirty="0" smtClean="0">
                <a:solidFill>
                  <a:srgbClr val="FF0000"/>
                </a:solidFill>
              </a:rPr>
              <a:t>Hypertonic: </a:t>
            </a:r>
            <a:r>
              <a:rPr lang="en-US" sz="2800" dirty="0" smtClean="0"/>
              <a:t>if the concentration of the solution is </a:t>
            </a:r>
            <a:r>
              <a:rPr lang="en-US" sz="2800" dirty="0"/>
              <a:t>h</a:t>
            </a:r>
            <a:r>
              <a:rPr lang="en-US" sz="2800" dirty="0" smtClean="0"/>
              <a:t>igher than that of the protoplasm.</a:t>
            </a:r>
          </a:p>
          <a:p>
            <a:pPr algn="just"/>
            <a:r>
              <a:rPr lang="en-US" sz="2800" dirty="0" smtClean="0">
                <a:solidFill>
                  <a:srgbClr val="FF0000"/>
                </a:solidFill>
              </a:rPr>
              <a:t>Hypotonic: </a:t>
            </a:r>
            <a:r>
              <a:rPr lang="en-US" sz="2800" dirty="0" smtClean="0"/>
              <a:t>if the concentration of the solution is lower than that of the protoplasm.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68240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Colloidal System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Colloids and colloidal systems are essential to life. They function in every body cell, in the blood and in all body fluids.</a:t>
            </a:r>
          </a:p>
          <a:p>
            <a:pPr algn="just"/>
            <a:r>
              <a:rPr lang="en-US" sz="2800" dirty="0" smtClean="0"/>
              <a:t>Colloidal chemistry deals with both organic and inorganic substances affected by:</a:t>
            </a:r>
          </a:p>
          <a:p>
            <a:pPr marL="514350" indent="-514350" algn="just">
              <a:buAutoNum type="alphaLcPeriod"/>
            </a:pPr>
            <a:r>
              <a:rPr lang="en-US" sz="2800" dirty="0" smtClean="0"/>
              <a:t>Size of particles.</a:t>
            </a:r>
          </a:p>
          <a:p>
            <a:pPr marL="514350" indent="-514350" algn="just">
              <a:buAutoNum type="alphaLcPeriod"/>
            </a:pPr>
            <a:r>
              <a:rPr lang="en-US" sz="2800" dirty="0" smtClean="0"/>
              <a:t>Particle dispersion in a medium.</a:t>
            </a:r>
          </a:p>
          <a:p>
            <a:pPr marL="0" indent="0" algn="just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83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"/>
            <a:ext cx="8763000" cy="6400800"/>
          </a:xfrm>
        </p:spPr>
      </p:pic>
    </p:spTree>
    <p:extLst>
      <p:ext uri="{BB962C8B-B14F-4D97-AF65-F5344CB8AC3E}">
        <p14:creationId xmlns:p14="http://schemas.microsoft.com/office/powerpoint/2010/main" val="380060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Plant </a:t>
            </a:r>
            <a:r>
              <a:rPr lang="en-US" sz="4000" b="1" dirty="0" smtClean="0"/>
              <a:t>Water Relations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400" dirty="0" smtClean="0"/>
              <a:t>Importance of Water: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Water is absolutely essential for all living organisms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 smtClean="0"/>
              <a:t>Why is water important?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/>
              <a:t>Living cells are composed of 70-95% water.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/>
              <a:t>Life absolutely depends on the properties of water.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/>
              <a:t>Life probably evolved in water.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/>
              <a:t>Water is a good medium for biochemical reactions.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/>
              <a:t>Limiting resource for crop productivity. </a:t>
            </a:r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706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Diffusion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+mj-lt"/>
              </a:rPr>
              <a:t>Diffusion it is the movement of molecules or ions of a solute or a solvent from the region of its higher concentration to that of its lower concentration, the net movement stops when a dynamic equilibrium is achieved. 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2263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Diffusion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Factors Affecting Diffusion: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Diffusion gradient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Temperature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Density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34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Imbibition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Imbibition it is defined as the adsorption of water by colloidal materials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Imbibition in plants is a characteristic of hydrophilic colloids.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1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Osmosis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Osmosis is a specialized case of diffusion, it represents the diffusion of a solvent (water) across a membrane.</a:t>
            </a:r>
            <a:endParaRPr lang="en-US" sz="2400" dirty="0"/>
          </a:p>
          <a:p>
            <a:r>
              <a:rPr lang="en-US" sz="2400" dirty="0" smtClean="0"/>
              <a:t>For osmosis to occur there must be: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A selectively permeable membrane between two water solutions.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concentration of solute in the two solutions must be unequal.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membrane must be impermeable to the solute, but permeable </a:t>
            </a:r>
            <a:r>
              <a:rPr lang="en-US" sz="2400" smtClean="0"/>
              <a:t>to water.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7804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Osmosis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676400"/>
            <a:ext cx="5257800" cy="43434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86321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Osmotic Pressure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the hydrostatic pressure produces by the difference of concentration between the sides of a surface such as a semi-permeable membrane.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27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Turgidity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As water absorbed by a cell and resulting In its accumulation in the vacuole a certain pressure is exerted on the surrounding protoplasm and the cell wall. A cell thus charged with water with its wall in a state of tension is said to be turgid and the condition is designated as Turgidity.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smtClean="0"/>
              <a:t>In a fully turgid cell two pressures are involved such as, outward pressure </a:t>
            </a:r>
            <a:r>
              <a:rPr lang="en-US" sz="2400" dirty="0" smtClean="0">
                <a:solidFill>
                  <a:srgbClr val="FF0000"/>
                </a:solidFill>
              </a:rPr>
              <a:t>(turgor pressure) </a:t>
            </a:r>
            <a:r>
              <a:rPr lang="en-US" sz="2400" dirty="0" smtClean="0"/>
              <a:t>and inward pressure </a:t>
            </a:r>
            <a:r>
              <a:rPr lang="en-US" sz="2400" dirty="0" smtClean="0">
                <a:solidFill>
                  <a:srgbClr val="FF0000"/>
                </a:solidFill>
              </a:rPr>
              <a:t>(wall pressure)</a:t>
            </a:r>
            <a:r>
              <a:rPr lang="en-US" sz="2400" dirty="0" smtClean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141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443</Words>
  <Application>Microsoft Office PowerPoint</Application>
  <PresentationFormat>On-screen Show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  Plant Physiology lecture 4 3rd Stage </vt:lpstr>
      <vt:lpstr>Plant Water Relations</vt:lpstr>
      <vt:lpstr>Diffusion</vt:lpstr>
      <vt:lpstr>Diffusion</vt:lpstr>
      <vt:lpstr>Imbibition</vt:lpstr>
      <vt:lpstr>Osmosis</vt:lpstr>
      <vt:lpstr>Osmosis</vt:lpstr>
      <vt:lpstr>Osmotic Pressure</vt:lpstr>
      <vt:lpstr>Turgidity</vt:lpstr>
      <vt:lpstr>Plasmolysis</vt:lpstr>
      <vt:lpstr>Plasmolysis</vt:lpstr>
      <vt:lpstr>Plasmolysis</vt:lpstr>
      <vt:lpstr>Colloidal System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Plant Physiology lecture 1 3rd Stage </dc:title>
  <dc:creator>ASMA-PC</dc:creator>
  <cp:lastModifiedBy>ASMA-PC</cp:lastModifiedBy>
  <cp:revision>109</cp:revision>
  <dcterms:created xsi:type="dcterms:W3CDTF">2006-08-16T00:00:00Z</dcterms:created>
  <dcterms:modified xsi:type="dcterms:W3CDTF">2020-11-22T22:17:15Z</dcterms:modified>
</cp:coreProperties>
</file>