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6" r:id="rId4"/>
    <p:sldId id="277" r:id="rId5"/>
    <p:sldId id="278" r:id="rId6"/>
    <p:sldId id="279" r:id="rId7"/>
    <p:sldId id="280" r:id="rId8"/>
    <p:sldId id="281" r:id="rId9"/>
    <p:sldId id="282" r:id="rId10"/>
    <p:sldId id="283" r:id="rId11"/>
    <p:sldId id="284" r:id="rId12"/>
    <p:sldId id="285" r:id="rId13"/>
    <p:sldId id="286"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94662" autoAdjust="0"/>
  </p:normalViewPr>
  <p:slideViewPr>
    <p:cSldViewPr>
      <p:cViewPr>
        <p:scale>
          <a:sx n="66" d="100"/>
          <a:sy n="66" d="100"/>
        </p:scale>
        <p:origin x="-1800"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886200"/>
          </a:xfrm>
        </p:spPr>
        <p:txBody>
          <a:bodyPr>
            <a:normAutofit fontScale="90000"/>
          </a:bodyPr>
          <a:lstStyle/>
          <a:p>
            <a:r>
              <a:rPr lang="en-GB" b="1" dirty="0"/>
              <a:t/>
            </a:r>
            <a:br>
              <a:rPr lang="en-GB" b="1" dirty="0"/>
            </a:br>
            <a:r>
              <a:rPr lang="en-GB" b="1" dirty="0"/>
              <a:t/>
            </a:r>
            <a:br>
              <a:rPr lang="en-GB" b="1" dirty="0"/>
            </a:br>
            <a:r>
              <a:rPr lang="en-US" dirty="0"/>
              <a:t/>
            </a:r>
            <a:br>
              <a:rPr lang="en-US" dirty="0"/>
            </a:br>
            <a:r>
              <a:rPr lang="en-US" sz="4000" b="1" dirty="0" smtClean="0"/>
              <a:t>Agricultural Engineering</a:t>
            </a:r>
            <a:r>
              <a:rPr lang="en-US" sz="4000" b="1" dirty="0"/>
              <a:t> </a:t>
            </a:r>
            <a:r>
              <a:rPr lang="en-US" sz="4000" b="1" dirty="0" smtClean="0"/>
              <a:t>Practices</a:t>
            </a:r>
            <a:r>
              <a:rPr lang="en-CA" b="1" i="1" dirty="0"/>
              <a:t/>
            </a:r>
            <a:br>
              <a:rPr lang="en-CA" b="1" i="1" dirty="0"/>
            </a:br>
            <a:r>
              <a:rPr lang="en-CA" sz="3600" b="1" i="1" dirty="0"/>
              <a:t>L</a:t>
            </a:r>
            <a:r>
              <a:rPr lang="en-CA" sz="3600" b="1" i="1" dirty="0" smtClean="0"/>
              <a:t>ecture 4</a:t>
            </a:r>
            <a:br>
              <a:rPr lang="en-CA" sz="3600" b="1" i="1" dirty="0" smtClean="0"/>
            </a:br>
            <a:r>
              <a:rPr lang="en-CA" sz="3600" b="1" i="1" dirty="0" smtClean="0"/>
              <a:t>3</a:t>
            </a:r>
            <a:r>
              <a:rPr lang="en-CA" sz="3600" b="1" i="1" baseline="30000" dirty="0" smtClean="0"/>
              <a:t>rd</a:t>
            </a:r>
            <a:r>
              <a:rPr lang="en-CA" sz="3600" b="1" i="1" dirty="0" smtClean="0"/>
              <a:t> Stage</a:t>
            </a:r>
            <a:r>
              <a:rPr lang="en-CA" b="1" i="1" dirty="0"/>
              <a:t/>
            </a:r>
            <a:br>
              <a:rPr lang="en-CA" b="1" i="1" dirty="0"/>
            </a:br>
            <a:endParaRPr lang="en-US" dirty="0"/>
          </a:p>
        </p:txBody>
      </p:sp>
      <p:sp>
        <p:nvSpPr>
          <p:cNvPr id="3" name="Subtitle 2"/>
          <p:cNvSpPr>
            <a:spLocks noGrp="1"/>
          </p:cNvSpPr>
          <p:nvPr>
            <p:ph type="subTitle" idx="1"/>
          </p:nvPr>
        </p:nvSpPr>
        <p:spPr>
          <a:xfrm>
            <a:off x="1371600" y="3886200"/>
            <a:ext cx="6400800" cy="2667000"/>
          </a:xfrm>
        </p:spPr>
        <p:txBody>
          <a:bodyPr>
            <a:normAutofit fontScale="92500" lnSpcReduction="10000"/>
          </a:bodyPr>
          <a:lstStyle/>
          <a:p>
            <a:endParaRPr lang="en-US" dirty="0"/>
          </a:p>
          <a:p>
            <a:r>
              <a:rPr lang="en-US" b="1" dirty="0" smtClean="0">
                <a:solidFill>
                  <a:schemeClr val="tx1"/>
                </a:solidFill>
              </a:rPr>
              <a:t>By:</a:t>
            </a:r>
          </a:p>
          <a:p>
            <a:r>
              <a:rPr lang="en-US" b="1" dirty="0" smtClean="0">
                <a:solidFill>
                  <a:schemeClr val="tx1"/>
                </a:solidFill>
              </a:rPr>
              <a:t>Miss Media </a:t>
            </a:r>
            <a:r>
              <a:rPr lang="en-US" b="1" dirty="0" err="1" smtClean="0">
                <a:solidFill>
                  <a:schemeClr val="tx1"/>
                </a:solidFill>
              </a:rPr>
              <a:t>Nofel</a:t>
            </a:r>
            <a:r>
              <a:rPr lang="en-US" b="1" dirty="0" smtClean="0">
                <a:solidFill>
                  <a:schemeClr val="tx1"/>
                </a:solidFill>
              </a:rPr>
              <a:t> M. </a:t>
            </a:r>
            <a:r>
              <a:rPr lang="en-US" b="1" dirty="0" err="1" smtClean="0">
                <a:solidFill>
                  <a:schemeClr val="tx1"/>
                </a:solidFill>
              </a:rPr>
              <a:t>Fawzi</a:t>
            </a:r>
            <a:endParaRPr lang="en-US" b="1" dirty="0">
              <a:solidFill>
                <a:schemeClr val="tx1"/>
              </a:solidFill>
            </a:endParaRPr>
          </a:p>
          <a:p>
            <a:endParaRPr lang="en-US" dirty="0"/>
          </a:p>
          <a:p>
            <a:r>
              <a:rPr lang="en-US" dirty="0" smtClean="0">
                <a:solidFill>
                  <a:schemeClr val="tx1"/>
                </a:solidFill>
              </a:rPr>
              <a:t>2022-2023 </a:t>
            </a:r>
            <a:endParaRPr lang="en-US" dirty="0">
              <a:solidFill>
                <a:schemeClr val="tx1"/>
              </a:solidFill>
            </a:endParaRPr>
          </a:p>
        </p:txBody>
      </p:sp>
      <p:sp>
        <p:nvSpPr>
          <p:cNvPr id="4" name="Title 1"/>
          <p:cNvSpPr txBox="1">
            <a:spLocks/>
          </p:cNvSpPr>
          <p:nvPr/>
        </p:nvSpPr>
        <p:spPr>
          <a:xfrm>
            <a:off x="0" y="1"/>
            <a:ext cx="4572000" cy="2583844"/>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800" b="0" i="0" u="none" strike="noStrike" kern="1200" cap="none" spc="0" normalizeH="0" baseline="0" noProof="0" dirty="0">
                <a:ln>
                  <a:noFill/>
                </a:ln>
                <a:solidFill>
                  <a:schemeClr val="accent2"/>
                </a:solidFill>
                <a:effectLst/>
                <a:uLnTx/>
                <a:uFillTx/>
                <a:latin typeface="+mj-lt"/>
                <a:ea typeface="+mj-ea"/>
                <a:cs typeface="+mj-cs"/>
              </a:rPr>
              <a:t/>
            </a:r>
            <a:br>
              <a:rPr kumimoji="0" lang="en-US" sz="4800" b="0" i="0" u="none" strike="noStrike" kern="1200" cap="none" spc="0" normalizeH="0" baseline="0" noProof="0" dirty="0">
                <a:ln>
                  <a:noFill/>
                </a:ln>
                <a:solidFill>
                  <a:schemeClr val="accent2"/>
                </a:solidFill>
                <a:effectLst/>
                <a:uLnTx/>
                <a:uFillTx/>
                <a:latin typeface="+mj-lt"/>
                <a:ea typeface="+mj-ea"/>
                <a:cs typeface="+mj-cs"/>
              </a:rPr>
            </a:br>
            <a:endParaRPr kumimoji="0" lang="en-US" sz="4800" b="0" i="0" u="none" strike="noStrike" kern="1200" cap="none" spc="0" normalizeH="0" baseline="0" noProof="0" dirty="0">
              <a:ln>
                <a:noFill/>
              </a:ln>
              <a:solidFill>
                <a:schemeClr val="accent2"/>
              </a:solidFill>
              <a:effectLst/>
              <a:uLnTx/>
              <a:uFillTx/>
              <a:latin typeface="+mj-lt"/>
              <a:ea typeface="+mj-ea"/>
              <a:cs typeface="+mj-cs"/>
            </a:endParaRPr>
          </a:p>
        </p:txBody>
      </p:sp>
      <p:pic>
        <p:nvPicPr>
          <p:cNvPr id="5" name="Picture 2"/>
          <p:cNvPicPr>
            <a:picLocks noChangeAspect="1" noChangeArrowheads="1"/>
          </p:cNvPicPr>
          <p:nvPr/>
        </p:nvPicPr>
        <p:blipFill>
          <a:blip r:embed="rId2"/>
          <a:srcRect/>
          <a:stretch>
            <a:fillRect/>
          </a:stretch>
        </p:blipFill>
        <p:spPr bwMode="auto">
          <a:xfrm>
            <a:off x="270110" y="0"/>
            <a:ext cx="1711089" cy="2090738"/>
          </a:xfrm>
          <a:prstGeom prst="rect">
            <a:avLst/>
          </a:prstGeom>
          <a:noFill/>
          <a:ln w="9525">
            <a:noFill/>
            <a:miter lim="800000"/>
            <a:headEnd/>
            <a:tailEnd/>
          </a:ln>
        </p:spPr>
      </p:pic>
    </p:spTree>
    <p:extLst>
      <p:ext uri="{BB962C8B-B14F-4D97-AF65-F5344CB8AC3E}">
        <p14:creationId xmlns:p14="http://schemas.microsoft.com/office/powerpoint/2010/main" val="2591391869"/>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levels</a:t>
            </a:r>
            <a:endParaRPr lang="en-US" sz="36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sz="2000" b="1" dirty="0" smtClean="0"/>
              <a:t>c. Laser levels:</a:t>
            </a:r>
          </a:p>
          <a:p>
            <a:pPr marL="0" indent="0" algn="just">
              <a:buNone/>
            </a:pPr>
            <a:r>
              <a:rPr lang="en-US" sz="2000" dirty="0"/>
              <a:t>Laser levels are now widely used for surveying purposes in the construction industry. They are very simple to use and readily available in most countries. Recordings can often be taken in a radius of 300 meters from the transmitter. Laser levels can be operated by one person</a:t>
            </a:r>
            <a:r>
              <a:rPr lang="en-US" sz="2000" dirty="0" smtClean="0"/>
              <a:t>.</a:t>
            </a:r>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r>
              <a:rPr lang="en-US" sz="2000" dirty="0" smtClean="0"/>
              <a:t>                                                  </a:t>
            </a:r>
            <a:r>
              <a:rPr lang="en-US" sz="2000" b="1" dirty="0" smtClean="0"/>
              <a:t>Figure </a:t>
            </a:r>
            <a:r>
              <a:rPr lang="en-US" sz="2000" b="1" dirty="0"/>
              <a:t>7-11: Laser levels</a:t>
            </a:r>
            <a:endParaRPr lang="en-US" sz="2000" b="1" dirty="0" smtClean="0"/>
          </a:p>
          <a:p>
            <a:pPr marL="0" indent="0" algn="just">
              <a:buNone/>
            </a:pPr>
            <a:r>
              <a:rPr lang="en-US" sz="2000" dirty="0" smtClean="0"/>
              <a:t> </a:t>
            </a:r>
            <a:endParaRPr lang="en-US" sz="2000" dirty="0"/>
          </a:p>
          <a:p>
            <a:pPr algn="just"/>
            <a:endParaRPr lang="en-US"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76600"/>
            <a:ext cx="5943599"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739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levels</a:t>
            </a:r>
            <a:endParaRPr lang="en-US" sz="3600" dirty="0"/>
          </a:p>
        </p:txBody>
      </p:sp>
      <p:sp>
        <p:nvSpPr>
          <p:cNvPr id="3" name="Content Placeholder 2"/>
          <p:cNvSpPr>
            <a:spLocks noGrp="1"/>
          </p:cNvSpPr>
          <p:nvPr>
            <p:ph idx="1"/>
          </p:nvPr>
        </p:nvSpPr>
        <p:spPr/>
        <p:txBody>
          <a:bodyPr>
            <a:normAutofit/>
          </a:bodyPr>
          <a:lstStyle/>
          <a:p>
            <a:pPr marL="0" indent="0">
              <a:buNone/>
            </a:pPr>
            <a:r>
              <a:rPr lang="en-US" sz="1800" b="1" dirty="0"/>
              <a:t>Benefits of laser </a:t>
            </a:r>
            <a:r>
              <a:rPr lang="en-US" sz="1800" b="1" dirty="0" smtClean="0"/>
              <a:t>levels. The </a:t>
            </a:r>
            <a:r>
              <a:rPr lang="en-US" sz="1800" b="1" dirty="0"/>
              <a:t>benefits over other land leveling methods include the following</a:t>
            </a:r>
            <a:r>
              <a:rPr lang="en-US" sz="1800" b="1" dirty="0" smtClean="0"/>
              <a:t>:</a:t>
            </a:r>
          </a:p>
          <a:p>
            <a:r>
              <a:rPr lang="en-US" sz="1800" dirty="0" smtClean="0"/>
              <a:t>More </a:t>
            </a:r>
            <a:r>
              <a:rPr lang="en-US" sz="1800" dirty="0"/>
              <a:t>level and smooth soil surface</a:t>
            </a:r>
          </a:p>
          <a:p>
            <a:r>
              <a:rPr lang="en-US" sz="1800" dirty="0" smtClean="0"/>
              <a:t>Reduction </a:t>
            </a:r>
            <a:r>
              <a:rPr lang="en-US" sz="1800" dirty="0"/>
              <a:t>in time and water required to irrigate the field</a:t>
            </a:r>
          </a:p>
          <a:p>
            <a:r>
              <a:rPr lang="en-US" sz="1800" dirty="0" smtClean="0"/>
              <a:t>More </a:t>
            </a:r>
            <a:r>
              <a:rPr lang="en-US" sz="1800" dirty="0"/>
              <a:t>uniform distribution of water in the field</a:t>
            </a:r>
          </a:p>
          <a:p>
            <a:r>
              <a:rPr lang="en-US" sz="1800" dirty="0" smtClean="0"/>
              <a:t>More </a:t>
            </a:r>
            <a:r>
              <a:rPr lang="en-US" sz="1800" dirty="0"/>
              <a:t>uniform moisture environment for crops</a:t>
            </a:r>
          </a:p>
          <a:p>
            <a:r>
              <a:rPr lang="en-US" sz="1800" dirty="0" smtClean="0"/>
              <a:t>More </a:t>
            </a:r>
            <a:r>
              <a:rPr lang="en-US" sz="1800" dirty="0"/>
              <a:t>uniform germination and growth of crops</a:t>
            </a:r>
          </a:p>
          <a:p>
            <a:r>
              <a:rPr lang="en-US" sz="1800" dirty="0" smtClean="0"/>
              <a:t>Reduction </a:t>
            </a:r>
            <a:r>
              <a:rPr lang="en-US" sz="1800" dirty="0"/>
              <a:t>in seeds, fertilizer, chemicals and fuel used in cultural cooperation</a:t>
            </a:r>
          </a:p>
          <a:p>
            <a:r>
              <a:rPr lang="en-US" sz="1800" dirty="0" smtClean="0"/>
              <a:t>Improved </a:t>
            </a:r>
            <a:r>
              <a:rPr lang="en-US" sz="1800" dirty="0"/>
              <a:t>field </a:t>
            </a:r>
            <a:r>
              <a:rPr lang="en-US" sz="1800" dirty="0" smtClean="0"/>
              <a:t>traffic ability </a:t>
            </a:r>
            <a:r>
              <a:rPr lang="en-US" sz="1800" dirty="0"/>
              <a:t>(for subsequent operations)</a:t>
            </a:r>
          </a:p>
          <a:p>
            <a:pPr marL="0" indent="0">
              <a:buNone/>
            </a:pPr>
            <a:endParaRPr lang="en-US" sz="1800" dirty="0"/>
          </a:p>
          <a:p>
            <a:pPr marL="0" indent="0">
              <a:buNone/>
            </a:pPr>
            <a:endParaRPr lang="en-US" sz="1800" dirty="0"/>
          </a:p>
          <a:p>
            <a:endParaRPr lang="en-US" sz="1800" dirty="0"/>
          </a:p>
        </p:txBody>
      </p:sp>
    </p:spTree>
    <p:extLst>
      <p:ext uri="{BB962C8B-B14F-4D97-AF65-F5344CB8AC3E}">
        <p14:creationId xmlns:p14="http://schemas.microsoft.com/office/powerpoint/2010/main" val="1564706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levels</a:t>
            </a:r>
            <a:endParaRPr lang="en-US" sz="3600" dirty="0"/>
          </a:p>
        </p:txBody>
      </p:sp>
      <p:sp>
        <p:nvSpPr>
          <p:cNvPr id="3" name="Content Placeholder 2"/>
          <p:cNvSpPr>
            <a:spLocks noGrp="1"/>
          </p:cNvSpPr>
          <p:nvPr>
            <p:ph idx="1"/>
          </p:nvPr>
        </p:nvSpPr>
        <p:spPr/>
        <p:txBody>
          <a:bodyPr>
            <a:normAutofit lnSpcReduction="10000"/>
          </a:bodyPr>
          <a:lstStyle/>
          <a:p>
            <a:pPr marL="0" indent="0" algn="just">
              <a:buNone/>
            </a:pPr>
            <a:r>
              <a:rPr lang="en-US" sz="2000" b="1" dirty="0" smtClean="0"/>
              <a:t>d. Surveyor </a:t>
            </a:r>
            <a:r>
              <a:rPr lang="en-US" sz="2000" b="1" dirty="0"/>
              <a:t>leveling </a:t>
            </a:r>
            <a:r>
              <a:rPr lang="en-US" sz="2000" b="1" dirty="0" smtClean="0"/>
              <a:t>instrument:</a:t>
            </a:r>
          </a:p>
          <a:p>
            <a:pPr marL="0" indent="0" algn="just">
              <a:buNone/>
            </a:pPr>
            <a:r>
              <a:rPr lang="en-US" sz="2000" dirty="0"/>
              <a:t>The  surveyor  level  is  an instrument that establishes a  line of sight that is nearly perpendicular to gravity at the instrument and maintains this angle without change in whatever direction it is pointed. At equal distances from the instrument the line of sight marks the position of a certain level surface. </a:t>
            </a:r>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r>
              <a:rPr lang="en-US" sz="2000" dirty="0" smtClean="0"/>
              <a:t>                                         </a:t>
            </a:r>
            <a:r>
              <a:rPr lang="en-US" sz="2000" b="1" dirty="0" smtClean="0"/>
              <a:t>Figure </a:t>
            </a:r>
            <a:r>
              <a:rPr lang="en-US" sz="2000" b="1" dirty="0"/>
              <a:t>7-16: Leveling equipment</a:t>
            </a:r>
          </a:p>
          <a:p>
            <a:pPr marL="0" indent="0" algn="just">
              <a:buNone/>
            </a:pPr>
            <a:endParaRPr lang="en-US" sz="2000" dirty="0" smtClean="0"/>
          </a:p>
          <a:p>
            <a:pPr marL="0" indent="0" algn="just">
              <a:buNone/>
            </a:pPr>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429000"/>
            <a:ext cx="3352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4873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Survey accuracy</a:t>
            </a:r>
          </a:p>
        </p:txBody>
      </p:sp>
      <p:sp>
        <p:nvSpPr>
          <p:cNvPr id="3" name="Content Placeholder 2"/>
          <p:cNvSpPr>
            <a:spLocks noGrp="1"/>
          </p:cNvSpPr>
          <p:nvPr>
            <p:ph idx="1"/>
          </p:nvPr>
        </p:nvSpPr>
        <p:spPr/>
        <p:txBody>
          <a:bodyPr>
            <a:normAutofit/>
          </a:bodyPr>
          <a:lstStyle/>
          <a:p>
            <a:pPr algn="just"/>
            <a:r>
              <a:rPr lang="en-US" sz="2400" dirty="0"/>
              <a:t>To check the accuracy of a survey, the survey must be closed. A survey is closed by completing new set-ups and readings, until we return to the first point surveyed. It will be impossible for the first reading and the last reading taken during the survey to be identical. The level of variation will depend on the equipment being used and the skill of the operator. </a:t>
            </a:r>
            <a:endParaRPr lang="en-US" sz="2400" dirty="0"/>
          </a:p>
        </p:txBody>
      </p:sp>
    </p:spTree>
    <p:extLst>
      <p:ext uri="{BB962C8B-B14F-4D97-AF65-F5344CB8AC3E}">
        <p14:creationId xmlns:p14="http://schemas.microsoft.com/office/powerpoint/2010/main" val="4032147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altLang="en-US" b="1" dirty="0"/>
              <a:t>Any questions?</a:t>
            </a:r>
            <a:endParaRPr lang="en-US"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07913" y="1600200"/>
            <a:ext cx="4128173" cy="4525963"/>
          </a:xfrm>
          <a:prstGeom prst="rect">
            <a:avLst/>
          </a:prstGeom>
        </p:spPr>
      </p:pic>
    </p:spTree>
    <p:extLst>
      <p:ext uri="{BB962C8B-B14F-4D97-AF65-F5344CB8AC3E}">
        <p14:creationId xmlns:p14="http://schemas.microsoft.com/office/powerpoint/2010/main" val="721565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Outline of presentation:</a:t>
            </a:r>
            <a:endParaRPr lang="en-US" sz="4000" b="1" dirty="0"/>
          </a:p>
        </p:txBody>
      </p:sp>
      <p:sp>
        <p:nvSpPr>
          <p:cNvPr id="3" name="Content Placeholder 2"/>
          <p:cNvSpPr>
            <a:spLocks noGrp="1"/>
          </p:cNvSpPr>
          <p:nvPr>
            <p:ph idx="1"/>
          </p:nvPr>
        </p:nvSpPr>
        <p:spPr/>
        <p:txBody>
          <a:bodyPr>
            <a:normAutofit/>
          </a:bodyPr>
          <a:lstStyle/>
          <a:p>
            <a:r>
              <a:rPr lang="en-US" b="1" dirty="0"/>
              <a:t>Types of surveying and </a:t>
            </a:r>
            <a:r>
              <a:rPr lang="en-US" b="1" dirty="0" smtClean="0"/>
              <a:t>equipment.</a:t>
            </a:r>
          </a:p>
          <a:p>
            <a:r>
              <a:rPr lang="en-US" b="1" dirty="0"/>
              <a:t>Types of </a:t>
            </a:r>
            <a:r>
              <a:rPr lang="en-US" b="1" dirty="0" smtClean="0"/>
              <a:t>levels.</a:t>
            </a:r>
          </a:p>
          <a:p>
            <a:r>
              <a:rPr lang="en-US" b="1" dirty="0"/>
              <a:t>Using a water level on the </a:t>
            </a:r>
            <a:r>
              <a:rPr lang="en-US" b="1" dirty="0" smtClean="0"/>
              <a:t>field.</a:t>
            </a:r>
            <a:endParaRPr lang="en-US" b="1" dirty="0"/>
          </a:p>
          <a:p>
            <a:r>
              <a:rPr lang="en-US" b="1" dirty="0" smtClean="0"/>
              <a:t>Survey accuracy.</a:t>
            </a:r>
            <a:endParaRPr lang="en-US" b="1" dirty="0"/>
          </a:p>
          <a:p>
            <a:endParaRPr lang="en-US" b="1" dirty="0"/>
          </a:p>
          <a:p>
            <a:endParaRPr lang="en-US" b="1" dirty="0" smtClean="0"/>
          </a:p>
          <a:p>
            <a:endParaRPr lang="en-US" b="1" dirty="0"/>
          </a:p>
          <a:p>
            <a:endParaRPr lang="en-US" b="1" dirty="0" smtClean="0"/>
          </a:p>
        </p:txBody>
      </p:sp>
    </p:spTree>
    <p:extLst>
      <p:ext uri="{BB962C8B-B14F-4D97-AF65-F5344CB8AC3E}">
        <p14:creationId xmlns:p14="http://schemas.microsoft.com/office/powerpoint/2010/main" val="247522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surveying and equipment</a:t>
            </a:r>
            <a:endParaRPr lang="en-US" sz="36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sz="2600" b="1" dirty="0" smtClean="0"/>
              <a:t>1. Chain surveying:</a:t>
            </a:r>
          </a:p>
          <a:p>
            <a:pPr marL="0" indent="0" algn="just">
              <a:buNone/>
            </a:pPr>
            <a:r>
              <a:rPr lang="en-US" sz="2000" dirty="0"/>
              <a:t>In a chain survey, the area to be surveyed is enclosed by one or more triangles whose sides are measured and recorded. Then the perpendicular distance from the side of a triangle to each point of detail such as trees, buildings, boundaries, etc. is measured. </a:t>
            </a: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r>
              <a:rPr lang="en-US" sz="2000" dirty="0"/>
              <a:t> </a:t>
            </a:r>
            <a:r>
              <a:rPr lang="en-US" sz="2000" dirty="0" smtClean="0"/>
              <a:t>                                                </a:t>
            </a:r>
            <a:r>
              <a:rPr lang="en-US" sz="2000" b="1" dirty="0" smtClean="0"/>
              <a:t>Figure </a:t>
            </a:r>
            <a:r>
              <a:rPr lang="en-US" sz="2000" b="1" dirty="0"/>
              <a:t>7-7: The survey chain</a:t>
            </a:r>
          </a:p>
          <a:p>
            <a:pPr marL="0" indent="0" algn="just">
              <a:buNone/>
            </a:pPr>
            <a:endParaRPr lang="en-US"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200400"/>
            <a:ext cx="5105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345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surveying and equipment</a:t>
            </a:r>
            <a:endParaRPr lang="en-US" sz="3600" dirty="0"/>
          </a:p>
        </p:txBody>
      </p:sp>
      <p:sp>
        <p:nvSpPr>
          <p:cNvPr id="5" name="Content Placeholder 4"/>
          <p:cNvSpPr>
            <a:spLocks noGrp="1"/>
          </p:cNvSpPr>
          <p:nvPr>
            <p:ph idx="1"/>
          </p:nvPr>
        </p:nvSpPr>
        <p:spPr/>
        <p:txBody>
          <a:bodyPr>
            <a:normAutofit/>
          </a:bodyPr>
          <a:lstStyle/>
          <a:p>
            <a:pPr marL="0" indent="0" algn="just">
              <a:buNone/>
            </a:pPr>
            <a:r>
              <a:rPr lang="en-US" sz="2400" b="1" dirty="0" smtClean="0"/>
              <a:t>2.Leveling:</a:t>
            </a:r>
          </a:p>
          <a:p>
            <a:pPr marL="0" indent="0" algn="just">
              <a:buNone/>
            </a:pPr>
            <a:r>
              <a:rPr lang="en-US" sz="2400" dirty="0"/>
              <a:t>Leveling is a survey procedure that determines the relative heights of points on the earth’s surface.  The telescope of an optical level, or laser beam on a laser system, provides a </a:t>
            </a:r>
            <a:r>
              <a:rPr lang="en-US" sz="2400" i="1" dirty="0"/>
              <a:t>horizontal line of collimation </a:t>
            </a:r>
            <a:r>
              <a:rPr lang="en-US" sz="2400" dirty="0"/>
              <a:t>or line of sight. </a:t>
            </a:r>
            <a:endParaRPr lang="en-US" sz="2400" i="1" dirty="0" smtClean="0"/>
          </a:p>
          <a:p>
            <a:pPr marL="0" indent="0" algn="just">
              <a:buNone/>
            </a:pPr>
            <a:endParaRPr lang="en-US" sz="2000" dirty="0"/>
          </a:p>
          <a:p>
            <a:pPr algn="just"/>
            <a:endParaRPr lang="en-US" sz="2000" dirty="0"/>
          </a:p>
        </p:txBody>
      </p:sp>
    </p:spTree>
    <p:extLst>
      <p:ext uri="{BB962C8B-B14F-4D97-AF65-F5344CB8AC3E}">
        <p14:creationId xmlns:p14="http://schemas.microsoft.com/office/powerpoint/2010/main" val="309316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Types of levels</a:t>
            </a:r>
            <a:br>
              <a:rPr lang="en-US" sz="3600" b="1" dirty="0"/>
            </a:br>
            <a:endParaRPr lang="en-US" sz="3600" b="1" dirty="0"/>
          </a:p>
        </p:txBody>
      </p:sp>
      <p:sp>
        <p:nvSpPr>
          <p:cNvPr id="3" name="Content Placeholder 2"/>
          <p:cNvSpPr>
            <a:spLocks noGrp="1"/>
          </p:cNvSpPr>
          <p:nvPr>
            <p:ph idx="1"/>
          </p:nvPr>
        </p:nvSpPr>
        <p:spPr/>
        <p:txBody>
          <a:bodyPr>
            <a:normAutofit/>
          </a:bodyPr>
          <a:lstStyle/>
          <a:p>
            <a:pPr algn="just"/>
            <a:r>
              <a:rPr lang="en-US" sz="2000" dirty="0"/>
              <a:t>The three different types of levels used for most agricultural surveying work are water levels, optical levels and laser levels</a:t>
            </a:r>
            <a:r>
              <a:rPr lang="en-US" sz="2000" dirty="0" smtClean="0"/>
              <a:t>.</a:t>
            </a:r>
          </a:p>
          <a:p>
            <a:pPr marL="0" indent="0" algn="just">
              <a:buNone/>
            </a:pPr>
            <a:r>
              <a:rPr lang="en-US" sz="2000" b="1" dirty="0" smtClean="0"/>
              <a:t>a. Water levels:</a:t>
            </a:r>
          </a:p>
          <a:p>
            <a:pPr marL="0" indent="0" algn="just">
              <a:buNone/>
            </a:pPr>
            <a:r>
              <a:rPr lang="en-US" sz="2000" dirty="0"/>
              <a:t>Water levels are an effective way of measuring different elevations over relatively short distances. Importantly, care must be taken to make sure that air bubbles do not get trapped in the line. Water levels are very easy and cheap to make but require an operator at both ends</a:t>
            </a:r>
            <a:r>
              <a:rPr lang="en-US" sz="2000" dirty="0" smtClean="0"/>
              <a:t>.</a:t>
            </a:r>
          </a:p>
          <a:p>
            <a:pPr marL="0" indent="0" algn="just">
              <a:buNone/>
            </a:pPr>
            <a:endParaRPr lang="en-US" sz="2000" dirty="0" smtClean="0"/>
          </a:p>
          <a:p>
            <a:pPr marL="0" indent="0" algn="just">
              <a:buNone/>
            </a:pPr>
            <a:endParaRPr lang="en-US" sz="2000" dirty="0"/>
          </a:p>
          <a:p>
            <a:pPr marL="0" indent="0" algn="just">
              <a:buNone/>
            </a:pPr>
            <a:endParaRPr lang="en-US" sz="2000" b="1" i="1" dirty="0" smtClean="0"/>
          </a:p>
          <a:p>
            <a:pPr marL="0" indent="0" algn="just">
              <a:buNone/>
            </a:pPr>
            <a:endParaRPr lang="en-US" sz="2000" dirty="0" smtClean="0"/>
          </a:p>
          <a:p>
            <a:pPr marL="0" indent="0" algn="just">
              <a:buNone/>
            </a:pPr>
            <a:r>
              <a:rPr lang="en-US" sz="2000" b="1" dirty="0" smtClean="0"/>
              <a:t>                                  Figure </a:t>
            </a:r>
            <a:r>
              <a:rPr lang="en-US" sz="2000" b="1" dirty="0"/>
              <a:t>7-8: Using a water level on the field</a:t>
            </a:r>
          </a:p>
          <a:p>
            <a:pPr marL="0" indent="0" algn="just">
              <a:buNone/>
            </a:pPr>
            <a:endParaRPr lang="en-US" sz="2000" dirty="0"/>
          </a:p>
          <a:p>
            <a:pPr marL="0" indent="0" algn="just">
              <a:buNone/>
            </a:pPr>
            <a:endParaRPr lang="en-US" sz="2000" dirty="0"/>
          </a:p>
          <a:p>
            <a:pPr algn="just"/>
            <a:endParaRPr lang="en-US"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191000"/>
            <a:ext cx="57150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788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levels</a:t>
            </a:r>
            <a:endParaRPr lang="en-US" sz="3600" dirty="0"/>
          </a:p>
        </p:txBody>
      </p:sp>
      <p:sp>
        <p:nvSpPr>
          <p:cNvPr id="3" name="Content Placeholder 2"/>
          <p:cNvSpPr>
            <a:spLocks noGrp="1"/>
          </p:cNvSpPr>
          <p:nvPr>
            <p:ph idx="1"/>
          </p:nvPr>
        </p:nvSpPr>
        <p:spPr/>
        <p:txBody>
          <a:bodyPr/>
          <a:lstStyle/>
          <a:p>
            <a:pPr algn="just"/>
            <a:r>
              <a:rPr lang="en-US" b="1" dirty="0"/>
              <a:t>Using a water level on the </a:t>
            </a:r>
            <a:r>
              <a:rPr lang="en-US" b="1" dirty="0" smtClean="0"/>
              <a:t>field:</a:t>
            </a:r>
          </a:p>
          <a:p>
            <a:pPr marL="0" indent="0" algn="just">
              <a:buNone/>
            </a:pPr>
            <a:r>
              <a:rPr lang="en-US" sz="2000" dirty="0" smtClean="0"/>
              <a:t>1.Fill </a:t>
            </a:r>
            <a:r>
              <a:rPr lang="en-US" sz="2000" dirty="0"/>
              <a:t>a clear plastic water pipe with water</a:t>
            </a:r>
            <a:r>
              <a:rPr lang="en-US" sz="2000" dirty="0" smtClean="0"/>
              <a:t>.</a:t>
            </a:r>
          </a:p>
          <a:p>
            <a:pPr marL="0" indent="0" algn="just">
              <a:buNone/>
            </a:pPr>
            <a:r>
              <a:rPr lang="en-US" sz="2000" dirty="0" smtClean="0"/>
              <a:t>2.Make </a:t>
            </a:r>
            <a:r>
              <a:rPr lang="en-US" sz="2000" dirty="0"/>
              <a:t>sure that there are no bubbles trapped in the hose</a:t>
            </a:r>
            <a:r>
              <a:rPr lang="en-US" sz="2000" dirty="0" smtClean="0"/>
              <a:t>.</a:t>
            </a:r>
          </a:p>
          <a:p>
            <a:pPr marL="0" indent="0" algn="just">
              <a:buNone/>
            </a:pPr>
            <a:r>
              <a:rPr lang="en-US" sz="2000" dirty="0" smtClean="0"/>
              <a:t>3.Start </a:t>
            </a:r>
            <a:r>
              <a:rPr lang="en-US" sz="2000" dirty="0"/>
              <a:t>the process by placing the staff or measuring pole at one point in the field.</a:t>
            </a:r>
          </a:p>
          <a:p>
            <a:pPr marL="0" indent="0" algn="just">
              <a:buNone/>
            </a:pPr>
            <a:r>
              <a:rPr lang="en-US" sz="2000" dirty="0" smtClean="0"/>
              <a:t>4.Move </a:t>
            </a:r>
            <a:r>
              <a:rPr lang="en-US" sz="2000" dirty="0"/>
              <a:t>only one end at a time and record the height at both ends of the hose</a:t>
            </a:r>
            <a:r>
              <a:rPr lang="en-US" sz="2000" dirty="0" smtClean="0"/>
              <a:t>.</a:t>
            </a:r>
          </a:p>
          <a:p>
            <a:pPr marL="0" indent="0" algn="just">
              <a:buNone/>
            </a:pPr>
            <a:r>
              <a:rPr lang="en-US" sz="2000" dirty="0" smtClean="0"/>
              <a:t>5.The </a:t>
            </a:r>
            <a:r>
              <a:rPr lang="en-US" sz="2000" dirty="0"/>
              <a:t>change in height is calculated by recording the difference in height between each station</a:t>
            </a:r>
            <a:r>
              <a:rPr lang="en-US" sz="2000" dirty="0" smtClean="0"/>
              <a:t>.</a:t>
            </a:r>
          </a:p>
          <a:p>
            <a:pPr marL="0" indent="0" algn="just">
              <a:buNone/>
            </a:pPr>
            <a:r>
              <a:rPr lang="en-US" sz="2000" dirty="0"/>
              <a:t>6. </a:t>
            </a:r>
            <a:r>
              <a:rPr lang="en-US" sz="2000" dirty="0" smtClean="0"/>
              <a:t>This </a:t>
            </a:r>
            <a:r>
              <a:rPr lang="en-US" sz="2000" dirty="0"/>
              <a:t>operation requires two people to perform and is relatively slow.</a:t>
            </a:r>
          </a:p>
          <a:p>
            <a:pPr marL="0" indent="0" algn="just">
              <a:buNone/>
            </a:pPr>
            <a:endParaRPr lang="en-US" sz="2000" dirty="0"/>
          </a:p>
          <a:p>
            <a:pPr marL="0" indent="0" algn="just">
              <a:buNone/>
            </a:pPr>
            <a:endParaRPr lang="en-US" sz="2000" dirty="0"/>
          </a:p>
          <a:p>
            <a:pPr algn="just"/>
            <a:endParaRPr lang="en-US" dirty="0"/>
          </a:p>
        </p:txBody>
      </p:sp>
    </p:spTree>
    <p:extLst>
      <p:ext uri="{BB962C8B-B14F-4D97-AF65-F5344CB8AC3E}">
        <p14:creationId xmlns:p14="http://schemas.microsoft.com/office/powerpoint/2010/main" val="308714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levels</a:t>
            </a:r>
            <a:endParaRPr lang="en-US" sz="3600" dirty="0"/>
          </a:p>
        </p:txBody>
      </p:sp>
      <p:sp>
        <p:nvSpPr>
          <p:cNvPr id="3" name="Content Placeholder 2"/>
          <p:cNvSpPr>
            <a:spLocks noGrp="1"/>
          </p:cNvSpPr>
          <p:nvPr>
            <p:ph idx="1"/>
          </p:nvPr>
        </p:nvSpPr>
        <p:spPr/>
        <p:txBody>
          <a:bodyPr>
            <a:normAutofit/>
          </a:bodyPr>
          <a:lstStyle/>
          <a:p>
            <a:pPr marL="0" indent="0" algn="just">
              <a:buNone/>
            </a:pPr>
            <a:r>
              <a:rPr lang="en-US" sz="2000" b="1" dirty="0" smtClean="0"/>
              <a:t>b.Optical levels:</a:t>
            </a:r>
          </a:p>
          <a:p>
            <a:pPr marL="0" indent="0" algn="just">
              <a:buNone/>
            </a:pPr>
            <a:r>
              <a:rPr lang="en-US" sz="2000" dirty="0" smtClean="0"/>
              <a:t>Automatic </a:t>
            </a:r>
            <a:r>
              <a:rPr lang="en-US" sz="2000" dirty="0"/>
              <a:t>optical levels are now readily available, relatively cheap and reduce operator error. Optical surveying requires two people: one person to hold the staff and the other to operate the level. Builder’s optical levels, which are readily available, are not applicable for agricultural surveying</a:t>
            </a:r>
            <a:r>
              <a:rPr lang="en-US" sz="2000" dirty="0" smtClean="0"/>
              <a:t>.</a:t>
            </a:r>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r>
              <a:rPr lang="en-US" sz="2000" dirty="0" smtClean="0"/>
              <a:t>                                  </a:t>
            </a:r>
          </a:p>
          <a:p>
            <a:pPr marL="0" indent="0" algn="just">
              <a:buNone/>
            </a:pPr>
            <a:r>
              <a:rPr lang="en-US" sz="2000" dirty="0" smtClean="0"/>
              <a:t>                                    Figure </a:t>
            </a:r>
            <a:r>
              <a:rPr lang="en-US" sz="2000" dirty="0"/>
              <a:t>7-9: Using a water level on the field</a:t>
            </a:r>
          </a:p>
          <a:p>
            <a:pPr marL="0" indent="0" algn="just">
              <a:buNone/>
            </a:pPr>
            <a:endParaRPr lang="en-US" sz="2000" dirty="0"/>
          </a:p>
          <a:p>
            <a:pPr marL="0" indent="0" algn="just">
              <a:buNone/>
            </a:pPr>
            <a:endParaRPr lang="en-US" sz="2000" dirty="0"/>
          </a:p>
          <a:p>
            <a:pPr algn="just"/>
            <a:endParaRPr 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378" y="3429000"/>
            <a:ext cx="6197221"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64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levels</a:t>
            </a:r>
            <a:endParaRPr lang="en-US" sz="3600" dirty="0"/>
          </a:p>
        </p:txBody>
      </p:sp>
      <p:sp>
        <p:nvSpPr>
          <p:cNvPr id="3" name="Content Placeholder 2"/>
          <p:cNvSpPr>
            <a:spLocks noGrp="1"/>
          </p:cNvSpPr>
          <p:nvPr>
            <p:ph idx="1"/>
          </p:nvPr>
        </p:nvSpPr>
        <p:spPr/>
        <p:txBody>
          <a:bodyPr>
            <a:normAutofit/>
          </a:bodyPr>
          <a:lstStyle/>
          <a:p>
            <a:pPr marL="0" indent="0" algn="just">
              <a:buNone/>
            </a:pPr>
            <a:r>
              <a:rPr lang="en-US" sz="2000" b="1" dirty="0"/>
              <a:t>Most of the surveying work done in an agricultural situation does not require highly sophisticated or expensive optical equipment. The features required in an agricultural type level are</a:t>
            </a:r>
            <a:r>
              <a:rPr lang="en-US" sz="2000" b="1" dirty="0" smtClean="0"/>
              <a:t>:</a:t>
            </a:r>
          </a:p>
          <a:p>
            <a:pPr marL="0" indent="0" algn="just">
              <a:buNone/>
            </a:pPr>
            <a:endParaRPr lang="en-US" sz="2000" dirty="0" smtClean="0"/>
          </a:p>
          <a:p>
            <a:pPr marL="0" indent="0" algn="just">
              <a:buNone/>
            </a:pPr>
            <a:r>
              <a:rPr lang="en-US" sz="2000" dirty="0"/>
              <a:t>·   Easy to change the permanent adjustment as required</a:t>
            </a:r>
          </a:p>
          <a:p>
            <a:pPr marL="0" indent="0" algn="just">
              <a:buNone/>
            </a:pPr>
            <a:r>
              <a:rPr lang="en-US" sz="2000" dirty="0"/>
              <a:t>·   An upright image that makes reading the staff easier</a:t>
            </a:r>
          </a:p>
          <a:p>
            <a:pPr marL="0" indent="0" algn="just">
              <a:buNone/>
            </a:pPr>
            <a:r>
              <a:rPr lang="en-US" sz="2000" dirty="0"/>
              <a:t>·   An ability to read the staff at 150 meters in poor conditions</a:t>
            </a:r>
          </a:p>
          <a:p>
            <a:pPr marL="0" indent="0" algn="just">
              <a:buNone/>
            </a:pPr>
            <a:r>
              <a:rPr lang="en-US" sz="2000" dirty="0"/>
              <a:t>·   A standard deviation over 1 kilometer of no more than 3 millimeters</a:t>
            </a:r>
          </a:p>
          <a:p>
            <a:pPr marL="0" indent="0" algn="just">
              <a:buNone/>
            </a:pPr>
            <a:r>
              <a:rPr lang="en-US" sz="2000" dirty="0"/>
              <a:t>·   Damping of the compensator to prevent fluttering in the wind</a:t>
            </a:r>
          </a:p>
          <a:p>
            <a:pPr marL="0" indent="0" algn="just">
              <a:buNone/>
            </a:pPr>
            <a:r>
              <a:rPr lang="en-US" sz="2000" dirty="0"/>
              <a:t>·   A magnification between 26 and 32 times</a:t>
            </a:r>
            <a:endParaRPr lang="en-US" sz="2000" dirty="0" smtClean="0"/>
          </a:p>
          <a:p>
            <a:pPr algn="just"/>
            <a:endParaRPr lang="en-US" sz="2000" dirty="0"/>
          </a:p>
          <a:p>
            <a:pPr algn="just"/>
            <a:endParaRPr lang="en-US" sz="2000" dirty="0"/>
          </a:p>
        </p:txBody>
      </p:sp>
    </p:spTree>
    <p:extLst>
      <p:ext uri="{BB962C8B-B14F-4D97-AF65-F5344CB8AC3E}">
        <p14:creationId xmlns:p14="http://schemas.microsoft.com/office/powerpoint/2010/main" val="398663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levels</a:t>
            </a:r>
            <a:endParaRPr lang="en-US" sz="36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400" dirty="0" smtClean="0"/>
              <a:t>                   </a:t>
            </a:r>
          </a:p>
          <a:p>
            <a:pPr marL="0" indent="0">
              <a:buNone/>
            </a:pPr>
            <a:r>
              <a:rPr lang="en-US" sz="2400" dirty="0"/>
              <a:t> </a:t>
            </a:r>
            <a:r>
              <a:rPr lang="en-US" sz="2400" dirty="0" smtClean="0"/>
              <a:t>                       Figure </a:t>
            </a:r>
            <a:r>
              <a:rPr lang="en-US" sz="2400" dirty="0"/>
              <a:t>7-10: Leveling field experience</a:t>
            </a:r>
          </a:p>
          <a:p>
            <a:pPr marL="0" indent="0">
              <a:buNone/>
            </a:pPr>
            <a:endParaRPr lang="en-US"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828800"/>
            <a:ext cx="70104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133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809</Words>
  <Application>Microsoft Office PowerPoint</Application>
  <PresentationFormat>On-screen Show (4:3)</PresentationFormat>
  <Paragraphs>114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Agricultural Engineering Practices Lecture 4 3rd Stage </vt:lpstr>
      <vt:lpstr>Outline of presentation:</vt:lpstr>
      <vt:lpstr>Types of surveying and equipment</vt:lpstr>
      <vt:lpstr>Types of surveying and equipment</vt:lpstr>
      <vt:lpstr>Types of levels </vt:lpstr>
      <vt:lpstr>Types of levels</vt:lpstr>
      <vt:lpstr>Types of levels</vt:lpstr>
      <vt:lpstr>Types of levels</vt:lpstr>
      <vt:lpstr>Types of levels</vt:lpstr>
      <vt:lpstr>Types of levels</vt:lpstr>
      <vt:lpstr>Types of levels</vt:lpstr>
      <vt:lpstr>Types of levels</vt:lpstr>
      <vt:lpstr>Survey accuracy</vt:lpstr>
      <vt:lpstr>Any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ASMA-PC</dc:creator>
  <cp:lastModifiedBy>ASMA-PC</cp:lastModifiedBy>
  <cp:revision>186</cp:revision>
  <dcterms:created xsi:type="dcterms:W3CDTF">2006-08-16T00:00:00Z</dcterms:created>
  <dcterms:modified xsi:type="dcterms:W3CDTF">2022-04-21T14:08:16Z</dcterms:modified>
</cp:coreProperties>
</file>