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notesMasterIdLst>
    <p:notesMasterId r:id="rId27"/>
  </p:notesMasterIdLst>
  <p:sldIdLst>
    <p:sldId id="268" r:id="rId9"/>
    <p:sldId id="270" r:id="rId10"/>
    <p:sldId id="276" r:id="rId11"/>
    <p:sldId id="269" r:id="rId12"/>
    <p:sldId id="256" r:id="rId13"/>
    <p:sldId id="258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2" d="100"/>
          <a:sy n="62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34FE5-511D-43F8-9A2A-FEAFA22B480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6B8D-8ED3-40C6-8AEE-42B27AB5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5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روونكردنةوةىةكى كشتى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6B8D-8ED3-40C6-8AEE-42B27AB527AD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9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5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1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13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69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6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517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43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6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6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5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3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24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37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67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405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77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52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913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3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16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56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579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4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460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452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92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66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119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004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0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37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454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488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76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596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94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471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869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384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599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650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996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737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156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401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77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004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471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869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384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5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016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58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996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737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156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40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777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004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471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869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3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774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599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58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996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737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156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4016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777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004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898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3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5608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459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790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95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393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0628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718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5073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536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8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2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7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5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0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6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6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6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6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36C-1DB7-4A8B-A015-E5FD30A9D1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C065-CB78-411E-9E5B-1729E443B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2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5" Type="http://schemas.openxmlformats.org/officeDocument/2006/relationships/hyperlink" Target="mailto:midya.majeed@su.edu.krd" TargetMode="Externa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172200"/>
          </a:xfr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1000" contrast="-8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r"/>
            <a:r>
              <a:rPr lang="ar-SA" sz="2800" dirty="0">
                <a:solidFill>
                  <a:srgbClr val="000000"/>
                </a:solidFill>
                <a:cs typeface="Ali_K_Sahifa"/>
              </a:rPr>
              <a:t>زانكؤى سةلاَحةددين</a:t>
            </a:r>
          </a:p>
          <a:p>
            <a:pPr algn="r"/>
            <a:r>
              <a:rPr lang="ar-SA" sz="2800" dirty="0">
                <a:solidFill>
                  <a:srgbClr val="000000"/>
                </a:solidFill>
                <a:cs typeface="Ali_K_Sahifa"/>
              </a:rPr>
              <a:t>كؤليذى ثةروةردةى مةخمور / بةشى زمانى كوردى</a:t>
            </a:r>
          </a:p>
          <a:p>
            <a:r>
              <a:rPr lang="en-US" sz="4400" dirty="0">
                <a:solidFill>
                  <a:srgbClr val="C00000"/>
                </a:solidFill>
                <a:cs typeface="Ali_K_Sahifa"/>
              </a:rPr>
              <a:t>   </a:t>
            </a:r>
            <a:r>
              <a:rPr lang="ar-IQ" sz="4400">
                <a:solidFill>
                  <a:srgbClr val="C00000"/>
                </a:solidFill>
                <a:cs typeface="Ali_K_Sahifa"/>
              </a:rPr>
              <a:t>طشتى</a:t>
            </a:r>
            <a:r>
              <a:rPr lang="en-US" sz="4400">
                <a:solidFill>
                  <a:srgbClr val="C00000"/>
                </a:solidFill>
                <a:cs typeface="Ali_K_Sahifa"/>
              </a:rPr>
              <a:t>  </a:t>
            </a:r>
            <a:r>
              <a:rPr lang="ar-SA" sz="6600" dirty="0">
                <a:solidFill>
                  <a:srgbClr val="C00000"/>
                </a:solidFill>
                <a:cs typeface="Ali_K_Sahifa"/>
              </a:rPr>
              <a:t>بابةتى زمانةوانى</a:t>
            </a:r>
            <a:r>
              <a:rPr lang="en-US" sz="6600" dirty="0">
                <a:solidFill>
                  <a:srgbClr val="C00000"/>
                </a:solidFill>
                <a:cs typeface="Ali_K_Sahifa"/>
              </a:rPr>
              <a:t>  </a:t>
            </a:r>
            <a:endParaRPr lang="ar-SA" sz="6600" dirty="0">
              <a:solidFill>
                <a:srgbClr val="C00000"/>
              </a:solidFill>
              <a:cs typeface="Ali_K_Sahifa"/>
            </a:endParaRPr>
          </a:p>
          <a:p>
            <a:r>
              <a:rPr lang="ar-SA" dirty="0">
                <a:solidFill>
                  <a:srgbClr val="000000"/>
                </a:solidFill>
                <a:cs typeface="Ali_K_Sahifa"/>
              </a:rPr>
              <a:t>قؤناغى سيَيةم</a:t>
            </a:r>
            <a:endParaRPr lang="en-US" dirty="0">
              <a:solidFill>
                <a:srgbClr val="000000"/>
              </a:solidFill>
              <a:cs typeface="Ali_K_Sahifa"/>
            </a:endParaRPr>
          </a:p>
          <a:p>
            <a:r>
              <a:rPr lang="ar-SA" dirty="0">
                <a:solidFill>
                  <a:srgbClr val="000000"/>
                </a:solidFill>
                <a:cs typeface="Ali_K_Sahifa"/>
              </a:rPr>
              <a:t>ئامادةكردنى: </a:t>
            </a:r>
            <a:endParaRPr lang="en-US" dirty="0">
              <a:solidFill>
                <a:srgbClr val="000000"/>
              </a:solidFill>
              <a:cs typeface="Ali_K_Sahifa"/>
            </a:endParaRPr>
          </a:p>
          <a:p>
            <a:pPr algn="r"/>
            <a:r>
              <a:rPr lang="ar-SA" sz="4800" dirty="0">
                <a:solidFill>
                  <a:srgbClr val="000000"/>
                </a:solidFill>
                <a:cs typeface="Ali_K_Sahifa"/>
              </a:rPr>
              <a:t>م. ميدياجلال مجيد </a:t>
            </a:r>
            <a:r>
              <a:rPr lang="ar-IQ" sz="4800" dirty="0">
                <a:solidFill>
                  <a:srgbClr val="000000"/>
                </a:solidFill>
                <a:cs typeface="Ali_K_Sahifa"/>
              </a:rPr>
              <a:t>: </a:t>
            </a:r>
            <a:r>
              <a:rPr lang="ar-SA" dirty="0">
                <a:solidFill>
                  <a:srgbClr val="000000"/>
                </a:solidFill>
                <a:cs typeface="Ali_K_Sahifa"/>
              </a:rPr>
              <a:t>ماستةر لة زمانى كوردى/رستةسازى</a:t>
            </a:r>
            <a:endParaRPr lang="en-US" dirty="0">
              <a:solidFill>
                <a:srgbClr val="000000"/>
              </a:solidFill>
              <a:cs typeface="Ali_K_Sahifa"/>
            </a:endParaRPr>
          </a:p>
          <a:p>
            <a:pPr algn="r"/>
            <a:r>
              <a:rPr lang="ar-IQ" dirty="0">
                <a:solidFill>
                  <a:srgbClr val="000000"/>
                </a:solidFill>
                <a:cs typeface="Ali_K_Sahifa"/>
              </a:rPr>
              <a:t>قوتابى دكتؤرا لة كؤليذى زمان </a:t>
            </a:r>
            <a:endParaRPr lang="ar-SA" dirty="0">
              <a:solidFill>
                <a:srgbClr val="000000"/>
              </a:solidFill>
              <a:cs typeface="Ali_K_Sahifa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/>
                <a:cs typeface="Ali_K_Sahifa"/>
              </a:rPr>
              <a:t>E-mail: </a:t>
            </a:r>
            <a:r>
              <a:rPr lang="en-US" b="1" dirty="0" err="1">
                <a:solidFill>
                  <a:srgbClr val="66669A"/>
                </a:solidFill>
                <a:latin typeface="Arial"/>
                <a:cs typeface="Ali_K_Sahifa"/>
                <a:hlinkClick r:id="rId5"/>
              </a:rPr>
              <a:t>midya.majeed@su.edu.krd</a:t>
            </a:r>
            <a:endParaRPr lang="en-US" b="1" dirty="0">
              <a:solidFill>
                <a:srgbClr val="66669A"/>
              </a:solidFill>
              <a:latin typeface="Arial"/>
              <a:cs typeface="Ali_K_Sahifa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/>
                <a:cs typeface="Ali_K_Sahifa"/>
              </a:rPr>
              <a:t>20</a:t>
            </a:r>
            <a:r>
              <a:rPr lang="en-US" dirty="0">
                <a:solidFill>
                  <a:srgbClr val="000000"/>
                </a:solidFill>
                <a:latin typeface="Arial"/>
                <a:cs typeface="Ali_K_Sahifa"/>
              </a:rPr>
              <a:t>22 </a:t>
            </a:r>
            <a:r>
              <a:rPr lang="en-US" b="1" dirty="0">
                <a:solidFill>
                  <a:srgbClr val="000000"/>
                </a:solidFill>
                <a:latin typeface="Arial"/>
                <a:cs typeface="Ali_K_Sahifa"/>
              </a:rPr>
              <a:t>-2021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49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6477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rgbClr val="C00000"/>
                </a:solidFill>
                <a:ea typeface="Calibri"/>
                <a:cs typeface="Ali_K_Alwand"/>
              </a:rPr>
              <a:t>ميَذووى زمانةوانى </a:t>
            </a:r>
            <a:endParaRPr lang="en-US" sz="3000" dirty="0">
              <a:solidFill>
                <a:srgbClr val="C00000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rgbClr val="C00000"/>
                </a:solidFill>
                <a:ea typeface="Calibri"/>
                <a:cs typeface="Ali_K_Alwand"/>
              </a:rPr>
              <a:t>زمانةوانى لاى هينديةكان</a:t>
            </a:r>
            <a:endParaRPr lang="en-US" sz="3000" dirty="0">
              <a:solidFill>
                <a:srgbClr val="C00000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rgbClr val="C00000"/>
                </a:solidFill>
                <a:ea typeface="Calibri"/>
                <a:cs typeface="Ali_K_Alwand"/>
              </a:rPr>
              <a:t>زمانةوانى لاى يؤنانييةكان </a:t>
            </a:r>
            <a:endParaRPr lang="en-US" sz="3000" dirty="0">
              <a:solidFill>
                <a:srgbClr val="C00000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rgbClr val="C00000"/>
                </a:solidFill>
                <a:ea typeface="Calibri"/>
                <a:cs typeface="Ali_K_Alwand"/>
              </a:rPr>
              <a:t>زمانةوانى لاى رِؤمانييةكان </a:t>
            </a:r>
            <a:endParaRPr lang="en-US" sz="3000" dirty="0">
              <a:solidFill>
                <a:srgbClr val="C00000"/>
              </a:solidFill>
              <a:ea typeface="Calibri"/>
              <a:cs typeface="Arial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rgbClr val="002060"/>
                </a:solidFill>
                <a:ea typeface="Calibri"/>
                <a:cs typeface="Ali_K_Alwand"/>
              </a:rPr>
              <a:t>زمانةوانى لة سةدةكانى ناوةرِاست </a:t>
            </a:r>
            <a:endParaRPr lang="en-US" sz="3000" dirty="0">
              <a:solidFill>
                <a:srgbClr val="002060"/>
              </a:solidFill>
              <a:ea typeface="Calibri"/>
              <a:cs typeface="Arial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rgbClr val="002060"/>
                </a:solidFill>
                <a:ea typeface="Calibri"/>
                <a:cs typeface="Ali_K_Alwand"/>
              </a:rPr>
              <a:t>زمانةوانى لاى عةرةبةكان</a:t>
            </a:r>
            <a:endParaRPr lang="en-US" sz="3000" dirty="0">
              <a:solidFill>
                <a:srgbClr val="002060"/>
              </a:solidFill>
              <a:ea typeface="Calibri"/>
              <a:cs typeface="Arial"/>
            </a:endParaRPr>
          </a:p>
          <a:p>
            <a:pPr marL="4572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chemeClr val="tx1"/>
                </a:solidFill>
                <a:ea typeface="Calibri"/>
                <a:cs typeface="Ali_K_Alwand"/>
              </a:rPr>
              <a:t>زمانةوانى سةردةمى  رِاثةرين</a:t>
            </a: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chemeClr val="tx1"/>
                </a:solidFill>
                <a:ea typeface="Calibri"/>
                <a:cs typeface="Ali_K_Alwand"/>
              </a:rPr>
              <a:t>زمانةوانى سةدةى حةظدةيةم</a:t>
            </a:r>
            <a:endParaRPr lang="en-US" sz="3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000" b="1" dirty="0">
                <a:solidFill>
                  <a:schemeClr val="tx1"/>
                </a:solidFill>
                <a:ea typeface="Calibri"/>
                <a:cs typeface="Ali_K_Alwand"/>
              </a:rPr>
              <a:t>زمانةوانى لة سةدةى هةذدة </a:t>
            </a:r>
            <a:endParaRPr lang="en-US" sz="3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2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6477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زمانةوانى سةدةى بيست </a:t>
            </a:r>
            <a:endParaRPr lang="en-US" sz="16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زمانةواني لاي كورد</a:t>
            </a:r>
            <a:endParaRPr lang="en-US" sz="16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زماني كوردي لةرووي ميَذووةوة</a:t>
            </a:r>
            <a:endParaRPr lang="en-US" sz="16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قؤناغةكاني زماني كوردي </a:t>
            </a:r>
            <a:endParaRPr lang="ar-IQ" b="1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1- زماني كوردي كؤن (ديَرين)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2</a:t>
            </a:r>
            <a:r>
              <a:rPr lang="ar-SA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- زماني كوردي ناوةرِاست 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3- زماني كوردي شيَوةزار 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solidFill>
                  <a:schemeClr val="tx1"/>
                </a:solidFill>
                <a:latin typeface="Ali_K_Alwand"/>
                <a:ea typeface="Calibri"/>
                <a:cs typeface="Ali_K_Alwand" pitchFamily="2" charset="-78"/>
              </a:rPr>
              <a:t>4-قؤناغي نويَي زماني كوردي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930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6477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لقةكانى زمانةوانى 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900" dirty="0">
                <a:solidFill>
                  <a:srgbClr val="C00000"/>
                </a:solidFill>
                <a:ea typeface="Calibri"/>
                <a:cs typeface="Ali_K_Alwand"/>
              </a:rPr>
              <a:t>زمانةوانى ثراكتيكى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جؤرةكانى زمانةوانى براكتيكى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900" dirty="0">
                <a:solidFill>
                  <a:srgbClr val="C00000"/>
                </a:solidFill>
                <a:ea typeface="Calibri"/>
                <a:cs typeface="Ali_K_Alwand"/>
              </a:rPr>
              <a:t>زمانةوانى  تيؤرى 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لقةكانى زمانةوانى تيؤرى(</a:t>
            </a: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ئاستةكانى زمان)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ئاستى دةنكسازى (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فؤنةتيك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،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 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فؤنؤلؤجى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)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</a:t>
            </a:r>
            <a:endParaRPr lang="ar-IQ" dirty="0">
              <a:solidFill>
                <a:schemeClr val="tx1"/>
              </a:solidFill>
              <a:ea typeface="Calibri"/>
              <a:cs typeface="Ali_K_Alwand"/>
            </a:endParaRPr>
          </a:p>
          <a:p>
            <a:pPr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ئاستى ريزمان (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وشةسازى 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،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رِستةسازى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)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  </a:t>
            </a:r>
            <a:endParaRPr lang="ar-IQ" dirty="0">
              <a:solidFill>
                <a:schemeClr val="tx1"/>
              </a:solidFill>
              <a:ea typeface="Calibri"/>
              <a:cs typeface="Ali_K_Alwand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ئاستى واتاسازى(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واتا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سازى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،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ثرِاطماتيك</a:t>
            </a: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)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  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900" b="1" dirty="0">
                <a:solidFill>
                  <a:schemeClr val="tx2">
                    <a:lumMod val="75000"/>
                  </a:schemeClr>
                </a:solidFill>
                <a:ea typeface="Calibri"/>
                <a:cs typeface="Ali_K_Alwand"/>
              </a:rPr>
              <a:t>ريَبازةكانى زمانةوانى </a:t>
            </a: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(ريبازى بيوةرى ، ريبازى وةسفى ، ريبازى ميذوويى ، ريبازى بةراوردكارى ، ريبازى ئةركى )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900" b="1" dirty="0">
                <a:solidFill>
                  <a:schemeClr val="tx2">
                    <a:lumMod val="50000"/>
                  </a:schemeClr>
                </a:solidFill>
                <a:ea typeface="Calibri"/>
                <a:cs typeface="Ali_K_Alwand"/>
              </a:rPr>
              <a:t>قوتابخانة زمانةوانييةكان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900" b="1" dirty="0">
                <a:solidFill>
                  <a:schemeClr val="tx2">
                    <a:lumMod val="50000"/>
                  </a:schemeClr>
                </a:solidFill>
                <a:ea typeface="Calibri"/>
                <a:cs typeface="Ali_K_Alwand"/>
              </a:rPr>
              <a:t>بةشيَك لة قوتابخانةكان : </a:t>
            </a: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( قوتابخانةى سويسرى، قوتابخانةىنةمساوى ، قوتابخانة ضيكسلؤفاكى)</a:t>
            </a:r>
            <a:r>
              <a:rPr lang="ar-SA" dirty="0">
                <a:solidFill>
                  <a:schemeClr val="tx1"/>
                </a:solidFill>
                <a:ea typeface="Calibri"/>
                <a:cs typeface="Ali_K_Alwand"/>
              </a:rPr>
              <a:t>                                      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08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" y="152400"/>
            <a:ext cx="8707582" cy="6477000"/>
          </a:xfrm>
          <a:solidFill>
            <a:schemeClr val="bg1">
              <a:lumMod val="85000"/>
            </a:schemeClr>
          </a:solidFill>
        </p:spPr>
        <p:txBody>
          <a:bodyPr>
            <a:normAutofit fontScale="55000" lnSpcReduction="20000"/>
          </a:bodyPr>
          <a:lstStyle/>
          <a:p>
            <a:pPr algn="r"/>
            <a:endParaRPr lang="ar-IQ" sz="7700" dirty="0">
              <a:solidFill>
                <a:srgbClr val="C00000"/>
              </a:solidFill>
              <a:cs typeface="Ali_K_Alwand" pitchFamily="2" charset="-78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solidFill>
                  <a:schemeClr val="tx1"/>
                </a:solidFill>
                <a:ea typeface="Calibri"/>
                <a:cs typeface="Ali_K_Alwand"/>
              </a:rPr>
              <a:t>-</a:t>
            </a: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solidFill>
                  <a:schemeClr val="tx1"/>
                </a:solidFill>
                <a:ea typeface="Calibri"/>
                <a:cs typeface="Ali_K_Alwand"/>
              </a:rPr>
              <a:t>1- نةريمان عبدللة خؤشناو ، </a:t>
            </a:r>
            <a:r>
              <a:rPr lang="ar-IQ" sz="4000" b="1" u="sng" dirty="0">
                <a:solidFill>
                  <a:schemeClr val="tx1"/>
                </a:solidFill>
                <a:ea typeface="Calibri"/>
                <a:cs typeface="Ali_K_Alwand"/>
              </a:rPr>
              <a:t>تيؤرو رِيَبازةكانى زمان</a:t>
            </a:r>
            <a:r>
              <a:rPr lang="ar-IQ" sz="4000" b="1" dirty="0">
                <a:solidFill>
                  <a:schemeClr val="tx1"/>
                </a:solidFill>
                <a:ea typeface="Calibri"/>
                <a:cs typeface="Ali_K_Alwand"/>
              </a:rPr>
              <a:t> ،   (2016) ضاثى يةكةم ضاثخانةى رؤذهةلات هةوليَر</a:t>
            </a:r>
            <a:endParaRPr lang="en-US" sz="4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solidFill>
                  <a:schemeClr val="tx1"/>
                </a:solidFill>
                <a:ea typeface="Calibri"/>
                <a:cs typeface="Ali_K_Alwand"/>
              </a:rPr>
              <a:t>2- سةلام ناوخؤش ، نةريمان عبدولا خؤشناو  ، </a:t>
            </a:r>
            <a:r>
              <a:rPr lang="ar-IQ" sz="4000" b="1" u="sng" dirty="0">
                <a:solidFill>
                  <a:schemeClr val="tx1"/>
                </a:solidFill>
                <a:ea typeface="Calibri"/>
                <a:cs typeface="Ali_K_Alwand"/>
              </a:rPr>
              <a:t>زمانةوانى  بةرطى هةشتةم</a:t>
            </a:r>
            <a:r>
              <a:rPr lang="ar-IQ" sz="4000" b="1" dirty="0">
                <a:solidFill>
                  <a:schemeClr val="tx1"/>
                </a:solidFill>
                <a:ea typeface="Calibri"/>
                <a:cs typeface="Ali_K_Alwand"/>
              </a:rPr>
              <a:t> ،  (2011) ، ضاثخانةى رؤذهةلات هةوليَر.</a:t>
            </a:r>
            <a:endParaRPr lang="en-US" sz="4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3- سةلام ناوخؤش و نةريمان خؤشناو،  </a:t>
            </a:r>
            <a:r>
              <a:rPr lang="ar-KW" sz="4000" b="1" u="sng" dirty="0">
                <a:solidFill>
                  <a:schemeClr val="tx1"/>
                </a:solidFill>
                <a:ea typeface="Calibri"/>
                <a:cs typeface="Ali_K_Alwand"/>
              </a:rPr>
              <a:t>زمانةوانى</a:t>
            </a: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 , بةرطى (1,2,3) ،, , ضاثخانةى  ئاويَر, هةوليَر , 2010</a:t>
            </a:r>
            <a:endParaRPr lang="en-US" sz="4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4- محمد محمد يونس على وةرطيَرانى نةريمان عبدولا خؤشناو ،</a:t>
            </a:r>
            <a:r>
              <a:rPr lang="ar-KW" sz="4000" b="1" u="sng" dirty="0">
                <a:solidFill>
                  <a:schemeClr val="tx1"/>
                </a:solidFill>
                <a:ea typeface="Calibri"/>
                <a:cs typeface="Ali_K_Alwand"/>
              </a:rPr>
              <a:t> دةروازةيةك بؤ زمانةوانى </a:t>
            </a: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(2010) ضاثى يةكةم.</a:t>
            </a:r>
            <a:endParaRPr lang="en-US" sz="4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5- وةرطيَرانى نةريمان عبدولا خؤشناو ، كامةران محمد ، </a:t>
            </a:r>
            <a:r>
              <a:rPr lang="ar-KW" sz="4000" b="1" u="sng" dirty="0">
                <a:solidFill>
                  <a:schemeClr val="tx1"/>
                </a:solidFill>
                <a:ea typeface="Calibri"/>
                <a:cs typeface="Ali_K_Alwand"/>
              </a:rPr>
              <a:t>قوتابخانة زمانةوانييةكان</a:t>
            </a: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 (2008) ضاثى يةكةم.</a:t>
            </a:r>
            <a:endParaRPr lang="en-US" sz="4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6- تاليب حوسيَن عةلى , </a:t>
            </a:r>
            <a:r>
              <a:rPr lang="ar-KW" sz="4000" b="1" u="sng" dirty="0">
                <a:solidFill>
                  <a:schemeClr val="tx1"/>
                </a:solidFill>
                <a:ea typeface="Calibri"/>
                <a:cs typeface="Ali_K_Alwand"/>
              </a:rPr>
              <a:t>زانستى زمان و زمانى كوردى</a:t>
            </a:r>
            <a:r>
              <a:rPr lang="ar-KW" sz="4000" b="1" dirty="0">
                <a:solidFill>
                  <a:schemeClr val="tx1"/>
                </a:solidFill>
                <a:ea typeface="Calibri"/>
                <a:cs typeface="Ali_K_Alwand"/>
              </a:rPr>
              <a:t> , ضاثخانةى رِؤذهةلَات , هةوليَر , 2014.</a:t>
            </a:r>
            <a:endParaRPr lang="en-US" sz="4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228600"/>
            <a:ext cx="4191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ar-IQ" sz="4000" dirty="0">
                <a:solidFill>
                  <a:srgbClr val="C00000"/>
                </a:solidFill>
                <a:cs typeface="Ali_K_Alwand" pitchFamily="2" charset="-78"/>
              </a:rPr>
              <a:t>ليستى سةرضاوكان </a:t>
            </a:r>
          </a:p>
        </p:txBody>
      </p:sp>
    </p:spTree>
    <p:extLst>
      <p:ext uri="{BB962C8B-B14F-4D97-AF65-F5344CB8AC3E}">
        <p14:creationId xmlns:p14="http://schemas.microsoft.com/office/powerpoint/2010/main" val="235930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629400"/>
          </a:xfrm>
          <a:solidFill>
            <a:schemeClr val="bg1">
              <a:lumMod val="95000"/>
            </a:schemeClr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>
            <a:normAutofit fontScale="85000" lnSpcReduction="10000"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7- تاليب حوسيَن عةلى ، 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 و تايبةتمةندييةكان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2014 ، ضاثخانةى رِؤذهةلَات.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8-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محمد معروف فةتاح, 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زمانةوانى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, ضاثخانةى حاجى هاشم, ضاثى دووةم, هةوليَر,  2011.</a:t>
            </a:r>
            <a:b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</a:b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9- يوسف شةريف سةعيد , 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زمانةوانى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, ضاثخانةى رِؤذهةلَات , ضاثى يةكةم, هةوليَر, 2011.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10- عبدوالواحيد مشير دزةيي,  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زمانةوانى دةروونى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, ضاثخانةى ئاويَر , ضاثى يةكةم , هةوليَر, 2015..</a:t>
            </a:r>
            <a:b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</a:b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11- رةفيق شوانى,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زمانةوانى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 , ضاثخانةى موكوريان ,ضاثى يةكةم , هةوليَر, 2009.</a:t>
            </a:r>
            <a:b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</a:b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12- سةلام ناوخؤش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, زمانناسى و هةنديَ بابةتى زمانناسى كوردى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, ضاثخانةى منارة, ضاثى دووةم, هةوليَر,2010.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13- عةبدولمةناف رِةمةزان،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ئةتلَةسي زماني (هةريَمي كوردستان بة نموونة)،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ضاثي يةكةم،ضاثخانةي سثيَريَز،دهؤك،2011.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947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" y="152400"/>
            <a:ext cx="8707582" cy="6477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r"/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.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14- عةبدولرِةحمان حاجي مارف،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/>
              </a:rPr>
              <a:t>فةرهةنطي زمانناسي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 ،ضاثخانةي ناوةندي ئاويَر، ضاثي دووةم ، هةوليَر ،2014 .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15 - غازي عةلي خورشيد، </a:t>
            </a:r>
            <a:r>
              <a:rPr lang="ar-KW" b="1" u="sng" dirty="0">
                <a:solidFill>
                  <a:schemeClr val="tx1"/>
                </a:solidFill>
                <a:ea typeface="Calibri"/>
                <a:cs typeface="Ali_K_Alwand"/>
              </a:rPr>
              <a:t>زمان و زماني ستاندارد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، طؤظاري ئاسؤ ، ذمارة (1528)، 1984 .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16- نةريمان خؤشناو،زمان و زار،ضاثخانةي هيَلين ،ضاثي دووةم،هةوليَر،2011.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17- محمد على الخولى, معجم علم اللغة النظرى , بيروت ,1982.</a:t>
            </a:r>
            <a:b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</a:b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18 - محمد على الخولى, معجم علم اللغة التطبيقى, بيروت ,1986.</a:t>
            </a:r>
            <a:b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</a:b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19- </a:t>
            </a:r>
            <a:r>
              <a:rPr lang="en-US" b="1" dirty="0">
                <a:solidFill>
                  <a:schemeClr val="tx1"/>
                </a:solidFill>
                <a:ea typeface="Calibri"/>
                <a:cs typeface="Ali_K_Alwand"/>
              </a:rPr>
              <a:t>The Study of Language ,George Yule</a:t>
            </a:r>
            <a:r>
              <a:rPr lang="ar-KW" b="1" dirty="0">
                <a:solidFill>
                  <a:schemeClr val="tx1"/>
                </a:solidFill>
                <a:ea typeface="Calibri"/>
                <a:cs typeface="Ali_K_Alwand"/>
              </a:rPr>
              <a:t>, </a:t>
            </a:r>
            <a:r>
              <a:rPr lang="en-US" b="1" dirty="0">
                <a:solidFill>
                  <a:schemeClr val="tx1"/>
                </a:solidFill>
                <a:ea typeface="Calibri"/>
                <a:cs typeface="Ali_K_Alwand"/>
              </a:rPr>
              <a:t>Cambridge University Press,5 edition</a:t>
            </a: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.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/>
            <a:endParaRPr lang="ar-IQ" dirty="0">
              <a:solidFill>
                <a:schemeClr val="tx1"/>
              </a:solidFill>
              <a:cs typeface="Ali_K_Alwand" pitchFamily="2" charset="-78"/>
            </a:endParaRP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947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" y="152400"/>
            <a:ext cx="8707582" cy="6477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زانيارى لةبارةى بةشيك لة سةرجاوةكان:</a:t>
            </a:r>
          </a:p>
          <a:p>
            <a:pPr algn="r"/>
            <a:r>
              <a:rPr lang="ar-IQ" b="1" dirty="0">
                <a:solidFill>
                  <a:srgbClr val="002060"/>
                </a:solidFill>
                <a:cs typeface="Ali_K_Alwand" pitchFamily="2" charset="-78"/>
              </a:rPr>
              <a:t>سةلام ناوخوش ، زمانناسى 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لاثةرة  8،    زماننناسى وةسفى ،        لاثةرة 22.......</a:t>
            </a:r>
          </a:p>
          <a:p>
            <a:pPr algn="r"/>
            <a:endParaRPr lang="ar-IQ" dirty="0">
              <a:solidFill>
                <a:schemeClr val="tx1"/>
              </a:solidFill>
              <a:cs typeface="Ali_K_Alwand" pitchFamily="2" charset="-78"/>
            </a:endParaRPr>
          </a:p>
          <a:p>
            <a:pPr algn="r"/>
            <a:r>
              <a:rPr lang="ar-IQ" b="1" dirty="0">
                <a:solidFill>
                  <a:srgbClr val="002060"/>
                </a:solidFill>
                <a:cs typeface="Ali_K_Alwand" pitchFamily="2" charset="-78"/>
              </a:rPr>
              <a:t> زمانةوانى ، محمد معروف فةتاح 1990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لاثةرة 21 ، 103 </a:t>
            </a:r>
          </a:p>
          <a:p>
            <a:pPr algn="r"/>
            <a:endParaRPr lang="ar-IQ" dirty="0">
              <a:solidFill>
                <a:schemeClr val="tx1"/>
              </a:solidFill>
              <a:cs typeface="Ali_K_Alwand" pitchFamily="2" charset="-78"/>
            </a:endParaRPr>
          </a:p>
          <a:p>
            <a:pPr algn="r"/>
            <a:r>
              <a:rPr lang="ar-IQ" b="1" dirty="0">
                <a:solidFill>
                  <a:srgbClr val="002060"/>
                </a:solidFill>
                <a:cs typeface="Ali_K_Alwand" pitchFamily="2" charset="-78"/>
              </a:rPr>
              <a:t>نةريمان خوشناو ، دةروازةيةك بؤ زمانةوانى 2010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بةشى يةكةم و دووةم  ، ريبازةكانى زمانةوانى ، قوتابخانة زمانةوانييةكان .....</a:t>
            </a:r>
          </a:p>
        </p:txBody>
      </p:sp>
    </p:spTree>
    <p:extLst>
      <p:ext uri="{BB962C8B-B14F-4D97-AF65-F5344CB8AC3E}">
        <p14:creationId xmlns:p14="http://schemas.microsoft.com/office/powerpoint/2010/main" val="343947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" y="152400"/>
            <a:ext cx="8707582" cy="6477000"/>
          </a:xfrm>
          <a:solidFill>
            <a:schemeClr val="bg1">
              <a:lumMod val="95000"/>
              <a:alpha val="79000"/>
            </a:schemeClr>
          </a:solidFill>
        </p:spPr>
        <p:txBody>
          <a:bodyPr>
            <a:normAutofit lnSpcReduction="10000"/>
          </a:bodyPr>
          <a:lstStyle/>
          <a:p>
            <a:pPr lvl="0" algn="r"/>
            <a:endParaRPr lang="ar-IQ" sz="2700" b="1" dirty="0">
              <a:solidFill>
                <a:srgbClr val="002060"/>
              </a:solidFill>
              <a:cs typeface="Ali_K_Alwand" pitchFamily="2" charset="-78"/>
            </a:endParaRPr>
          </a:p>
          <a:p>
            <a:pPr lvl="0" algn="r"/>
            <a:r>
              <a:rPr lang="ar-IQ" sz="2700" b="1" dirty="0">
                <a:solidFill>
                  <a:srgbClr val="002060"/>
                </a:solidFill>
                <a:cs typeface="Ali_K_Alwand" pitchFamily="2" charset="-78"/>
              </a:rPr>
              <a:t>زمانةوانى ، د. يوسف شةريف </a:t>
            </a:r>
          </a:p>
          <a:p>
            <a:pPr lvl="0" algn="r"/>
            <a:r>
              <a:rPr lang="ar-IQ" sz="2700" dirty="0">
                <a:solidFill>
                  <a:prstClr val="black"/>
                </a:solidFill>
                <a:cs typeface="Ali_K_Alwand" pitchFamily="2" charset="-78"/>
              </a:rPr>
              <a:t> لاثةرة  9 تا 47  طرنطة </a:t>
            </a:r>
          </a:p>
          <a:p>
            <a:pPr lvl="0" algn="r"/>
            <a:endParaRPr lang="ar-IQ" sz="2700" dirty="0">
              <a:solidFill>
                <a:prstClr val="black"/>
              </a:solidFill>
              <a:cs typeface="Ali_K_Alwand" pitchFamily="2" charset="-78"/>
            </a:endParaRPr>
          </a:p>
          <a:p>
            <a:pPr lvl="0" algn="r"/>
            <a:r>
              <a:rPr lang="ar-IQ" sz="2700" b="1" dirty="0">
                <a:solidFill>
                  <a:srgbClr val="002060"/>
                </a:solidFill>
                <a:cs typeface="Ali_K_Alwand" pitchFamily="2" charset="-78"/>
              </a:rPr>
              <a:t>تيورو ريبازةكانى زمان 2016نةرمان خوشناو</a:t>
            </a:r>
          </a:p>
          <a:p>
            <a:pPr lvl="0" algn="r"/>
            <a:r>
              <a:rPr lang="ar-IQ" sz="2700" dirty="0">
                <a:solidFill>
                  <a:prstClr val="black"/>
                </a:solidFill>
                <a:cs typeface="Ali_K_Alwand" pitchFamily="2" charset="-78"/>
              </a:rPr>
              <a:t> هةموو كتابةكة</a:t>
            </a:r>
          </a:p>
          <a:p>
            <a:pPr lvl="0" algn="r"/>
            <a:endParaRPr lang="ar-IQ" sz="2700" dirty="0">
              <a:solidFill>
                <a:prstClr val="black"/>
              </a:solidFill>
              <a:cs typeface="Ali_K_Alwand" pitchFamily="2" charset="-78"/>
            </a:endParaRPr>
          </a:p>
          <a:p>
            <a:pPr lvl="0" algn="r"/>
            <a:r>
              <a:rPr lang="ar-IQ" sz="2700" b="1" dirty="0">
                <a:solidFill>
                  <a:srgbClr val="002060"/>
                </a:solidFill>
                <a:cs typeface="Ali_K_Alwand" pitchFamily="2" charset="-78"/>
              </a:rPr>
              <a:t>زانستى زمان و زمانى كوردى، د. تالب : </a:t>
            </a:r>
          </a:p>
          <a:p>
            <a:pPr lvl="0" algn="r"/>
            <a:r>
              <a:rPr lang="ar-IQ" sz="2700" dirty="0">
                <a:solidFill>
                  <a:prstClr val="black"/>
                </a:solidFill>
                <a:cs typeface="Ali_K_Alwand" pitchFamily="2" charset="-78"/>
              </a:rPr>
              <a:t>لاثةرة 195 تا 114 ، لاثةرة 118</a:t>
            </a:r>
          </a:p>
          <a:p>
            <a:pPr lvl="0" algn="r"/>
            <a:endParaRPr lang="ar-IQ" sz="2700" dirty="0">
              <a:solidFill>
                <a:prstClr val="black"/>
              </a:solidFill>
              <a:cs typeface="Ali_K_Alwand" pitchFamily="2" charset="-78"/>
            </a:endParaRPr>
          </a:p>
          <a:p>
            <a:pPr lvl="0" algn="r"/>
            <a:r>
              <a:rPr lang="ar-IQ" sz="2700" b="1" dirty="0">
                <a:solidFill>
                  <a:srgbClr val="002060"/>
                </a:solidFill>
                <a:cs typeface="Ali_K_Alwand" pitchFamily="2" charset="-78"/>
              </a:rPr>
              <a:t>زمان و سياسةتى زمان  سةلام ناوخؤش : </a:t>
            </a:r>
          </a:p>
          <a:p>
            <a:pPr lvl="0" algn="r"/>
            <a:r>
              <a:rPr lang="ar-IQ" sz="2700" dirty="0">
                <a:solidFill>
                  <a:prstClr val="black"/>
                </a:solidFill>
                <a:cs typeface="Ali_K_Alwand" pitchFamily="2" charset="-78"/>
              </a:rPr>
              <a:t>زمانى فةرمى ، زمانى ستاندارد ، شيوةزارى هةولير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263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" y="152400"/>
            <a:ext cx="8707582" cy="6477000"/>
          </a:xfrm>
          <a:solidFill>
            <a:schemeClr val="accent3">
              <a:lumMod val="20000"/>
              <a:lumOff val="80000"/>
              <a:alpha val="86000"/>
            </a:schemeClr>
          </a:solidFill>
        </p:spPr>
        <p:txBody>
          <a:bodyPr>
            <a:normAutofit/>
          </a:bodyPr>
          <a:lstStyle/>
          <a:p>
            <a:pPr lvl="0" algn="r"/>
            <a:endParaRPr lang="ar-IQ" dirty="0">
              <a:solidFill>
                <a:prstClr val="black"/>
              </a:solidFill>
              <a:cs typeface="Ali_K_Alwand" pitchFamily="2" charset="-78"/>
            </a:endParaRPr>
          </a:p>
          <a:p>
            <a:pPr lvl="0" algn="r"/>
            <a:endParaRPr lang="ar-IQ" dirty="0">
              <a:solidFill>
                <a:prstClr val="black"/>
              </a:solidFill>
              <a:cs typeface="Ali_K_Alwand" pitchFamily="2" charset="-78"/>
            </a:endParaRPr>
          </a:p>
          <a:p>
            <a:pPr lvl="0" algn="r"/>
            <a:r>
              <a:rPr lang="ar-IQ" b="1" dirty="0">
                <a:solidFill>
                  <a:srgbClr val="002060"/>
                </a:solidFill>
                <a:cs typeface="Ali_K_Alwand" pitchFamily="2" charset="-78"/>
              </a:rPr>
              <a:t>ليكؤلينةوة زمانةوانييةكان ، د. محمد معروف :</a:t>
            </a:r>
          </a:p>
          <a:p>
            <a:pPr lvl="0" algn="r"/>
            <a:r>
              <a:rPr lang="ar-IQ" dirty="0">
                <a:solidFill>
                  <a:prstClr val="black"/>
                </a:solidFill>
                <a:cs typeface="Ali_K_Alwand" pitchFamily="2" charset="-78"/>
              </a:rPr>
              <a:t>لاثةرة  159، 357، 135  ، 127 </a:t>
            </a:r>
          </a:p>
          <a:p>
            <a:pPr lvl="0" algn="r"/>
            <a:endParaRPr lang="ar-IQ" dirty="0">
              <a:solidFill>
                <a:prstClr val="black"/>
              </a:solidFill>
              <a:cs typeface="Ali_K_Alwand" pitchFamily="2" charset="-78"/>
            </a:endParaRPr>
          </a:p>
          <a:p>
            <a:pPr lvl="0" algn="r"/>
            <a:r>
              <a:rPr lang="ar-IQ" b="1" dirty="0">
                <a:solidFill>
                  <a:srgbClr val="002060"/>
                </a:solidFill>
                <a:cs typeface="Ali_K_Alwand" pitchFamily="2" charset="-78"/>
              </a:rPr>
              <a:t>زمانةوانى ، سةلام ناوخوش نةريمان خوشناو :</a:t>
            </a:r>
          </a:p>
          <a:p>
            <a:pPr lvl="0" algn="r"/>
            <a:r>
              <a:rPr lang="ar-IQ" dirty="0">
                <a:solidFill>
                  <a:prstClr val="black"/>
                </a:solidFill>
                <a:cs typeface="Ali_K_Alwand" pitchFamily="2" charset="-78"/>
              </a:rPr>
              <a:t> زمانةوانى كؤمةلايةتى ،  لاثةرة 49 ، لاثةرة 101 </a:t>
            </a:r>
            <a:endParaRPr lang="en-US" dirty="0">
              <a:solidFill>
                <a:prstClr val="black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26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686800" cy="6248400"/>
          </a:xfrm>
          <a:pattFill prst="pct80">
            <a:fgClr>
              <a:schemeClr val="accent2">
                <a:lumMod val="20000"/>
                <a:lumOff val="80000"/>
              </a:schemeClr>
            </a:fgClr>
            <a:bgClr>
              <a:schemeClr val="accent3">
                <a:lumMod val="60000"/>
                <a:lumOff val="40000"/>
              </a:schemeClr>
            </a:bgClr>
          </a:pattFill>
        </p:spPr>
        <p:txBody>
          <a:bodyPr>
            <a:normAutofit/>
          </a:bodyPr>
          <a:lstStyle/>
          <a:p>
            <a:pPr algn="r"/>
            <a:r>
              <a:rPr lang="en-US" dirty="0"/>
              <a:t> </a:t>
            </a:r>
            <a:r>
              <a:rPr lang="ar-IQ" sz="4400">
                <a:solidFill>
                  <a:srgbClr val="C00000"/>
                </a:solidFill>
                <a:cs typeface="Ali_K_Alwand" pitchFamily="2" charset="-78"/>
              </a:rPr>
              <a:t>كاتذميَرى </a:t>
            </a:r>
            <a:r>
              <a:rPr lang="ar-IQ" sz="4400" dirty="0">
                <a:solidFill>
                  <a:srgbClr val="C00000"/>
                </a:solidFill>
                <a:cs typeface="Ali_K_Alwand" pitchFamily="2" charset="-78"/>
              </a:rPr>
              <a:t>يةكةم / 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خؤناساندن 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بابةتى زمانةوانى ضيية بؤ دةخوينريت ، 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طرنكى دان </a:t>
            </a:r>
            <a:r>
              <a:rPr lang="ar-IQ" dirty="0">
                <a:solidFill>
                  <a:prstClr val="black"/>
                </a:solidFill>
                <a:cs typeface="Ali_K_Alwand" pitchFamily="2" charset="-78"/>
              </a:rPr>
              <a:t>بةم بابةتة لة جيهان ، 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كرنكى بابةتةكة لة بةشى كوردى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ناوةرؤكى بابةتى زمانةوانى </a:t>
            </a:r>
          </a:p>
          <a:p>
            <a:pPr algn="r"/>
            <a:r>
              <a:rPr lang="ar-IQ" sz="4400" dirty="0">
                <a:solidFill>
                  <a:srgbClr val="C00000"/>
                </a:solidFill>
                <a:cs typeface="Ali_K_Alwand" pitchFamily="2" charset="-78"/>
              </a:rPr>
              <a:t>كاتذميَرى دووةم و سيَيةم</a:t>
            </a:r>
            <a:r>
              <a:rPr lang="ar-IQ" sz="5400" dirty="0">
                <a:solidFill>
                  <a:srgbClr val="C00000"/>
                </a:solidFill>
                <a:cs typeface="Ali_K_Alwand" pitchFamily="2" charset="-78"/>
              </a:rPr>
              <a:t>/ 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ليستى سةرضاوةكانى زمانةوان 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ضؤنييةتى بةكارهينانى سةرضاوةكان </a:t>
            </a:r>
          </a:p>
          <a:p>
            <a:pPr algn="r"/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ضؤنييةتى سمينارةكان و سةرضاوة بؤ سمينارةكان  ،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153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686800" cy="6248400"/>
          </a:xfrm>
          <a:pattFill prst="pct80">
            <a:fgClr>
              <a:schemeClr val="accent2">
                <a:lumMod val="20000"/>
                <a:lumOff val="80000"/>
              </a:schemeClr>
            </a:fgClr>
            <a:bgClr>
              <a:schemeClr val="accent3">
                <a:lumMod val="60000"/>
                <a:lumOff val="40000"/>
              </a:schemeClr>
            </a:bgClr>
          </a:pattFill>
        </p:spPr>
        <p:txBody>
          <a:bodyPr>
            <a:normAutofit/>
          </a:bodyPr>
          <a:lstStyle/>
          <a:p>
            <a:pPr algn="r"/>
            <a:r>
              <a:rPr lang="ar-IQ" sz="5400" dirty="0">
                <a:solidFill>
                  <a:schemeClr val="tx1"/>
                </a:solidFill>
                <a:cs typeface="Ali_K_Alwand" pitchFamily="2" charset="-78"/>
              </a:rPr>
              <a:t>1- باسكردنى كورتةيةك لة بابةتى ريكؤردةكانم</a:t>
            </a:r>
          </a:p>
          <a:p>
            <a:pPr algn="r"/>
            <a:r>
              <a:rPr lang="ar-IQ" sz="5400" dirty="0">
                <a:solidFill>
                  <a:schemeClr val="tx1"/>
                </a:solidFill>
                <a:cs typeface="Ali_K_Alwand" pitchFamily="2" charset="-78"/>
              </a:rPr>
              <a:t>2- باسكردنى بابةتيكى زمانةوانى لة سةرضاوةيةكى زمانةوانى بة 10 ريز بةكورتى</a:t>
            </a:r>
          </a:p>
          <a:p>
            <a:pPr algn="r"/>
            <a:r>
              <a:rPr lang="ar-IQ" sz="5400" dirty="0">
                <a:solidFill>
                  <a:schemeClr val="tx1"/>
                </a:solidFill>
                <a:cs typeface="Ali_K_Alwand" pitchFamily="2" charset="-78"/>
              </a:rPr>
              <a:t>3- باسكردنى نويترين زانيارى و نويترين سةرضاوة لةبارةى بابةتى زمانةوانى </a:t>
            </a:r>
          </a:p>
          <a:p>
            <a:pPr algn="r"/>
            <a:endParaRPr lang="en-US" sz="5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534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852" y="304800"/>
            <a:ext cx="8610600" cy="6248400"/>
          </a:xfrm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8534400" cy="4038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38944" y="1217195"/>
            <a:ext cx="234070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i_K_Alwand" pitchFamily="2" charset="-78"/>
              </a:rPr>
              <a:t>زمانةوانى 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1280542"/>
            <a:ext cx="2895600" cy="8382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li_K_Alwand" pitchFamily="2" charset="-78"/>
              </a:rPr>
              <a:t>linguistics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1071720"/>
            <a:ext cx="2895600" cy="12142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ar-IQ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علم اللغة لسانيات</a:t>
            </a:r>
            <a:endParaRPr lang="en-US" sz="3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4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229600" cy="990600"/>
          </a:xfrm>
          <a:solidFill>
            <a:schemeClr val="accent2"/>
          </a:solidFill>
        </p:spPr>
        <p:txBody>
          <a:bodyPr/>
          <a:lstStyle/>
          <a:p>
            <a:r>
              <a:rPr lang="ar-IQ" dirty="0">
                <a:solidFill>
                  <a:schemeClr val="tx2"/>
                </a:solidFill>
                <a:cs typeface="Ali_K_Alwand" pitchFamily="2" charset="-78"/>
              </a:rPr>
              <a:t>روونكردنةوةيةك بؤ بابةتى زمانةوانى</a:t>
            </a:r>
            <a:r>
              <a:rPr lang="ar-IQ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5029200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algn="r"/>
            <a:r>
              <a:rPr lang="ar-IQ" sz="3300" dirty="0">
                <a:solidFill>
                  <a:schemeClr val="tx1"/>
                </a:solidFill>
              </a:rPr>
              <a:t>زان</a:t>
            </a:r>
            <a:r>
              <a:rPr lang="ar-SA" sz="3300" dirty="0">
                <a:solidFill>
                  <a:schemeClr val="tx1"/>
                </a:solidFill>
              </a:rPr>
              <a:t>ستی زمانەوانی , بەشێوەیەكی </a:t>
            </a:r>
            <a:r>
              <a:rPr lang="ar-SA" sz="3300" u="sng" dirty="0">
                <a:solidFill>
                  <a:schemeClr val="tx1"/>
                </a:solidFill>
              </a:rPr>
              <a:t>زانستی</a:t>
            </a:r>
            <a:r>
              <a:rPr lang="ar-SA" sz="3300" dirty="0">
                <a:solidFill>
                  <a:schemeClr val="tx1"/>
                </a:solidFill>
              </a:rPr>
              <a:t> و</a:t>
            </a:r>
            <a:r>
              <a:rPr lang="ar-SA" sz="3300" u="sng" dirty="0">
                <a:solidFill>
                  <a:schemeClr val="tx1"/>
                </a:solidFill>
              </a:rPr>
              <a:t> بابەتی </a:t>
            </a:r>
            <a:r>
              <a:rPr lang="ar-SA" sz="3300" dirty="0">
                <a:solidFill>
                  <a:schemeClr val="tx1"/>
                </a:solidFill>
              </a:rPr>
              <a:t>باس لە </a:t>
            </a:r>
            <a:r>
              <a:rPr lang="ar-SA" sz="3300" dirty="0">
                <a:solidFill>
                  <a:srgbClr val="C00000"/>
                </a:solidFill>
              </a:rPr>
              <a:t>مێژووی</a:t>
            </a:r>
            <a:r>
              <a:rPr lang="ar-SA" sz="3300" dirty="0">
                <a:solidFill>
                  <a:schemeClr val="tx1"/>
                </a:solidFill>
              </a:rPr>
              <a:t> قۆناغە یەك لەدوایەكەكانی زمان و ناساندنی دەكات ، باس لە </a:t>
            </a:r>
            <a:r>
              <a:rPr lang="ar-SA" sz="3300" dirty="0">
                <a:solidFill>
                  <a:srgbClr val="C00000"/>
                </a:solidFill>
              </a:rPr>
              <a:t>توێژینەوە</a:t>
            </a:r>
            <a:r>
              <a:rPr lang="ar-SA" sz="3300" dirty="0">
                <a:solidFill>
                  <a:schemeClr val="tx1"/>
                </a:solidFill>
              </a:rPr>
              <a:t>ی زانستییانەی زمان دەكات, گرینگی ئەم بابەتە لەوەدا خۆی دەبینێتەوە ،كە باس لە</a:t>
            </a:r>
            <a:r>
              <a:rPr lang="ar-SA" sz="3300" dirty="0">
                <a:solidFill>
                  <a:srgbClr val="C00000"/>
                </a:solidFill>
              </a:rPr>
              <a:t> تیۆر </a:t>
            </a:r>
            <a:r>
              <a:rPr lang="ar-SA" sz="3300" dirty="0">
                <a:solidFill>
                  <a:schemeClr val="tx1"/>
                </a:solidFill>
              </a:rPr>
              <a:t>و</a:t>
            </a:r>
            <a:r>
              <a:rPr lang="ar-SA" sz="3300" dirty="0">
                <a:solidFill>
                  <a:srgbClr val="C00000"/>
                </a:solidFill>
              </a:rPr>
              <a:t> قوتابخانە </a:t>
            </a:r>
            <a:r>
              <a:rPr lang="ar-SA" sz="3300" dirty="0">
                <a:solidFill>
                  <a:schemeClr val="tx1"/>
                </a:solidFill>
              </a:rPr>
              <a:t>و </a:t>
            </a:r>
            <a:r>
              <a:rPr lang="ar-SA" sz="3300" dirty="0">
                <a:solidFill>
                  <a:srgbClr val="C00000"/>
                </a:solidFill>
              </a:rPr>
              <a:t>رێبازەكان</a:t>
            </a:r>
            <a:r>
              <a:rPr lang="ar-SA" sz="3300" dirty="0">
                <a:solidFill>
                  <a:schemeClr val="tx1"/>
                </a:solidFill>
              </a:rPr>
              <a:t>ی زمان دەكات هەروەها بیرۆكە و تێڕوانینی گشتی و ورد لەبارەی </a:t>
            </a:r>
            <a:r>
              <a:rPr lang="ar-SA" sz="3300" dirty="0">
                <a:solidFill>
                  <a:srgbClr val="C00000"/>
                </a:solidFill>
              </a:rPr>
              <a:t>خودی زمان </a:t>
            </a:r>
            <a:r>
              <a:rPr lang="ar-SA" sz="3300" dirty="0">
                <a:solidFill>
                  <a:schemeClr val="tx1"/>
                </a:solidFill>
              </a:rPr>
              <a:t>و </a:t>
            </a:r>
            <a:r>
              <a:rPr lang="ar-SA" sz="3300" dirty="0">
                <a:solidFill>
                  <a:srgbClr val="C00000"/>
                </a:solidFill>
              </a:rPr>
              <a:t>پەیدابوونی</a:t>
            </a:r>
            <a:r>
              <a:rPr lang="ar-IQ" sz="3300" dirty="0">
                <a:solidFill>
                  <a:srgbClr val="C00000"/>
                </a:solidFill>
              </a:rPr>
              <a:t> زمان</a:t>
            </a:r>
            <a:r>
              <a:rPr lang="ar-SA" sz="3300" dirty="0">
                <a:solidFill>
                  <a:schemeClr val="tx1"/>
                </a:solidFill>
              </a:rPr>
              <a:t> بۆ  قوتابییان ڕووندەكاتەوە. هەروەها. جگەلەمانەش زانیارییەكی گشتی لە بارەی </a:t>
            </a:r>
            <a:r>
              <a:rPr lang="ar-SA" sz="3300" dirty="0">
                <a:solidFill>
                  <a:srgbClr val="C00000"/>
                </a:solidFill>
              </a:rPr>
              <a:t>مێژووی زمانی كوردی </a:t>
            </a:r>
            <a:r>
              <a:rPr lang="ar-SA" sz="3300" dirty="0">
                <a:solidFill>
                  <a:schemeClr val="tx1"/>
                </a:solidFill>
              </a:rPr>
              <a:t>و شوێنی لەناو زمانەكانی جیهان بۆ قوتابییان ڕووندەكاتەوە. هەروەها زانیاری ورد لە بارەی </a:t>
            </a:r>
            <a:r>
              <a:rPr lang="ar-SA" sz="3300" dirty="0">
                <a:solidFill>
                  <a:srgbClr val="C00000"/>
                </a:solidFill>
              </a:rPr>
              <a:t>پەیوەندی نێوان زمان وبیركردنەوە</a:t>
            </a:r>
            <a:r>
              <a:rPr lang="ar-SA" sz="3300" dirty="0">
                <a:solidFill>
                  <a:schemeClr val="tx1"/>
                </a:solidFill>
              </a:rPr>
              <a:t> و </a:t>
            </a:r>
            <a:r>
              <a:rPr lang="ar-SA" sz="3300" dirty="0">
                <a:solidFill>
                  <a:srgbClr val="C00000"/>
                </a:solidFill>
              </a:rPr>
              <a:t>مێشك </a:t>
            </a:r>
            <a:r>
              <a:rPr lang="ar-SA" sz="3300" dirty="0">
                <a:solidFill>
                  <a:schemeClr val="tx1"/>
                </a:solidFill>
              </a:rPr>
              <a:t>و سیستەمی </a:t>
            </a:r>
            <a:r>
              <a:rPr lang="ar-SA" sz="3300" dirty="0">
                <a:solidFill>
                  <a:srgbClr val="C00000"/>
                </a:solidFill>
              </a:rPr>
              <a:t>پەیوەندیكردنی زمان</a:t>
            </a:r>
            <a:r>
              <a:rPr lang="ar-IQ" sz="3300" dirty="0">
                <a:solidFill>
                  <a:schemeClr val="tx1"/>
                </a:solidFill>
              </a:rPr>
              <a:t>.</a:t>
            </a:r>
            <a:r>
              <a:rPr lang="ar-SA" sz="3300" dirty="0">
                <a:solidFill>
                  <a:schemeClr val="tx1"/>
                </a:solidFill>
              </a:rPr>
              <a:t> </a:t>
            </a:r>
          </a:p>
          <a:p>
            <a:pPr algn="r"/>
            <a:endParaRPr lang="ar-SA" sz="33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6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916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IQ" sz="2400" dirty="0">
                <a:latin typeface="Ali k "/>
                <a:cs typeface="Ali_K_Alwand" pitchFamily="2" charset="-78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2571"/>
            <a:ext cx="5410200" cy="6629400"/>
          </a:xfrm>
          <a:prstGeom prst="rect">
            <a:avLst/>
          </a:prstGeom>
        </p:spPr>
      </p:pic>
      <p:sp>
        <p:nvSpPr>
          <p:cNvPr id="6" name="Parallelogram 5"/>
          <p:cNvSpPr/>
          <p:nvPr/>
        </p:nvSpPr>
        <p:spPr>
          <a:xfrm>
            <a:off x="5715000" y="638629"/>
            <a:ext cx="3276600" cy="5257800"/>
          </a:xfrm>
          <a:prstGeom prst="parallelogram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>
              <a:spcBef>
                <a:spcPct val="20000"/>
              </a:spcBef>
            </a:pPr>
            <a:endParaRPr lang="en-US" sz="2800" dirty="0">
              <a:solidFill>
                <a:srgbClr val="C00000"/>
              </a:solidFill>
              <a:latin typeface="Ali k "/>
              <a:cs typeface="Ali_K_Alwand" pitchFamily="2" charset="-78"/>
            </a:endParaRPr>
          </a:p>
          <a:p>
            <a:pPr lvl="0" algn="r">
              <a:spcBef>
                <a:spcPct val="20000"/>
              </a:spcBef>
            </a:pPr>
            <a:r>
              <a:rPr lang="ar-IQ" sz="2800" dirty="0">
                <a:solidFill>
                  <a:srgbClr val="C00000"/>
                </a:solidFill>
                <a:latin typeface="Ali k "/>
                <a:cs typeface="Ali_K_Alwand" pitchFamily="2" charset="-78"/>
              </a:rPr>
              <a:t>1- كؤمةلايةتى</a:t>
            </a:r>
          </a:p>
          <a:p>
            <a:pPr lvl="0" algn="r">
              <a:spcBef>
                <a:spcPct val="20000"/>
              </a:spcBef>
            </a:pPr>
            <a:endParaRPr lang="en-US" sz="2800" dirty="0">
              <a:solidFill>
                <a:srgbClr val="C00000"/>
              </a:solidFill>
              <a:latin typeface="Ali k "/>
              <a:cs typeface="Ali_K_Alwand" pitchFamily="2" charset="-78"/>
            </a:endParaRPr>
          </a:p>
          <a:p>
            <a:pPr lvl="0" algn="r">
              <a:spcBef>
                <a:spcPct val="20000"/>
              </a:spcBef>
            </a:pPr>
            <a:r>
              <a:rPr lang="ar-IQ" sz="2800" dirty="0">
                <a:solidFill>
                  <a:srgbClr val="C00000"/>
                </a:solidFill>
                <a:latin typeface="Ali k "/>
                <a:cs typeface="Ali_K_Alwand" pitchFamily="2" charset="-78"/>
              </a:rPr>
              <a:t>2- تواناىميشك لة فيربوون </a:t>
            </a:r>
          </a:p>
          <a:p>
            <a:pPr lvl="0" algn="ctr">
              <a:spcBef>
                <a:spcPct val="20000"/>
              </a:spcBef>
            </a:pPr>
            <a:r>
              <a:rPr lang="ar-IQ" sz="2800" dirty="0">
                <a:solidFill>
                  <a:srgbClr val="C00000"/>
                </a:solidFill>
                <a:latin typeface="Ali k "/>
                <a:cs typeface="Ali_K_Alwand" pitchFamily="2" charset="-78"/>
              </a:rPr>
              <a:t>3-تيؤرى</a:t>
            </a:r>
            <a:endParaRPr lang="en-US" sz="2800" dirty="0">
              <a:solidFill>
                <a:srgbClr val="C00000"/>
              </a:solidFill>
              <a:latin typeface="Ali k "/>
              <a:cs typeface="Ali_K_Alwand" pitchFamily="2" charset="-78"/>
            </a:endParaRPr>
          </a:p>
          <a:p>
            <a:pPr lvl="0" algn="ctr">
              <a:spcBef>
                <a:spcPct val="20000"/>
              </a:spcBef>
            </a:pPr>
            <a:r>
              <a:rPr lang="ar-IQ" sz="2800" dirty="0">
                <a:solidFill>
                  <a:srgbClr val="C00000"/>
                </a:solidFill>
                <a:latin typeface="Ali k "/>
                <a:cs typeface="Ali_K_Alwand" pitchFamily="2" charset="-78"/>
              </a:rPr>
              <a:t> 4- ميذوويى</a:t>
            </a:r>
            <a:endParaRPr lang="en-US" sz="2800" dirty="0">
              <a:solidFill>
                <a:srgbClr val="C00000"/>
              </a:solidFill>
              <a:latin typeface="Ali k "/>
              <a:cs typeface="Ali_K_Alwand" pitchFamily="2" charset="-78"/>
            </a:endParaRPr>
          </a:p>
          <a:p>
            <a:pPr lvl="0" algn="ctr">
              <a:spcBef>
                <a:spcPct val="20000"/>
              </a:spcBef>
            </a:pPr>
            <a:r>
              <a:rPr lang="ar-IQ" sz="2800" dirty="0">
                <a:solidFill>
                  <a:srgbClr val="C00000"/>
                </a:solidFill>
                <a:latin typeface="Ali k "/>
                <a:cs typeface="Ali_K_Alwand" pitchFamily="2" charset="-78"/>
              </a:rPr>
              <a:t>5- كارثيكةرى </a:t>
            </a:r>
          </a:p>
          <a:p>
            <a:pPr lvl="0" algn="ctr">
              <a:spcBef>
                <a:spcPct val="20000"/>
              </a:spcBef>
            </a:pPr>
            <a:r>
              <a:rPr lang="ar-IQ" sz="2800" dirty="0">
                <a:solidFill>
                  <a:srgbClr val="C00000"/>
                </a:solidFill>
                <a:latin typeface="Ali k "/>
                <a:cs typeface="Ali_K_Alwand" pitchFamily="2" charset="-78"/>
              </a:rPr>
              <a:t>6- بةكارهينان</a:t>
            </a:r>
            <a:endParaRPr lang="en-US" sz="2800" dirty="0">
              <a:solidFill>
                <a:srgbClr val="C00000"/>
              </a:solidFill>
              <a:latin typeface="Ali k "/>
              <a:cs typeface="Ali_K_Alwand" pitchFamily="2" charset="-78"/>
            </a:endParaRPr>
          </a:p>
          <a:p>
            <a:pPr lvl="0" algn="ctr">
              <a:spcBef>
                <a:spcPct val="20000"/>
              </a:spcBef>
            </a:pPr>
            <a:endParaRPr lang="en-US" sz="2800" dirty="0">
              <a:solidFill>
                <a:srgbClr val="C00000"/>
              </a:solidFill>
              <a:latin typeface="Ali k "/>
              <a:cs typeface="Ali_K_Alwand" pitchFamily="2" charset="-78"/>
            </a:endParaRPr>
          </a:p>
          <a:p>
            <a:pPr lvl="0" algn="ctr">
              <a:spcBef>
                <a:spcPct val="20000"/>
              </a:spcBef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4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763000" cy="6324600"/>
          </a:xfrm>
          <a:solidFill>
            <a:schemeClr val="bg1">
              <a:lumMod val="95000"/>
              <a:alpha val="83000"/>
            </a:schemeClr>
          </a:solidFill>
        </p:spPr>
        <p:txBody>
          <a:bodyPr>
            <a:normAutofit fontScale="92500" lnSpcReduction="20000"/>
          </a:bodyPr>
          <a:lstStyle/>
          <a:p>
            <a:pPr algn="r"/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ثيَناسةى زمانةوانى</a:t>
            </a:r>
          </a:p>
          <a:p>
            <a:pPr algn="r"/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زاراوةى زانستى زمان (زمانةوانى)</a:t>
            </a:r>
          </a:p>
          <a:p>
            <a:pPr algn="r"/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زمانةوان كيَية ؟</a:t>
            </a:r>
          </a:p>
          <a:p>
            <a:pPr algn="r"/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جياوازى نيَوان زمانةوانى و فيلؤلؤجى</a:t>
            </a:r>
          </a:p>
          <a:p>
            <a:pPr algn="r"/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ئامانجى زمانةوانى</a:t>
            </a:r>
          </a:p>
          <a:p>
            <a:pPr algn="r"/>
            <a:r>
              <a:rPr lang="ar-IQ" b="1" dirty="0">
                <a:solidFill>
                  <a:schemeClr val="tx1"/>
                </a:solidFill>
                <a:latin typeface="Ali_K_Alwand"/>
                <a:ea typeface="Calibri"/>
                <a:cs typeface="Ali_K_Alwand" pitchFamily="2" charset="-78"/>
              </a:rPr>
              <a:t>هةنطاوة زانستييةكانى تويَذينةوةى زمانةوانى</a:t>
            </a:r>
          </a:p>
          <a:p>
            <a:pPr algn="r"/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تويَذينةوة لة زمان لة رِووى كاتةوة</a:t>
            </a:r>
          </a:p>
          <a:p>
            <a:pPr algn="r"/>
            <a:r>
              <a:rPr lang="ar-IQ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ثيَناسةى زمان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زمان ضؤن كاردةكات</a:t>
            </a:r>
            <a:endParaRPr lang="ar-IQ" b="1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زاراوةي زمان </a:t>
            </a:r>
            <a:endParaRPr lang="en-US" sz="2000" dirty="0">
              <a:solidFill>
                <a:schemeClr val="tx1"/>
              </a:solidFill>
              <a:ea typeface="Calibri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واتاي فراواني زمان 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 </a:t>
            </a:r>
            <a:r>
              <a:rPr lang="ar-IQ" sz="3600" b="1" dirty="0">
                <a:solidFill>
                  <a:schemeClr val="tx1"/>
                </a:solidFill>
                <a:ea typeface="Calibri"/>
                <a:cs typeface="Ali_K_Alwand" pitchFamily="2" charset="-78"/>
              </a:rPr>
              <a:t>واتاى تةسكي زمان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001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6477000"/>
          </a:xfrm>
          <a:solidFill>
            <a:schemeClr val="bg1">
              <a:lumMod val="75000"/>
            </a:schemeClr>
          </a:solidFill>
        </p:spPr>
        <p:txBody>
          <a:bodyPr>
            <a:normAutofit fontScale="47500" lnSpcReduction="20000"/>
          </a:bodyPr>
          <a:lstStyle/>
          <a:p>
            <a:pPr algn="r"/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طرنطى </a:t>
            </a:r>
            <a:r>
              <a:rPr lang="ar-SA" sz="6200" b="1" dirty="0">
                <a:solidFill>
                  <a:schemeClr val="tx1"/>
                </a:solidFill>
                <a:ea typeface="Calibri"/>
                <a:cs typeface="Ali_K_Alwand"/>
              </a:rPr>
              <a:t>زمان</a:t>
            </a: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 </a:t>
            </a: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طريمانةكانى ثةيدابوونى زمان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ea typeface="Calibri"/>
                <a:cs typeface="Ali_K_Alwand"/>
              </a:rPr>
              <a:t>1- طريمانةى دةنطة سروشتييةكان </a:t>
            </a:r>
            <a:endParaRPr lang="en-US" sz="6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2- طريمانةى غةريزةى تايبةت (بانط و قيذةو هةست دةربرين)</a:t>
            </a:r>
            <a:endParaRPr lang="en-US" sz="6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3- طريمانةى بزاوتن</a:t>
            </a:r>
            <a:r>
              <a:rPr lang="ar-IQ" sz="6200" dirty="0">
                <a:solidFill>
                  <a:schemeClr val="tx1"/>
                </a:solidFill>
                <a:ea typeface="Calibri"/>
                <a:cs typeface="Ali_K_Alwand"/>
              </a:rPr>
              <a:t>لووت</a:t>
            </a:r>
            <a:endParaRPr lang="en-US" sz="6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4- طريمانةى مؤسيقا</a:t>
            </a:r>
            <a:endParaRPr lang="en-US" sz="6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5- زمان كردةيةكى خوايي ية</a:t>
            </a:r>
            <a:endParaRPr lang="en-US" sz="6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6- طريمانةى رِيَكةوتن</a:t>
            </a:r>
            <a:endParaRPr lang="en-US" sz="6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7- طريمانةى كؤمةلاَيةتى 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6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200" b="1" dirty="0">
                <a:solidFill>
                  <a:schemeClr val="tx1"/>
                </a:solidFill>
                <a:ea typeface="Calibri"/>
                <a:cs typeface="Ali_K_Alwand"/>
              </a:rPr>
              <a:t>هةندىَ لة </a:t>
            </a:r>
            <a:r>
              <a:rPr lang="ar-SA" sz="6200" b="1" dirty="0">
                <a:solidFill>
                  <a:schemeClr val="tx1"/>
                </a:solidFill>
                <a:ea typeface="Calibri"/>
                <a:cs typeface="Ali_K_Alwand"/>
              </a:rPr>
              <a:t>تايبةتييةكانى زمان</a:t>
            </a:r>
            <a:endParaRPr lang="en-US" sz="6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7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3246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IQ" sz="4400" b="1" dirty="0">
                <a:solidFill>
                  <a:schemeClr val="tx2"/>
                </a:solidFill>
                <a:ea typeface="Calibri"/>
                <a:cs typeface="Ali_K_Alwand"/>
              </a:rPr>
              <a:t>ئةركةكانى زمان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1- زانيارى و هةوالَطةياندن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2- ثرسياركردن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3- ئةركى هةست دةربرِين </a:t>
            </a: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4</a:t>
            </a: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- ئةركى هةست دروستكردن </a:t>
            </a: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5- ئةركى فةرماندان</a:t>
            </a:r>
            <a:endParaRPr lang="en-US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6- ئةركى رِاثةرِاندن</a:t>
            </a: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ar-IQ" dirty="0">
                <a:solidFill>
                  <a:schemeClr val="tx1"/>
                </a:solidFill>
                <a:ea typeface="Calibri"/>
                <a:cs typeface="Ali_K_Alwand"/>
              </a:rPr>
              <a:t>7</a:t>
            </a:r>
            <a:r>
              <a:rPr lang="ar-IQ" b="1" dirty="0">
                <a:solidFill>
                  <a:schemeClr val="tx1"/>
                </a:solidFill>
                <a:ea typeface="Calibri"/>
                <a:cs typeface="Ali_K_Alwand"/>
              </a:rPr>
              <a:t>- ئةركى جيَخؤشكردن</a:t>
            </a: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7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1017</Words>
  <Application>Microsoft Office PowerPoint</Application>
  <PresentationFormat>On-screen Show (4:3)</PresentationFormat>
  <Paragraphs>181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Ali k </vt:lpstr>
      <vt:lpstr>Ali_K_Alwand</vt:lpstr>
      <vt:lpstr>Arial</vt:lpstr>
      <vt:lpstr>Calibri</vt:lpstr>
      <vt:lpstr>Office Theme</vt:lpstr>
      <vt:lpstr>3_Office Theme</vt:lpstr>
      <vt:lpstr>4_Office Theme</vt:lpstr>
      <vt:lpstr>5_Office Theme</vt:lpstr>
      <vt:lpstr>1_Office Theme</vt:lpstr>
      <vt:lpstr>2_Office Theme</vt:lpstr>
      <vt:lpstr>6_Office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روونكردنةوةيةك بؤ بابةتى زمانةوانى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</dc:creator>
  <cp:lastModifiedBy>Media</cp:lastModifiedBy>
  <cp:revision>50</cp:revision>
  <dcterms:created xsi:type="dcterms:W3CDTF">2020-10-04T09:21:27Z</dcterms:created>
  <dcterms:modified xsi:type="dcterms:W3CDTF">2021-09-29T15:43:47Z</dcterms:modified>
</cp:coreProperties>
</file>