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iendship" initials="F" lastIdx="1" clrIdx="0">
    <p:extLst>
      <p:ext uri="{19B8F6BF-5375-455C-9EA6-DF929625EA0E}">
        <p15:presenceInfo xmlns:p15="http://schemas.microsoft.com/office/powerpoint/2012/main" userId="Friendsh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8F9DBA-6376-4F72-9159-CFB0B510271F}" type="datetimeFigureOut">
              <a:rPr lang="ar-IQ" smtClean="0"/>
              <a:t>01/04/1442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44CC6B-AA92-4E21-8280-EAC3C80F5F68}" type="slidenum">
              <a:rPr lang="ar-IQ" smtClean="0"/>
              <a:t>‹#›</a:t>
            </a:fld>
            <a:endParaRPr lang="ar-IQ"/>
          </a:p>
        </p:txBody>
      </p:sp>
    </p:spTree>
    <p:extLst>
      <p:ext uri="{BB962C8B-B14F-4D97-AF65-F5344CB8AC3E}">
        <p14:creationId xmlns:p14="http://schemas.microsoft.com/office/powerpoint/2010/main" val="989446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F8F9DBA-6376-4F72-9159-CFB0B510271F}" type="datetimeFigureOut">
              <a:rPr lang="ar-IQ" smtClean="0"/>
              <a:t>01/04/1442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C44CC6B-AA92-4E21-8280-EAC3C80F5F68}" type="slidenum">
              <a:rPr lang="ar-IQ" smtClean="0"/>
              <a:t>‹#›</a:t>
            </a:fld>
            <a:endParaRPr lang="ar-IQ"/>
          </a:p>
        </p:txBody>
      </p:sp>
    </p:spTree>
    <p:extLst>
      <p:ext uri="{BB962C8B-B14F-4D97-AF65-F5344CB8AC3E}">
        <p14:creationId xmlns:p14="http://schemas.microsoft.com/office/powerpoint/2010/main" val="1104515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F8F9DBA-6376-4F72-9159-CFB0B510271F}" type="datetimeFigureOut">
              <a:rPr lang="ar-IQ" smtClean="0"/>
              <a:t>01/04/1442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44CC6B-AA92-4E21-8280-EAC3C80F5F68}" type="slidenum">
              <a:rPr lang="ar-IQ" smtClean="0"/>
              <a:t>‹#›</a:t>
            </a:fld>
            <a:endParaRPr lang="ar-IQ"/>
          </a:p>
        </p:txBody>
      </p:sp>
    </p:spTree>
    <p:extLst>
      <p:ext uri="{BB962C8B-B14F-4D97-AF65-F5344CB8AC3E}">
        <p14:creationId xmlns:p14="http://schemas.microsoft.com/office/powerpoint/2010/main" val="1852944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F8F9DBA-6376-4F72-9159-CFB0B510271F}" type="datetimeFigureOut">
              <a:rPr lang="ar-IQ" smtClean="0"/>
              <a:t>01/04/1442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44CC6B-AA92-4E21-8280-EAC3C80F5F68}" type="slidenum">
              <a:rPr lang="ar-IQ" smtClean="0"/>
              <a:t>‹#›</a:t>
            </a:fld>
            <a:endParaRPr lang="ar-IQ"/>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346479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8F9DBA-6376-4F72-9159-CFB0B510271F}" type="datetimeFigureOut">
              <a:rPr lang="ar-IQ" smtClean="0"/>
              <a:t>01/04/1442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44CC6B-AA92-4E21-8280-EAC3C80F5F68}" type="slidenum">
              <a:rPr lang="ar-IQ" smtClean="0"/>
              <a:t>‹#›</a:t>
            </a:fld>
            <a:endParaRPr lang="ar-IQ"/>
          </a:p>
        </p:txBody>
      </p:sp>
    </p:spTree>
    <p:extLst>
      <p:ext uri="{BB962C8B-B14F-4D97-AF65-F5344CB8AC3E}">
        <p14:creationId xmlns:p14="http://schemas.microsoft.com/office/powerpoint/2010/main" val="3955053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8F9DBA-6376-4F72-9159-CFB0B510271F}" type="datetimeFigureOut">
              <a:rPr lang="ar-IQ" smtClean="0"/>
              <a:t>01/04/1442</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44CC6B-AA92-4E21-8280-EAC3C80F5F68}" type="slidenum">
              <a:rPr lang="ar-IQ" smtClean="0"/>
              <a:t>‹#›</a:t>
            </a:fld>
            <a:endParaRPr lang="ar-IQ"/>
          </a:p>
        </p:txBody>
      </p:sp>
    </p:spTree>
    <p:extLst>
      <p:ext uri="{BB962C8B-B14F-4D97-AF65-F5344CB8AC3E}">
        <p14:creationId xmlns:p14="http://schemas.microsoft.com/office/powerpoint/2010/main" val="1708340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8F9DBA-6376-4F72-9159-CFB0B510271F}" type="datetimeFigureOut">
              <a:rPr lang="ar-IQ" smtClean="0"/>
              <a:t>01/04/1442</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44CC6B-AA92-4E21-8280-EAC3C80F5F68}" type="slidenum">
              <a:rPr lang="ar-IQ" smtClean="0"/>
              <a:t>‹#›</a:t>
            </a:fld>
            <a:endParaRPr lang="ar-IQ"/>
          </a:p>
        </p:txBody>
      </p:sp>
    </p:spTree>
    <p:extLst>
      <p:ext uri="{BB962C8B-B14F-4D97-AF65-F5344CB8AC3E}">
        <p14:creationId xmlns:p14="http://schemas.microsoft.com/office/powerpoint/2010/main" val="2074758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8F9DBA-6376-4F72-9159-CFB0B510271F}" type="datetimeFigureOut">
              <a:rPr lang="ar-IQ" smtClean="0"/>
              <a:t>01/04/1442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44CC6B-AA92-4E21-8280-EAC3C80F5F68}" type="slidenum">
              <a:rPr lang="ar-IQ" smtClean="0"/>
              <a:t>‹#›</a:t>
            </a:fld>
            <a:endParaRPr lang="ar-IQ"/>
          </a:p>
        </p:txBody>
      </p:sp>
    </p:spTree>
    <p:extLst>
      <p:ext uri="{BB962C8B-B14F-4D97-AF65-F5344CB8AC3E}">
        <p14:creationId xmlns:p14="http://schemas.microsoft.com/office/powerpoint/2010/main" val="2739536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8F9DBA-6376-4F72-9159-CFB0B510271F}" type="datetimeFigureOut">
              <a:rPr lang="ar-IQ" smtClean="0"/>
              <a:t>01/04/1442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44CC6B-AA92-4E21-8280-EAC3C80F5F68}" type="slidenum">
              <a:rPr lang="ar-IQ" smtClean="0"/>
              <a:t>‹#›</a:t>
            </a:fld>
            <a:endParaRPr lang="ar-IQ"/>
          </a:p>
        </p:txBody>
      </p:sp>
    </p:spTree>
    <p:extLst>
      <p:ext uri="{BB962C8B-B14F-4D97-AF65-F5344CB8AC3E}">
        <p14:creationId xmlns:p14="http://schemas.microsoft.com/office/powerpoint/2010/main" val="1067236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EF8F9DBA-6376-4F72-9159-CFB0B510271F}" type="datetimeFigureOut">
              <a:rPr lang="ar-IQ" smtClean="0"/>
              <a:t>01/04/1442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44CC6B-AA92-4E21-8280-EAC3C80F5F68}" type="slidenum">
              <a:rPr lang="ar-IQ" smtClean="0"/>
              <a:t>‹#›</a:t>
            </a:fld>
            <a:endParaRPr lang="ar-IQ"/>
          </a:p>
        </p:txBody>
      </p:sp>
    </p:spTree>
    <p:extLst>
      <p:ext uri="{BB962C8B-B14F-4D97-AF65-F5344CB8AC3E}">
        <p14:creationId xmlns:p14="http://schemas.microsoft.com/office/powerpoint/2010/main" val="3645475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8F9DBA-6376-4F72-9159-CFB0B510271F}" type="datetimeFigureOut">
              <a:rPr lang="ar-IQ" smtClean="0"/>
              <a:t>01/04/1442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44CC6B-AA92-4E21-8280-EAC3C80F5F68}" type="slidenum">
              <a:rPr lang="ar-IQ" smtClean="0"/>
              <a:t>‹#›</a:t>
            </a:fld>
            <a:endParaRPr lang="ar-IQ"/>
          </a:p>
        </p:txBody>
      </p:sp>
    </p:spTree>
    <p:extLst>
      <p:ext uri="{BB962C8B-B14F-4D97-AF65-F5344CB8AC3E}">
        <p14:creationId xmlns:p14="http://schemas.microsoft.com/office/powerpoint/2010/main" val="1044326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8F9DBA-6376-4F72-9159-CFB0B510271F}" type="datetimeFigureOut">
              <a:rPr lang="ar-IQ" smtClean="0"/>
              <a:t>01/04/1442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C44CC6B-AA92-4E21-8280-EAC3C80F5F68}" type="slidenum">
              <a:rPr lang="ar-IQ" smtClean="0"/>
              <a:t>‹#›</a:t>
            </a:fld>
            <a:endParaRPr lang="ar-IQ"/>
          </a:p>
        </p:txBody>
      </p:sp>
    </p:spTree>
    <p:extLst>
      <p:ext uri="{BB962C8B-B14F-4D97-AF65-F5344CB8AC3E}">
        <p14:creationId xmlns:p14="http://schemas.microsoft.com/office/powerpoint/2010/main" val="1863476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8F9DBA-6376-4F72-9159-CFB0B510271F}" type="datetimeFigureOut">
              <a:rPr lang="ar-IQ" smtClean="0"/>
              <a:t>01/04/1442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C44CC6B-AA92-4E21-8280-EAC3C80F5F68}" type="slidenum">
              <a:rPr lang="ar-IQ" smtClean="0"/>
              <a:t>‹#›</a:t>
            </a:fld>
            <a:endParaRPr lang="ar-IQ"/>
          </a:p>
        </p:txBody>
      </p:sp>
    </p:spTree>
    <p:extLst>
      <p:ext uri="{BB962C8B-B14F-4D97-AF65-F5344CB8AC3E}">
        <p14:creationId xmlns:p14="http://schemas.microsoft.com/office/powerpoint/2010/main" val="1518896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F8F9DBA-6376-4F72-9159-CFB0B510271F}" type="datetimeFigureOut">
              <a:rPr lang="ar-IQ" smtClean="0"/>
              <a:t>01/04/1442</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FC44CC6B-AA92-4E21-8280-EAC3C80F5F68}" type="slidenum">
              <a:rPr lang="ar-IQ" smtClean="0"/>
              <a:t>‹#›</a:t>
            </a:fld>
            <a:endParaRPr lang="ar-IQ"/>
          </a:p>
        </p:txBody>
      </p:sp>
    </p:spTree>
    <p:extLst>
      <p:ext uri="{BB962C8B-B14F-4D97-AF65-F5344CB8AC3E}">
        <p14:creationId xmlns:p14="http://schemas.microsoft.com/office/powerpoint/2010/main" val="3515296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F8F9DBA-6376-4F72-9159-CFB0B510271F}" type="datetimeFigureOut">
              <a:rPr lang="ar-IQ" smtClean="0"/>
              <a:t>01/04/1442</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FC44CC6B-AA92-4E21-8280-EAC3C80F5F68}" type="slidenum">
              <a:rPr lang="ar-IQ" smtClean="0"/>
              <a:t>‹#›</a:t>
            </a:fld>
            <a:endParaRPr lang="ar-IQ"/>
          </a:p>
        </p:txBody>
      </p:sp>
    </p:spTree>
    <p:extLst>
      <p:ext uri="{BB962C8B-B14F-4D97-AF65-F5344CB8AC3E}">
        <p14:creationId xmlns:p14="http://schemas.microsoft.com/office/powerpoint/2010/main" val="364179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EF8F9DBA-6376-4F72-9159-CFB0B510271F}" type="datetimeFigureOut">
              <a:rPr lang="ar-IQ" smtClean="0"/>
              <a:t>01/04/1442</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FC44CC6B-AA92-4E21-8280-EAC3C80F5F68}" type="slidenum">
              <a:rPr lang="ar-IQ" smtClean="0"/>
              <a:t>‹#›</a:t>
            </a:fld>
            <a:endParaRPr lang="ar-IQ"/>
          </a:p>
        </p:txBody>
      </p:sp>
    </p:spTree>
    <p:extLst>
      <p:ext uri="{BB962C8B-B14F-4D97-AF65-F5344CB8AC3E}">
        <p14:creationId xmlns:p14="http://schemas.microsoft.com/office/powerpoint/2010/main" val="83108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F8F9DBA-6376-4F72-9159-CFB0B510271F}" type="datetimeFigureOut">
              <a:rPr lang="ar-IQ" smtClean="0"/>
              <a:t>01/04/1442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C44CC6B-AA92-4E21-8280-EAC3C80F5F68}" type="slidenum">
              <a:rPr lang="ar-IQ" smtClean="0"/>
              <a:t>‹#›</a:t>
            </a:fld>
            <a:endParaRPr lang="ar-IQ"/>
          </a:p>
        </p:txBody>
      </p:sp>
    </p:spTree>
    <p:extLst>
      <p:ext uri="{BB962C8B-B14F-4D97-AF65-F5344CB8AC3E}">
        <p14:creationId xmlns:p14="http://schemas.microsoft.com/office/powerpoint/2010/main" val="820259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F8F9DBA-6376-4F72-9159-CFB0B510271F}" type="datetimeFigureOut">
              <a:rPr lang="ar-IQ" smtClean="0"/>
              <a:t>01/04/1442</a:t>
            </a:fld>
            <a:endParaRPr lang="ar-IQ"/>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C44CC6B-AA92-4E21-8280-EAC3C80F5F68}" type="slidenum">
              <a:rPr lang="ar-IQ" smtClean="0"/>
              <a:t>‹#›</a:t>
            </a:fld>
            <a:endParaRPr lang="ar-IQ"/>
          </a:p>
        </p:txBody>
      </p:sp>
    </p:spTree>
    <p:extLst>
      <p:ext uri="{BB962C8B-B14F-4D97-AF65-F5344CB8AC3E}">
        <p14:creationId xmlns:p14="http://schemas.microsoft.com/office/powerpoint/2010/main" val="160077906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524000" y="607209"/>
            <a:ext cx="9144000" cy="1041288"/>
          </a:xfrm>
        </p:spPr>
        <p:txBody>
          <a:bodyPr/>
          <a:lstStyle/>
          <a:p>
            <a:pPr algn="ctr"/>
            <a:r>
              <a:rPr lang="ar-IQ" b="1" dirty="0">
                <a:latin typeface="Traditional Arabic" panose="02020603050405020304" pitchFamily="18" charset="-78"/>
                <a:cs typeface="Traditional Arabic" panose="02020603050405020304" pitchFamily="18" charset="-78"/>
              </a:rPr>
              <a:t>البيت الشعري </a:t>
            </a:r>
            <a:r>
              <a:rPr lang="ar-IQ" b="1" dirty="0" smtClean="0">
                <a:latin typeface="Traditional Arabic" panose="02020603050405020304" pitchFamily="18" charset="-78"/>
                <a:cs typeface="Traditional Arabic" panose="02020603050405020304" pitchFamily="18" charset="-78"/>
              </a:rPr>
              <a:t>وأجزاؤه</a:t>
            </a:r>
            <a:endParaRPr lang="ar-IQ" b="1" dirty="0">
              <a:latin typeface="Traditional Arabic" panose="02020603050405020304" pitchFamily="18" charset="-78"/>
              <a:cs typeface="Traditional Arabic" panose="02020603050405020304" pitchFamily="18" charset="-78"/>
            </a:endParaRPr>
          </a:p>
        </p:txBody>
      </p:sp>
      <p:sp>
        <p:nvSpPr>
          <p:cNvPr id="5" name="Subtitle 2"/>
          <p:cNvSpPr>
            <a:spLocks noGrp="1"/>
          </p:cNvSpPr>
          <p:nvPr>
            <p:ph type="subTitle" idx="1"/>
          </p:nvPr>
        </p:nvSpPr>
        <p:spPr>
          <a:xfrm>
            <a:off x="1524000" y="1918953"/>
            <a:ext cx="9144000" cy="1716110"/>
          </a:xfrm>
        </p:spPr>
        <p:txBody>
          <a:bodyPr>
            <a:normAutofit lnSpcReduction="10000"/>
          </a:bodyPr>
          <a:lstStyle/>
          <a:p>
            <a:pPr algn="r"/>
            <a:r>
              <a:rPr lang="ar-IQ" sz="2800" dirty="0">
                <a:solidFill>
                  <a:schemeClr val="accent1">
                    <a:lumMod val="20000"/>
                    <a:lumOff val="80000"/>
                  </a:schemeClr>
                </a:solidFill>
                <a:latin typeface="Simplified Arabic" panose="02020603050405020304" pitchFamily="18" charset="-78"/>
                <a:cs typeface="Ali-A-Samik" pitchFamily="2" charset="-78"/>
              </a:rPr>
              <a:t>يتألف البيت الشعري من قسمين رئيسين هما الصدر والعجز، أو الشطر الأول والشطر الثاني، أو المصراع الأول والمصراع الثاني، والتفعيلة الأخيرة من الصدر تسمى العروض، أما التفعيلة الأخيرة من العجز فتسمى الضرب، وما تبقى من تفعيلات البيت تسمى الحشو، كما في المخطط </a:t>
            </a:r>
            <a:r>
              <a:rPr lang="ar-IQ" sz="2800" dirty="0" smtClean="0">
                <a:solidFill>
                  <a:schemeClr val="accent1">
                    <a:lumMod val="20000"/>
                    <a:lumOff val="80000"/>
                  </a:schemeClr>
                </a:solidFill>
                <a:latin typeface="Simplified Arabic" panose="02020603050405020304" pitchFamily="18" charset="-78"/>
                <a:cs typeface="Ali-A-Samik" pitchFamily="2" charset="-78"/>
              </a:rPr>
              <a:t>الآتي:</a:t>
            </a:r>
            <a:endParaRPr lang="ar-IQ" sz="2800" dirty="0">
              <a:solidFill>
                <a:schemeClr val="accent1">
                  <a:lumMod val="20000"/>
                  <a:lumOff val="80000"/>
                </a:schemeClr>
              </a:solidFill>
              <a:latin typeface="Simplified Arabic" panose="02020603050405020304" pitchFamily="18" charset="-78"/>
              <a:cs typeface="Ali-A-Samik" pitchFamily="2" charset="-78"/>
            </a:endParaRPr>
          </a:p>
        </p:txBody>
      </p:sp>
      <p:grpSp>
        <p:nvGrpSpPr>
          <p:cNvPr id="6" name="Group 5"/>
          <p:cNvGrpSpPr/>
          <p:nvPr/>
        </p:nvGrpSpPr>
        <p:grpSpPr>
          <a:xfrm>
            <a:off x="2855595" y="3754046"/>
            <a:ext cx="6480809" cy="1899918"/>
            <a:chOff x="0" y="0"/>
            <a:chExt cx="6480842" cy="1900051"/>
          </a:xfrm>
        </p:grpSpPr>
        <p:sp>
          <p:nvSpPr>
            <p:cNvPr id="7" name="AutoShape 3"/>
            <p:cNvSpPr>
              <a:spLocks/>
            </p:cNvSpPr>
            <p:nvPr/>
          </p:nvSpPr>
          <p:spPr bwMode="auto">
            <a:xfrm rot="5400000">
              <a:off x="5058889" y="261257"/>
              <a:ext cx="360000" cy="2181583"/>
            </a:xfrm>
            <a:prstGeom prst="rightBrace">
              <a:avLst>
                <a:gd name="adj1" fmla="val 63794"/>
                <a:gd name="adj2" fmla="val 50000"/>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endParaRPr>
            </a:p>
          </p:txBody>
        </p:sp>
        <p:sp>
          <p:nvSpPr>
            <p:cNvPr id="8" name="Text Box 7"/>
            <p:cNvSpPr txBox="1">
              <a:spLocks noChangeArrowheads="1"/>
            </p:cNvSpPr>
            <p:nvPr/>
          </p:nvSpPr>
          <p:spPr bwMode="auto">
            <a:xfrm>
              <a:off x="4975761" y="1448790"/>
              <a:ext cx="554355" cy="43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ar-IQ" sz="20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raditional Arabic" panose="02020603050405020304" pitchFamily="18" charset="-78"/>
                </a:rPr>
                <a:t>حشو</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9" name="Text Box 9"/>
            <p:cNvSpPr txBox="1">
              <a:spLocks noChangeArrowheads="1"/>
            </p:cNvSpPr>
            <p:nvPr/>
          </p:nvSpPr>
          <p:spPr bwMode="auto">
            <a:xfrm>
              <a:off x="3348842" y="1436914"/>
              <a:ext cx="688769" cy="46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ar-IQ" sz="20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raditional Arabic" panose="02020603050405020304" pitchFamily="18" charset="-78"/>
                </a:rPr>
                <a:t>عروض</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0" name="AutoShape 11"/>
            <p:cNvSpPr>
              <a:spLocks/>
            </p:cNvSpPr>
            <p:nvPr/>
          </p:nvSpPr>
          <p:spPr bwMode="auto">
            <a:xfrm rot="16200000">
              <a:off x="4720442" y="-765958"/>
              <a:ext cx="395605" cy="2847266"/>
            </a:xfrm>
            <a:prstGeom prst="rightBrace">
              <a:avLst>
                <a:gd name="adj1" fmla="val 81292"/>
                <a:gd name="adj2" fmla="val 50000"/>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endParaRPr>
            </a:p>
          </p:txBody>
        </p:sp>
        <p:sp>
          <p:nvSpPr>
            <p:cNvPr id="11" name="Text Box 13"/>
            <p:cNvSpPr txBox="1">
              <a:spLocks noChangeArrowheads="1"/>
            </p:cNvSpPr>
            <p:nvPr/>
          </p:nvSpPr>
          <p:spPr bwMode="auto">
            <a:xfrm>
              <a:off x="3657600" y="11875"/>
              <a:ext cx="251968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ar-IQ" sz="20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raditional Arabic" panose="02020603050405020304" pitchFamily="18" charset="-78"/>
                </a:rPr>
                <a:t>الشطر الأول، المصراع الأول، الصدر</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2" name="Text Box 15"/>
            <p:cNvSpPr txBox="1">
              <a:spLocks noChangeArrowheads="1"/>
            </p:cNvSpPr>
            <p:nvPr/>
          </p:nvSpPr>
          <p:spPr bwMode="auto">
            <a:xfrm>
              <a:off x="3348842" y="712519"/>
              <a:ext cx="3132000"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ar-IQ" sz="2500" b="1"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raditional Arabic" panose="02020603050405020304" pitchFamily="18" charset="-78"/>
                </a:rPr>
                <a:t>مستفـعلن فاعـلن مستفـعلن  فاعـلن</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3" name="AutoShape 11"/>
            <p:cNvSpPr>
              <a:spLocks/>
            </p:cNvSpPr>
            <p:nvPr/>
          </p:nvSpPr>
          <p:spPr bwMode="auto">
            <a:xfrm rot="16200000">
              <a:off x="1419101" y="-765958"/>
              <a:ext cx="395605" cy="2846705"/>
            </a:xfrm>
            <a:prstGeom prst="rightBrace">
              <a:avLst>
                <a:gd name="adj1" fmla="val 81292"/>
                <a:gd name="adj2" fmla="val 50000"/>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endParaRPr>
            </a:p>
          </p:txBody>
        </p:sp>
        <p:sp>
          <p:nvSpPr>
            <p:cNvPr id="14" name="Text Box 13"/>
            <p:cNvSpPr txBox="1">
              <a:spLocks noChangeArrowheads="1"/>
            </p:cNvSpPr>
            <p:nvPr/>
          </p:nvSpPr>
          <p:spPr bwMode="auto">
            <a:xfrm>
              <a:off x="320634" y="0"/>
              <a:ext cx="251968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ar-IQ" sz="20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raditional Arabic" panose="02020603050405020304" pitchFamily="18" charset="-78"/>
                </a:rPr>
                <a:t>الشطر الثاني، المصراع الثاني، العجز</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5" name="Text Box 15"/>
            <p:cNvSpPr txBox="1">
              <a:spLocks noChangeArrowheads="1"/>
            </p:cNvSpPr>
            <p:nvPr/>
          </p:nvSpPr>
          <p:spPr bwMode="auto">
            <a:xfrm>
              <a:off x="35626" y="700644"/>
              <a:ext cx="313182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ar-IQ" sz="25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raditional Arabic" panose="02020603050405020304" pitchFamily="18" charset="-78"/>
                </a:rPr>
                <a:t>مستفـعلن فاعـلن مستفـعلن  فاعـلن</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6" name="AutoShape 3"/>
            <p:cNvSpPr>
              <a:spLocks/>
            </p:cNvSpPr>
            <p:nvPr/>
          </p:nvSpPr>
          <p:spPr bwMode="auto">
            <a:xfrm rot="5400000">
              <a:off x="3509159" y="1074716"/>
              <a:ext cx="359410" cy="503555"/>
            </a:xfrm>
            <a:prstGeom prst="rightBrace">
              <a:avLst>
                <a:gd name="adj1" fmla="val 63794"/>
                <a:gd name="adj2" fmla="val 50000"/>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endParaRPr>
            </a:p>
          </p:txBody>
        </p:sp>
        <p:sp>
          <p:nvSpPr>
            <p:cNvPr id="17" name="AutoShape 3"/>
            <p:cNvSpPr>
              <a:spLocks/>
            </p:cNvSpPr>
            <p:nvPr/>
          </p:nvSpPr>
          <p:spPr bwMode="auto">
            <a:xfrm rot="5400000">
              <a:off x="1793174" y="237506"/>
              <a:ext cx="359410" cy="2181225"/>
            </a:xfrm>
            <a:prstGeom prst="rightBrace">
              <a:avLst>
                <a:gd name="adj1" fmla="val 63794"/>
                <a:gd name="adj2" fmla="val 50000"/>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endParaRPr>
            </a:p>
          </p:txBody>
        </p:sp>
        <p:sp>
          <p:nvSpPr>
            <p:cNvPr id="18" name="Text Box 7"/>
            <p:cNvSpPr txBox="1">
              <a:spLocks noChangeArrowheads="1"/>
            </p:cNvSpPr>
            <p:nvPr/>
          </p:nvSpPr>
          <p:spPr bwMode="auto">
            <a:xfrm>
              <a:off x="1698172" y="1448790"/>
              <a:ext cx="554355" cy="438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ar-IQ" sz="20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raditional Arabic" panose="02020603050405020304" pitchFamily="18" charset="-78"/>
                </a:rPr>
                <a:t>حشو</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9" name="Text Box 9"/>
            <p:cNvSpPr txBox="1">
              <a:spLocks noChangeArrowheads="1"/>
            </p:cNvSpPr>
            <p:nvPr/>
          </p:nvSpPr>
          <p:spPr bwMode="auto">
            <a:xfrm>
              <a:off x="0" y="1401288"/>
              <a:ext cx="688340" cy="462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ar-IQ" sz="20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raditional Arabic" panose="02020603050405020304" pitchFamily="18" charset="-78"/>
                </a:rPr>
                <a:t>ضرب</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20" name="AutoShape 3"/>
            <p:cNvSpPr>
              <a:spLocks/>
            </p:cNvSpPr>
            <p:nvPr/>
          </p:nvSpPr>
          <p:spPr bwMode="auto">
            <a:xfrm rot="5400000">
              <a:off x="243445" y="1062841"/>
              <a:ext cx="359410" cy="503555"/>
            </a:xfrm>
            <a:prstGeom prst="rightBrace">
              <a:avLst>
                <a:gd name="adj1" fmla="val 63794"/>
                <a:gd name="adj2" fmla="val 50000"/>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endParaRPr>
            </a:p>
          </p:txBody>
        </p:sp>
      </p:grpSp>
    </p:spTree>
    <p:extLst>
      <p:ext uri="{BB962C8B-B14F-4D97-AF65-F5344CB8AC3E}">
        <p14:creationId xmlns:p14="http://schemas.microsoft.com/office/powerpoint/2010/main" val="87001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4048" y="33508"/>
            <a:ext cx="8761413" cy="996800"/>
          </a:xfrm>
        </p:spPr>
        <p:txBody>
          <a:bodyPr/>
          <a:lstStyle/>
          <a:p>
            <a:pPr algn="ctr"/>
            <a:r>
              <a:rPr lang="ar-IQ" sz="6000" u="sng" dirty="0">
                <a:latin typeface="Traditional Arabic" panose="02020603050405020304" pitchFamily="18" charset="-78"/>
                <a:cs typeface="Traditional Arabic" panose="02020603050405020304" pitchFamily="18" charset="-78"/>
              </a:rPr>
              <a:t>التفعيلات </a:t>
            </a:r>
            <a:r>
              <a:rPr lang="ar-IQ" sz="6000" u="sng" dirty="0" smtClean="0">
                <a:latin typeface="Traditional Arabic" panose="02020603050405020304" pitchFamily="18" charset="-78"/>
                <a:cs typeface="Traditional Arabic" panose="02020603050405020304" pitchFamily="18" charset="-78"/>
              </a:rPr>
              <a:t>وأجزاؤها</a:t>
            </a:r>
            <a:endParaRPr lang="ar-IQ" sz="6000"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746978" y="1109549"/>
            <a:ext cx="11256136" cy="603339"/>
          </a:xfrm>
        </p:spPr>
        <p:txBody>
          <a:bodyPr>
            <a:normAutofit/>
          </a:bodyPr>
          <a:lstStyle/>
          <a:p>
            <a:r>
              <a:rPr lang="ar-IQ" sz="2800" dirty="0">
                <a:latin typeface="Simplified Arabic" panose="02020603050405020304" pitchFamily="18" charset="-78"/>
                <a:cs typeface="Simplified Arabic" panose="02020603050405020304" pitchFamily="18" charset="-78"/>
              </a:rPr>
              <a:t>فعولن، فاعلن، مفاعيلن، مستفعلن، فاعلاتن، مفاعلتن، متفاعلن، فاعِ لاتن، مفعولاتُ، مستفعِ لن</a:t>
            </a:r>
            <a:r>
              <a:rPr lang="ar-IQ" sz="2800" dirty="0" smtClean="0">
                <a:latin typeface="Simplified Arabic" panose="02020603050405020304" pitchFamily="18" charset="-78"/>
                <a:cs typeface="Simplified Arabic" panose="02020603050405020304" pitchFamily="18" charset="-78"/>
              </a:rPr>
              <a:t>.</a:t>
            </a:r>
            <a:endParaRPr lang="en-US" sz="2800" dirty="0">
              <a:latin typeface="Simplified Arabic" panose="02020603050405020304" pitchFamily="18" charset="-78"/>
              <a:cs typeface="Simplified Arabic" panose="02020603050405020304" pitchFamily="18" charset="-78"/>
            </a:endParaRPr>
          </a:p>
        </p:txBody>
      </p:sp>
      <p:sp>
        <p:nvSpPr>
          <p:cNvPr id="4" name="Content Placeholder 2"/>
          <p:cNvSpPr txBox="1">
            <a:spLocks/>
          </p:cNvSpPr>
          <p:nvPr/>
        </p:nvSpPr>
        <p:spPr>
          <a:xfrm>
            <a:off x="744830" y="1609671"/>
            <a:ext cx="11256136" cy="603339"/>
          </a:xfrm>
          <a:prstGeom prst="rect">
            <a:avLst/>
          </a:prstGeom>
        </p:spPr>
        <p:txBody>
          <a:bodyPr vert="horz" lIns="91440" tIns="45720" rIns="91440" bIns="45720" rtlCol="0">
            <a:normAutofit/>
          </a:bodyPr>
          <a:lst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ar-IQ" sz="2800" dirty="0">
                <a:latin typeface="Simplified Arabic" panose="02020603050405020304" pitchFamily="18" charset="-78"/>
                <a:cs typeface="Simplified Arabic" panose="02020603050405020304" pitchFamily="18" charset="-78"/>
              </a:rPr>
              <a:t>وهذه التفعيلات تتألف من مقاطع عروضية هي:</a:t>
            </a:r>
            <a:endParaRPr lang="en-US" sz="2800" dirty="0">
              <a:latin typeface="Simplified Arabic" panose="02020603050405020304" pitchFamily="18" charset="-78"/>
              <a:cs typeface="Simplified Arabic" panose="02020603050405020304" pitchFamily="18" charset="-78"/>
            </a:endParaRPr>
          </a:p>
        </p:txBody>
      </p:sp>
      <p:sp>
        <p:nvSpPr>
          <p:cNvPr id="5" name="Content Placeholder 2"/>
          <p:cNvSpPr txBox="1">
            <a:spLocks/>
          </p:cNvSpPr>
          <p:nvPr/>
        </p:nvSpPr>
        <p:spPr>
          <a:xfrm>
            <a:off x="742683" y="2212838"/>
            <a:ext cx="11256136" cy="963776"/>
          </a:xfrm>
          <a:prstGeom prst="rect">
            <a:avLst/>
          </a:prstGeom>
        </p:spPr>
        <p:txBody>
          <a:bodyPr vert="horz" lIns="91440" tIns="45720" rIns="91440" bIns="45720" rtlCol="0">
            <a:noAutofit/>
          </a:bodyPr>
          <a:lst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ar-IQ" sz="2800" dirty="0">
                <a:latin typeface="Simplified Arabic" panose="02020603050405020304" pitchFamily="18" charset="-78"/>
                <a:cs typeface="Simplified Arabic" panose="02020603050405020304" pitchFamily="18" charset="-78"/>
              </a:rPr>
              <a:t>1ـ السبب الخفيف: مقطعٌ صوتي مؤلف من حرفَـين أوّلهما متحرك والثاني ساكن، مثل: قُلْ، مِنْ، فِي، لا.</a:t>
            </a:r>
            <a:endParaRPr lang="en-US" sz="2800" dirty="0">
              <a:latin typeface="Simplified Arabic" panose="02020603050405020304" pitchFamily="18" charset="-78"/>
              <a:cs typeface="Simplified Arabic" panose="02020603050405020304" pitchFamily="18" charset="-78"/>
            </a:endParaRPr>
          </a:p>
        </p:txBody>
      </p:sp>
      <p:sp>
        <p:nvSpPr>
          <p:cNvPr id="6" name="Content Placeholder 2"/>
          <p:cNvSpPr txBox="1">
            <a:spLocks/>
          </p:cNvSpPr>
          <p:nvPr/>
        </p:nvSpPr>
        <p:spPr>
          <a:xfrm>
            <a:off x="740535" y="3150852"/>
            <a:ext cx="11256136" cy="603339"/>
          </a:xfrm>
          <a:prstGeom prst="rect">
            <a:avLst/>
          </a:prstGeom>
        </p:spPr>
        <p:txBody>
          <a:bodyPr vert="horz" lIns="91440" tIns="45720" rIns="91440" bIns="45720" rtlCol="0">
            <a:normAutofit/>
          </a:bodyPr>
          <a:lst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ar-IQ" sz="2800" dirty="0">
                <a:latin typeface="Simplified Arabic" panose="02020603050405020304" pitchFamily="18" charset="-78"/>
                <a:cs typeface="Simplified Arabic" panose="02020603050405020304" pitchFamily="18" charset="-78"/>
              </a:rPr>
              <a:t>2ـ السبب الثقيل: مقطعان صوتيان كل منهما حرف واحد متحرك، مثل: لِمَ، بِكَ، لَكَ.</a:t>
            </a:r>
            <a:endParaRPr lang="en-US" sz="2800" dirty="0">
              <a:latin typeface="Simplified Arabic" panose="02020603050405020304" pitchFamily="18" charset="-78"/>
              <a:cs typeface="Simplified Arabic" panose="02020603050405020304" pitchFamily="18" charset="-78"/>
            </a:endParaRPr>
          </a:p>
        </p:txBody>
      </p:sp>
      <p:sp>
        <p:nvSpPr>
          <p:cNvPr id="7" name="Content Placeholder 2"/>
          <p:cNvSpPr txBox="1">
            <a:spLocks/>
          </p:cNvSpPr>
          <p:nvPr/>
        </p:nvSpPr>
        <p:spPr>
          <a:xfrm>
            <a:off x="751266" y="3754013"/>
            <a:ext cx="11256136" cy="1062686"/>
          </a:xfrm>
          <a:prstGeom prst="rect">
            <a:avLst/>
          </a:prstGeom>
        </p:spPr>
        <p:txBody>
          <a:bodyPr vert="horz" lIns="91440" tIns="45720" rIns="91440" bIns="45720" rtlCol="0">
            <a:noAutofit/>
          </a:bodyPr>
          <a:lst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ar-IQ" sz="2800" dirty="0">
                <a:latin typeface="Simplified Arabic" panose="02020603050405020304" pitchFamily="18" charset="-78"/>
                <a:cs typeface="Simplified Arabic" panose="02020603050405020304" pitchFamily="18" charset="-78"/>
              </a:rPr>
              <a:t>3ـ الوتد المجموع (المقرون): وهو مقطعان صوتيان يتألف من ثلاثة أحرف، الأول والثاني متحركان والثالث ساكن، مثل: هُنَا، طَوَى، لَكُمْ.</a:t>
            </a:r>
            <a:endParaRPr lang="en-US" sz="2800" dirty="0">
              <a:latin typeface="Simplified Arabic" panose="02020603050405020304" pitchFamily="18" charset="-78"/>
              <a:cs typeface="Simplified Arabic" panose="02020603050405020304" pitchFamily="18" charset="-78"/>
            </a:endParaRPr>
          </a:p>
        </p:txBody>
      </p:sp>
      <p:sp>
        <p:nvSpPr>
          <p:cNvPr id="8" name="Content Placeholder 2"/>
          <p:cNvSpPr txBox="1">
            <a:spLocks/>
          </p:cNvSpPr>
          <p:nvPr/>
        </p:nvSpPr>
        <p:spPr>
          <a:xfrm>
            <a:off x="761997" y="4795046"/>
            <a:ext cx="11256136" cy="1116357"/>
          </a:xfrm>
          <a:prstGeom prst="rect">
            <a:avLst/>
          </a:prstGeom>
        </p:spPr>
        <p:txBody>
          <a:bodyPr vert="horz" lIns="91440" tIns="45720" rIns="91440" bIns="45720" rtlCol="0">
            <a:noAutofit/>
          </a:bodyPr>
          <a:lst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ar-IQ" sz="2800" dirty="0">
                <a:latin typeface="Simplified Arabic" panose="02020603050405020304" pitchFamily="18" charset="-78"/>
                <a:cs typeface="Simplified Arabic" panose="02020603050405020304" pitchFamily="18" charset="-78"/>
              </a:rPr>
              <a:t>4ـ الوتد المفروق: وهو مقطعان صوتيان يتألف من ثلاثة أحرف، الأول والثالث متحركان والثاني ساكن، مثل: فَوْقَ، نِعْمَ، قَالَ.</a:t>
            </a:r>
            <a:endParaRPr lang="en-US"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88111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down)">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down)">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6923" y="108392"/>
            <a:ext cx="8825658" cy="934792"/>
          </a:xfrm>
        </p:spPr>
        <p:txBody>
          <a:bodyPr/>
          <a:lstStyle/>
          <a:p>
            <a:pPr algn="ctr"/>
            <a:r>
              <a:rPr lang="ar-IQ" sz="6000" u="sng" dirty="0">
                <a:latin typeface="Traditional Arabic" panose="02020603050405020304" pitchFamily="18" charset="-78"/>
                <a:cs typeface="Traditional Arabic" panose="02020603050405020304" pitchFamily="18" charset="-78"/>
              </a:rPr>
              <a:t>الكتابة العروضية (الصوتية</a:t>
            </a:r>
            <a:r>
              <a:rPr lang="ar-IQ" sz="6000" u="sng" dirty="0" smtClean="0">
                <a:latin typeface="Traditional Arabic" panose="02020603050405020304" pitchFamily="18" charset="-78"/>
                <a:cs typeface="Traditional Arabic" panose="02020603050405020304" pitchFamily="18" charset="-78"/>
              </a:rPr>
              <a:t>)</a:t>
            </a:r>
            <a:endParaRPr lang="ar-IQ" sz="6000" u="sng" dirty="0">
              <a:latin typeface="Traditional Arabic" panose="02020603050405020304" pitchFamily="18" charset="-78"/>
              <a:cs typeface="Traditional Arabic" panose="02020603050405020304" pitchFamily="18" charset="-78"/>
            </a:endParaRPr>
          </a:p>
        </p:txBody>
      </p:sp>
      <p:sp>
        <p:nvSpPr>
          <p:cNvPr id="3" name="Subtitle 2"/>
          <p:cNvSpPr>
            <a:spLocks noGrp="1"/>
          </p:cNvSpPr>
          <p:nvPr>
            <p:ph type="subTitle" idx="1"/>
          </p:nvPr>
        </p:nvSpPr>
        <p:spPr>
          <a:xfrm>
            <a:off x="1287888" y="1197053"/>
            <a:ext cx="9929611" cy="580230"/>
          </a:xfrm>
        </p:spPr>
        <p:txBody>
          <a:bodyPr>
            <a:noAutofit/>
          </a:bodyPr>
          <a:lstStyle/>
          <a:p>
            <a:r>
              <a:rPr lang="ar-IQ" sz="2800" dirty="0">
                <a:solidFill>
                  <a:schemeClr val="tx1"/>
                </a:solidFill>
                <a:latin typeface="Simplified Arabic" panose="02020603050405020304" pitchFamily="18" charset="-78"/>
                <a:cs typeface="Simplified Arabic" panose="02020603050405020304" pitchFamily="18" charset="-78"/>
              </a:rPr>
              <a:t>القاعدة العامّة في الكتابة العروضية </a:t>
            </a:r>
            <a:r>
              <a:rPr lang="ar-IQ" sz="2800" dirty="0" smtClean="0">
                <a:solidFill>
                  <a:schemeClr val="tx1"/>
                </a:solidFill>
                <a:latin typeface="Simplified Arabic" panose="02020603050405020304" pitchFamily="18" charset="-78"/>
                <a:cs typeface="Simplified Arabic" panose="02020603050405020304" pitchFamily="18" charset="-78"/>
              </a:rPr>
              <a:t>هي: </a:t>
            </a:r>
            <a:r>
              <a:rPr lang="ar-IQ" sz="2800" dirty="0">
                <a:solidFill>
                  <a:schemeClr val="tx1"/>
                </a:solidFill>
                <a:latin typeface="Simplified Arabic" panose="02020603050405020304" pitchFamily="18" charset="-78"/>
                <a:cs typeface="Simplified Arabic" panose="02020603050405020304" pitchFamily="18" charset="-78"/>
              </a:rPr>
              <a:t>(كل ما يُقرأ يكتب، وكل ما لا يُقرأ لا يُكتب</a:t>
            </a:r>
            <a:r>
              <a:rPr lang="ar-IQ" sz="2800" dirty="0" smtClean="0">
                <a:solidFill>
                  <a:schemeClr val="tx1"/>
                </a:solidFill>
                <a:latin typeface="Simplified Arabic" panose="02020603050405020304" pitchFamily="18" charset="-78"/>
                <a:cs typeface="Simplified Arabic" panose="02020603050405020304" pitchFamily="18" charset="-78"/>
              </a:rPr>
              <a:t>).</a:t>
            </a:r>
            <a:endParaRPr lang="en-US" sz="2800" dirty="0">
              <a:solidFill>
                <a:schemeClr val="tx1"/>
              </a:solidFill>
              <a:latin typeface="Simplified Arabic" panose="02020603050405020304" pitchFamily="18" charset="-78"/>
              <a:cs typeface="Simplified Arabic" panose="02020603050405020304" pitchFamily="18" charset="-78"/>
            </a:endParaRPr>
          </a:p>
        </p:txBody>
      </p:sp>
      <p:sp>
        <p:nvSpPr>
          <p:cNvPr id="4" name="Subtitle 2"/>
          <p:cNvSpPr txBox="1">
            <a:spLocks/>
          </p:cNvSpPr>
          <p:nvPr/>
        </p:nvSpPr>
        <p:spPr>
          <a:xfrm>
            <a:off x="1056068" y="1980518"/>
            <a:ext cx="10367493" cy="1471022"/>
          </a:xfrm>
          <a:prstGeom prst="rect">
            <a:avLst/>
          </a:prstGeom>
        </p:spPr>
        <p:txBody>
          <a:bodyPr vert="horz" lIns="91440" tIns="45720" rIns="91440" bIns="45720" rtlCol="0" anchor="t">
            <a:noAutofit/>
          </a:bodyPr>
          <a:lstStyle>
            <a:lvl1pPr marL="0" indent="0" algn="l" defTabSz="457200" rtl="1"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algn="r"/>
            <a:r>
              <a:rPr lang="ar-IQ" sz="2400" dirty="0">
                <a:solidFill>
                  <a:schemeClr val="tx1"/>
                </a:solidFill>
                <a:latin typeface="Simplified Arabic" panose="02020603050405020304" pitchFamily="18" charset="-78"/>
                <a:cs typeface="Simplified Arabic" panose="02020603050405020304" pitchFamily="18" charset="-78"/>
              </a:rPr>
              <a:t>1ـ تُزاد الألف في كل كلمة حُذفت ألفها لقاعدة إملائية، مثل: </a:t>
            </a:r>
            <a:endParaRPr lang="en-US" sz="2400" dirty="0">
              <a:solidFill>
                <a:schemeClr val="tx1"/>
              </a:solidFill>
              <a:latin typeface="Simplified Arabic" panose="02020603050405020304" pitchFamily="18" charset="-78"/>
              <a:cs typeface="Simplified Arabic" panose="02020603050405020304" pitchFamily="18" charset="-78"/>
            </a:endParaRPr>
          </a:p>
          <a:p>
            <a:pPr algn="r"/>
            <a:r>
              <a:rPr lang="ar-IQ" sz="2400" dirty="0">
                <a:solidFill>
                  <a:schemeClr val="tx1"/>
                </a:solidFill>
                <a:latin typeface="Simplified Arabic" panose="02020603050405020304" pitchFamily="18" charset="-78"/>
                <a:cs typeface="Simplified Arabic" panose="02020603050405020304" pitchFamily="18" charset="-78"/>
              </a:rPr>
              <a:t>هذه ، هذا ، هؤلاء ، لكن ، الله ، الإله ، الرحمن.</a:t>
            </a:r>
            <a:endParaRPr lang="en-US" sz="2400" dirty="0">
              <a:solidFill>
                <a:schemeClr val="tx1"/>
              </a:solidFill>
              <a:latin typeface="Simplified Arabic" panose="02020603050405020304" pitchFamily="18" charset="-78"/>
              <a:cs typeface="Simplified Arabic" panose="02020603050405020304" pitchFamily="18" charset="-78"/>
            </a:endParaRPr>
          </a:p>
          <a:p>
            <a:pPr algn="r"/>
            <a:r>
              <a:rPr lang="ar-IQ" sz="2400" dirty="0">
                <a:solidFill>
                  <a:schemeClr val="tx1"/>
                </a:solidFill>
                <a:latin typeface="Simplified Arabic" panose="02020603050405020304" pitchFamily="18" charset="-78"/>
                <a:cs typeface="Simplified Arabic" panose="02020603050405020304" pitchFamily="18" charset="-78"/>
              </a:rPr>
              <a:t>هاذه، هاذا، هاؤلاء، لاكن، اللاه، الإلاه، الرحمان.</a:t>
            </a:r>
            <a:endParaRPr lang="en-US" sz="2400" dirty="0">
              <a:solidFill>
                <a:schemeClr val="tx1"/>
              </a:solidFill>
              <a:latin typeface="Simplified Arabic" panose="02020603050405020304" pitchFamily="18" charset="-78"/>
              <a:cs typeface="Simplified Arabic" panose="02020603050405020304" pitchFamily="18" charset="-78"/>
            </a:endParaRPr>
          </a:p>
        </p:txBody>
      </p:sp>
      <p:sp>
        <p:nvSpPr>
          <p:cNvPr id="5" name="Subtitle 2"/>
          <p:cNvSpPr txBox="1">
            <a:spLocks/>
          </p:cNvSpPr>
          <p:nvPr/>
        </p:nvSpPr>
        <p:spPr>
          <a:xfrm>
            <a:off x="1287888" y="3575352"/>
            <a:ext cx="10234411" cy="580230"/>
          </a:xfrm>
          <a:prstGeom prst="rect">
            <a:avLst/>
          </a:prstGeom>
        </p:spPr>
        <p:txBody>
          <a:bodyPr vert="horz" lIns="91440" tIns="45720" rIns="91440" bIns="45720" rtlCol="0" anchor="t">
            <a:noAutofit/>
          </a:bodyPr>
          <a:lstStyle>
            <a:lvl1pPr marL="0" indent="0" algn="l" defTabSz="457200" rtl="1"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algn="r"/>
            <a:r>
              <a:rPr lang="ar-IQ" sz="2400" dirty="0">
                <a:solidFill>
                  <a:schemeClr val="tx1"/>
                </a:solidFill>
                <a:latin typeface="Simplified Arabic" panose="02020603050405020304" pitchFamily="18" charset="-78"/>
                <a:cs typeface="Simplified Arabic" panose="02020603050405020304" pitchFamily="18" charset="-78"/>
              </a:rPr>
              <a:t>2ـ يكتب التنوين نوناً اعتيادية ساكنة، مثل: مُحمّدٌ رجلٌ عظيمٌ، تكتب: محمدن رجلن عظيمن.</a:t>
            </a:r>
            <a:endParaRPr lang="en-US" sz="2400" dirty="0">
              <a:solidFill>
                <a:schemeClr val="tx1"/>
              </a:solidFill>
              <a:latin typeface="Simplified Arabic" panose="02020603050405020304" pitchFamily="18" charset="-78"/>
              <a:cs typeface="Simplified Arabic" panose="02020603050405020304" pitchFamily="18" charset="-78"/>
            </a:endParaRPr>
          </a:p>
        </p:txBody>
      </p:sp>
      <p:sp>
        <p:nvSpPr>
          <p:cNvPr id="6" name="Subtitle 2"/>
          <p:cNvSpPr txBox="1">
            <a:spLocks/>
          </p:cNvSpPr>
          <p:nvPr/>
        </p:nvSpPr>
        <p:spPr>
          <a:xfrm>
            <a:off x="1133340" y="4307304"/>
            <a:ext cx="10386811" cy="580230"/>
          </a:xfrm>
          <a:prstGeom prst="rect">
            <a:avLst/>
          </a:prstGeom>
        </p:spPr>
        <p:txBody>
          <a:bodyPr vert="horz" lIns="91440" tIns="45720" rIns="91440" bIns="45720" rtlCol="0" anchor="t">
            <a:noAutofit/>
          </a:bodyPr>
          <a:lstStyle>
            <a:lvl1pPr marL="0" indent="0" algn="l" defTabSz="457200" rtl="1"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algn="r"/>
            <a:r>
              <a:rPr lang="ar-IQ" sz="2400" dirty="0">
                <a:solidFill>
                  <a:schemeClr val="tx1"/>
                </a:solidFill>
                <a:latin typeface="Simplified Arabic" panose="02020603050405020304" pitchFamily="18" charset="-78"/>
                <a:cs typeface="Simplified Arabic" panose="02020603050405020304" pitchFamily="18" charset="-78"/>
              </a:rPr>
              <a:t>3ـ الحرف المشدد يُكتب حرفين أولهما ساكن والثاني متحرك، مثل: شَدَّ، تكتب: شدْدَ، أو رقَّ، تكتب: رقْقَ.</a:t>
            </a:r>
            <a:endParaRPr lang="en-US" sz="2400" dirty="0">
              <a:solidFill>
                <a:schemeClr val="tx1"/>
              </a:solidFill>
              <a:latin typeface="Simplified Arabic" panose="02020603050405020304" pitchFamily="18" charset="-78"/>
              <a:cs typeface="Simplified Arabic" panose="02020603050405020304" pitchFamily="18" charset="-78"/>
            </a:endParaRPr>
          </a:p>
        </p:txBody>
      </p:sp>
      <p:sp>
        <p:nvSpPr>
          <p:cNvPr id="7" name="Subtitle 2"/>
          <p:cNvSpPr txBox="1">
            <a:spLocks/>
          </p:cNvSpPr>
          <p:nvPr/>
        </p:nvSpPr>
        <p:spPr>
          <a:xfrm>
            <a:off x="1105434" y="5219558"/>
            <a:ext cx="10386811" cy="846390"/>
          </a:xfrm>
          <a:prstGeom prst="rect">
            <a:avLst/>
          </a:prstGeom>
        </p:spPr>
        <p:txBody>
          <a:bodyPr vert="horz" lIns="91440" tIns="45720" rIns="91440" bIns="45720" rtlCol="0" anchor="t">
            <a:noAutofit/>
          </a:bodyPr>
          <a:lstStyle>
            <a:lvl1pPr marL="0" indent="0" algn="l" defTabSz="457200" rtl="1"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algn="r"/>
            <a:r>
              <a:rPr lang="ar-IQ" sz="2400" dirty="0">
                <a:solidFill>
                  <a:schemeClr val="tx1"/>
                </a:solidFill>
                <a:latin typeface="Simplified Arabic" panose="02020603050405020304" pitchFamily="18" charset="-78"/>
                <a:cs typeface="Simplified Arabic" panose="02020603050405020304" pitchFamily="18" charset="-78"/>
              </a:rPr>
              <a:t>4ـ ضمير (الهاء) المتحرك إذا كان ما قبله متحركاً تشبع حركته إلى حرف من نوعها، مثل: لَهُ، تكتب: لهو،  بِهِ، تكتب: بهي</a:t>
            </a:r>
            <a:endParaRPr lang="en-US" sz="24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6473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down)">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down)">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013133" y="1212082"/>
            <a:ext cx="10386811" cy="925812"/>
          </a:xfrm>
          <a:prstGeom prst="rect">
            <a:avLst/>
          </a:prstGeom>
        </p:spPr>
        <p:txBody>
          <a:bodyPr vert="horz" lIns="91440" tIns="45720" rIns="91440" bIns="45720" rtlCol="0" anchor="t">
            <a:noAutofit/>
          </a:bodyPr>
          <a:lstStyle>
            <a:lvl1pPr marL="0" indent="0" algn="l" defTabSz="457200" rtl="1"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algn="just"/>
            <a:r>
              <a:rPr lang="ar-IQ" sz="2400" dirty="0">
                <a:solidFill>
                  <a:schemeClr val="tx1"/>
                </a:solidFill>
                <a:latin typeface="Simplified Arabic" panose="02020603050405020304" pitchFamily="18" charset="-78"/>
                <a:cs typeface="Simplified Arabic" panose="02020603050405020304" pitchFamily="18" charset="-78"/>
              </a:rPr>
              <a:t>5ـ القوافي المتحركة كلها تشبع حركتها إلى حرف من نوع الحركة، فالضمة إلى واو، والكسرة إلى ياء، والفتحة إلى ألف.</a:t>
            </a:r>
            <a:endParaRPr lang="en-US" sz="2400" dirty="0">
              <a:solidFill>
                <a:schemeClr val="tx1"/>
              </a:solidFill>
              <a:latin typeface="Simplified Arabic" panose="02020603050405020304" pitchFamily="18" charset="-78"/>
              <a:cs typeface="Simplified Arabic" panose="02020603050405020304" pitchFamily="18" charset="-78"/>
            </a:endParaRPr>
          </a:p>
        </p:txBody>
      </p:sp>
      <p:sp>
        <p:nvSpPr>
          <p:cNvPr id="5" name="Subtitle 2"/>
          <p:cNvSpPr txBox="1">
            <a:spLocks/>
          </p:cNvSpPr>
          <p:nvPr/>
        </p:nvSpPr>
        <p:spPr>
          <a:xfrm>
            <a:off x="1013133" y="2291760"/>
            <a:ext cx="10386811" cy="925812"/>
          </a:xfrm>
          <a:prstGeom prst="rect">
            <a:avLst/>
          </a:prstGeom>
        </p:spPr>
        <p:txBody>
          <a:bodyPr vert="horz" lIns="91440" tIns="45720" rIns="91440" bIns="45720" rtlCol="0" anchor="t">
            <a:noAutofit/>
          </a:bodyPr>
          <a:lstStyle>
            <a:lvl1pPr marL="0" indent="0" algn="l" defTabSz="457200" rtl="1"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algn="just"/>
            <a:r>
              <a:rPr lang="ar-IQ" sz="2400" dirty="0">
                <a:solidFill>
                  <a:schemeClr val="tx1"/>
                </a:solidFill>
                <a:latin typeface="Simplified Arabic" panose="02020603050405020304" pitchFamily="18" charset="-78"/>
                <a:cs typeface="Simplified Arabic" panose="02020603050405020304" pitchFamily="18" charset="-78"/>
              </a:rPr>
              <a:t>6ـ الألف التي لا تنطق ولكنها تكتب بالإملاء لا تكتب أصلاً، مثل الألف في: (قالوا، يدعوا)، وألفات الوصل من: (ابن، اسم، انظر، استقام) وغيرها.</a:t>
            </a:r>
            <a:endParaRPr lang="en-US" sz="2400" dirty="0">
              <a:solidFill>
                <a:schemeClr val="tx1"/>
              </a:solidFill>
              <a:latin typeface="Simplified Arabic" panose="02020603050405020304" pitchFamily="18" charset="-78"/>
              <a:cs typeface="Simplified Arabic" panose="02020603050405020304" pitchFamily="18" charset="-78"/>
            </a:endParaRPr>
          </a:p>
        </p:txBody>
      </p:sp>
      <p:sp>
        <p:nvSpPr>
          <p:cNvPr id="6" name="Subtitle 2"/>
          <p:cNvSpPr txBox="1">
            <a:spLocks/>
          </p:cNvSpPr>
          <p:nvPr/>
        </p:nvSpPr>
        <p:spPr>
          <a:xfrm>
            <a:off x="985227" y="3332802"/>
            <a:ext cx="10386811" cy="925812"/>
          </a:xfrm>
          <a:prstGeom prst="rect">
            <a:avLst/>
          </a:prstGeom>
        </p:spPr>
        <p:txBody>
          <a:bodyPr vert="horz" lIns="91440" tIns="45720" rIns="91440" bIns="45720" rtlCol="0" anchor="t">
            <a:noAutofit/>
          </a:bodyPr>
          <a:lstStyle>
            <a:lvl1pPr marL="0" indent="0" algn="l" defTabSz="457200" rtl="1"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algn="just"/>
            <a:r>
              <a:rPr lang="ar-IQ" sz="2400" dirty="0">
                <a:solidFill>
                  <a:schemeClr val="tx1"/>
                </a:solidFill>
                <a:latin typeface="Simplified Arabic" panose="02020603050405020304" pitchFamily="18" charset="-78"/>
                <a:cs typeface="Simplified Arabic" panose="02020603050405020304" pitchFamily="18" charset="-78"/>
              </a:rPr>
              <a:t>7ـ تحذف الياء والألف من أواخر حروف الجر المعتلة وهي (في، إلى، على) عندما يليها ساكن مثل: في الحديقة، إلى المدرسة، على السطح، فتكتب: فِلْحديقة، إللمدرسة، علسْسَطح.</a:t>
            </a:r>
            <a:endParaRPr lang="en-US" sz="2400" dirty="0">
              <a:solidFill>
                <a:schemeClr val="tx1"/>
              </a:solidFill>
              <a:latin typeface="Simplified Arabic" panose="02020603050405020304" pitchFamily="18" charset="-78"/>
              <a:cs typeface="Simplified Arabic" panose="02020603050405020304" pitchFamily="18" charset="-78"/>
            </a:endParaRPr>
          </a:p>
        </p:txBody>
      </p:sp>
      <p:sp>
        <p:nvSpPr>
          <p:cNvPr id="7" name="Subtitle 2"/>
          <p:cNvSpPr txBox="1">
            <a:spLocks/>
          </p:cNvSpPr>
          <p:nvPr/>
        </p:nvSpPr>
        <p:spPr>
          <a:xfrm>
            <a:off x="983082" y="4476875"/>
            <a:ext cx="10386811" cy="925812"/>
          </a:xfrm>
          <a:prstGeom prst="rect">
            <a:avLst/>
          </a:prstGeom>
        </p:spPr>
        <p:txBody>
          <a:bodyPr vert="horz" lIns="91440" tIns="45720" rIns="91440" bIns="45720" rtlCol="0" anchor="t">
            <a:noAutofit/>
          </a:bodyPr>
          <a:lstStyle>
            <a:lvl1pPr marL="0" indent="0" algn="l" defTabSz="457200" rtl="1"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algn="just"/>
            <a:r>
              <a:rPr lang="ar-IQ" sz="2400" dirty="0">
                <a:solidFill>
                  <a:schemeClr val="tx1"/>
                </a:solidFill>
                <a:latin typeface="Simplified Arabic" panose="02020603050405020304" pitchFamily="18" charset="-78"/>
                <a:cs typeface="Simplified Arabic" panose="02020603050405020304" pitchFamily="18" charset="-78"/>
              </a:rPr>
              <a:t>8ـ ياء المنقوص وألف المقصور تحذفان عندما يليهما ساكن مثل (القاضي العظيم) أو (الفتى الكبير).</a:t>
            </a:r>
            <a:endParaRPr lang="en-US" sz="24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436893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2625" y="117864"/>
            <a:ext cx="9404723" cy="1079868"/>
          </a:xfrm>
        </p:spPr>
        <p:txBody>
          <a:bodyPr/>
          <a:lstStyle/>
          <a:p>
            <a:pPr algn="ctr"/>
            <a:r>
              <a:rPr lang="ar-IQ" sz="6000" u="sng" dirty="0" smtClean="0">
                <a:latin typeface="Traditional Arabic" panose="02020603050405020304" pitchFamily="18" charset="-78"/>
                <a:cs typeface="Traditional Arabic" panose="02020603050405020304" pitchFamily="18" charset="-78"/>
              </a:rPr>
              <a:t>الزحاف والعِلّة</a:t>
            </a:r>
            <a:endParaRPr lang="ar-IQ" sz="6000" u="sng"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798487" y="1202910"/>
            <a:ext cx="10800000" cy="1089528"/>
          </a:xfrm>
        </p:spPr>
        <p:txBody>
          <a:bodyPr/>
          <a:lstStyle/>
          <a:p>
            <a:pPr lvl="1"/>
            <a:r>
              <a:rPr lang="ar-IQ" sz="2800" dirty="0">
                <a:latin typeface="Simplified Arabic" panose="02020603050405020304" pitchFamily="18" charset="-78"/>
                <a:cs typeface="Simplified Arabic" panose="02020603050405020304" pitchFamily="18" charset="-78"/>
              </a:rPr>
              <a:t>الزحاف: تغيير غير لازم، يختص بثواني الأسباب، ويدخل الحشو والعروض والضرب على السواء.</a:t>
            </a:r>
            <a:endParaRPr lang="en-US" sz="2800" dirty="0">
              <a:latin typeface="Simplified Arabic" panose="02020603050405020304" pitchFamily="18" charset="-78"/>
              <a:cs typeface="Simplified Arabic" panose="02020603050405020304" pitchFamily="18" charset="-78"/>
            </a:endParaRPr>
          </a:p>
          <a:p>
            <a:endParaRPr lang="ar-IQ" sz="2800" dirty="0">
              <a:latin typeface="Simplified Arabic" panose="02020603050405020304" pitchFamily="18" charset="-78"/>
              <a:cs typeface="Simplified Arabic" panose="02020603050405020304" pitchFamily="18" charset="-78"/>
            </a:endParaRPr>
          </a:p>
        </p:txBody>
      </p:sp>
      <p:sp>
        <p:nvSpPr>
          <p:cNvPr id="4" name="Content Placeholder 2"/>
          <p:cNvSpPr txBox="1">
            <a:spLocks/>
          </p:cNvSpPr>
          <p:nvPr/>
        </p:nvSpPr>
        <p:spPr>
          <a:xfrm>
            <a:off x="796339" y="2166677"/>
            <a:ext cx="10800000" cy="1089528"/>
          </a:xfrm>
          <a:prstGeom prst="rect">
            <a:avLst/>
          </a:prstGeom>
        </p:spPr>
        <p:txBody>
          <a:bodyPr vert="horz" lIns="91440" tIns="45720" rIns="91440" bIns="45720" rtlCol="0">
            <a:normAutofit/>
          </a:bodyPr>
          <a:lst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lvl="1"/>
            <a:r>
              <a:rPr lang="ar-IQ" sz="2800" dirty="0">
                <a:latin typeface="Simplified Arabic" panose="02020603050405020304" pitchFamily="18" charset="-78"/>
                <a:cs typeface="Simplified Arabic" panose="02020603050405020304" pitchFamily="18" charset="-78"/>
              </a:rPr>
              <a:t>العلة: تغيير لازم، يصيب الأسباب والأوتاد، ويختص بالأعاريض والضروب، دون الحشو من الأجزاء.</a:t>
            </a:r>
            <a:endParaRPr lang="en-US" sz="2800" dirty="0">
              <a:latin typeface="Simplified Arabic" panose="02020603050405020304" pitchFamily="18" charset="-78"/>
              <a:cs typeface="Simplified Arabic" panose="02020603050405020304" pitchFamily="18" charset="-78"/>
            </a:endParaRPr>
          </a:p>
          <a:p>
            <a:endParaRPr lang="ar-IQ" dirty="0"/>
          </a:p>
        </p:txBody>
      </p:sp>
      <p:sp>
        <p:nvSpPr>
          <p:cNvPr id="5" name="Content Placeholder 2"/>
          <p:cNvSpPr txBox="1">
            <a:spLocks/>
          </p:cNvSpPr>
          <p:nvPr/>
        </p:nvSpPr>
        <p:spPr>
          <a:xfrm>
            <a:off x="343430" y="3181965"/>
            <a:ext cx="10800000" cy="1724888"/>
          </a:xfrm>
          <a:prstGeom prst="rect">
            <a:avLst/>
          </a:prstGeom>
        </p:spPr>
        <p:txBody>
          <a:bodyPr vert="horz" lIns="91440" tIns="45720" rIns="91440" bIns="45720" rtlCol="0">
            <a:noAutofit/>
          </a:bodyPr>
          <a:lst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ar-IQ" sz="2800" dirty="0">
                <a:latin typeface="Simplified Arabic" panose="02020603050405020304" pitchFamily="18" charset="-78"/>
                <a:cs typeface="Simplified Arabic" panose="02020603050405020304" pitchFamily="18" charset="-78"/>
              </a:rPr>
              <a:t>وللتفعيلة من حيث دخول الزحاف عليها وخلوها منه لقبان:</a:t>
            </a:r>
            <a:endParaRPr lang="en-US" sz="2800" dirty="0">
              <a:latin typeface="Simplified Arabic" panose="02020603050405020304" pitchFamily="18" charset="-78"/>
              <a:cs typeface="Simplified Arabic" panose="02020603050405020304" pitchFamily="18" charset="-78"/>
            </a:endParaRPr>
          </a:p>
          <a:p>
            <a:pPr marL="0" indent="0">
              <a:buNone/>
            </a:pPr>
            <a:r>
              <a:rPr lang="ar-IQ" sz="2800" dirty="0" smtClean="0">
                <a:latin typeface="Simplified Arabic" panose="02020603050405020304" pitchFamily="18" charset="-78"/>
                <a:cs typeface="Simplified Arabic" panose="02020603050405020304" pitchFamily="18" charset="-78"/>
              </a:rPr>
              <a:t>- مُزاحَفة</a:t>
            </a:r>
            <a:r>
              <a:rPr lang="ar-IQ" sz="2800" dirty="0">
                <a:latin typeface="Simplified Arabic" panose="02020603050405020304" pitchFamily="18" charset="-78"/>
                <a:cs typeface="Simplified Arabic" panose="02020603050405020304" pitchFamily="18" charset="-78"/>
              </a:rPr>
              <a:t>: وهي التفعيلة التي دخل عليها الزحاف.</a:t>
            </a:r>
            <a:endParaRPr lang="en-US" sz="2800" dirty="0">
              <a:latin typeface="Simplified Arabic" panose="02020603050405020304" pitchFamily="18" charset="-78"/>
              <a:cs typeface="Simplified Arabic" panose="02020603050405020304" pitchFamily="18" charset="-78"/>
            </a:endParaRPr>
          </a:p>
          <a:p>
            <a:pPr marL="0" indent="0">
              <a:buNone/>
            </a:pPr>
            <a:r>
              <a:rPr lang="ar-IQ" sz="2800" dirty="0" smtClean="0">
                <a:latin typeface="Simplified Arabic" panose="02020603050405020304" pitchFamily="18" charset="-78"/>
                <a:cs typeface="Simplified Arabic" panose="02020603050405020304" pitchFamily="18" charset="-78"/>
              </a:rPr>
              <a:t>- وسالمة</a:t>
            </a:r>
            <a:r>
              <a:rPr lang="ar-IQ" sz="2800" dirty="0">
                <a:latin typeface="Simplified Arabic" panose="02020603050405020304" pitchFamily="18" charset="-78"/>
                <a:cs typeface="Simplified Arabic" panose="02020603050405020304" pitchFamily="18" charset="-78"/>
              </a:rPr>
              <a:t>: وهي التفعيلة التي سلمت من الزحاف</a:t>
            </a:r>
            <a:r>
              <a:rPr lang="ar-IQ" sz="2800" dirty="0" smtClean="0">
                <a:latin typeface="Simplified Arabic" panose="02020603050405020304" pitchFamily="18" charset="-78"/>
                <a:cs typeface="Simplified Arabic" panose="02020603050405020304" pitchFamily="18" charset="-78"/>
              </a:rPr>
              <a:t>.</a:t>
            </a:r>
            <a:endParaRPr lang="en-US" sz="2800" dirty="0">
              <a:latin typeface="Simplified Arabic" panose="02020603050405020304" pitchFamily="18" charset="-78"/>
              <a:cs typeface="Simplified Arabic" panose="02020603050405020304" pitchFamily="18" charset="-78"/>
            </a:endParaRPr>
          </a:p>
        </p:txBody>
      </p:sp>
      <p:sp>
        <p:nvSpPr>
          <p:cNvPr id="6" name="Content Placeholder 2"/>
          <p:cNvSpPr txBox="1">
            <a:spLocks/>
          </p:cNvSpPr>
          <p:nvPr/>
        </p:nvSpPr>
        <p:spPr>
          <a:xfrm>
            <a:off x="341282" y="4995745"/>
            <a:ext cx="10800000" cy="1724888"/>
          </a:xfrm>
          <a:prstGeom prst="rect">
            <a:avLst/>
          </a:prstGeom>
        </p:spPr>
        <p:txBody>
          <a:bodyPr vert="horz" lIns="91440" tIns="45720" rIns="91440" bIns="45720" rtlCol="0">
            <a:noAutofit/>
          </a:bodyPr>
          <a:lst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ar-IQ" sz="2800" dirty="0">
                <a:latin typeface="Simplified Arabic" panose="02020603050405020304" pitchFamily="18" charset="-78"/>
                <a:cs typeface="Simplified Arabic" panose="02020603050405020304" pitchFamily="18" charset="-78"/>
              </a:rPr>
              <a:t>وللتفعيلة من حيث دخول العلة عليها وخلوها منها لقبان:</a:t>
            </a:r>
            <a:endParaRPr lang="en-US" sz="2800" dirty="0">
              <a:latin typeface="Simplified Arabic" panose="02020603050405020304" pitchFamily="18" charset="-78"/>
              <a:cs typeface="Simplified Arabic" panose="02020603050405020304" pitchFamily="18" charset="-78"/>
            </a:endParaRPr>
          </a:p>
          <a:p>
            <a:pPr marL="0" indent="0">
              <a:buNone/>
            </a:pPr>
            <a:r>
              <a:rPr lang="ar-IQ" sz="2800" dirty="0" smtClean="0">
                <a:latin typeface="Simplified Arabic" panose="02020603050405020304" pitchFamily="18" charset="-78"/>
                <a:cs typeface="Simplified Arabic" panose="02020603050405020304" pitchFamily="18" charset="-78"/>
              </a:rPr>
              <a:t>- معلولة</a:t>
            </a:r>
            <a:r>
              <a:rPr lang="ar-IQ" sz="2800" dirty="0">
                <a:latin typeface="Simplified Arabic" panose="02020603050405020304" pitchFamily="18" charset="-78"/>
                <a:cs typeface="Simplified Arabic" panose="02020603050405020304" pitchFamily="18" charset="-78"/>
              </a:rPr>
              <a:t>: وهي التفعيلة التي دخلتها العلة ضرباً أو عروضاً.</a:t>
            </a:r>
            <a:endParaRPr lang="en-US" sz="2800" dirty="0">
              <a:latin typeface="Simplified Arabic" panose="02020603050405020304" pitchFamily="18" charset="-78"/>
              <a:cs typeface="Simplified Arabic" panose="02020603050405020304" pitchFamily="18" charset="-78"/>
            </a:endParaRPr>
          </a:p>
          <a:p>
            <a:pPr marL="0" indent="0">
              <a:buNone/>
            </a:pPr>
            <a:r>
              <a:rPr lang="ar-IQ" sz="2800" dirty="0" smtClean="0">
                <a:latin typeface="Simplified Arabic" panose="02020603050405020304" pitchFamily="18" charset="-78"/>
                <a:cs typeface="Simplified Arabic" panose="02020603050405020304" pitchFamily="18" charset="-78"/>
              </a:rPr>
              <a:t>- صحيحة</a:t>
            </a:r>
            <a:r>
              <a:rPr lang="ar-IQ" sz="2800" dirty="0">
                <a:latin typeface="Simplified Arabic" panose="02020603050405020304" pitchFamily="18" charset="-78"/>
                <a:cs typeface="Simplified Arabic" panose="02020603050405020304" pitchFamily="18" charset="-78"/>
              </a:rPr>
              <a:t>: وهي التفعيلة التي سلمت من العلل ضرباً أو عروضاً.</a:t>
            </a:r>
            <a:endParaRPr lang="en-US"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2739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down)">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128</TotalTime>
  <Words>570</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Ali-A-Samik</vt:lpstr>
      <vt:lpstr>Arial</vt:lpstr>
      <vt:lpstr>Calibri</vt:lpstr>
      <vt:lpstr>Century Gothic</vt:lpstr>
      <vt:lpstr>Simplified Arabic</vt:lpstr>
      <vt:lpstr>Times New Roman</vt:lpstr>
      <vt:lpstr>Traditional Arabic</vt:lpstr>
      <vt:lpstr>Wingdings 3</vt:lpstr>
      <vt:lpstr>Ion</vt:lpstr>
      <vt:lpstr>البيت الشعري وأجزاؤه</vt:lpstr>
      <vt:lpstr>التفعيلات وأجزاؤها</vt:lpstr>
      <vt:lpstr>الكتابة العروضية (الصوتية)</vt:lpstr>
      <vt:lpstr>PowerPoint Presentation</vt:lpstr>
      <vt:lpstr>الزحاف والعِلّة</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البيت الشعري وأجزاؤه</dc:title>
  <dc:creator>Friendship</dc:creator>
  <cp:lastModifiedBy>Friendship</cp:lastModifiedBy>
  <cp:revision>8</cp:revision>
  <dcterms:created xsi:type="dcterms:W3CDTF">2020-11-16T04:47:54Z</dcterms:created>
  <dcterms:modified xsi:type="dcterms:W3CDTF">2020-11-16T07:43:18Z</dcterms:modified>
</cp:coreProperties>
</file>