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2" y="-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807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145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088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8247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3087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585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2458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6104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687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248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871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153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186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333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623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037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610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FC08C52-E098-4B07-80E5-78FD95E667AB}" type="datetimeFigureOut">
              <a:rPr lang="ar-IQ" smtClean="0"/>
              <a:t>08/04/1442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FAE2C64-8B41-4A32-81B4-4E8F77610A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211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69705"/>
            <a:ext cx="9144000" cy="811369"/>
          </a:xfrm>
        </p:spPr>
        <p:txBody>
          <a:bodyPr>
            <a:normAutofit fontScale="90000"/>
          </a:bodyPr>
          <a:lstStyle/>
          <a:p>
            <a:pPr algn="ctr"/>
            <a:r>
              <a:rPr lang="ar-IQ" sz="4800" b="1" u="sng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البحر </a:t>
            </a:r>
            <a:r>
              <a:rPr lang="ar-IQ" sz="4800" b="1" u="sng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الطويل</a:t>
            </a:r>
            <a:endParaRPr lang="ar-IQ" sz="4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3289" y="1905385"/>
            <a:ext cx="8825658" cy="541602"/>
          </a:xfrm>
        </p:spPr>
        <p:txBody>
          <a:bodyPr>
            <a:noAutofit/>
          </a:bodyPr>
          <a:lstStyle/>
          <a:p>
            <a:pPr algn="r"/>
            <a:r>
              <a:rPr lang="ar-IQ" sz="28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وزنه في </a:t>
            </a:r>
            <a:r>
              <a:rPr lang="ar-IQ" sz="2800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دائرته:</a:t>
            </a:r>
            <a:r>
              <a:rPr lang="ar-IQ" sz="28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2800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2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فعولن </a:t>
            </a:r>
            <a:r>
              <a:rPr lang="ar-IQ" sz="2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مفاعيلن فعولن مفاعيلن      فعولن مفاعيلن فعولن </a:t>
            </a:r>
            <a:r>
              <a:rPr lang="ar-IQ" sz="2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مفاعيلن</a:t>
            </a:r>
            <a:endParaRPr lang="en-US" sz="28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gray">
          <a:xfrm>
            <a:off x="1861141" y="2740367"/>
            <a:ext cx="8825658" cy="5416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IQ" sz="2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مفتاحه:         طويلٌ </a:t>
            </a:r>
            <a:r>
              <a:rPr lang="ar-IQ" sz="2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لَـهُ دُونَ البُحُورِ فَضَائِلُ      فعولن مفاعيلن فعولن مفاعلن</a:t>
            </a:r>
            <a:endParaRPr lang="en-US" sz="2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gray">
          <a:xfrm>
            <a:off x="1858993" y="3523830"/>
            <a:ext cx="8825658" cy="5416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IQ" sz="2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ولهذا البحر عروض واحدة مقبوضة (مفاعِلن) لها ثلاثة أضرب.</a:t>
            </a:r>
            <a:endParaRPr lang="en-US" sz="2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gray">
          <a:xfrm>
            <a:off x="1843966" y="4204267"/>
            <a:ext cx="8825658" cy="5416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IQ" sz="2800" b="1" i="1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الضرب الأول/ سالم صحيح (مفاعيلن).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108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61767" y="1159564"/>
            <a:ext cx="10260000" cy="2196000"/>
          </a:xfrm>
        </p:spPr>
        <p:txBody>
          <a:bodyPr/>
          <a:lstStyle/>
          <a:p>
            <a:pPr algn="r" fontAlgn="t"/>
            <a:endParaRPr lang="ar-IQ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19349" y="3670477"/>
            <a:ext cx="9779209" cy="1942563"/>
          </a:xfrm>
        </p:spPr>
        <p:txBody>
          <a:bodyPr>
            <a:noAutofit/>
          </a:bodyPr>
          <a:lstStyle/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1ـ البيت من بحر الطويل.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2ـ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العروض </a:t>
            </a:r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(مفاعِلن)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مقبوضة.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3ـ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الضرب (فعولن) محذوف.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4ـ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تفعيلات (فعولُ) في حشو الصدر وحشو العجز مقبوضات.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endParaRPr lang="ar-IQ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230716"/>
              </p:ext>
            </p:extLst>
          </p:nvPr>
        </p:nvGraphicFramePr>
        <p:xfrm>
          <a:off x="1115777" y="1300996"/>
          <a:ext cx="9977737" cy="197046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{AF606853-7671-496A-8E4F-DF71F8EC918B}</a:tableStyleId>
              </a:tblPr>
              <a:tblGrid>
                <a:gridCol w="995942">
                  <a:extLst>
                    <a:ext uri="{9D8B030D-6E8A-4147-A177-3AD203B41FA5}">
                      <a16:colId xmlns:a16="http://schemas.microsoft.com/office/drawing/2014/main" val="2059748897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417485117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1590979478"/>
                    </a:ext>
                  </a:extLst>
                </a:gridCol>
                <a:gridCol w="1318546">
                  <a:extLst>
                    <a:ext uri="{9D8B030D-6E8A-4147-A177-3AD203B41FA5}">
                      <a16:colId xmlns:a16="http://schemas.microsoft.com/office/drawing/2014/main" val="806555453"/>
                    </a:ext>
                  </a:extLst>
                </a:gridCol>
                <a:gridCol w="667081">
                  <a:extLst>
                    <a:ext uri="{9D8B030D-6E8A-4147-A177-3AD203B41FA5}">
                      <a16:colId xmlns:a16="http://schemas.microsoft.com/office/drawing/2014/main" val="3888420843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3673559473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311355421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286347113"/>
                    </a:ext>
                  </a:extLst>
                </a:gridCol>
                <a:gridCol w="1340014">
                  <a:extLst>
                    <a:ext uri="{9D8B030D-6E8A-4147-A177-3AD203B41FA5}">
                      <a16:colId xmlns:a16="http://schemas.microsoft.com/office/drawing/2014/main" val="3426432785"/>
                    </a:ext>
                  </a:extLst>
                </a:gridCol>
              </a:tblGrid>
              <a:tr h="492616"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وَكُنْـــتُ  </a:t>
                      </a: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إِذَا </a:t>
                      </a: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مَــــــــا جِـــئْــــــــــــتُ </a:t>
                      </a: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جِئْتُ  </a:t>
                      </a: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بِـــــــعِـــــــــلَّـــــــــةٍ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195070" algn="ctr"/>
                        </a:tabLst>
                      </a:pPr>
                      <a:r>
                        <a:rPr lang="en-US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	</a:t>
                      </a: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فَأَفْنَيْــــــــــــتُ عِـــــــلاَّتِي  فَكَيْـــــفَ  أَقُـــــــــــــــــــــولُ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60047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وكنتُ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إذا ماجِئ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تجئتُ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بعلْلَتن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فأَفْنَيْ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تعللاتي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فكيفَ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أقولو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03900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//o//o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123557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مفاعِلن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62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89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61767" y="811844"/>
            <a:ext cx="10260000" cy="2196000"/>
          </a:xfrm>
        </p:spPr>
        <p:txBody>
          <a:bodyPr/>
          <a:lstStyle/>
          <a:p>
            <a:pPr algn="r" fontAlgn="t"/>
            <a:endParaRPr lang="ar-IQ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19349" y="3078050"/>
            <a:ext cx="9779209" cy="1942563"/>
          </a:xfrm>
        </p:spPr>
        <p:txBody>
          <a:bodyPr>
            <a:noAutofit/>
          </a:bodyPr>
          <a:lstStyle/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1ـ البيت من بحر الطويل.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2ـ تفعيلة العروض (مفاعِلن)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مقبوضة.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3ـ تفعيلة الضرب (مفاعيلن) سالمة صحيحة.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4ـ تفعيلات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الحشو كلها </a:t>
            </a:r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سالمة.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endParaRPr lang="ar-IQ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47796"/>
              </p:ext>
            </p:extLst>
          </p:nvPr>
        </p:nvGraphicFramePr>
        <p:xfrm>
          <a:off x="1115777" y="927516"/>
          <a:ext cx="9977737" cy="197046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{AF606853-7671-496A-8E4F-DF71F8EC918B}</a:tableStyleId>
              </a:tblPr>
              <a:tblGrid>
                <a:gridCol w="995942">
                  <a:extLst>
                    <a:ext uri="{9D8B030D-6E8A-4147-A177-3AD203B41FA5}">
                      <a16:colId xmlns:a16="http://schemas.microsoft.com/office/drawing/2014/main" val="2059748897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417485117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1590979478"/>
                    </a:ext>
                  </a:extLst>
                </a:gridCol>
                <a:gridCol w="1318546">
                  <a:extLst>
                    <a:ext uri="{9D8B030D-6E8A-4147-A177-3AD203B41FA5}">
                      <a16:colId xmlns:a16="http://schemas.microsoft.com/office/drawing/2014/main" val="806555453"/>
                    </a:ext>
                  </a:extLst>
                </a:gridCol>
                <a:gridCol w="667081">
                  <a:extLst>
                    <a:ext uri="{9D8B030D-6E8A-4147-A177-3AD203B41FA5}">
                      <a16:colId xmlns:a16="http://schemas.microsoft.com/office/drawing/2014/main" val="3888420843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3673559473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311355421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286347113"/>
                    </a:ext>
                  </a:extLst>
                </a:gridCol>
                <a:gridCol w="1340014">
                  <a:extLst>
                    <a:ext uri="{9D8B030D-6E8A-4147-A177-3AD203B41FA5}">
                      <a16:colId xmlns:a16="http://schemas.microsoft.com/office/drawing/2014/main" val="3426432785"/>
                    </a:ext>
                  </a:extLst>
                </a:gridCol>
              </a:tblGrid>
              <a:tr h="492616"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أَبَـــــــا مُنْـــــــــــــــذِرٍ كَانَـتْ  غُـــــرُورَاً  صَــــحِيْـــــفَـتِي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وَلَمْ أُعْــــــــطِكُمْ فِي الطَّوْعِ  مَالِي  وَلا عِـــرْضِي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60047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أبامن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ذرنكانت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غرورن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صحيفتي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ولمأع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طكمفططو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عمالي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ولاعرضي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03900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//o//o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123557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مفاعِلن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62428"/>
                  </a:ext>
                </a:extLst>
              </a:tr>
            </a:tbl>
          </a:graphicData>
        </a:graphic>
      </p:graphicFrame>
      <p:sp>
        <p:nvSpPr>
          <p:cNvPr id="12" name="Subtitle 9"/>
          <p:cNvSpPr txBox="1">
            <a:spLocks/>
          </p:cNvSpPr>
          <p:nvPr/>
        </p:nvSpPr>
        <p:spPr bwMode="gray">
          <a:xfrm>
            <a:off x="1371748" y="5136530"/>
            <a:ext cx="972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IQ" sz="3200" b="1" u="sng" dirty="0" smtClean="0">
                <a:solidFill>
                  <a:srgbClr val="FFFF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القبض: زحاف مفرد، يعني حذف الخامس الساكن من التفعيلة.</a:t>
            </a:r>
            <a:endParaRPr lang="ar-IQ" sz="3200" b="1" u="sng" dirty="0">
              <a:solidFill>
                <a:srgbClr val="FFFF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905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build="p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61767" y="863360"/>
            <a:ext cx="10260000" cy="2196000"/>
          </a:xfrm>
        </p:spPr>
        <p:txBody>
          <a:bodyPr/>
          <a:lstStyle/>
          <a:p>
            <a:pPr algn="r" fontAlgn="t"/>
            <a:endParaRPr lang="ar-IQ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19349" y="3438660"/>
            <a:ext cx="9779209" cy="1942563"/>
          </a:xfrm>
        </p:spPr>
        <p:txBody>
          <a:bodyPr>
            <a:noAutofit/>
          </a:bodyPr>
          <a:lstStyle/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1ـ البيت من بحر الطويل.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2ـ تفعيلة العروض (مفاعِلن)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مقبوضة.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3ـ تفعيلة الضرب (مفاعيلن) سالمة صحيحة.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4ـ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تفعيلات (فعولُ) في حشو الصدر وحشو العجز مقبوضات.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endParaRPr lang="ar-IQ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068034"/>
              </p:ext>
            </p:extLst>
          </p:nvPr>
        </p:nvGraphicFramePr>
        <p:xfrm>
          <a:off x="1115777" y="966153"/>
          <a:ext cx="9977737" cy="197046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{AF606853-7671-496A-8E4F-DF71F8EC918B}</a:tableStyleId>
              </a:tblPr>
              <a:tblGrid>
                <a:gridCol w="995942">
                  <a:extLst>
                    <a:ext uri="{9D8B030D-6E8A-4147-A177-3AD203B41FA5}">
                      <a16:colId xmlns:a16="http://schemas.microsoft.com/office/drawing/2014/main" val="2059748897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417485117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1590979478"/>
                    </a:ext>
                  </a:extLst>
                </a:gridCol>
                <a:gridCol w="1318546">
                  <a:extLst>
                    <a:ext uri="{9D8B030D-6E8A-4147-A177-3AD203B41FA5}">
                      <a16:colId xmlns:a16="http://schemas.microsoft.com/office/drawing/2014/main" val="806555453"/>
                    </a:ext>
                  </a:extLst>
                </a:gridCol>
                <a:gridCol w="667081">
                  <a:extLst>
                    <a:ext uri="{9D8B030D-6E8A-4147-A177-3AD203B41FA5}">
                      <a16:colId xmlns:a16="http://schemas.microsoft.com/office/drawing/2014/main" val="3888420843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3673559473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311355421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286347113"/>
                    </a:ext>
                  </a:extLst>
                </a:gridCol>
                <a:gridCol w="1340014">
                  <a:extLst>
                    <a:ext uri="{9D8B030D-6E8A-4147-A177-3AD203B41FA5}">
                      <a16:colId xmlns:a16="http://schemas.microsoft.com/office/drawing/2014/main" val="3426432785"/>
                    </a:ext>
                  </a:extLst>
                </a:gridCol>
              </a:tblGrid>
              <a:tr h="492616"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وَنَحْـــــــــنُ أُنَـــــــــــــــــــــــاسٌ </a:t>
                      </a: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لا </a:t>
                      </a: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تَــــوَسُّـــــــــــــــــــــــــــطَ عِنْــــــــدَنَـا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لَنَا الصَّـدْرُ </a:t>
                      </a: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 دُونَ  العَــــــــالَمِــــــــــــينَ  أَوِ القَـــــــبْــــــرُ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60047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ونحنُ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أناسنلا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توسسُ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طعندنا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لنصصد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ردونلعا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لمينَ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أولقبرو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03900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//o/</a:t>
                      </a:r>
                      <a:endParaRPr lang="en-US" sz="2800" b="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//o</a:t>
                      </a:r>
                      <a:r>
                        <a:rPr lang="ar-IQ" sz="28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//</a:t>
                      </a:r>
                      <a:r>
                        <a:rPr lang="ar-IQ" sz="28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o//o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b="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//o</a:t>
                      </a:r>
                      <a:r>
                        <a:rPr lang="ar-IQ" sz="28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b="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123557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مفاعِلن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62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90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61767" y="863360"/>
            <a:ext cx="10260000" cy="2196000"/>
          </a:xfrm>
        </p:spPr>
        <p:txBody>
          <a:bodyPr/>
          <a:lstStyle/>
          <a:p>
            <a:pPr algn="r" fontAlgn="t"/>
            <a:endParaRPr lang="ar-IQ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19349" y="3438660"/>
            <a:ext cx="9779209" cy="1942563"/>
          </a:xfrm>
        </p:spPr>
        <p:txBody>
          <a:bodyPr>
            <a:noAutofit/>
          </a:bodyPr>
          <a:lstStyle/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1ـ البيت من بحر الطويل.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2ـ تفعيلة العروض (مفاعِلن)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مقبوضة.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3ـ تفعيلة الضرب (مفاعيلن) سالمة صحيحة.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4ـ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تفعيلتا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(فعولُ) في حشو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العجز مقبوضتان.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endParaRPr lang="ar-IQ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164799"/>
              </p:ext>
            </p:extLst>
          </p:nvPr>
        </p:nvGraphicFramePr>
        <p:xfrm>
          <a:off x="1115777" y="966153"/>
          <a:ext cx="9977737" cy="197046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{AF606853-7671-496A-8E4F-DF71F8EC918B}</a:tableStyleId>
              </a:tblPr>
              <a:tblGrid>
                <a:gridCol w="995942">
                  <a:extLst>
                    <a:ext uri="{9D8B030D-6E8A-4147-A177-3AD203B41FA5}">
                      <a16:colId xmlns:a16="http://schemas.microsoft.com/office/drawing/2014/main" val="2059748897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417485117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1590979478"/>
                    </a:ext>
                  </a:extLst>
                </a:gridCol>
                <a:gridCol w="1318546">
                  <a:extLst>
                    <a:ext uri="{9D8B030D-6E8A-4147-A177-3AD203B41FA5}">
                      <a16:colId xmlns:a16="http://schemas.microsoft.com/office/drawing/2014/main" val="806555453"/>
                    </a:ext>
                  </a:extLst>
                </a:gridCol>
                <a:gridCol w="667081">
                  <a:extLst>
                    <a:ext uri="{9D8B030D-6E8A-4147-A177-3AD203B41FA5}">
                      <a16:colId xmlns:a16="http://schemas.microsoft.com/office/drawing/2014/main" val="3888420843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3673559473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311355421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286347113"/>
                    </a:ext>
                  </a:extLst>
                </a:gridCol>
                <a:gridCol w="1340014">
                  <a:extLst>
                    <a:ext uri="{9D8B030D-6E8A-4147-A177-3AD203B41FA5}">
                      <a16:colId xmlns:a16="http://schemas.microsoft.com/office/drawing/2014/main" val="3426432785"/>
                    </a:ext>
                  </a:extLst>
                </a:gridCol>
              </a:tblGrid>
              <a:tr h="492616"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لَقَدْ </a:t>
                      </a: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كَــــــــــان </a:t>
                      </a: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هَذَا </a:t>
                      </a: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الــــــقَلْــــــــبُ </a:t>
                      </a: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فِي </a:t>
                      </a: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القُرْبِ مُــــضْـــــــغَةً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وَهَــــا هُـــــــوَ مِـــــنْ بَعْـدِ الأَحِــــــــبَّــــــــــــــــةِ  أَوْصَـــــــــالُ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60047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لقدكا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نـهاذلقل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بفلقر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بـمضغتن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وهاهُ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وَمِنْبعدل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أحبْبَ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تأوصالو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03900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123557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مفاعِلن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62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52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2310" y="1396214"/>
            <a:ext cx="10080000" cy="20880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Subtitle 2"/>
          <p:cNvSpPr txBox="1">
            <a:spLocks noGrp="1"/>
          </p:cNvSpPr>
          <p:nvPr>
            <p:ph type="ctrTitle"/>
          </p:nvPr>
        </p:nvSpPr>
        <p:spPr bwMode="gray">
          <a:xfrm>
            <a:off x="1463298" y="738751"/>
            <a:ext cx="8825658" cy="54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IQ" sz="2800" b="1" i="1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الضرب </a:t>
            </a:r>
            <a:r>
              <a:rPr lang="ar-IQ" sz="2800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الثاني/ </a:t>
            </a:r>
            <a:r>
              <a:rPr lang="ar-IQ" sz="2800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مقبوض</a:t>
            </a:r>
            <a:r>
              <a:rPr lang="ar-IQ" sz="2800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2800" b="1" i="1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IQ" sz="2800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مفاعِلن</a:t>
            </a:r>
            <a:r>
              <a:rPr lang="ar-IQ" sz="2800" b="1" i="1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).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75477"/>
              </p:ext>
            </p:extLst>
          </p:nvPr>
        </p:nvGraphicFramePr>
        <p:xfrm>
          <a:off x="1009451" y="1448347"/>
          <a:ext cx="9977737" cy="197046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{AF606853-7671-496A-8E4F-DF71F8EC918B}</a:tableStyleId>
              </a:tblPr>
              <a:tblGrid>
                <a:gridCol w="995942">
                  <a:extLst>
                    <a:ext uri="{9D8B030D-6E8A-4147-A177-3AD203B41FA5}">
                      <a16:colId xmlns:a16="http://schemas.microsoft.com/office/drawing/2014/main" val="2059748897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417485117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1590979478"/>
                    </a:ext>
                  </a:extLst>
                </a:gridCol>
                <a:gridCol w="1318546">
                  <a:extLst>
                    <a:ext uri="{9D8B030D-6E8A-4147-A177-3AD203B41FA5}">
                      <a16:colId xmlns:a16="http://schemas.microsoft.com/office/drawing/2014/main" val="806555453"/>
                    </a:ext>
                  </a:extLst>
                </a:gridCol>
                <a:gridCol w="667081">
                  <a:extLst>
                    <a:ext uri="{9D8B030D-6E8A-4147-A177-3AD203B41FA5}">
                      <a16:colId xmlns:a16="http://schemas.microsoft.com/office/drawing/2014/main" val="3888420843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3673559473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311355421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286347113"/>
                    </a:ext>
                  </a:extLst>
                </a:gridCol>
                <a:gridCol w="1340014">
                  <a:extLst>
                    <a:ext uri="{9D8B030D-6E8A-4147-A177-3AD203B41FA5}">
                      <a16:colId xmlns:a16="http://schemas.microsoft.com/office/drawing/2014/main" val="3426432785"/>
                    </a:ext>
                  </a:extLst>
                </a:gridCol>
              </a:tblGrid>
              <a:tr h="492616"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أَلاَ </a:t>
                      </a: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لَيْــــــــــتَ </a:t>
                      </a: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شِعْـرِي هَـلْ </a:t>
                      </a: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أَبِــــيْـــــــتَـــــــــــــنَّ لَــــــيْــــــــــلَـــــــةً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بِجَنْبِ </a:t>
                      </a: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الـــــــغَضَى أُزْجِي الـــــــقِلاصَ النَّــــــــــــــــــــــوَاجِيا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60047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ألالي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تشعريهل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أبيتن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نَلَيْلتن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بجنبل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غضاأُزجِلْ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قلاصن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نواجيا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03900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123557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مفاعِلن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مفاعِلن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62428"/>
                  </a:ext>
                </a:extLst>
              </a:tr>
            </a:tbl>
          </a:graphicData>
        </a:graphic>
      </p:graphicFrame>
      <p:sp>
        <p:nvSpPr>
          <p:cNvPr id="6" name="Subtitle 9"/>
          <p:cNvSpPr txBox="1">
            <a:spLocks/>
          </p:cNvSpPr>
          <p:nvPr/>
        </p:nvSpPr>
        <p:spPr bwMode="gray">
          <a:xfrm>
            <a:off x="1219349" y="3849731"/>
            <a:ext cx="9779209" cy="1942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1ـ البيت من بحر الطويل.</a:t>
            </a:r>
            <a:endParaRPr lang="en-US" sz="2400" dirty="0" smtClean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2ـ العروض (مفاعِلن) مقبوضة.</a:t>
            </a:r>
            <a:endParaRPr lang="en-US" sz="2400" dirty="0" smtClean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3ـ الضرب (مفاعِلن) مقبوض.</a:t>
            </a:r>
            <a:endParaRPr lang="en-US" sz="2400" dirty="0" smtClean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4ـ تفعيلات الحشو كلها سالمة.</a:t>
            </a:r>
            <a:endParaRPr lang="en-US" sz="2400" dirty="0" smtClean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endParaRPr lang="ar-IQ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807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61767" y="1159564"/>
            <a:ext cx="10260000" cy="2196000"/>
          </a:xfrm>
        </p:spPr>
        <p:txBody>
          <a:bodyPr/>
          <a:lstStyle/>
          <a:p>
            <a:pPr algn="r" fontAlgn="t"/>
            <a:endParaRPr lang="ar-IQ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19349" y="3670477"/>
            <a:ext cx="9779209" cy="1942563"/>
          </a:xfrm>
        </p:spPr>
        <p:txBody>
          <a:bodyPr>
            <a:noAutofit/>
          </a:bodyPr>
          <a:lstStyle/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1ـ البيت من بحر الطويل.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2ـ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العروض </a:t>
            </a:r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(مفاعِلن)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مقبوضة.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3ـ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الضرب </a:t>
            </a:r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مفاعِلن) مقبوض.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4ـ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تفعيلات (فعولُ) في حشو البيت كلها مقبوضة.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endParaRPr lang="ar-IQ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828982"/>
              </p:ext>
            </p:extLst>
          </p:nvPr>
        </p:nvGraphicFramePr>
        <p:xfrm>
          <a:off x="1115777" y="1300996"/>
          <a:ext cx="9977737" cy="197046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{AF606853-7671-496A-8E4F-DF71F8EC918B}</a:tableStyleId>
              </a:tblPr>
              <a:tblGrid>
                <a:gridCol w="995942">
                  <a:extLst>
                    <a:ext uri="{9D8B030D-6E8A-4147-A177-3AD203B41FA5}">
                      <a16:colId xmlns:a16="http://schemas.microsoft.com/office/drawing/2014/main" val="2059748897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417485117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1590979478"/>
                    </a:ext>
                  </a:extLst>
                </a:gridCol>
                <a:gridCol w="1318546">
                  <a:extLst>
                    <a:ext uri="{9D8B030D-6E8A-4147-A177-3AD203B41FA5}">
                      <a16:colId xmlns:a16="http://schemas.microsoft.com/office/drawing/2014/main" val="806555453"/>
                    </a:ext>
                  </a:extLst>
                </a:gridCol>
                <a:gridCol w="667081">
                  <a:extLst>
                    <a:ext uri="{9D8B030D-6E8A-4147-A177-3AD203B41FA5}">
                      <a16:colId xmlns:a16="http://schemas.microsoft.com/office/drawing/2014/main" val="3888420843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3673559473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311355421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286347113"/>
                    </a:ext>
                  </a:extLst>
                </a:gridCol>
                <a:gridCol w="1340014">
                  <a:extLst>
                    <a:ext uri="{9D8B030D-6E8A-4147-A177-3AD203B41FA5}">
                      <a16:colId xmlns:a16="http://schemas.microsoft.com/office/drawing/2014/main" val="3426432785"/>
                    </a:ext>
                  </a:extLst>
                </a:gridCol>
              </a:tblGrid>
              <a:tr h="492616"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أَتَـــــــــــوْكَ  يَجُــــــــــــرُّونَ الــــــــــــــحَـــــدِيـدَ   كَــــــــــأَنَّــــــــهُمْ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سَرَوْا </a:t>
                      </a: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 بِــــــــــجِيـــــــــــــادٍ مَــــــا  لَـــــــهُــــــــنَّ  قَــــــــــــوَائِـــــــــمُ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60047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أتوكَ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يجررونل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حديدَ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كأننهم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سروبِ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جيادنما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لهنْنَ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قوائمو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03900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123557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مفاعِلن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مفاعِلن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62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28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61767" y="1159564"/>
            <a:ext cx="10260000" cy="2196000"/>
          </a:xfrm>
        </p:spPr>
        <p:txBody>
          <a:bodyPr/>
          <a:lstStyle/>
          <a:p>
            <a:pPr algn="r" fontAlgn="t"/>
            <a:endParaRPr lang="ar-IQ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19349" y="3670477"/>
            <a:ext cx="9779209" cy="1942563"/>
          </a:xfrm>
        </p:spPr>
        <p:txBody>
          <a:bodyPr>
            <a:noAutofit/>
          </a:bodyPr>
          <a:lstStyle/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1ـ البيت من بحر الطويل.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2ـ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العروض </a:t>
            </a:r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(مفاعِلن)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مقبوضة.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3ـ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الضرب </a:t>
            </a:r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مفاعِلن) مقبوض.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4ـ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تفعيلتا (فعولُ) في حشو الصدر مقبوضتان، وتفعيلة (مفاعِلن) في حشو العجز مقبوضة.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endParaRPr lang="ar-IQ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740232"/>
              </p:ext>
            </p:extLst>
          </p:nvPr>
        </p:nvGraphicFramePr>
        <p:xfrm>
          <a:off x="1115777" y="1300996"/>
          <a:ext cx="9977737" cy="197046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{AF606853-7671-496A-8E4F-DF71F8EC918B}</a:tableStyleId>
              </a:tblPr>
              <a:tblGrid>
                <a:gridCol w="995942">
                  <a:extLst>
                    <a:ext uri="{9D8B030D-6E8A-4147-A177-3AD203B41FA5}">
                      <a16:colId xmlns:a16="http://schemas.microsoft.com/office/drawing/2014/main" val="2059748897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417485117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1590979478"/>
                    </a:ext>
                  </a:extLst>
                </a:gridCol>
                <a:gridCol w="1318546">
                  <a:extLst>
                    <a:ext uri="{9D8B030D-6E8A-4147-A177-3AD203B41FA5}">
                      <a16:colId xmlns:a16="http://schemas.microsoft.com/office/drawing/2014/main" val="806555453"/>
                    </a:ext>
                  </a:extLst>
                </a:gridCol>
                <a:gridCol w="667081">
                  <a:extLst>
                    <a:ext uri="{9D8B030D-6E8A-4147-A177-3AD203B41FA5}">
                      <a16:colId xmlns:a16="http://schemas.microsoft.com/office/drawing/2014/main" val="3888420843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3673559473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311355421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286347113"/>
                    </a:ext>
                  </a:extLst>
                </a:gridCol>
                <a:gridCol w="1340014">
                  <a:extLst>
                    <a:ext uri="{9D8B030D-6E8A-4147-A177-3AD203B41FA5}">
                      <a16:colId xmlns:a16="http://schemas.microsoft.com/office/drawing/2014/main" val="3426432785"/>
                    </a:ext>
                  </a:extLst>
                </a:gridCol>
              </a:tblGrid>
              <a:tr h="492616"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تَـــــــــرَى بَـــــــــعَــــــــــــــرَ </a:t>
                      </a: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الأَرْءَامِ </a:t>
                      </a: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فِــــــــــي عَـــــــــــــرَصَــــــــاتِها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وَقِـــــيْـعــــــانِهَـــــا كَـــــــــــــــأَنَّـــــــــــــــــــهُ حَــــــــــبُّ فُـــــــلْــــــــــفُلِ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60047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تَرَابَ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عرلأَرءا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مفيعَ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رصاتها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وقيعا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نهاكأن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نهوحب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بفلفلي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03900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123557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مفاعِلن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مفاعِلن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مفاعِلن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62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89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61767" y="1217962"/>
            <a:ext cx="10260000" cy="2088000"/>
          </a:xfrm>
        </p:spPr>
        <p:txBody>
          <a:bodyPr/>
          <a:lstStyle/>
          <a:p>
            <a:pPr algn="r" fontAlgn="t"/>
            <a:endParaRPr lang="ar-IQ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19349" y="3381890"/>
            <a:ext cx="9779209" cy="1942563"/>
          </a:xfrm>
        </p:spPr>
        <p:txBody>
          <a:bodyPr>
            <a:noAutofit/>
          </a:bodyPr>
          <a:lstStyle/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1ـ البيت من بحر الطويل.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2ـ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العروض </a:t>
            </a:r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(مفاعِلن)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مقبوضة.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3ـ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الضرب (فعولن) محذوف.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4ـ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تفعيلتا (فعولُ) في حشو العجز مقبوضتان.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endParaRPr lang="ar-IQ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219296"/>
              </p:ext>
            </p:extLst>
          </p:nvPr>
        </p:nvGraphicFramePr>
        <p:xfrm>
          <a:off x="1115777" y="1267590"/>
          <a:ext cx="9977737" cy="197046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{AF606853-7671-496A-8E4F-DF71F8EC918B}</a:tableStyleId>
              </a:tblPr>
              <a:tblGrid>
                <a:gridCol w="995942">
                  <a:extLst>
                    <a:ext uri="{9D8B030D-6E8A-4147-A177-3AD203B41FA5}">
                      <a16:colId xmlns:a16="http://schemas.microsoft.com/office/drawing/2014/main" val="2059748897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417485117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1590979478"/>
                    </a:ext>
                  </a:extLst>
                </a:gridCol>
                <a:gridCol w="1318546">
                  <a:extLst>
                    <a:ext uri="{9D8B030D-6E8A-4147-A177-3AD203B41FA5}">
                      <a16:colId xmlns:a16="http://schemas.microsoft.com/office/drawing/2014/main" val="806555453"/>
                    </a:ext>
                  </a:extLst>
                </a:gridCol>
                <a:gridCol w="667081">
                  <a:extLst>
                    <a:ext uri="{9D8B030D-6E8A-4147-A177-3AD203B41FA5}">
                      <a16:colId xmlns:a16="http://schemas.microsoft.com/office/drawing/2014/main" val="3888420843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3673559473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311355421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286347113"/>
                    </a:ext>
                  </a:extLst>
                </a:gridCol>
                <a:gridCol w="1340014">
                  <a:extLst>
                    <a:ext uri="{9D8B030D-6E8A-4147-A177-3AD203B41FA5}">
                      <a16:colId xmlns:a16="http://schemas.microsoft.com/office/drawing/2014/main" val="3426432785"/>
                    </a:ext>
                  </a:extLst>
                </a:gridCol>
              </a:tblGrid>
              <a:tr h="492616"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إِذَا </a:t>
                      </a: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المَــــرْءُ لَــــمْ يَــــدْنَسْ  مِنَ  اللُّــــــــؤْمِ عِـــــرْضُـــــــــهُ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فَكُــــــــلُّ  رِدَاءٍ  يَــــــــــــــــــــرْتَـــــــــدِيـــــــهِ  جَـــــمِيــــــــــلُ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60047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إذلمر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أُلميدنس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منللؤ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معرضهو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فكلْلُ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ردائِنْيَـر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تديهِ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جميلو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03900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123557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مفاعِلن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62428"/>
                  </a:ext>
                </a:extLst>
              </a:tr>
            </a:tbl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 bwMode="gray">
          <a:xfrm>
            <a:off x="1431838" y="655971"/>
            <a:ext cx="8825658" cy="5416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IQ" sz="2800" b="1" i="1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الضرب </a:t>
            </a:r>
            <a:r>
              <a:rPr lang="ar-IQ" sz="2800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الثالث/ </a:t>
            </a:r>
            <a:r>
              <a:rPr lang="ar-IQ" sz="2800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محذوف</a:t>
            </a:r>
            <a:r>
              <a:rPr lang="ar-IQ" sz="2800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(</a:t>
            </a:r>
            <a:r>
              <a:rPr lang="ar-IQ" sz="2800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فعولن</a:t>
            </a:r>
            <a:r>
              <a:rPr lang="ar-IQ" sz="2800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).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Subtitle 9"/>
          <p:cNvSpPr txBox="1">
            <a:spLocks/>
          </p:cNvSpPr>
          <p:nvPr/>
        </p:nvSpPr>
        <p:spPr bwMode="gray">
          <a:xfrm>
            <a:off x="1371748" y="5381083"/>
            <a:ext cx="972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IQ" sz="3200" b="1" u="sng" dirty="0">
                <a:solidFill>
                  <a:srgbClr val="FFFF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الحذف: </a:t>
            </a:r>
            <a:r>
              <a:rPr lang="ar-IQ" sz="3200" b="1" u="sng" dirty="0">
                <a:solidFill>
                  <a:srgbClr val="FFFF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علة من علل النقص، تعني إسقاط السبب الخفيف الأخير من </a:t>
            </a:r>
            <a:r>
              <a:rPr lang="ar-IQ" sz="3200" b="1" u="sng" dirty="0" smtClean="0">
                <a:solidFill>
                  <a:srgbClr val="FFFF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التفعيلة.</a:t>
            </a:r>
            <a:endParaRPr lang="ar-IQ" sz="3200" b="1" u="sng" dirty="0">
              <a:solidFill>
                <a:srgbClr val="FFFF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362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build="p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61767" y="1159564"/>
            <a:ext cx="10260000" cy="2196000"/>
          </a:xfrm>
        </p:spPr>
        <p:txBody>
          <a:bodyPr/>
          <a:lstStyle/>
          <a:p>
            <a:pPr algn="r" fontAlgn="t"/>
            <a:endParaRPr lang="ar-IQ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19349" y="3670477"/>
            <a:ext cx="9779209" cy="1942563"/>
          </a:xfrm>
        </p:spPr>
        <p:txBody>
          <a:bodyPr>
            <a:noAutofit/>
          </a:bodyPr>
          <a:lstStyle/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1ـ البيت من بحر الطويل.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2ـ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العروض </a:t>
            </a:r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(مفاعِلن)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مقبوضة.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3ـ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الضرب (فعولن) محذوف.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r>
              <a:rPr lang="ar-IQ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4ـ </a:t>
            </a:r>
            <a:r>
              <a:rPr lang="ar-IQ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تفعيلات (فعولُ) في حشو الصدر وحشو العجز مقبوضات.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/>
            <a:endParaRPr lang="ar-IQ" sz="2400" dirty="0">
              <a:solidFill>
                <a:schemeClr val="accent1">
                  <a:lumMod val="20000"/>
                  <a:lumOff val="8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314633"/>
              </p:ext>
            </p:extLst>
          </p:nvPr>
        </p:nvGraphicFramePr>
        <p:xfrm>
          <a:off x="1115777" y="1300996"/>
          <a:ext cx="9977737" cy="197046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{AF606853-7671-496A-8E4F-DF71F8EC918B}</a:tableStyleId>
              </a:tblPr>
              <a:tblGrid>
                <a:gridCol w="995942">
                  <a:extLst>
                    <a:ext uri="{9D8B030D-6E8A-4147-A177-3AD203B41FA5}">
                      <a16:colId xmlns:a16="http://schemas.microsoft.com/office/drawing/2014/main" val="2059748897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417485117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1590979478"/>
                    </a:ext>
                  </a:extLst>
                </a:gridCol>
                <a:gridCol w="1318546">
                  <a:extLst>
                    <a:ext uri="{9D8B030D-6E8A-4147-A177-3AD203B41FA5}">
                      <a16:colId xmlns:a16="http://schemas.microsoft.com/office/drawing/2014/main" val="806555453"/>
                    </a:ext>
                  </a:extLst>
                </a:gridCol>
                <a:gridCol w="667081">
                  <a:extLst>
                    <a:ext uri="{9D8B030D-6E8A-4147-A177-3AD203B41FA5}">
                      <a16:colId xmlns:a16="http://schemas.microsoft.com/office/drawing/2014/main" val="3888420843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3673559473"/>
                    </a:ext>
                  </a:extLst>
                </a:gridCol>
                <a:gridCol w="1334164">
                  <a:extLst>
                    <a:ext uri="{9D8B030D-6E8A-4147-A177-3AD203B41FA5}">
                      <a16:colId xmlns:a16="http://schemas.microsoft.com/office/drawing/2014/main" val="3113554212"/>
                    </a:ext>
                  </a:extLst>
                </a:gridCol>
                <a:gridCol w="995942">
                  <a:extLst>
                    <a:ext uri="{9D8B030D-6E8A-4147-A177-3AD203B41FA5}">
                      <a16:colId xmlns:a16="http://schemas.microsoft.com/office/drawing/2014/main" val="286347113"/>
                    </a:ext>
                  </a:extLst>
                </a:gridCol>
                <a:gridCol w="1340014">
                  <a:extLst>
                    <a:ext uri="{9D8B030D-6E8A-4147-A177-3AD203B41FA5}">
                      <a16:colId xmlns:a16="http://schemas.microsoft.com/office/drawing/2014/main" val="3426432785"/>
                    </a:ext>
                  </a:extLst>
                </a:gridCol>
              </a:tblGrid>
              <a:tr h="492616"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يُـكَلِّـــــــــــــــفُنِي  عَـــــــمِّـي  ثَــــمَانِيــــــــــــــــــنَ  نَـــــاقَـــــــةً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dirty="0">
                        <a:effectLst/>
                        <a:latin typeface="Traditional Arabic" panose="02020603050405020304" pitchFamily="18" charset="-78"/>
                        <a:ea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وَ مَا </a:t>
                      </a:r>
                      <a:r>
                        <a:rPr lang="ar-IQ" sz="2800" b="1" kern="1200" dirty="0" smtClean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لِــــــــــــــيَ وَالرَّحْـــــمَـــــــــــــنِ غَيْــــــرُ  ثَـــــــــــمَـــــــانِ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60047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يكلْلِ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فنيعممي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ثماني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نناقتن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ومالِ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يوررحما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نغيـرُ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ثماني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039009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5400" cmpd="sng"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0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//o/o</a:t>
                      </a:r>
                      <a:endParaRPr lang="en-US" sz="2800" b="0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 w="25400" cmpd="sng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123557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مفاعِلن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مفاعيلن</a:t>
                      </a:r>
                      <a:endParaRPr lang="en-US" sz="2800" b="1" kern="120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فعولُ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kern="1200" dirty="0">
                          <a:solidFill>
                            <a:schemeClr val="lt1"/>
                          </a:solidFill>
                          <a:effectLst/>
                          <a:latin typeface="Traditional Arabic" panose="02020603050405020304" pitchFamily="18" charset="-78"/>
                          <a:ea typeface="+mn-ea"/>
                          <a:cs typeface="Traditional Arabic" panose="02020603050405020304" pitchFamily="18" charset="-78"/>
                        </a:rPr>
                        <a:t>فعولن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Traditional Arabic" panose="02020603050405020304" pitchFamily="18" charset="-78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62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73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246</TotalTime>
  <Words>800</Words>
  <Application>Microsoft Office PowerPoint</Application>
  <PresentationFormat>Widescreen</PresentationFormat>
  <Paragraphs>315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Simplified Arabic</vt:lpstr>
      <vt:lpstr>Traditional Arabic</vt:lpstr>
      <vt:lpstr>Wingdings 3</vt:lpstr>
      <vt:lpstr>Ion Boardroom</vt:lpstr>
      <vt:lpstr>البحر الطويل</vt:lpstr>
      <vt:lpstr>PowerPoint Presentation</vt:lpstr>
      <vt:lpstr>PowerPoint Presentation</vt:lpstr>
      <vt:lpstr>PowerPoint Presentation</vt:lpstr>
      <vt:lpstr>الضرب الثاني/ مقبوض (مفاعِلن).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البحر الطويل</dc:title>
  <dc:creator>Friendship</dc:creator>
  <cp:lastModifiedBy>Friendship</cp:lastModifiedBy>
  <cp:revision>25</cp:revision>
  <dcterms:created xsi:type="dcterms:W3CDTF">2020-11-23T03:52:15Z</dcterms:created>
  <dcterms:modified xsi:type="dcterms:W3CDTF">2020-11-23T08:00:31Z</dcterms:modified>
</cp:coreProperties>
</file>