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FECD5B-66DE-4AA2-972C-383D12EF6DDB}" type="datetimeFigureOut">
              <a:rPr lang="en-US" smtClean="0"/>
              <a:t>6/28/2020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BDD621-BC19-4653-AEDD-DF3E2730D481}" type="slidenum">
              <a:rPr lang="en-US" smtClean="0"/>
              <a:t>‹#›</a:t>
            </a:fld>
            <a:endParaRPr lang="en-US"/>
          </a:p>
        </p:txBody>
      </p:sp>
    </p:spTree>
    <p:extLst>
      <p:ext uri="{BB962C8B-B14F-4D97-AF65-F5344CB8AC3E}">
        <p14:creationId xmlns:p14="http://schemas.microsoft.com/office/powerpoint/2010/main" val="205225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BDD621-BC19-4653-AEDD-DF3E2730D481}" type="slidenum">
              <a:rPr lang="en-US" smtClean="0"/>
              <a:t>1</a:t>
            </a:fld>
            <a:endParaRPr lang="en-US"/>
          </a:p>
        </p:txBody>
      </p:sp>
    </p:spTree>
    <p:extLst>
      <p:ext uri="{BB962C8B-B14F-4D97-AF65-F5344CB8AC3E}">
        <p14:creationId xmlns:p14="http://schemas.microsoft.com/office/powerpoint/2010/main" val="3345205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5EA811-FE42-447E-80CB-9DC375897313}"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170888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EA811-FE42-447E-80CB-9DC375897313}"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243971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EA811-FE42-447E-80CB-9DC375897313}"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405021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EA811-FE42-447E-80CB-9DC375897313}"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420501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EA811-FE42-447E-80CB-9DC375897313}"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3249997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5EA811-FE42-447E-80CB-9DC375897313}"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153373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5EA811-FE42-447E-80CB-9DC375897313}" type="datetimeFigureOut">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939567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EA811-FE42-447E-80CB-9DC375897313}" type="datetimeFigureOut">
              <a:rPr lang="en-US" smtClean="0"/>
              <a:t>6/28/2020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359748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EA811-FE42-447E-80CB-9DC375897313}" type="datetimeFigureOut">
              <a:rPr lang="en-US" smtClean="0"/>
              <a:t>6/28/2020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225043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A811-FE42-447E-80CB-9DC375897313}"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259332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A811-FE42-447E-80CB-9DC375897313}"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CC127-BA4E-4C2B-B876-8D5D82142A3C}" type="slidenum">
              <a:rPr lang="en-US" smtClean="0"/>
              <a:t>‹#›</a:t>
            </a:fld>
            <a:endParaRPr lang="en-US"/>
          </a:p>
        </p:txBody>
      </p:sp>
    </p:spTree>
    <p:extLst>
      <p:ext uri="{BB962C8B-B14F-4D97-AF65-F5344CB8AC3E}">
        <p14:creationId xmlns:p14="http://schemas.microsoft.com/office/powerpoint/2010/main" val="14549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EA811-FE42-447E-80CB-9DC375897313}" type="datetimeFigureOut">
              <a:rPr lang="en-US" smtClean="0"/>
              <a:t>6/28/2020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CC127-BA4E-4C2B-B876-8D5D82142A3C}" type="slidenum">
              <a:rPr lang="en-US" smtClean="0"/>
              <a:t>‹#›</a:t>
            </a:fld>
            <a:endParaRPr lang="en-US"/>
          </a:p>
        </p:txBody>
      </p:sp>
    </p:spTree>
    <p:extLst>
      <p:ext uri="{BB962C8B-B14F-4D97-AF65-F5344CB8AC3E}">
        <p14:creationId xmlns:p14="http://schemas.microsoft.com/office/powerpoint/2010/main" val="2512075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782"/>
            <a:ext cx="7772400" cy="1981200"/>
          </a:xfrm>
        </p:spPr>
        <p:txBody>
          <a:bodyPr>
            <a:normAutofit fontScale="90000"/>
          </a:bodyPr>
          <a:lstStyle/>
          <a:p>
            <a:r>
              <a:rPr lang="ar-SY" dirty="0" smtClean="0"/>
              <a:t>ميژوي كورد له‌سه‌ده‌كانى ناوه‌راست</a:t>
            </a:r>
            <a:br>
              <a:rPr lang="ar-SY" dirty="0" smtClean="0"/>
            </a:br>
            <a:r>
              <a:rPr lang="ar-SY" dirty="0"/>
              <a:t/>
            </a:r>
            <a:br>
              <a:rPr lang="ar-SY" dirty="0"/>
            </a:br>
            <a:r>
              <a:rPr lang="ar-IQ" dirty="0" smtClean="0"/>
              <a:t>خانه </a:t>
            </a:r>
            <a:r>
              <a:rPr lang="ar-IQ" dirty="0" smtClean="0"/>
              <a:t>قا  (</a:t>
            </a:r>
            <a:r>
              <a:rPr lang="ar-IQ" smtClean="0"/>
              <a:t>الرباط)</a:t>
            </a:r>
            <a:endParaRPr lang="en-US" dirty="0"/>
          </a:p>
        </p:txBody>
      </p:sp>
      <p:sp>
        <p:nvSpPr>
          <p:cNvPr id="3" name="Subtitle 2"/>
          <p:cNvSpPr>
            <a:spLocks noGrp="1"/>
          </p:cNvSpPr>
          <p:nvPr>
            <p:ph type="subTitle" idx="1"/>
          </p:nvPr>
        </p:nvSpPr>
        <p:spPr>
          <a:xfrm>
            <a:off x="533400" y="1905000"/>
            <a:ext cx="7848600" cy="3733800"/>
          </a:xfrm>
        </p:spPr>
        <p:txBody>
          <a:bodyPr>
            <a:noAutofit/>
          </a:bodyPr>
          <a:lstStyle/>
          <a:p>
            <a:pPr rtl="1"/>
            <a:r>
              <a:rPr lang="ar-IQ" sz="1800" dirty="0" smtClean="0"/>
              <a:t>ا - خانەقای جنینە (رباط الجنینة )</a:t>
            </a:r>
          </a:p>
          <a:p>
            <a:pPr rtl="1"/>
            <a:r>
              <a:rPr lang="ar-IQ" sz="1800" dirty="0" smtClean="0"/>
              <a:t>ئەم خانەقایە بە بنكەیەكی گرنگ ناوی دەركردبوو بۆ بەیەك گەیشتنی سۆفیەكان بە مەبەستی یادكردنەوەی پێغەمبەر(د.خ) و بڵاوكردنەوەی ڕێچكەی سۆفیگەری ، هەندێ لەم خانەقایانەش لەسەر دەستی میری هەولێر بنیات نرابون ، خواردن و خواردنەوەی بۆ زانایان و قورئان خوێنان و هەموو ئەو كەسانە دابین كردبوو كە لە ووڵاتان بۆی هاتوون و تێیدا دەمانەوە ،هەر لەبەر ئەوەش بووە كە میری هەولێر( مظفرالدین ) هێندە گرنگی پێداوە ، چونكە لە گینە خۆی بە موریدی رێچكەی سۆفی گەری زانیبێت،  ئاماژە بەم خانەقایە كراوە كە هیچ كاتێك لە (200) سۆفی كەمتری تێدا نەبوبێت لەشەوانی هەینیدا، بۆ یادكردنەوەی پێغەمبەر(د.خ) ئەلقەی یادیان بەستوەمیری ناوبراویش لەو كەسانە بووە كە لەسەردانی ئەم خانەقایانەی كردووە و لەگەڵیان بەشداری زیكر و گوێبیستیان بوە لەماوەی توێژینەوەكەدا رێچكەی سۆفی گەری لەزۆربەی شارە ئیسلامیەكان بڵاوببوە و بەهۆی گەشتی سۆفیەكان و ئەلقەی زیكری خانەقان، وای لەخەلك كردبو كە لەم شوێنە دا بمێننەوە و دەرونیان پاك بكەنەوە و دڵیان بەند بكەن بە خودا و پێغەمبەرەكەی (د.خ) </a:t>
            </a:r>
            <a:endParaRPr lang="en-US" sz="1800" dirty="0"/>
          </a:p>
        </p:txBody>
      </p:sp>
    </p:spTree>
    <p:extLst>
      <p:ext uri="{BB962C8B-B14F-4D97-AF65-F5344CB8AC3E}">
        <p14:creationId xmlns:p14="http://schemas.microsoft.com/office/powerpoint/2010/main" val="322241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5"/>
            <a:ext cx="8077200" cy="3139321"/>
          </a:xfrm>
          <a:prstGeom prst="rect">
            <a:avLst/>
          </a:prstGeom>
        </p:spPr>
        <p:txBody>
          <a:bodyPr wrap="square">
            <a:spAutoFit/>
          </a:bodyPr>
          <a:lstStyle/>
          <a:p>
            <a:pPr algn="r" rtl="1"/>
            <a:r>
              <a:rPr lang="ar-IQ" dirty="0" smtClean="0"/>
              <a:t>زانایەكی تری دەركەوتووی سەردەمی توێژینەكە (محمد بن عمر بن علی بن سعداللە بن یوسف بن اسماعیل ، ابو حامد المعروف بالحدیثی) بووە ، لەشاری موصل لەدایك بووەو لەساڵی (573ك/1177ز) لە هەولێر پێگەیشتووەو گەشتی زانستی كردووەو لەسەر دەستی زانا (الشیخ ابی المحرم مكی بن ریان النحوی) لە‌شاری موسل زانستی (تجوید)ی قورئانی خوێندووە‌و لە‌دواییدا گەڕاوە‌تە‌وە‌ شاری هە‌ولێر، خەڵكێكی زۆر قورئانیان لە‌سە‌ر دە‌ستی خوێندووە‌ ، وا دە‌ردە‌كە‌وێت لەبە‌ر گرنگی زانستە‌كە‌ی بووە‌ كە‌ میر(مظفرالدین) لە‌خۆی نزیك كردۆتە‌وەو پۆستی كارگێڕی پێداوە ‌، وە‌ك : (الوقوف والحشریه‌ وأرتفاع الخاص) ، بۆ ئه‌وه‌ی له‌م شاره‌دا بمێنێتە‌وە ‌، له‌ ئه‌نجامی ئه‌و چالاكیە‌ زانستییانه‌ی كه‌ له شاری هەولێر له‌ سه‌ده‌ی حه‌وته‌می كۆچی/ سێزدەهە‌می زایینی هه‌بووه ‌، وای كردبوو زانایانی ئه‌م شاره‌ ڕوو له‌ شارانی تری جیهانی ئیسلامی بكه‌ن و زانستی قورئان  به‌ كه‌سانی تر ببه‌خشن ، وه‌ك (، أبو محمد عبدالله بن حسین بن علی الملقب  بمجدالدین الاربلی م 677ك/ 1278 ز) كه‌ زانای سه‌ر ڕێچكە‌ی ئیمامی شافیعی بووه‌و پسپۆڕی زانستی خوێندنە‌وە‌ی قورئان بووه‌ ، له‌ دیمه‌شق دادوه‌رو مامۆستای قوتابخانه‌ی كه‌لاسه ‌(2) بووه‌ ،).</a:t>
            </a:r>
            <a:endParaRPr lang="en-US" dirty="0"/>
          </a:p>
        </p:txBody>
      </p:sp>
    </p:spTree>
    <p:extLst>
      <p:ext uri="{BB962C8B-B14F-4D97-AF65-F5344CB8AC3E}">
        <p14:creationId xmlns:p14="http://schemas.microsoft.com/office/powerpoint/2010/main" val="2717258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001000" cy="4524315"/>
          </a:xfrm>
          <a:prstGeom prst="rect">
            <a:avLst/>
          </a:prstGeom>
        </p:spPr>
        <p:txBody>
          <a:bodyPr wrap="square">
            <a:spAutoFit/>
          </a:bodyPr>
          <a:lstStyle/>
          <a:p>
            <a:pPr algn="r" rtl="1"/>
            <a:r>
              <a:rPr lang="ar-IQ" dirty="0" smtClean="0"/>
              <a:t>ب/زانستی فه‌رمووده‌و فقه (علم الحدیث والفقه):</a:t>
            </a:r>
          </a:p>
          <a:p>
            <a:pPr algn="r" rtl="1"/>
            <a:r>
              <a:rPr lang="ar-IQ" dirty="0" smtClean="0"/>
              <a:t>موسڵمانه‌كان بایه‌خی زۆریان به‌ زانستی فه‌رمووده‌ دابوو ، بۆ ئه‌م زانسته‌ش یاسای تایبه‌تییان بۆ گێڕانه‌وه‌ی فه‌رمووده‌كان له‌باره‌ی ڕاستی و درووستیانه‌وه‌ دانابوو ، گرنگترین ئه‌م یاسایانه‌ی كه‌ بۆ ئه‌م مه‌به‌سته‌ ڕێكیان خستبوو گه‌ڕان بوو به‌ دواى سه‌رچاوه و لێكۆڵينه‌وه‌ له‌و كه‌سانه‌ى كه‌ فه‌رمووده‌كانيان گێڕاوه‌ته‌وه‌ . </a:t>
            </a:r>
          </a:p>
          <a:p>
            <a:pPr algn="r" rtl="1"/>
            <a:r>
              <a:rPr lang="ar-IQ" dirty="0" smtClean="0"/>
              <a:t>شارى هه‌ولێريش له‌شاره‌ ئيسلامييه‌كان به‌ده‌ر نه‌بووه ‌، چونكه‌ زۆرينه‌ى دانيشتوانه‌كه‌ى كوردى موسڵمان بوونه ، به‌مزگه‌وت وخانه‌قاو خانه‌ى فه‌رمووده‌ناسى و قوتابخانه‌ى ئايينى ئاوه‌دان بووه‌ ،سه‌رچاوه‌كان ئاماژه‌ به‌وه ده‌كه‌ن كه‌زانايانى فه‌رمووده‌ناسى خزمه‌تێكى زۆريان له‌بوارى ساغ كردنه‌وه‌ى فه‌رمووده‌و ده‌قه‌كان پێشكه‌ش‌ به‌و شاره‌ كردووه , كه‌بووه‌ هۆى ئاشناكردنى خه‌ڵك به‌و زانسته‌ ، له‌و زانايانه‌ى له‌م بواره‌دا كه‌خۆى بۆ زێده‌كردنى زانسته‌كه‌ى ته‌رخان كردبوو هةروةها گه‌شتى بۆ شارى به‌غدا كردبوو (الياس بن جامع بن علي بن ابي كامل بن ابي طالب الحيدري ، ابوالفضل الاربلي م601 ك/1204ز) بوو له‌سه‌ر ڕێچكه‌ى ئيمامى شافعى بووه‌ ، زانستى نقلي له‌ شارى هه‌ولێر خوێندووه‌ , بۆ زياتر ده‌وڵه‌مه‌ندكردنى زانسته‌كه‌ى له‌سه‌ر ده‌ستى (شهدة‌ بنت أحمد الابري ، والاسعد بن بلدرك ، الجبريلي ، وابا اسحاق ابراهيم بن علي بن الفراء السلمي) زانستى فه‌رمووده‌ى خوێندووه‌ ، له‌هه‌مانكاتدا له‌شارى به‌غدا له‌ قوتابخانه‌ى (نظامية)وانه‌ى وتوه‌ته‌وه و به‌ يه‌كێك له‌ فه‌رموودهناسان و شه‌رعزانه‌كان ناوى ده‌ركردبوو ، ئه‌و فه‌رموودانه‌ى كه‌ ده‌ريشى كردبوون به‌ ده‌ستخه‌تى خۆى پاك نووسى كردبوون و خه‌ڵكێكى زۆرى هه‌ولێرى و ئه‌وانه‌ى سه‌ردانى ئه‌و شاره‌يان كردبوو سووديان لێبينيبوو ، دوا مه‌نزڵگاشى شارى هه‌ولێر بووه </a:t>
            </a:r>
            <a:endParaRPr lang="en-US" dirty="0"/>
          </a:p>
        </p:txBody>
      </p:sp>
    </p:spTree>
    <p:extLst>
      <p:ext uri="{BB962C8B-B14F-4D97-AF65-F5344CB8AC3E}">
        <p14:creationId xmlns:p14="http://schemas.microsoft.com/office/powerpoint/2010/main" val="405208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20511"/>
            <a:ext cx="8382000" cy="6186309"/>
          </a:xfrm>
          <a:prstGeom prst="rect">
            <a:avLst/>
          </a:prstGeom>
        </p:spPr>
        <p:txBody>
          <a:bodyPr wrap="square">
            <a:spAutoFit/>
          </a:bodyPr>
          <a:lstStyle/>
          <a:p>
            <a:pPr algn="r" rtl="1"/>
            <a:r>
              <a:rPr lang="ar-IQ" dirty="0" smtClean="0"/>
              <a:t>له ساڵى (601ك/1204ز) كۆچى كردووه و‌ له‌نزيك گۆڕستانى احمد زرزارى نێژراوه، ئه‌وه‌ى له‌ ئه‌نجامى لێكۆڵينه‌وه‌ له‌باره‌ى ژياننامه‌ى زانايانى سه‌رده‌مى توێژينه‌وه‌كه‌ به‌رچاو ده‌كه‌وێت، ئه‌وه‌يه‌ كه‌وا : لێكۆڵينه‌وه‌ى زانستى له‌وشاره‌دا ته‌نها تايبه‌ت نةبووه‌ به‌ ڕيچكه‌يه‌كى(مذهب) ئايينى، به‌ڵكو زاناكان لێكۆڵينه‌وه‌ى ڕێچكه‌ى تريشيان كردووه ‌،‌ هه‌ندێكيان سه‌ربه‌ ڕێچكه‌ى حه‌نه‌فى بوونه‌ , وه‌ك : (أحمد بن عمر بن أحمد بن أبى شاكر ، أبو محمد الفقيه الحنفي الكفرعزي م637ك/ 1239ز) , كه‌ زانستى حه‌نه‌فى له‌به‌غداو  له‌سه‌ر ده‌ستى زاناكانى ئه‌و سه‌رده‌مه‌ وه‌رگرتبوو , وه‌ك: (عبدالرحمن بن محمد الفقيه الحنفي البغدادي) كه شاره‌زايى له‌بوارى گشتى ڕێچكه‌كان هه‌بووه‌و له‌ قوتابخانه‌ى هه‌ولێر وه‌ك مامۆستا جگه‌ له‌ زانسته‌ شه‌رعييه‌كان زانستى تريشى به‌خشيوه‌، زانايه‌كى هه‌ڵكه‌وتووى ڕێزمانى عه‌ره‌بى و ئه‌ديب و شاعيرێكى ناسراويش بووه‌ له ئه‌نجامى ڕه‌شه‌كوژى ته‌ته‌ره‌كان كه‌له‌م شاره‌ كردبوويان (634/ 1236ز) بة ناچارى ڕووى له‌شارى ديمه‌شق كردووةو له‌ قوتابخانه‌ى (قايماز نجمي) به‌مامۆستاى زانسته‌ شه‌رعييه‌كان دامه‌زرابوو, تاساڵى كۆچكردنى (637ك/ 1238ز) به‌رده‌وام بوو له‌گۆرستانى سۆفييه‌كان به‌ خاك سپێردرابوو. زانايه‌كى ترى گوندى كه‌فه‌رعه‌زا (محمد بن أحمد ابن عمر ابن احمد ابن ابي بكر شاكر، ابوعبدالله بن ابي محمد الاربلي الكفرعزي م677ك/ 1278ز) كه‌ زانستى زمانى عه‌ره‌بى له‌سه‌ر ده‌ستى زانا (ابوعبدالله احمد بن الحسين بن الخباز النحوي م639ك/ 1241ز) له‌ شارى موسل وه‌رگرتووه‌ , به‌ هه‌مان شێوه‌ زانسته‌ شه‌رعييه‌كانى ڕێچكه‌ى حه‌نه‌فيشى خوێندووه ‌، جگه‌ له‌وه‌ى له‌بوارى ئه‌ده‌بيشدا سه‌ركه‌وتوو بووه‌ و شاعيرێكى زمانپاراو بووه‌ (ابن الشعار،2005، مج6،ج7، /51-52) ، بۆ ده‌وڵه‌مه‌ندكردنى زانسته‌كه‌شى ڕووى له‌ شارى به‌غدا كردووه و‌ له‌سه‌ر ده‌ستى كۆمه‌ڵێك‌ زانايانى ئه‌و سه‌رده‌مه ‌زانستى خوێندووه‌ وه‌ك : (ابي بكر الخازن وابي اسحاق الكاشغري) له‌ زانستخوازى به‌رده‌وام بووه‌ تاشارى ديمه‌شقى كردۆته‌ دوا وێستگه‌ى زانستى وله‌ قوتابخانه‌ى قايمازيهة به‌ وانه‌بێژى به‌رده‌وام بووه‌ كۆمه‌ڵێك كه‌سى پێگه‌ياندووه‌ , له‌وانه‌ش مۆڵه‌تى زانستى له‌سه‌ر ده‌ستى وه‌رگرتووه‌ ، مێژوونووسى ناودار (ابوعبدالله محمد بن عثمان م748ك/1347ز، ناسراو به ، له‌به‌ر ئه‌و پێگه‌ زانستييه‌ى كه‌ ‌ له‌شارى ديمه‌شق هه‌يبووه , يه‌كێك له‌ قوتابيه‌كانى به‌ناوى (شهاب الدين محمود) به‌ پارچه‌ هۆنراوه‌يه‌ك ‌ له كاتى كۆچكردنيدا لاواندوويه‌تيه‌وه ، له‌ گۆرستانى سۆفييه‌كانى ديمه‌شق نێژراوه‌ .</a:t>
            </a:r>
            <a:endParaRPr lang="en-US" dirty="0"/>
          </a:p>
        </p:txBody>
      </p:sp>
    </p:spTree>
    <p:extLst>
      <p:ext uri="{BB962C8B-B14F-4D97-AF65-F5344CB8AC3E}">
        <p14:creationId xmlns:p14="http://schemas.microsoft.com/office/powerpoint/2010/main" val="56194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457200"/>
            <a:ext cx="8617527" cy="4247317"/>
          </a:xfrm>
          <a:prstGeom prst="rect">
            <a:avLst/>
          </a:prstGeom>
        </p:spPr>
        <p:txBody>
          <a:bodyPr wrap="square">
            <a:spAutoFit/>
          </a:bodyPr>
          <a:lstStyle/>
          <a:p>
            <a:pPr algn="r" rtl="1"/>
            <a:r>
              <a:rPr lang="ar-IQ" dirty="0" smtClean="0"/>
              <a:t>يه‌كێكى تر له‌و زانايانه‌ى گوندى كه‌فه‌رعه‌زا (محمد علي بن محمد بن الجاروت ، ابوعبدالله المارانى القاضي الكفرعزي م629ك/1231ز) ، له‌ گوندى ناوبراو له‌دايك بووه و هه‌ر له‌وێش پێگه‌يشتووه‌ و زانستى شه‌رعى ڕێچكه‌ى شافيعى له‌سه‌ر ده‌ستى (الشيخ الامام ابي الفضل يونس بن محمد بن منعة بن مالك الاربلي) وه‌رگرتووه‌ , به‌هۆى لێهاتوويى و پسپۆرى له لايه‌ن مير (مظفرالدين) ڕێزى لێنراوه‌و پۆستى دادوه‌رى پێدراوه ‌، تا كۆچكردنى له‌ پۆسته‌كه‌ى به‌رده‌وام بووه‌ واش ده‌رده‌كه‌وێت‌ ئه‌م بنه‌ماڵه‌يه‌ى گوندى كه‌فه‌رعه‌زاى سه‌ر بةشارى هه‌ولێر ڕۆڵى گرنگيان له بوارى پێشكه‌وتنى بزووتنه‌وه‌ى زانستى وكارگێرى هه‌بووبێت , نه‌ك ته‌نها له‌ناوچه‌كه‌ به‌ڵكو له‌ ڕووى زانستيه‌وه‌ سووديان به‌ شاره‌كانى ترى جيهانى ئيسلاميش گه‌ياندووه‌ ، به‌هۆى گواستنه‌وه‌ى زانسته‌ شه‌رعييه‌كان بۆ شاره‌كانى به‌غداو ديمه‌شق ؛ ده‌قه‌ مێژووييه‌كان ئه‌وه‌ ده‌رده‌خه‌ن كه‌ له شارى هه‌ولێر فره‌ ڕێچكه‌ى شه‌رعى باوبووه ‌، ئه‌ويش له‌ئه‌نجامى ئه‌و ژينگه‌ درووسته‌ى كه‌له‌ قوتابخانه‌كاندا بۆى ڕه‌خساوه‌ ، بۆيه‌ زاناكان له‌ گه‌ياندنى زانسته‌كه‌يان به‌بێ جياوازى به‌رده‌وام بوونه‌ ، هه‌روه‌ك (ابن الشعار) ئاماژه‌ ده‌كات كه: (احمد بن محمد بن ابي الحسن بن بويا ، ابوالعباس الاربلي)‌ سه‌ر به گوندى هه‌رير بووه‌و به‌ يه‌كێك له‌شه‌رعزانه‌كانى (فقيه‌) ڕێچكه‌ى حه‌نه‌فى به‌گفتوگۆى زانستى ناوبانگى ده‌ر كردبوو, له‌سه‌ر ده‌ستى زاناكانى ڕێچكه‌ى حه‌نه‌فى ئه‌و سه‌رده‌م پێگه‌يشتبوو وانه‌بێژى (الاصول ، الغلاف ، المنطق) بووه‌ ، هه‌رچه‌نده‌ (ابن الشعار) له‌ماوه‌ى مانه‌وه‌ى له‌شارى هه‌ولێر هاموشۆى كردووه‌و دۆستايه‌تى له‌گه‌ڵى به‌هێز بووه ‌، به‌ڵام دياره‌ كاتێك (ابن الشعار) شارى هه‌ولێرى به‌جێ ‌هێشتووه‌ ئه‌و له‌ ژياندا ماوه‌ , بۆيه‌ ساڵى مردنى ئه‌و زانايه‌ى </a:t>
            </a:r>
            <a:r>
              <a:rPr lang="ar-IQ" smtClean="0"/>
              <a:t>ديارى نه‌كردووه.</a:t>
            </a:r>
            <a:endParaRPr lang="en-US" dirty="0"/>
          </a:p>
        </p:txBody>
      </p:sp>
    </p:spTree>
    <p:extLst>
      <p:ext uri="{BB962C8B-B14F-4D97-AF65-F5344CB8AC3E}">
        <p14:creationId xmlns:p14="http://schemas.microsoft.com/office/powerpoint/2010/main" val="2770605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184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199"/>
            <a:ext cx="8077200" cy="4801314"/>
          </a:xfrm>
          <a:prstGeom prst="rect">
            <a:avLst/>
          </a:prstGeom>
        </p:spPr>
        <p:txBody>
          <a:bodyPr wrap="square">
            <a:spAutoFit/>
          </a:bodyPr>
          <a:lstStyle/>
          <a:p>
            <a:r>
              <a:rPr lang="ar-IQ" dirty="0" smtClean="0"/>
              <a:t>بەهۆی دابینكردنی پێداویستیەكانی ژیان و رێزگرتن وای كردبو كە زاناكان و ئەدیبان و سۆفیەكان ڕوو لەم شارە بكەن ئەویش رەنگدانەوەی ئەرێنی هەبوە، لەگەشەكردنی لایەنی زانستی و بیرورا گۆرینەوەی زانایانی ئاینزا جیا، هەروەك (محمد بن ابی الفخر بن احمد، ابو حامد الكرمانی الصوفی الشیخ الزاهد م 635ك/1237ز) كە چەند جارێك سەردانی شاری هەولێری كردووە، شێخی خانەقای ( الجنینە) لە خزمە تیدابووە و میر ( مظفرالدین) سەردانیكردووە و گوێبیستی ئامۆژگاریەكانی بوە ، یەكێكی تر لەو زانایانەی كە سەردانی خانەقای (جنینە)ی كردوە چەند جارێك وەك (محمد بن ابی القاسم بن محمد بن احمد بن محمد بن سعید عبداللە الامدی م 617ك/1220ز ) كە زانابووە بە ئانیزای حەنەفی و بەزانستی ( نحو)، لە میانەی گفتو گۆدا لەگەڵ زاناكانی ئەم شارە كۆبونەوە، وا دەردەكەوێت كە ( ابن الشعار) ژیاننامەی ئەو زانایەی لە (ابن المستوفی) وەرگرتبێت، چونكە بەدروستی ئاماژەی كردووە وتویەتی ( قال الصاحب الوزیر ابو البركات) هاوڕێمان وەزیر ئەبو بەرەكات ووتویەتی: كە ئەم كەسایەتیە زانابووە لەشەرع و خلاف و بەمنداڵیش شارەزایی لە زانستی فەرمودە پەیدا كردووە ، ئەو ژینگە دروستەی كەلەباربووە بۆ زانست لەو شارەدا وای كردبو كە زاناكان و سۆفیەكان ئەوەی جارێك سەردانی ئەم شارەی كردبێت بۆ جاری تریش بگەرێتەوە هەروەك (ابو البقا‌ء التفلیسی م 631ك/1233ز) كە چەند جارێك سەردانی ئەم شارەی كردوە بەهاورێیەتی شێخی سۆفی گەری ( أبا عبداللە عمر بن محمد السهروردی ) لەخانەقای (جنینە) ماونەتەوە و دانیشتون گوێ بیستی سوهرەدەردی بوینە لەكاتی گێرانەوەی فەرمودەكان ، زانایەكی تری فەرمودە ناسی كە چەند جارێك گەشتی بۆ شاری هەولێر كردووە و لەلایەن میر( مظفرالدین) رێزو حورمەتی گیراوە كە (محمد بن حمدویە م631ك/1233ز) كە ناسراو بوە بە (ابن بصلا) لە خانەقای (جنینە) ژیانی بەسەر بردووە</a:t>
            </a:r>
            <a:endParaRPr lang="en-US" dirty="0"/>
          </a:p>
        </p:txBody>
      </p:sp>
    </p:spTree>
    <p:extLst>
      <p:ext uri="{BB962C8B-B14F-4D97-AF65-F5344CB8AC3E}">
        <p14:creationId xmlns:p14="http://schemas.microsoft.com/office/powerpoint/2010/main" val="1777481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534400" cy="4801314"/>
          </a:xfrm>
          <a:prstGeom prst="rect">
            <a:avLst/>
          </a:prstGeom>
        </p:spPr>
        <p:txBody>
          <a:bodyPr wrap="square">
            <a:spAutoFit/>
          </a:bodyPr>
          <a:lstStyle/>
          <a:p>
            <a:r>
              <a:rPr lang="ar-IQ" dirty="0" smtClean="0"/>
              <a:t>لەشاری بەغدا زانستی فەرموودەی لەسەر دەستی كۆمەڵێك زانای سەردەمی خۆی وەرگرتووە وەك: ( ابی الحسن عبدالحق بن عبدالخالق بن یوسف) و (ابی الفتح عبیداللە بن عبداللە بن شاتیل) لەم خانەقایەش خەڵك گوێ بیستی فەرموودەكانی بوینە. وا دەردەكەوێت كە ئەم خانەقایە تەنها شوێنی سوفیان و فەرموودەناسان و واعزەكان نەبووە ، بەڵكو هەندێكجار بۆتە شوێنی لەبەرگرتنەوەی كتێبیش ، هەروەك ئاماژەكراوە كە (الاسترابادی) چەندجارێك سەردانی شاری هەولێری كردووەو  لە خانەقای (جنینە) ماوەتەوەو چەند دانەیەكی لە كتێبی ( النحل والملل) لەبەر گرتۆتەوە ، ئەم خانەقایە لەبارەی كارگێرییەوە تایبەتمەندی خۆی هەبووە ، چونكە بەرپرسی كارگێری هەبووە بۆ ڕاپەراندنی كارەكانی خانەقاكە ، ئەو كەسەش دەبوایە كەسایەتیەكی زانا بوایە بە زانستە شەرعییەكان وەك: (ابو الحسن علی بن اسماعیل بن مسلم بن سلمان الاربلی م 618ك/1221ز-) كە سۆفیەكی بەناوبانگ بووەو لەسەردەستی زاناكانی بەغدا بە زانستی فەرموودە ئاشنا بووە ، وەك: (ابی بكر احمد بن المقرب الكوفی و ابی القاسم یحیی بن ثابت بیدار) لە هەولێریش فەرموودەی گێراوەتەوەو دانیشتوانی شارەكە گوێبیستی ببوون ، میرمظفرالدین وەك سەرپەرشتیاری خانەقا (شیخە الصوفیە) دای مەزراندوە لەخانەقای (الجنینە) ،، نیشتەجێیەكی تری ئەم خانەقایە (عبداللە الهمدانی م 612ك/1215ز ) بووە ، كە شارەزایی لە بواری فەرمودە هەبووە ، ماوەیەك لە هەولێر ماوەتەوە كە (ابن المستوفی) ئاماژەی پێ‌ دەكات كتێبی (كتاب المصابیح)ی بۆ نووسیوەتەوە ، وا پێ دەچێت كە ئەم خانەقایە بنگەیەكی گرنگی سۆفی گەری و فەرمودە ناسان بوبێت، چونكە هەر لەبەر ئەم گرنگیە، سۆفیەكان و زاناكان بەبەردەوامی سەردانیان كردووە و گوزەرانیان تێداكردووە ( ابن المستوفی)یش هەر لە بەر ئەمەیە كە نزیكە(15) جار ناوی هێناوە لە كتێبەكەی (تاریخ اربل) لەبەر بونی ژمارەیەكی زۆری خانەقای سوفیان و ژمارەیەكی بەرچاویان، بۆیە گۆرستانێكی تایبەتش بە سۆفیەكان دیاركرابو لەو شارەدا بەناوی ( مقبرە الصوفیە).</a:t>
            </a:r>
            <a:endParaRPr lang="en-US" dirty="0"/>
          </a:p>
        </p:txBody>
      </p:sp>
    </p:spTree>
    <p:extLst>
      <p:ext uri="{BB962C8B-B14F-4D97-AF65-F5344CB8AC3E}">
        <p14:creationId xmlns:p14="http://schemas.microsoft.com/office/powerpoint/2010/main" val="2875998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599"/>
            <a:ext cx="8458200" cy="5355312"/>
          </a:xfrm>
          <a:prstGeom prst="rect">
            <a:avLst/>
          </a:prstGeom>
        </p:spPr>
        <p:txBody>
          <a:bodyPr wrap="square">
            <a:spAutoFit/>
          </a:bodyPr>
          <a:lstStyle/>
          <a:p>
            <a:pPr algn="r" rtl="1"/>
            <a:r>
              <a:rPr lang="ar-IQ" dirty="0" smtClean="0"/>
              <a:t>2 - خانەقای ( المناظرة      : ئەم خانەقایەش وەك بنكەیەكی زانستی گرنگ ناوو شۆرەتی بڵاوببوەوە ، نەك تەنها لەناوەوە ، بەڵكو لەسەر ئاستی دەرەوەش ، بەهۆی سەردانیكردنی زانایان و بەردەوامبوونی گفتوگۆی زانستی لەم خانەقایەدا ، كە (ابن الشعار) ئاماژە بە گەیشتنی زانا (عمر بن الحسن بن علی بن محمد بن فرح بن خلف بن قومس بن فروە الكبلی م 633ك/1235ز) دەكات كە زانای ڕێچكەی شافعی بووەو فەرموودەناس و شارەزای زمان و تەفسیركار بووە ، لەم خانەقایەدا كتێبێكی بۆ میری هەولێر دانابوو بە ناوی (كتاب التنویر فی مولد السراج المنیر، وا دەردەكەوێت كە ئەم خانەقایە بە زۆری زاناكانی دەرەوە گوزەرانیان تێداكردووەو كۆڕی وەعزدان و فەرموودە گێرانەوەیان تێدا بەستووە ، وەك (ابو الحسن علی بن ابی طالب ثابت بن طالب البغدادی یعرف بابن الطالبانی م628ك/1230ز) لەم خانەقایە نیشتەجێ بووە لەساڵی (614ك/1217ز) لەكاتی وەعزدان و فەرموودە خوێندنەوە میر(مظفرالدین)یش ئامادەی كۆڕەكەی بووە .</a:t>
            </a:r>
          </a:p>
          <a:p>
            <a:pPr algn="r" rtl="1"/>
            <a:r>
              <a:rPr lang="ar-IQ" dirty="0" smtClean="0"/>
              <a:t>یەكێكی تر لەو زانایانەی كە بەشێخی سۆفی گەری شافعی ئانیزا ناسرابوو (شهاب الدین عمر السهروردی م632ك/1235ز)یە كە لە خانەقای هەولێر ماوەتەوە كۆڕی وەعزو فەرموودە گێڕانەوە بەستووە و میر(مظفرالدین) لەگەل زانایانی هەولێر لە خزمەتی بوینە و گوێ بیستی ئامۆژگاریەكان و فەرمودەكانی بوینە .</a:t>
            </a:r>
          </a:p>
          <a:p>
            <a:pPr algn="r" rtl="1"/>
            <a:r>
              <a:rPr lang="ar-IQ" dirty="0" smtClean="0"/>
              <a:t>هەرچەندە ( ابن الشعار) تەنها ناوی دوو خانەقای شاری هێناوە، بەڵام خانەقای زیاتر هەبوە لەوەی كە ناوی هێناوە وەك خانەقای ( الزاهد) كە (ابن المستوفی) ناوی هێناوە (1/239) وە خانەقای (المجاهدی) (1/169) و خانەقای (ابی منصور)( لە میانەی سەرنجدان لە مێژووی ئەم خانەقایانە وا دەردەكەوێت كە رۆلێكی گرنگی كۆمەڵاتیان گێراوە لە كۆمەڵگادا، لەبەر ئەوەی ببونە ناوەندێكی بەیەك گەیشتنی گشت چینەكانی كۆمەڵگە لەهەمان كاتدا شوێنی خوداپەرستی و كۆبوونەوە و كۆربەستی ئامۆژگاریكاران و فەرمودەناسان و كتێب دانان و شوێنی حەوانەوەی بێ كەسان و ئەوانەی بەدوای زانستدا گەراون بۆ زێدەكردنی زانستەكانیان جگە لەوەی كە بەناوەندێكی رۆشنبیری گرنگ دێتە بەرچاو. </a:t>
            </a:r>
            <a:endParaRPr lang="ar-IQ" dirty="0"/>
          </a:p>
        </p:txBody>
      </p:sp>
    </p:spTree>
    <p:extLst>
      <p:ext uri="{BB962C8B-B14F-4D97-AF65-F5344CB8AC3E}">
        <p14:creationId xmlns:p14="http://schemas.microsoft.com/office/powerpoint/2010/main" val="2509776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90007"/>
            <a:ext cx="8305800" cy="5078313"/>
          </a:xfrm>
          <a:prstGeom prst="rect">
            <a:avLst/>
          </a:prstGeom>
        </p:spPr>
        <p:txBody>
          <a:bodyPr wrap="square">
            <a:spAutoFit/>
          </a:bodyPr>
          <a:lstStyle/>
          <a:p>
            <a:pPr algn="r" rtl="1"/>
            <a:r>
              <a:rPr lang="ar-IQ" dirty="0" smtClean="0"/>
              <a:t>هـ- خانەی فەرموودەناسی (دار الحدیث: </a:t>
            </a:r>
          </a:p>
          <a:p>
            <a:pPr algn="r" rtl="1"/>
            <a:r>
              <a:rPr lang="ar-IQ" dirty="0" smtClean="0"/>
              <a:t>  بە بنكەیەكی گرنگی زانست دادەنرێت كە رۆلی گرنگی بینیوە لە بلاوكردنەوەی زانست و پێگەیاندنی قوتابیان لەشاری هەولێر، مەبەستی سەرەكیش لێكۆلینەوە بووە لە فەرمودەكانی پێغەمبەر(د.خ) و گێرانەوەیان بە دروستی و بەپشت بەستن بەسەرچاوەكانی گێرانەوەی فەرمودە و تایبەت ئەو فەرمودانەی كە دروستن یان لاواز و هەڵبەستراون جگە لەمەش زاناكانی ئەم خانەیە گرنگیان بە مێژوو و ژیاننامەی ئەو كەسانە داوە كە فەرمودەكانیان گێراوەتەوە (ابن صلاح، د.ت، ص 6-7) زۆر جار دەردەكەوێت كە خانەی فەرمودەناسی شوێنێكی گونجاو و سەربەخۆی هەبوبێت ، وەك خانەی فەرمودە ناسی موزەفەریە (دار الحدیث المظفریە ) ، ئەم خانەی فەرمودەناسیەش لەسەر دەستی میری هەولێر (مظفرالدین) بنیات نرابوو ، تایبەت بوو (وقف) بە زاناكانی فەرمودەناسی ، كە زانای فەرمودەناسی (ابو الفوارس المشرف بن عبداللطیف م 609ك/1212ز ) لەسالی 594ك/1197ز عبد البر القزوینی)سەردانی هەولێر دەكات بە شێخی ئەم خانەیە دادەمەزرێت ، یەكەم كەس دەبێت وتاری تێدا پێشكەش دەكات ، كە میر(مظفرالدین) زاناكانی شاری هەولێر و (ابن المستوفی )یش ئامادەی كۆری فەرمودە خوێندنەوەی دەبن ، وا پێ دەچێت كە تەنها زانایەكی فەرمودەناسی نەتوانرێت كاروباری خانەكە بەرێوەببات بۆیە میر (مظفرالدین) ڕاوێژ بە (ابن المستوفی) دەكات ئەویش پێشنیاری زاناكانی شاری بەغدا دەكات بۆیە میر بەفەرمی داوا لە خەلیفەی عەباسی دەكات كە یارمەتیان بدات بە رێگەدانی زانایانی فەرمودەناسی بۆ شاری هەولێر هەروەك لەسالی (602ك/1205ز) هەردوو زانای فەرمودەناسی (ابو حفص عمر بن محمد بن العمر بن احمد بن قسان بن ابی حفص بن ابی بكر یعرف بابن  طبرزد البغدادی م 607ك/ 1210ز) و (ابو علی حنیل بن عبداللە بن الفرج البغدادی الحنبلی م 604ك/1207ز) بە هەولێر گەیشتون لەخانەی فەرمودەناسی ( مظفریە) </a:t>
            </a:r>
            <a:endParaRPr lang="en-US" dirty="0"/>
          </a:p>
        </p:txBody>
      </p:sp>
    </p:spTree>
    <p:extLst>
      <p:ext uri="{BB962C8B-B14F-4D97-AF65-F5344CB8AC3E}">
        <p14:creationId xmlns:p14="http://schemas.microsoft.com/office/powerpoint/2010/main" val="88876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66843"/>
            <a:ext cx="8229600" cy="2585323"/>
          </a:xfrm>
          <a:prstGeom prst="rect">
            <a:avLst/>
          </a:prstGeom>
        </p:spPr>
        <p:txBody>
          <a:bodyPr wrap="square">
            <a:spAutoFit/>
          </a:bodyPr>
          <a:lstStyle/>
          <a:p>
            <a:pPr algn="r" rtl="1"/>
            <a:r>
              <a:rPr lang="ar-IQ" dirty="0" smtClean="0"/>
              <a:t>ئەم خانەیە پێشوازی لەسیاسەتمەدارانیش كردووە لەكاتی هاتنیان بۆ شاری هەولێر لەدوای بەجێ هێنانی كارە سەرەكیان، سەردانی ئەم خانەیان كردووە و گوێبیستی ئامۆژگاری فەرمودەناسەكان بوینە وەك (یعقوب بن عبداللە ابو یوسف الرومی الاصل الدمشقی لنشا) كە نوێنەری مەلیك (المعظم عیسی بن ایوب) بوە لە حەلەب لەسالی (620ك/1223ز) گەیشتۆتە هەولێر و لەم خانەیە ئامادەی كۆڕی فەرموودەناسان بووە  ، لێرەدا گرنگی ئەم خانەی فەرموودە دەردەكەوێت كە زاناكان چەند ووڵاتان و شاران گەڕاون و دوا مەنزڵگای زانستیشیان هەر شاری هەولێر بووە ، بە تایبەتیش خانەی (المظفریە) كە (ابو الفتح محمد بن عیسی بن بركە البغدادی الجصاص م 611ك/1233ز) دوای ئەوەی كە لە بەغدا بە زانستی فەرموودە ئاشنا دەبێت لەسەر دەستی (ابی القاسم یحیی بن ثابت بن بندار) سەردانی شاری موصل و هەرێمی جەزیرە دەكات ، دوایش لەم خانەیەدا جێگیر دەبێت و دەمێنێتەو .</a:t>
            </a:r>
            <a:endParaRPr lang="en-US" dirty="0"/>
          </a:p>
        </p:txBody>
      </p:sp>
    </p:spTree>
    <p:extLst>
      <p:ext uri="{BB962C8B-B14F-4D97-AF65-F5344CB8AC3E}">
        <p14:creationId xmlns:p14="http://schemas.microsoft.com/office/powerpoint/2010/main" val="307465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8305800" cy="4247317"/>
          </a:xfrm>
          <a:prstGeom prst="rect">
            <a:avLst/>
          </a:prstGeom>
        </p:spPr>
        <p:txBody>
          <a:bodyPr wrap="square">
            <a:spAutoFit/>
          </a:bodyPr>
          <a:lstStyle/>
          <a:p>
            <a:pPr algn="r" rtl="1"/>
            <a:r>
              <a:rPr lang="ar-IQ" dirty="0" smtClean="0"/>
              <a:t>ئەم خانەیە تایبەتمەندی تریشی هەبووە ، نەك تەنها بۆ فەرموودە گێڕانەوە ، بەڵكو شوێنی هەڵسەنگاندنی كتێبیش بووە كە (ابن المستوفی) ئاماژە دەكات لە كاتی گەیشتنی (ابو بكر بن نقطە البغدادی) بۆ هەولێر كتێبێكی دانابوو بە ناونیشانی (فی معانی الحقیقە) هەموو كتابەكە خوێندرابووەوە بە ئامادەبوونی میر(مظفرالدین) و زاناكانی شار، گفتوگۆ لەبارەی ناوەڕۆكی كتێبەكە كرابوو ،جگە لەمە كتێبێكی تریش بەناونیشانی (غریب الحدیث) لەم خانەیەدا خوێندرا بووە ، كە لە دانراوی (الشیخ ابو عبداللە محمد بن ابی المكارم الفضل بن بختیار بن ابی نصر م 617ك/1220ز) بووە ، كە زانایەكی ناوداری سەردەمی خۆی بووەو پسپۆری زانستی فەرموودە ببوو لە شاری بەغدا ، لەسەردەستی (ابی الفتح عبداللە بن عبداللە شاتیل وابی الفرح عبدالرحمن بن علی الجوزی) ئاشنای ئەو زانستە ببوو ، كەسانی ئەم شارەش وێڵی زانستی فەرموودە بوینەو لە پێناو وەرگرتنی ئەم زانستە گەشتی زانستیان بۆ شاران كردووەو دواجاریش بە هەگبەی زانستیەوە گەڕاونەتەوەو خزمەت بە زێدی خۆیان كردووە ، وەك (ابو الفضل الیاس بن جامع الاربلی م601ك/1204ز) كە لەشاری بەغدا زانستە شەرعیەكانی خوێندووەو زانیاری لەزۆر زانای ئەو سەردەمە وەرگرتووە ، وەك (ابی هاشم عیسی بن احمد ، و ابی احمد اسعد بن ابی اللقا‌ء) و كەسانی تر، دواتریش لە هەولێر فەرموودەی گێڕاوەتەوە ، یەكێكی تر لەو زانایانەی كە سەردانی شاری هەولێری كردووە (ابو حصف عمر بن الخضر بن اللمس التركی الدنیسری م615ك/1218ز) لەو كاتەی كە هەستی كردووە زانایانی پایە بەرز (ابی حفص عمر بن محمد بن طبرزد) لەم خانەی فەرموودەناسیە مامۆستایە ، لەسەر دەستی ئەو كەسانی تر فەرموودەی وەرگرتووە ، هەرچەندە پزیشك و فەیلەسوف و ئەستێرەناسیش بووە </a:t>
            </a:r>
            <a:endParaRPr lang="en-US" dirty="0"/>
          </a:p>
        </p:txBody>
      </p:sp>
    </p:spTree>
    <p:extLst>
      <p:ext uri="{BB962C8B-B14F-4D97-AF65-F5344CB8AC3E}">
        <p14:creationId xmlns:p14="http://schemas.microsoft.com/office/powerpoint/2010/main" val="1853144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543800" cy="4247317"/>
          </a:xfrm>
          <a:prstGeom prst="rect">
            <a:avLst/>
          </a:prstGeom>
        </p:spPr>
        <p:txBody>
          <a:bodyPr wrap="square">
            <a:spAutoFit/>
          </a:bodyPr>
          <a:lstStyle/>
          <a:p>
            <a:pPr algn="r" rtl="1"/>
            <a:r>
              <a:rPr lang="ar-IQ" dirty="0" smtClean="0"/>
              <a:t>تەوەری دووەم: زانستەكان :</a:t>
            </a:r>
          </a:p>
          <a:p>
            <a:pPr algn="r" rtl="1"/>
            <a:r>
              <a:rPr lang="ar-IQ" dirty="0" smtClean="0"/>
              <a:t>1-زانستە نەقلیەكان:   </a:t>
            </a:r>
          </a:p>
          <a:p>
            <a:pPr algn="r" rtl="1"/>
            <a:r>
              <a:rPr lang="ar-IQ" dirty="0" smtClean="0"/>
              <a:t>زانستەكان لەسەردەی حەوتەمی كۆچی/ سێزدەهەمی زاینی لەشاری هەولێر لە گشت بوارەكاندا لە گەشەی بەردەوامدا بوون ، بەهۆی ئەو پێشبركێیە زانستیەی كە قوتابیان و زاناكانی تێدا بەردەوام بوون بۆ بەدەست هێنانی زانستی زیاتر، ئەمەش ببووە هۆی ئەوەی كە ئەم شارە ببێتە بنكەی زانستی و شارستانی كە خزمەت بە كۆمەڵگەی مرۆڤایەتی بكات ، لە گرنگترین ئەو زانستانەی كە لەسەردەمی توێژینەوەكەدا دەركەوتووە ، زانستە شەرعیەكان لە بەرایی زانستەكان ناویان هاتووە ، بە تایبەتیش شارەزا بوون لە قورئانی پیرۆزو فەرموودەكان و زانستی فقە ، لێكۆڵینەوە لە قوڕئاندا لە پێشینەی زانستەكان هەژماركراوە ، لەبەر ئەوەی بە بنەمای بیروباوەڕی موسڵمانان دادەنرێت و سەرچاوەی چارەسەری كێشەكان دادەنرا لە ژیانی گشتیدا، ، بۆیە نەدەكرا زانستی قورئان پشت گوێ خرابا . </a:t>
            </a:r>
          </a:p>
          <a:p>
            <a:pPr algn="r" rtl="1"/>
            <a:r>
              <a:rPr lang="ar-IQ" dirty="0" smtClean="0"/>
              <a:t>بۆ ئاسانكاری تێگەیشتن لە توێژینەوەكەش : زانستەكان بۆ دوو تەوەری سەرەكی دابەش كراون بەپێی ئەو زانیاریانەی كە ( ابن الشعار) خستبوویە ڕوو ، لەوانەش زانستە نەقلیەكان ، وەك زانستی قورئان و فەرموودەو فقە)،جگە لەمانەش زانستە عەقلیەكانیش بەهەمان شێوە ناوی هاتووە لەلایەن (ابن الشعار) كە لە شاری هەولێر گرنگی پێدراوەو لە ڕێگای هەڵدانەوەی لاپەڕەی ژیانی زانایان بۆمان دەردەكرێت ، وەك زانستی (مێژوو ، كیمیا ، طب ، ئەستێرەناسی، حساب ، شیعر)</a:t>
            </a:r>
            <a:endParaRPr lang="ar-IQ" dirty="0"/>
          </a:p>
        </p:txBody>
      </p:sp>
    </p:spTree>
    <p:extLst>
      <p:ext uri="{BB962C8B-B14F-4D97-AF65-F5344CB8AC3E}">
        <p14:creationId xmlns:p14="http://schemas.microsoft.com/office/powerpoint/2010/main" val="223790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05800" cy="5078313"/>
          </a:xfrm>
          <a:prstGeom prst="rect">
            <a:avLst/>
          </a:prstGeom>
        </p:spPr>
        <p:txBody>
          <a:bodyPr wrap="square">
            <a:spAutoFit/>
          </a:bodyPr>
          <a:lstStyle/>
          <a:p>
            <a:pPr algn="r" rtl="1"/>
            <a:r>
              <a:rPr lang="ar-IQ" dirty="0" smtClean="0"/>
              <a:t>أ: زانستی خوێندنەوە (علم القرا‌ءة: </a:t>
            </a:r>
          </a:p>
          <a:p>
            <a:pPr algn="r" rtl="1"/>
            <a:r>
              <a:rPr lang="ar-IQ" dirty="0" smtClean="0"/>
              <a:t>سەرەتای فێربوونی زانستە شەرعییەكان بە خوێندنەوە دەستی پێكردووە ، لەبەر ئەوەی قۆناغی یەكەمە بۆ خوێندنەوەی قورئان و ڕاڤەكردنی و شارەزابوون لە دەقە قورئانیەكان ، كۆمەڵێك لە شارەزایانی بواری زانستی خوێندنەوە لە شاری هەولێر دەركەووتون كە (ابن الشعار) ئاماژەیان پێدەكات و گەڵێك لەكەسانی ناوچەكە لەسەر دەستیان فێری خوێندنەوەی قورئانی پیرۆز بوون ، لەوانەش (سعید بن سعداللە بن عیسی بن محمد ، ابو الخیر االمعروف بسیدا م 627ك/1229ز) كە بە ڕەچەڵەك كوردەو لە گوندێكی سەر بەدەڤەری (عقر الحمیدیە) لە دایك بووە لە هەولێر پێگەیشتووەو زانستی قورئانی لەسەردەستی زانای ئەم سەردەمە (ابی الثنا‌ء البوازیجی) خوێندوەو رێزمانی عەرەبی ( نحو) لەلایەن زانا (ابی الثنا‌ء محمود الحسن العزیز المعروف بابن الارملە) خوێندوەو زانستی خوێندنەوەی بە منداڵی میرو دەسەڵاتداران ئاشنا كردووەو و سودیان لێ بینیوە.</a:t>
            </a:r>
          </a:p>
          <a:p>
            <a:pPr algn="r" rtl="1"/>
            <a:r>
              <a:rPr lang="ar-IQ" dirty="0" smtClean="0"/>
              <a:t>فێركردنی خوێندنەوەی قورئان لەلایەن موسولمَانەكانەوە بە پیرۆز زانراوە ، پاداشتەكەشی بە نزیكبوونەوە لەخودا دانراوە ، بۆیە زاناكان لە پێشبركێدا بووینە ، كە ئاخۆ كێ زیاتر خەڵك فێری ئەم زانستە بكات ، وەك زاناو ناوداری سەردەمی توێژینەوەكە (علی بن ملاعب بن علوی ابو الحسن الموصلي المولد الاربلی الدار م604ك/1207ز) كە قورئانی پیرۆزی لەبەر بووە و لەسەر دەستی زانایانی موصل خوێندویەتی ، وەك (ابی بكر یحیی بن سعدون بن تمام القرطبی)، لە شاری هەولێر وانەی خوێندنەوەی گوتووەتەوەو زیاتر لە چوارسەد كەسی لەسەر دەستی ئەو فێری قورئان خوێندنەوە بووبوون ، ئەم زانستە لە شاری هەولێر هێندە پێشكەوتوو بوو ، نەك تەنها كەسانی تایبەتمەند پسپۆریان لەم بوارەدا هەبووە ، بەڵكو هەندێكجار وتاربێژو دادوەرەكانیش سەرقاڵی بەخشینی ئەم زانستە بووینە ، وەك (جعفر بن هبەاللە الكفرعزی م604  ك/1207ز) كە فێرخوازانی شاری هەولێر سەردانیان كردووە بۆ فێربوونی رێزمان و ئەدەبی عەرەبی . </a:t>
            </a:r>
            <a:endParaRPr lang="ar-IQ" dirty="0"/>
          </a:p>
        </p:txBody>
      </p:sp>
    </p:spTree>
    <p:extLst>
      <p:ext uri="{BB962C8B-B14F-4D97-AF65-F5344CB8AC3E}">
        <p14:creationId xmlns:p14="http://schemas.microsoft.com/office/powerpoint/2010/main" val="4143282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3247</Words>
  <Application>Microsoft Office PowerPoint</Application>
  <PresentationFormat>On-screen Show (4:3)</PresentationFormat>
  <Paragraphs>26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ميژوي كورد له‌سه‌ده‌كانى ناوه‌راست  خانه قا  (الرباط)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خانه قا  (الرباط)</dc:title>
  <dc:creator>DR.Ahmed Saker</dc:creator>
  <cp:lastModifiedBy>DR.Ahmed Saker</cp:lastModifiedBy>
  <cp:revision>15</cp:revision>
  <dcterms:created xsi:type="dcterms:W3CDTF">2020-06-28T04:34:00Z</dcterms:created>
  <dcterms:modified xsi:type="dcterms:W3CDTF">2020-06-28T04:51:40Z</dcterms:modified>
</cp:coreProperties>
</file>