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80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FC0DC-8D50-7E2F-9202-F75C1831C5F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5EF119C-8DFF-93B6-3601-EEBE61D1AB5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1F420C9-962C-FF66-C3D2-F9F8E713CDA4}"/>
              </a:ext>
            </a:extLst>
          </p:cNvPr>
          <p:cNvSpPr>
            <a:spLocks noGrp="1"/>
          </p:cNvSpPr>
          <p:nvPr>
            <p:ph type="dt" sz="half" idx="10"/>
          </p:nvPr>
        </p:nvSpPr>
        <p:spPr/>
        <p:txBody>
          <a:bodyPr/>
          <a:lstStyle/>
          <a:p>
            <a:fld id="{E0BD3137-A166-42C6-8306-8A46649D75C9}" type="datetimeFigureOut">
              <a:rPr lang="en-US" smtClean="0"/>
              <a:t>5/13/2023</a:t>
            </a:fld>
            <a:endParaRPr lang="en-US"/>
          </a:p>
        </p:txBody>
      </p:sp>
      <p:sp>
        <p:nvSpPr>
          <p:cNvPr id="5" name="Footer Placeholder 4">
            <a:extLst>
              <a:ext uri="{FF2B5EF4-FFF2-40B4-BE49-F238E27FC236}">
                <a16:creationId xmlns:a16="http://schemas.microsoft.com/office/drawing/2014/main" id="{62B1A35D-6B92-76AB-93DA-F802CB7DDB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030004-39BC-F8A4-0F8E-5F02A8D5E15D}"/>
              </a:ext>
            </a:extLst>
          </p:cNvPr>
          <p:cNvSpPr>
            <a:spLocks noGrp="1"/>
          </p:cNvSpPr>
          <p:nvPr>
            <p:ph type="sldNum" sz="quarter" idx="12"/>
          </p:nvPr>
        </p:nvSpPr>
        <p:spPr/>
        <p:txBody>
          <a:bodyPr/>
          <a:lstStyle/>
          <a:p>
            <a:fld id="{BE482575-9144-4511-A5A3-5B1171729EFA}" type="slidenum">
              <a:rPr lang="en-US" smtClean="0"/>
              <a:t>‹#›</a:t>
            </a:fld>
            <a:endParaRPr lang="en-US"/>
          </a:p>
        </p:txBody>
      </p:sp>
    </p:spTree>
    <p:extLst>
      <p:ext uri="{BB962C8B-B14F-4D97-AF65-F5344CB8AC3E}">
        <p14:creationId xmlns:p14="http://schemas.microsoft.com/office/powerpoint/2010/main" val="4027961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C99075-80BE-8769-D906-28E35AAF986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3F119FB-A691-D99A-B530-30724E627EA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000B93-D931-5402-DCF7-D8A34A3DC7DE}"/>
              </a:ext>
            </a:extLst>
          </p:cNvPr>
          <p:cNvSpPr>
            <a:spLocks noGrp="1"/>
          </p:cNvSpPr>
          <p:nvPr>
            <p:ph type="dt" sz="half" idx="10"/>
          </p:nvPr>
        </p:nvSpPr>
        <p:spPr/>
        <p:txBody>
          <a:bodyPr/>
          <a:lstStyle/>
          <a:p>
            <a:fld id="{E0BD3137-A166-42C6-8306-8A46649D75C9}" type="datetimeFigureOut">
              <a:rPr lang="en-US" smtClean="0"/>
              <a:t>5/13/2023</a:t>
            </a:fld>
            <a:endParaRPr lang="en-US"/>
          </a:p>
        </p:txBody>
      </p:sp>
      <p:sp>
        <p:nvSpPr>
          <p:cNvPr id="5" name="Footer Placeholder 4">
            <a:extLst>
              <a:ext uri="{FF2B5EF4-FFF2-40B4-BE49-F238E27FC236}">
                <a16:creationId xmlns:a16="http://schemas.microsoft.com/office/drawing/2014/main" id="{A433C7C1-EDDB-E70C-3CB6-DB44B55941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C43B77-39FF-E43C-250A-078831B8BA78}"/>
              </a:ext>
            </a:extLst>
          </p:cNvPr>
          <p:cNvSpPr>
            <a:spLocks noGrp="1"/>
          </p:cNvSpPr>
          <p:nvPr>
            <p:ph type="sldNum" sz="quarter" idx="12"/>
          </p:nvPr>
        </p:nvSpPr>
        <p:spPr/>
        <p:txBody>
          <a:bodyPr/>
          <a:lstStyle/>
          <a:p>
            <a:fld id="{BE482575-9144-4511-A5A3-5B1171729EFA}" type="slidenum">
              <a:rPr lang="en-US" smtClean="0"/>
              <a:t>‹#›</a:t>
            </a:fld>
            <a:endParaRPr lang="en-US"/>
          </a:p>
        </p:txBody>
      </p:sp>
    </p:spTree>
    <p:extLst>
      <p:ext uri="{BB962C8B-B14F-4D97-AF65-F5344CB8AC3E}">
        <p14:creationId xmlns:p14="http://schemas.microsoft.com/office/powerpoint/2010/main" val="339852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573DEEF-4564-B271-476C-C7FC515C9B2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6206CAD-783A-E069-875D-8565468C4A5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E64EA7-947D-89D7-E2A6-932D36F66EE3}"/>
              </a:ext>
            </a:extLst>
          </p:cNvPr>
          <p:cNvSpPr>
            <a:spLocks noGrp="1"/>
          </p:cNvSpPr>
          <p:nvPr>
            <p:ph type="dt" sz="half" idx="10"/>
          </p:nvPr>
        </p:nvSpPr>
        <p:spPr/>
        <p:txBody>
          <a:bodyPr/>
          <a:lstStyle/>
          <a:p>
            <a:fld id="{E0BD3137-A166-42C6-8306-8A46649D75C9}" type="datetimeFigureOut">
              <a:rPr lang="en-US" smtClean="0"/>
              <a:t>5/13/2023</a:t>
            </a:fld>
            <a:endParaRPr lang="en-US"/>
          </a:p>
        </p:txBody>
      </p:sp>
      <p:sp>
        <p:nvSpPr>
          <p:cNvPr id="5" name="Footer Placeholder 4">
            <a:extLst>
              <a:ext uri="{FF2B5EF4-FFF2-40B4-BE49-F238E27FC236}">
                <a16:creationId xmlns:a16="http://schemas.microsoft.com/office/drawing/2014/main" id="{BBECE4A3-20AA-F636-BC88-88DE58F00E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35BDA2-FD79-7BAC-245E-9F3BF2FE5D52}"/>
              </a:ext>
            </a:extLst>
          </p:cNvPr>
          <p:cNvSpPr>
            <a:spLocks noGrp="1"/>
          </p:cNvSpPr>
          <p:nvPr>
            <p:ph type="sldNum" sz="quarter" idx="12"/>
          </p:nvPr>
        </p:nvSpPr>
        <p:spPr/>
        <p:txBody>
          <a:bodyPr/>
          <a:lstStyle/>
          <a:p>
            <a:fld id="{BE482575-9144-4511-A5A3-5B1171729EFA}" type="slidenum">
              <a:rPr lang="en-US" smtClean="0"/>
              <a:t>‹#›</a:t>
            </a:fld>
            <a:endParaRPr lang="en-US"/>
          </a:p>
        </p:txBody>
      </p:sp>
    </p:spTree>
    <p:extLst>
      <p:ext uri="{BB962C8B-B14F-4D97-AF65-F5344CB8AC3E}">
        <p14:creationId xmlns:p14="http://schemas.microsoft.com/office/powerpoint/2010/main" val="181965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5502C-E73E-7A5A-8BDC-7C72D4709AE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18EE0F8-8AAA-C982-DCF1-C7B927DE2CA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290950-65DB-6137-E0C3-1D21744E4E53}"/>
              </a:ext>
            </a:extLst>
          </p:cNvPr>
          <p:cNvSpPr>
            <a:spLocks noGrp="1"/>
          </p:cNvSpPr>
          <p:nvPr>
            <p:ph type="dt" sz="half" idx="10"/>
          </p:nvPr>
        </p:nvSpPr>
        <p:spPr/>
        <p:txBody>
          <a:bodyPr/>
          <a:lstStyle/>
          <a:p>
            <a:fld id="{E0BD3137-A166-42C6-8306-8A46649D75C9}" type="datetimeFigureOut">
              <a:rPr lang="en-US" smtClean="0"/>
              <a:t>5/13/2023</a:t>
            </a:fld>
            <a:endParaRPr lang="en-US"/>
          </a:p>
        </p:txBody>
      </p:sp>
      <p:sp>
        <p:nvSpPr>
          <p:cNvPr id="5" name="Footer Placeholder 4">
            <a:extLst>
              <a:ext uri="{FF2B5EF4-FFF2-40B4-BE49-F238E27FC236}">
                <a16:creationId xmlns:a16="http://schemas.microsoft.com/office/drawing/2014/main" id="{E5BE664D-561F-15FA-0D54-4A119AD0D2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86E1C8-7369-F2B1-BFE5-BBFA3530A7DA}"/>
              </a:ext>
            </a:extLst>
          </p:cNvPr>
          <p:cNvSpPr>
            <a:spLocks noGrp="1"/>
          </p:cNvSpPr>
          <p:nvPr>
            <p:ph type="sldNum" sz="quarter" idx="12"/>
          </p:nvPr>
        </p:nvSpPr>
        <p:spPr/>
        <p:txBody>
          <a:bodyPr/>
          <a:lstStyle/>
          <a:p>
            <a:fld id="{BE482575-9144-4511-A5A3-5B1171729EFA}" type="slidenum">
              <a:rPr lang="en-US" smtClean="0"/>
              <a:t>‹#›</a:t>
            </a:fld>
            <a:endParaRPr lang="en-US"/>
          </a:p>
        </p:txBody>
      </p:sp>
    </p:spTree>
    <p:extLst>
      <p:ext uri="{BB962C8B-B14F-4D97-AF65-F5344CB8AC3E}">
        <p14:creationId xmlns:p14="http://schemas.microsoft.com/office/powerpoint/2010/main" val="1835251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F149E-8CDA-6235-ED9C-AF421A7AAD3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87890DC-D31D-C58D-9F8C-A41EE17120C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9BF6D85-9D54-63CF-3C65-C1490DEA9EE4}"/>
              </a:ext>
            </a:extLst>
          </p:cNvPr>
          <p:cNvSpPr>
            <a:spLocks noGrp="1"/>
          </p:cNvSpPr>
          <p:nvPr>
            <p:ph type="dt" sz="half" idx="10"/>
          </p:nvPr>
        </p:nvSpPr>
        <p:spPr/>
        <p:txBody>
          <a:bodyPr/>
          <a:lstStyle/>
          <a:p>
            <a:fld id="{E0BD3137-A166-42C6-8306-8A46649D75C9}" type="datetimeFigureOut">
              <a:rPr lang="en-US" smtClean="0"/>
              <a:t>5/13/2023</a:t>
            </a:fld>
            <a:endParaRPr lang="en-US"/>
          </a:p>
        </p:txBody>
      </p:sp>
      <p:sp>
        <p:nvSpPr>
          <p:cNvPr id="5" name="Footer Placeholder 4">
            <a:extLst>
              <a:ext uri="{FF2B5EF4-FFF2-40B4-BE49-F238E27FC236}">
                <a16:creationId xmlns:a16="http://schemas.microsoft.com/office/drawing/2014/main" id="{B056A37D-D377-E1F6-A57D-461A50DF14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CEF467-E489-AB05-9217-08B925B5C61E}"/>
              </a:ext>
            </a:extLst>
          </p:cNvPr>
          <p:cNvSpPr>
            <a:spLocks noGrp="1"/>
          </p:cNvSpPr>
          <p:nvPr>
            <p:ph type="sldNum" sz="quarter" idx="12"/>
          </p:nvPr>
        </p:nvSpPr>
        <p:spPr/>
        <p:txBody>
          <a:bodyPr/>
          <a:lstStyle/>
          <a:p>
            <a:fld id="{BE482575-9144-4511-A5A3-5B1171729EFA}" type="slidenum">
              <a:rPr lang="en-US" smtClean="0"/>
              <a:t>‹#›</a:t>
            </a:fld>
            <a:endParaRPr lang="en-US"/>
          </a:p>
        </p:txBody>
      </p:sp>
    </p:spTree>
    <p:extLst>
      <p:ext uri="{BB962C8B-B14F-4D97-AF65-F5344CB8AC3E}">
        <p14:creationId xmlns:p14="http://schemas.microsoft.com/office/powerpoint/2010/main" val="3980525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D3157-7723-B835-4469-E2AF90D89A3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2273009-598C-E8DA-A5F8-FE07FF90EB0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01A2B72-4E85-2886-F14E-27863BA174C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52A6C90-D3FA-686E-F314-EB8EAA50E0DA}"/>
              </a:ext>
            </a:extLst>
          </p:cNvPr>
          <p:cNvSpPr>
            <a:spLocks noGrp="1"/>
          </p:cNvSpPr>
          <p:nvPr>
            <p:ph type="dt" sz="half" idx="10"/>
          </p:nvPr>
        </p:nvSpPr>
        <p:spPr/>
        <p:txBody>
          <a:bodyPr/>
          <a:lstStyle/>
          <a:p>
            <a:fld id="{E0BD3137-A166-42C6-8306-8A46649D75C9}" type="datetimeFigureOut">
              <a:rPr lang="en-US" smtClean="0"/>
              <a:t>5/13/2023</a:t>
            </a:fld>
            <a:endParaRPr lang="en-US"/>
          </a:p>
        </p:txBody>
      </p:sp>
      <p:sp>
        <p:nvSpPr>
          <p:cNvPr id="6" name="Footer Placeholder 5">
            <a:extLst>
              <a:ext uri="{FF2B5EF4-FFF2-40B4-BE49-F238E27FC236}">
                <a16:creationId xmlns:a16="http://schemas.microsoft.com/office/drawing/2014/main" id="{875E54F0-2FC9-4AEB-FFC5-F6CD8E4AE18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4C4B83-1081-8D45-76D9-7C6DCF9195B2}"/>
              </a:ext>
            </a:extLst>
          </p:cNvPr>
          <p:cNvSpPr>
            <a:spLocks noGrp="1"/>
          </p:cNvSpPr>
          <p:nvPr>
            <p:ph type="sldNum" sz="quarter" idx="12"/>
          </p:nvPr>
        </p:nvSpPr>
        <p:spPr/>
        <p:txBody>
          <a:bodyPr/>
          <a:lstStyle/>
          <a:p>
            <a:fld id="{BE482575-9144-4511-A5A3-5B1171729EFA}" type="slidenum">
              <a:rPr lang="en-US" smtClean="0"/>
              <a:t>‹#›</a:t>
            </a:fld>
            <a:endParaRPr lang="en-US"/>
          </a:p>
        </p:txBody>
      </p:sp>
    </p:spTree>
    <p:extLst>
      <p:ext uri="{BB962C8B-B14F-4D97-AF65-F5344CB8AC3E}">
        <p14:creationId xmlns:p14="http://schemas.microsoft.com/office/powerpoint/2010/main" val="200196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D20842-9367-EF28-FB6D-E0239C41411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ABCD1B1-ABB6-6139-EF43-633DBE13E8B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CA4BD21-75F3-2104-8EB6-18A3823F8CF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F4B8A99-4508-6304-1DCE-CD312F6025C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4AFF131-0153-22BB-6C54-B56D60A81BD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921F75E-CA4C-C9CC-30B1-3D8ED22F2060}"/>
              </a:ext>
            </a:extLst>
          </p:cNvPr>
          <p:cNvSpPr>
            <a:spLocks noGrp="1"/>
          </p:cNvSpPr>
          <p:nvPr>
            <p:ph type="dt" sz="half" idx="10"/>
          </p:nvPr>
        </p:nvSpPr>
        <p:spPr/>
        <p:txBody>
          <a:bodyPr/>
          <a:lstStyle/>
          <a:p>
            <a:fld id="{E0BD3137-A166-42C6-8306-8A46649D75C9}" type="datetimeFigureOut">
              <a:rPr lang="en-US" smtClean="0"/>
              <a:t>5/13/2023</a:t>
            </a:fld>
            <a:endParaRPr lang="en-US"/>
          </a:p>
        </p:txBody>
      </p:sp>
      <p:sp>
        <p:nvSpPr>
          <p:cNvPr id="8" name="Footer Placeholder 7">
            <a:extLst>
              <a:ext uri="{FF2B5EF4-FFF2-40B4-BE49-F238E27FC236}">
                <a16:creationId xmlns:a16="http://schemas.microsoft.com/office/drawing/2014/main" id="{4A163941-57CC-5149-9FDE-A96FB57532D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E20DC2D-CDDC-68F4-9733-92D7F89CE88D}"/>
              </a:ext>
            </a:extLst>
          </p:cNvPr>
          <p:cNvSpPr>
            <a:spLocks noGrp="1"/>
          </p:cNvSpPr>
          <p:nvPr>
            <p:ph type="sldNum" sz="quarter" idx="12"/>
          </p:nvPr>
        </p:nvSpPr>
        <p:spPr/>
        <p:txBody>
          <a:bodyPr/>
          <a:lstStyle/>
          <a:p>
            <a:fld id="{BE482575-9144-4511-A5A3-5B1171729EFA}" type="slidenum">
              <a:rPr lang="en-US" smtClean="0"/>
              <a:t>‹#›</a:t>
            </a:fld>
            <a:endParaRPr lang="en-US"/>
          </a:p>
        </p:txBody>
      </p:sp>
    </p:spTree>
    <p:extLst>
      <p:ext uri="{BB962C8B-B14F-4D97-AF65-F5344CB8AC3E}">
        <p14:creationId xmlns:p14="http://schemas.microsoft.com/office/powerpoint/2010/main" val="2485731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89210-A157-9F1D-BD78-04E3E4A070E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26BED51-C9F5-6A23-87AD-607BDFB2FF50}"/>
              </a:ext>
            </a:extLst>
          </p:cNvPr>
          <p:cNvSpPr>
            <a:spLocks noGrp="1"/>
          </p:cNvSpPr>
          <p:nvPr>
            <p:ph type="dt" sz="half" idx="10"/>
          </p:nvPr>
        </p:nvSpPr>
        <p:spPr/>
        <p:txBody>
          <a:bodyPr/>
          <a:lstStyle/>
          <a:p>
            <a:fld id="{E0BD3137-A166-42C6-8306-8A46649D75C9}" type="datetimeFigureOut">
              <a:rPr lang="en-US" smtClean="0"/>
              <a:t>5/13/2023</a:t>
            </a:fld>
            <a:endParaRPr lang="en-US"/>
          </a:p>
        </p:txBody>
      </p:sp>
      <p:sp>
        <p:nvSpPr>
          <p:cNvPr id="4" name="Footer Placeholder 3">
            <a:extLst>
              <a:ext uri="{FF2B5EF4-FFF2-40B4-BE49-F238E27FC236}">
                <a16:creationId xmlns:a16="http://schemas.microsoft.com/office/drawing/2014/main" id="{D821CC5C-AE51-221F-FBC5-CD721A82E51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E41CFF8-D57A-24F5-D984-84E0441015E1}"/>
              </a:ext>
            </a:extLst>
          </p:cNvPr>
          <p:cNvSpPr>
            <a:spLocks noGrp="1"/>
          </p:cNvSpPr>
          <p:nvPr>
            <p:ph type="sldNum" sz="quarter" idx="12"/>
          </p:nvPr>
        </p:nvSpPr>
        <p:spPr/>
        <p:txBody>
          <a:bodyPr/>
          <a:lstStyle/>
          <a:p>
            <a:fld id="{BE482575-9144-4511-A5A3-5B1171729EFA}" type="slidenum">
              <a:rPr lang="en-US" smtClean="0"/>
              <a:t>‹#›</a:t>
            </a:fld>
            <a:endParaRPr lang="en-US"/>
          </a:p>
        </p:txBody>
      </p:sp>
    </p:spTree>
    <p:extLst>
      <p:ext uri="{BB962C8B-B14F-4D97-AF65-F5344CB8AC3E}">
        <p14:creationId xmlns:p14="http://schemas.microsoft.com/office/powerpoint/2010/main" val="2638832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F228D54-4C49-991B-31B7-2A1F66535391}"/>
              </a:ext>
            </a:extLst>
          </p:cNvPr>
          <p:cNvSpPr>
            <a:spLocks noGrp="1"/>
          </p:cNvSpPr>
          <p:nvPr>
            <p:ph type="dt" sz="half" idx="10"/>
          </p:nvPr>
        </p:nvSpPr>
        <p:spPr/>
        <p:txBody>
          <a:bodyPr/>
          <a:lstStyle/>
          <a:p>
            <a:fld id="{E0BD3137-A166-42C6-8306-8A46649D75C9}" type="datetimeFigureOut">
              <a:rPr lang="en-US" smtClean="0"/>
              <a:t>5/13/2023</a:t>
            </a:fld>
            <a:endParaRPr lang="en-US"/>
          </a:p>
        </p:txBody>
      </p:sp>
      <p:sp>
        <p:nvSpPr>
          <p:cNvPr id="3" name="Footer Placeholder 2">
            <a:extLst>
              <a:ext uri="{FF2B5EF4-FFF2-40B4-BE49-F238E27FC236}">
                <a16:creationId xmlns:a16="http://schemas.microsoft.com/office/drawing/2014/main" id="{1ABF1509-4F6C-CDC0-AF63-7F0BF997D86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EAB56BB-1452-15D3-88F1-6C1E30425BB3}"/>
              </a:ext>
            </a:extLst>
          </p:cNvPr>
          <p:cNvSpPr>
            <a:spLocks noGrp="1"/>
          </p:cNvSpPr>
          <p:nvPr>
            <p:ph type="sldNum" sz="quarter" idx="12"/>
          </p:nvPr>
        </p:nvSpPr>
        <p:spPr/>
        <p:txBody>
          <a:bodyPr/>
          <a:lstStyle/>
          <a:p>
            <a:fld id="{BE482575-9144-4511-A5A3-5B1171729EFA}" type="slidenum">
              <a:rPr lang="en-US" smtClean="0"/>
              <a:t>‹#›</a:t>
            </a:fld>
            <a:endParaRPr lang="en-US"/>
          </a:p>
        </p:txBody>
      </p:sp>
    </p:spTree>
    <p:extLst>
      <p:ext uri="{BB962C8B-B14F-4D97-AF65-F5344CB8AC3E}">
        <p14:creationId xmlns:p14="http://schemas.microsoft.com/office/powerpoint/2010/main" val="1869738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99AAA-617C-0A5A-7943-C397D11A55F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2301F8D-D05E-288C-19E3-EA2D55BA75D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C981920-DCCE-F7DE-4D94-E01B08FF51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CBD590-9705-2454-1B8C-1CE328DC7071}"/>
              </a:ext>
            </a:extLst>
          </p:cNvPr>
          <p:cNvSpPr>
            <a:spLocks noGrp="1"/>
          </p:cNvSpPr>
          <p:nvPr>
            <p:ph type="dt" sz="half" idx="10"/>
          </p:nvPr>
        </p:nvSpPr>
        <p:spPr/>
        <p:txBody>
          <a:bodyPr/>
          <a:lstStyle/>
          <a:p>
            <a:fld id="{E0BD3137-A166-42C6-8306-8A46649D75C9}" type="datetimeFigureOut">
              <a:rPr lang="en-US" smtClean="0"/>
              <a:t>5/13/2023</a:t>
            </a:fld>
            <a:endParaRPr lang="en-US"/>
          </a:p>
        </p:txBody>
      </p:sp>
      <p:sp>
        <p:nvSpPr>
          <p:cNvPr id="6" name="Footer Placeholder 5">
            <a:extLst>
              <a:ext uri="{FF2B5EF4-FFF2-40B4-BE49-F238E27FC236}">
                <a16:creationId xmlns:a16="http://schemas.microsoft.com/office/drawing/2014/main" id="{4B74EC85-AF5B-EF45-4DA2-B0BA441809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3CDE54A-1C2A-D443-FBB6-80CB3C9C866B}"/>
              </a:ext>
            </a:extLst>
          </p:cNvPr>
          <p:cNvSpPr>
            <a:spLocks noGrp="1"/>
          </p:cNvSpPr>
          <p:nvPr>
            <p:ph type="sldNum" sz="quarter" idx="12"/>
          </p:nvPr>
        </p:nvSpPr>
        <p:spPr/>
        <p:txBody>
          <a:bodyPr/>
          <a:lstStyle/>
          <a:p>
            <a:fld id="{BE482575-9144-4511-A5A3-5B1171729EFA}" type="slidenum">
              <a:rPr lang="en-US" smtClean="0"/>
              <a:t>‹#›</a:t>
            </a:fld>
            <a:endParaRPr lang="en-US"/>
          </a:p>
        </p:txBody>
      </p:sp>
    </p:spTree>
    <p:extLst>
      <p:ext uri="{BB962C8B-B14F-4D97-AF65-F5344CB8AC3E}">
        <p14:creationId xmlns:p14="http://schemas.microsoft.com/office/powerpoint/2010/main" val="147983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48CFF-BC66-7B0B-ECEA-9D44133DA8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92099AB-60AF-1E16-F898-B4C6E0B579E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72F0382-0BA8-5475-3B2F-6E9D4D3D67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87A9B9C-10CD-2BCE-7E10-B5A769562FAE}"/>
              </a:ext>
            </a:extLst>
          </p:cNvPr>
          <p:cNvSpPr>
            <a:spLocks noGrp="1"/>
          </p:cNvSpPr>
          <p:nvPr>
            <p:ph type="dt" sz="half" idx="10"/>
          </p:nvPr>
        </p:nvSpPr>
        <p:spPr/>
        <p:txBody>
          <a:bodyPr/>
          <a:lstStyle/>
          <a:p>
            <a:fld id="{E0BD3137-A166-42C6-8306-8A46649D75C9}" type="datetimeFigureOut">
              <a:rPr lang="en-US" smtClean="0"/>
              <a:t>5/13/2023</a:t>
            </a:fld>
            <a:endParaRPr lang="en-US"/>
          </a:p>
        </p:txBody>
      </p:sp>
      <p:sp>
        <p:nvSpPr>
          <p:cNvPr id="6" name="Footer Placeholder 5">
            <a:extLst>
              <a:ext uri="{FF2B5EF4-FFF2-40B4-BE49-F238E27FC236}">
                <a16:creationId xmlns:a16="http://schemas.microsoft.com/office/drawing/2014/main" id="{0F891BED-B578-DD08-230D-0CB96FA38A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D76977-71C9-7A3D-CD73-D98B187E6590}"/>
              </a:ext>
            </a:extLst>
          </p:cNvPr>
          <p:cNvSpPr>
            <a:spLocks noGrp="1"/>
          </p:cNvSpPr>
          <p:nvPr>
            <p:ph type="sldNum" sz="quarter" idx="12"/>
          </p:nvPr>
        </p:nvSpPr>
        <p:spPr/>
        <p:txBody>
          <a:bodyPr/>
          <a:lstStyle/>
          <a:p>
            <a:fld id="{BE482575-9144-4511-A5A3-5B1171729EFA}" type="slidenum">
              <a:rPr lang="en-US" smtClean="0"/>
              <a:t>‹#›</a:t>
            </a:fld>
            <a:endParaRPr lang="en-US"/>
          </a:p>
        </p:txBody>
      </p:sp>
    </p:spTree>
    <p:extLst>
      <p:ext uri="{BB962C8B-B14F-4D97-AF65-F5344CB8AC3E}">
        <p14:creationId xmlns:p14="http://schemas.microsoft.com/office/powerpoint/2010/main" val="2171058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BE1EAA1-1CEA-B47C-2125-605011BCBE3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A4717D5-6A68-F9A5-9073-27870FC502B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6FF56F-1723-06F2-68B9-EB0CEC081EF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BD3137-A166-42C6-8306-8A46649D75C9}" type="datetimeFigureOut">
              <a:rPr lang="en-US" smtClean="0"/>
              <a:t>5/13/2023</a:t>
            </a:fld>
            <a:endParaRPr lang="en-US"/>
          </a:p>
        </p:txBody>
      </p:sp>
      <p:sp>
        <p:nvSpPr>
          <p:cNvPr id="5" name="Footer Placeholder 4">
            <a:extLst>
              <a:ext uri="{FF2B5EF4-FFF2-40B4-BE49-F238E27FC236}">
                <a16:creationId xmlns:a16="http://schemas.microsoft.com/office/drawing/2014/main" id="{9047BC09-915B-9ADE-0EA4-6B54264462C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C103806-B058-D774-13CF-C2831449996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482575-9144-4511-A5A3-5B1171729EFA}" type="slidenum">
              <a:rPr lang="en-US" smtClean="0"/>
              <a:t>‹#›</a:t>
            </a:fld>
            <a:endParaRPr lang="en-US"/>
          </a:p>
        </p:txBody>
      </p:sp>
    </p:spTree>
    <p:extLst>
      <p:ext uri="{BB962C8B-B14F-4D97-AF65-F5344CB8AC3E}">
        <p14:creationId xmlns:p14="http://schemas.microsoft.com/office/powerpoint/2010/main" val="32558676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EBCF7-AC0B-5ADF-E904-6FC77161D57F}"/>
              </a:ext>
            </a:extLst>
          </p:cNvPr>
          <p:cNvSpPr>
            <a:spLocks noGrp="1"/>
          </p:cNvSpPr>
          <p:nvPr>
            <p:ph type="ctrTitle"/>
          </p:nvPr>
        </p:nvSpPr>
        <p:spPr>
          <a:xfrm>
            <a:off x="1767154" y="1122363"/>
            <a:ext cx="8900845" cy="675615"/>
          </a:xfrm>
        </p:spPr>
        <p:txBody>
          <a:bodyPr>
            <a:normAutofit fontScale="90000"/>
          </a:bodyPr>
          <a:lstStyle/>
          <a:p>
            <a:endParaRPr lang="en-US" sz="4400" dirty="0">
              <a:cs typeface="Ali_K_Alwand" pitchFamily="2" charset="-78"/>
            </a:endParaRPr>
          </a:p>
        </p:txBody>
      </p:sp>
      <p:sp>
        <p:nvSpPr>
          <p:cNvPr id="3" name="Subtitle 2">
            <a:extLst>
              <a:ext uri="{FF2B5EF4-FFF2-40B4-BE49-F238E27FC236}">
                <a16:creationId xmlns:a16="http://schemas.microsoft.com/office/drawing/2014/main" id="{D78DDE12-DEB5-502F-9711-C415C64F43AB}"/>
              </a:ext>
            </a:extLst>
          </p:cNvPr>
          <p:cNvSpPr>
            <a:spLocks noGrp="1"/>
          </p:cNvSpPr>
          <p:nvPr>
            <p:ph type="subTitle" idx="1"/>
          </p:nvPr>
        </p:nvSpPr>
        <p:spPr>
          <a:xfrm>
            <a:off x="1524000" y="1952090"/>
            <a:ext cx="9144000" cy="3305710"/>
          </a:xfrm>
        </p:spPr>
        <p:txBody>
          <a:bodyPr>
            <a:normAutofit/>
          </a:bodyPr>
          <a:lstStyle/>
          <a:p>
            <a:r>
              <a:rPr lang="ar-IQ" sz="2800" dirty="0">
                <a:cs typeface="Ali_K_Alwand" pitchFamily="2" charset="-78"/>
              </a:rPr>
              <a:t>ميذوى كورد لةسةدةكانى ناوةراستدا</a:t>
            </a:r>
          </a:p>
          <a:p>
            <a:endParaRPr lang="en-US" sz="1400" dirty="0">
              <a:cs typeface="Ali_K_Alwand" pitchFamily="2" charset="-78"/>
            </a:endParaRPr>
          </a:p>
        </p:txBody>
      </p:sp>
    </p:spTree>
    <p:extLst>
      <p:ext uri="{BB962C8B-B14F-4D97-AF65-F5344CB8AC3E}">
        <p14:creationId xmlns:p14="http://schemas.microsoft.com/office/powerpoint/2010/main" val="29137934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D5EB46F-C6A7-9069-6990-B17021E84D11}"/>
              </a:ext>
            </a:extLst>
          </p:cNvPr>
          <p:cNvSpPr txBox="1"/>
          <p:nvPr/>
        </p:nvSpPr>
        <p:spPr>
          <a:xfrm>
            <a:off x="482885" y="753912"/>
            <a:ext cx="11075541" cy="5262979"/>
          </a:xfrm>
          <a:prstGeom prst="rect">
            <a:avLst/>
          </a:prstGeom>
          <a:noFill/>
        </p:spPr>
        <p:txBody>
          <a:bodyPr wrap="square">
            <a:spAutoFit/>
          </a:bodyPr>
          <a:lstStyle/>
          <a:p>
            <a:pPr algn="r" rtl="1"/>
            <a:endParaRPr lang="ar-IQ" sz="2400" dirty="0">
              <a:cs typeface="Ali_K_Sahifa" pitchFamily="2" charset="-78"/>
            </a:endParaRPr>
          </a:p>
          <a:p>
            <a:pPr algn="r" rtl="1"/>
            <a:r>
              <a:rPr lang="ar-IQ" sz="2400" dirty="0">
                <a:cs typeface="Ali_K_Sahifa" pitchFamily="2" charset="-78"/>
              </a:rPr>
              <a:t>فةتح كردنى هةريَمى جةزيرة</a:t>
            </a:r>
          </a:p>
          <a:p>
            <a:pPr algn="r" rtl="1"/>
            <a:r>
              <a:rPr lang="ar-IQ" sz="2400" dirty="0">
                <a:cs typeface="Ali_K_Sahifa" pitchFamily="2" charset="-78"/>
              </a:rPr>
              <a:t>زؤربةى شارو ناوضةكانى هةريَمى جةزيرة بة شيَوةى ئاشتيانة كةوتوونةتة دةست  موسلَمانةكان واتا دةبيَت سالاَنة سةرانة بدةن بة موسلَمانةكان ، بةلاَم سةرضاوة ميَذووييةكان كؤك نيية لة بارةى طةيشتنى عةرةبة موسلَمانةكان بة جةزيرة هةنديَك دةلَيَن لة سالَى 17ك – 638 ز وة هةنديَكى تر بؤضونيان واية كة لة سالَى 18ك – 639ز وة بةشيَكى تر دةليَن لة سالَى 19ك---640ز طةيشتون بةم ناوضانة  لةطةلَ ئةوةشدا يةك دةنط نين كة ئاخؤ سةركردة (عياض كورى غةنةم) لة كويَوة هيَرشى كردوة بؤ ئةم ناوضةية .</a:t>
            </a:r>
          </a:p>
          <a:p>
            <a:pPr algn="r" rtl="1"/>
            <a:r>
              <a:rPr lang="ar-IQ" sz="2400" dirty="0">
                <a:cs typeface="Ali_K_Sahifa" pitchFamily="2" charset="-78"/>
              </a:rPr>
              <a:t>يان لة شامةوة هاتوة بؤ هةريَمى جةزيرة بةلاَم زياتر ثيَ دةضيَت كة سةركردةى موسلَمانةكان (عياض كورى غةنةم) لة ولاَتى شامةوة  بة لةشكرةوة بةرةو </a:t>
            </a:r>
          </a:p>
          <a:p>
            <a:pPr algn="r" rtl="1"/>
            <a:r>
              <a:rPr lang="ar-IQ" sz="2400" dirty="0">
                <a:cs typeface="Ali_K_Sahifa" pitchFamily="2" charset="-78"/>
              </a:rPr>
              <a:t>هةريَمى جةزيرة هاتبيَت  فةرمانى بة ئةبو عوبةيدةى كورى جةراح و ضةند سةركردةيةكى تر كردوةلة باشورى هةريَمى جةزيرةوة هاتوون ديَ بة ديَ فتحيان كردوة .(عياض كورى غةنةم)بة ثيَنج سةربازةوة خةريكى فتع كردنى ئةم ناوضانة بووة لة سالَى 18-20ك---639-641ز شارةكانى ( شةنطال و ماردين و نةسبين و جةزيرةى بؤتان و طوندى بازفتىَ و ئامةد و بةدليس و ئةرزةن و خةلاَت و دةظةرى زؤزان و تا نزيك ئةرمينياي فةتح كردوة  ثاش ضةند شةريَك دانيشتوان رازى بووينة كة سةرانة بدةن بة موسلَمانةكان بةرامبةر ئةوةى سةروةت وو سامانيان بثاريَزريَت و نةكوذريَن .</a:t>
            </a:r>
          </a:p>
        </p:txBody>
      </p:sp>
    </p:spTree>
    <p:extLst>
      <p:ext uri="{BB962C8B-B14F-4D97-AF65-F5344CB8AC3E}">
        <p14:creationId xmlns:p14="http://schemas.microsoft.com/office/powerpoint/2010/main" val="29913105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EA27A00-2EAF-E38D-325D-A75080C7B47C}"/>
              </a:ext>
            </a:extLst>
          </p:cNvPr>
          <p:cNvSpPr txBox="1"/>
          <p:nvPr/>
        </p:nvSpPr>
        <p:spPr>
          <a:xfrm>
            <a:off x="565079" y="1446409"/>
            <a:ext cx="11106364" cy="3785652"/>
          </a:xfrm>
          <a:prstGeom prst="rect">
            <a:avLst/>
          </a:prstGeom>
          <a:noFill/>
        </p:spPr>
        <p:txBody>
          <a:bodyPr wrap="square">
            <a:spAutoFit/>
          </a:bodyPr>
          <a:lstStyle/>
          <a:p>
            <a:pPr algn="r" rtl="1"/>
            <a:r>
              <a:rPr lang="ar-IQ" sz="2400" dirty="0">
                <a:cs typeface="Ali_K_Sahifa" pitchFamily="2" charset="-78"/>
              </a:rPr>
              <a:t>دركةوتنى وشةى كوردستان </a:t>
            </a:r>
          </a:p>
          <a:p>
            <a:pPr algn="r" rtl="1"/>
            <a:r>
              <a:rPr lang="ar-IQ" sz="2400" dirty="0">
                <a:cs typeface="Ali_K_Sahifa" pitchFamily="2" charset="-78"/>
              </a:rPr>
              <a:t>ووشةى كوردستان وةك زاراوة تاكو ئةمرؤ  رون نةبؤتةوة كة ئاخؤ كةى دةركةوتووة وة بؤ يةكةم جار بووة بة ناويَك كة لة رووبةرى ثةرتووكةان نوسرابيَتن ئةمة كاريَكى ئاسان نية ضونكة ئةم زاراوةيية ثةيوةندى بة بوونى نةتةوةييةك هةية و سنوريَكى تايبةت بة خؤى هةية كة ضةند شاروو شارؤضكة و باذار قاتيَك دةطريَتة خؤى ئةوةى ئاماذة ثيَكراوة دةلَن لة ناوةراستى سةدةى حةوتى كؤضى /12ز ناوى هاتوة لة سةرضاوةى جوطرافى ناسةكان و شار ناسان بةر لةم ميَذووة لة سةرضاوةى </a:t>
            </a:r>
          </a:p>
          <a:p>
            <a:pPr algn="r" rtl="1"/>
            <a:r>
              <a:rPr lang="ar-IQ" sz="2400" dirty="0">
                <a:cs typeface="Ali_K_Sahifa" pitchFamily="2" charset="-78"/>
              </a:rPr>
              <a:t>بيانيةكان ناوى هاتووة بة سنورى كوردان يان ولاَتى كوردان لةبرى ناوى كوردستان لة سةرضاوة سريانيةكان يان طةريدةى موسلَمانانة كة بة كوردستاندا هاتوو ضؤيان كردوة بةناو مالَى كوردان يان ضياكانى كوردان ، شويَنى كوردان خاكى كوردان دةظةرة كورد نشينةكان .</a:t>
            </a:r>
          </a:p>
          <a:p>
            <a:pPr algn="r" rtl="1"/>
            <a:r>
              <a:rPr lang="ar-IQ" sz="2400" dirty="0">
                <a:cs typeface="Ali_K_Sahifa" pitchFamily="2" charset="-78"/>
              </a:rPr>
              <a:t>ئةم ناوضانة تةنها بؤ يةك مةبةست دةثيَكيَت ئةويش نيشتيمانى كوردانة واتة ئةو سنورةى تيَيدا نيشتةجىَ بوون  بيَطومان ئةويش كوردستانة</a:t>
            </a:r>
          </a:p>
        </p:txBody>
      </p:sp>
    </p:spTree>
    <p:extLst>
      <p:ext uri="{BB962C8B-B14F-4D97-AF65-F5344CB8AC3E}">
        <p14:creationId xmlns:p14="http://schemas.microsoft.com/office/powerpoint/2010/main" val="2842536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A4921BF-8166-6BA7-F070-F7C2F0E4EE64}"/>
              </a:ext>
            </a:extLst>
          </p:cNvPr>
          <p:cNvSpPr txBox="1"/>
          <p:nvPr/>
        </p:nvSpPr>
        <p:spPr>
          <a:xfrm>
            <a:off x="400692" y="1723408"/>
            <a:ext cx="11455686" cy="3416320"/>
          </a:xfrm>
          <a:prstGeom prst="rect">
            <a:avLst/>
          </a:prstGeom>
          <a:noFill/>
        </p:spPr>
        <p:txBody>
          <a:bodyPr wrap="square">
            <a:spAutoFit/>
          </a:bodyPr>
          <a:lstStyle/>
          <a:p>
            <a:pPr algn="r" rtl="1"/>
            <a:r>
              <a:rPr lang="ar-IQ" sz="2400" dirty="0"/>
              <a:t>كوردستان لة سةردةمى ئومةويدا</a:t>
            </a:r>
          </a:p>
          <a:p>
            <a:pPr algn="r" rtl="1"/>
            <a:r>
              <a:rPr lang="ar-IQ" sz="2400" dirty="0"/>
              <a:t>41-132ك/661-749ز</a:t>
            </a:r>
          </a:p>
          <a:p>
            <a:pPr algn="r" rtl="1"/>
            <a:r>
              <a:rPr lang="ar-IQ" sz="2400" dirty="0"/>
              <a:t>دةولَةتى ئومةوى دامةزرا لة دواى ئةوةى حةسةن كورى عةلى دةست بةردارى +خلافةت بوو بؤ معاويةى كورى أبو سفيان بة هةنديَك مةرج لونيَوان معاوية و حةسةن واذؤكرا ، دةولةتى ئومةوى هةرضةندة معاوية خؤى بة دامةزريَنةرى دادةنريَت ، بةلاَم لة ريَرةوى خيلافةت لاى دابوو بة دةولَةتيَكى خيَلةكى ،ضونكة  نةتةوةى عةرةبى فةرز كردبوو لةسةر نةتةوةكانى تر وة تيرةى ئومةويشى لة هةموو تيرة عةرةبيةكانى تر بة ثةسند تر دةزانى هةموو خزموو كةسانى خؤى لة دةسةلاَت نزيك كردبووةوة ، وةك واليةكان و سةركردة عةسكةريةكان ، هةر لة ذياندا مابوو بةيعةتى بؤ يةزيدى كورى كرد كة لة ثاش معاوية يةزيد شويَن طرةوةى دةبيَت ئةمةش بوة هؤى ئةوةى كة خيلافةت نةميَنيَت و سيستةمى دةولةتدارى بيَتةكايةوة.</a:t>
            </a:r>
          </a:p>
        </p:txBody>
      </p:sp>
    </p:spTree>
    <p:extLst>
      <p:ext uri="{BB962C8B-B14F-4D97-AF65-F5344CB8AC3E}">
        <p14:creationId xmlns:p14="http://schemas.microsoft.com/office/powerpoint/2010/main" val="3498358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7AC3676-71CF-AF16-12D2-ACE8F2A02876}"/>
              </a:ext>
            </a:extLst>
          </p:cNvPr>
          <p:cNvSpPr txBox="1"/>
          <p:nvPr/>
        </p:nvSpPr>
        <p:spPr>
          <a:xfrm>
            <a:off x="986318" y="1769441"/>
            <a:ext cx="10510463" cy="5509200"/>
          </a:xfrm>
          <a:prstGeom prst="rect">
            <a:avLst/>
          </a:prstGeom>
          <a:noFill/>
        </p:spPr>
        <p:txBody>
          <a:bodyPr wrap="square">
            <a:spAutoFit/>
          </a:bodyPr>
          <a:lstStyle/>
          <a:p>
            <a:pPr algn="ctr"/>
            <a:r>
              <a:rPr lang="ar-IQ" sz="3200" dirty="0">
                <a:cs typeface="Ali_K_Sahifa" pitchFamily="2" charset="-78"/>
              </a:rPr>
              <a:t>سنورى كوردستان</a:t>
            </a:r>
          </a:p>
          <a:p>
            <a:r>
              <a:rPr lang="ar-IQ" sz="3200" dirty="0">
                <a:cs typeface="Ali_K_Sahifa" pitchFamily="2" charset="-78"/>
              </a:rPr>
              <a:t>وةديارى كردنى سنورى كوردستان لة سةدةكانى ناوةراست , كاريَكى ئاسان نيية ئةويش بة هؤى ئةوةى كة يةك شويَنى نيشتةجيَبونيان نةبووة، كوردان دابةش ببوون بةسةر ضةند هةريَميَكى جياجيا ئةويش بة هؤى ئةو بارة سياسيةى كة ناوضةكة ثيَيدا تىَ دةثةرى ئةوةى جيَطاى بايةخ بيَت كة زاراوةى كوردستان بؤ يةكةم جار لة سةرضاوة ميَذوييةكاندا بةكارهاتبيَت ئةويش لة(سةدةى حةوتةمى كؤضى/سيَزدةيةمى زاينى) بووة. ئةويش مةبةستى يةكيَك لة يةكة كارطيَريةكان بووة كة سةربة رؤذئاواى هةريَمى جياكان بووة كة 16 شاروو شارؤضكة بةخؤيةوة دةطريَت ثايتةختةكةشيان قةلاَى بةهار بووة كةوتؤتة باكورى شارى هةمةدان.</a:t>
            </a:r>
          </a:p>
          <a:p>
            <a:r>
              <a:rPr lang="ar-IQ" sz="3200" dirty="0">
                <a:cs typeface="Ali_K_Sahifa" pitchFamily="2" charset="-78"/>
              </a:rPr>
              <a:t>وة ئاماذة دةكريَت كة جوطرافى ناسى فارسى حمداللة المستوفي لة كتيَبى </a:t>
            </a:r>
          </a:p>
          <a:p>
            <a:r>
              <a:rPr lang="ar-IQ" sz="3200" dirty="0">
                <a:cs typeface="Ali_K_Sahifa" pitchFamily="2" charset="-78"/>
              </a:rPr>
              <a:t>(نزهة القلوب) بؤ يةكةم جار ناوى كوردستان هيَنابيَت.</a:t>
            </a:r>
          </a:p>
        </p:txBody>
      </p:sp>
    </p:spTree>
    <p:extLst>
      <p:ext uri="{BB962C8B-B14F-4D97-AF65-F5344CB8AC3E}">
        <p14:creationId xmlns:p14="http://schemas.microsoft.com/office/powerpoint/2010/main" val="40148741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63DCF46-244A-AA02-62FF-58A31F4901A0}"/>
              </a:ext>
            </a:extLst>
          </p:cNvPr>
          <p:cNvSpPr txBox="1"/>
          <p:nvPr/>
        </p:nvSpPr>
        <p:spPr>
          <a:xfrm>
            <a:off x="380143" y="503434"/>
            <a:ext cx="11589250" cy="2677656"/>
          </a:xfrm>
          <a:prstGeom prst="rect">
            <a:avLst/>
          </a:prstGeom>
          <a:noFill/>
        </p:spPr>
        <p:txBody>
          <a:bodyPr wrap="square">
            <a:spAutoFit/>
          </a:bodyPr>
          <a:lstStyle/>
          <a:p>
            <a:endParaRPr lang="ar-IQ" sz="2400" dirty="0">
              <a:cs typeface="Ali_K_Sahifa" pitchFamily="2" charset="-78"/>
            </a:endParaRPr>
          </a:p>
          <a:p>
            <a:r>
              <a:rPr lang="ar-IQ" sz="2400" dirty="0">
                <a:cs typeface="Ali_K_Sahifa" pitchFamily="2" charset="-78"/>
              </a:rPr>
              <a:t>1-هةريَمى رؤذئاواى ضياكان : </a:t>
            </a:r>
          </a:p>
          <a:p>
            <a:r>
              <a:rPr lang="ar-IQ" sz="2400" dirty="0">
                <a:cs typeface="Ali_K_Sahifa" pitchFamily="2" charset="-78"/>
              </a:rPr>
              <a:t>ئةم هةريَمة سةر بة هةريَمى ضياكان بووة، واتا سةربةخؤ نةبوونة ,ئةم هةريَمة طةل ونةتةوةى زؤرى تيَدا ذياوة,بةلاَم دانيشتوانى رؤذئاواى ضياكان هةموويان كورد بوينة،</a:t>
            </a:r>
          </a:p>
          <a:p>
            <a:r>
              <a:rPr lang="ar-IQ" sz="2400" dirty="0">
                <a:cs typeface="Ali_K_Sahifa" pitchFamily="2" charset="-78"/>
              </a:rPr>
              <a:t>هةر يةكة لة طةريدةى عةرةبى (الاصطخري و ابن حوقل) ئاماذة بة شارة طرينطةكانى ئةم هةريَمة دةكةن كة دةلَيَن :لة شاري (دينةوةرو  هةمةدان و ئةسبةهان و قوم ) ثيَك هاتبوون .</a:t>
            </a:r>
          </a:p>
          <a:p>
            <a:r>
              <a:rPr lang="ar-IQ" sz="2400" dirty="0">
                <a:cs typeface="Ali_K_Sahifa" pitchFamily="2" charset="-78"/>
              </a:rPr>
              <a:t> وة ضةند شاريَكى بضوكيشيان لة خؤ دةطرت وةك:-(قاشان و نةهاوةند و لورو طةرةج و برةج).</a:t>
            </a:r>
          </a:p>
        </p:txBody>
      </p:sp>
    </p:spTree>
    <p:extLst>
      <p:ext uri="{BB962C8B-B14F-4D97-AF65-F5344CB8AC3E}">
        <p14:creationId xmlns:p14="http://schemas.microsoft.com/office/powerpoint/2010/main" val="10157203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E89B24F-92FB-296E-FEE1-61F86B96D367}"/>
              </a:ext>
            </a:extLst>
          </p:cNvPr>
          <p:cNvSpPr txBox="1"/>
          <p:nvPr/>
        </p:nvSpPr>
        <p:spPr>
          <a:xfrm>
            <a:off x="821933" y="1723408"/>
            <a:ext cx="10531011" cy="3416320"/>
          </a:xfrm>
          <a:prstGeom prst="rect">
            <a:avLst/>
          </a:prstGeom>
          <a:noFill/>
        </p:spPr>
        <p:txBody>
          <a:bodyPr wrap="square">
            <a:spAutoFit/>
          </a:bodyPr>
          <a:lstStyle/>
          <a:p>
            <a:r>
              <a:rPr lang="ar-IQ" dirty="0"/>
              <a:t>2</a:t>
            </a:r>
            <a:r>
              <a:rPr lang="ar-IQ" sz="2400" dirty="0">
                <a:cs typeface="Ali_K_Sahifa" pitchFamily="2" charset="-78"/>
              </a:rPr>
              <a:t>-هةريَمى جةزيرة:</a:t>
            </a:r>
          </a:p>
          <a:p>
            <a:r>
              <a:rPr lang="ar-IQ" sz="2400" dirty="0">
                <a:cs typeface="Ali_K_Sahifa" pitchFamily="2" charset="-78"/>
              </a:rPr>
              <a:t>زؤربةى سةرضاوة ميَذويةكان و جوطرافى ناسةكان كؤكن لةسةر سنورى ئةم هةريَمة وة دابةشيان كردوة بؤ سىَ بةش هةروةك لة زمانى عةرةبى بة (ديار) ناويان هيَناوة </a:t>
            </a:r>
          </a:p>
          <a:p>
            <a:r>
              <a:rPr lang="ar-IQ" sz="2400" dirty="0">
                <a:cs typeface="Ali_K_Sahifa" pitchFamily="2" charset="-78"/>
              </a:rPr>
              <a:t>وةك(ديار ربيعة، دياربكر ،ديارمضر) ئةويش بؤ ئةم زاراوانة ثشتيان بة هؤزى عةرةبى بةستوة كةلةم شويَنانة نيشتةجىَ بونةو كاتى هاتنى شارى موسلمانان بؤ ئةم شويَنة وة سنورى ئةم هةريَمة لة لايةن (الا صطخري وابن حوقل) بةم شيَوةية ديارى كراوة .</a:t>
            </a:r>
          </a:p>
          <a:p>
            <a:r>
              <a:rPr lang="ar-IQ" sz="2400" dirty="0">
                <a:cs typeface="Ali_K_Sahifa" pitchFamily="2" charset="-78"/>
              </a:rPr>
              <a:t>كة وتويانة هةريَمى جةزيرة دةكةويَتة نيَوان روبارى ديجلة و فرات , ئةم شويَنةش بةشيَكى زؤرى بة نيشتمانى كورد ناسراوة طرينطترين شارةكانى ئةم هةريَمة (ماردين و ئامةد و دياربةكر  موسل و هةوليَر و ئاميَدى و ميا فارقين و ئةرزةن و سنجار ) دةطريَتةووة.</a:t>
            </a:r>
          </a:p>
        </p:txBody>
      </p:sp>
    </p:spTree>
    <p:extLst>
      <p:ext uri="{BB962C8B-B14F-4D97-AF65-F5344CB8AC3E}">
        <p14:creationId xmlns:p14="http://schemas.microsoft.com/office/powerpoint/2010/main" val="11617769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F517479-C3CE-874C-773B-A2255A8D98B4}"/>
              </a:ext>
            </a:extLst>
          </p:cNvPr>
          <p:cNvSpPr txBox="1"/>
          <p:nvPr/>
        </p:nvSpPr>
        <p:spPr>
          <a:xfrm>
            <a:off x="359596" y="61415"/>
            <a:ext cx="11394040" cy="7109639"/>
          </a:xfrm>
          <a:prstGeom prst="rect">
            <a:avLst/>
          </a:prstGeom>
          <a:noFill/>
        </p:spPr>
        <p:txBody>
          <a:bodyPr wrap="square">
            <a:spAutoFit/>
          </a:bodyPr>
          <a:lstStyle/>
          <a:p>
            <a:pPr algn="r" rtl="1"/>
            <a:r>
              <a:rPr lang="ar-IQ" sz="2400" dirty="0">
                <a:cs typeface="Ali_K_Sahifa" pitchFamily="2" charset="-78"/>
              </a:rPr>
              <a:t>3-اقليم ئازربيَجان  و ئةرمينياو ئاران :</a:t>
            </a:r>
          </a:p>
          <a:p>
            <a:pPr algn="r" rtl="1"/>
            <a:r>
              <a:rPr lang="ar-IQ" sz="2400" dirty="0">
                <a:cs typeface="Ali_K_Sahifa" pitchFamily="2" charset="-78"/>
              </a:rPr>
              <a:t>هةنديَك لة شارناسان هةريَمى ئازةربيجان و ئةرمينيا و ئاران بة يةك هةريَم لة قةلةم دةدةن،بةهؤى ئةوةي ثةيوةندى بةهيَز بووة لة نيَوان تيَكةلَ بوونى سنورى وشكانيان بةيةكةوة لة رووى جوطرافى و ادارى و سياسيةوة جطة لة رووى نةتةوةييةوة ئةوةش واى كردوة كة ئةم سىَ هةريَمة يةك نةخشةيان هةبيَت .</a:t>
            </a:r>
          </a:p>
          <a:p>
            <a:pPr algn="r" rtl="1"/>
            <a:r>
              <a:rPr lang="ar-IQ" sz="2400" dirty="0">
                <a:cs typeface="Ali_K_Sahifa" pitchFamily="2" charset="-78"/>
              </a:rPr>
              <a:t>سنورى ئةم هةريَمة دةست ثيَدةكات لة رؤذهةلاَتى جيلان تاكو باشورى عيَراق و جةزيرة وة رؤذئاواى سنورى رؤم بووة وة باكوريشى سنورى خةزةر بووة .</a:t>
            </a:r>
          </a:p>
          <a:p>
            <a:pPr algn="r" rtl="1"/>
            <a:r>
              <a:rPr lang="ar-IQ" sz="2400" dirty="0">
                <a:cs typeface="Ali_K_Sahifa" pitchFamily="2" charset="-78"/>
              </a:rPr>
              <a:t>ئةم هةريَمة كوردلة ميَذوو تيَيدا نيشتةجىَ بووة ،وة رؤذهةلاَت ناسى روسى (مينورسكى) روسى وتويةتى يةكيَكة لة لانكةى كوردان وة بةشيَك بوة لة (ولاَتى ميديةكان )، كوردةكان زؤربةيان لة باشورو رؤذئاواى ئةم هةريَمة نيشتةجيَ ببوون بة هةمان شيَوة لة دةوروبةرى دةرياضةى ئورمييةش نيشتةجيَ ببوون ميَذوو نوسى عةرةبى (المسعودي)وتويةتى ئازربيجان ولاَتى كوردة هةزبانيةكان و طةلاليةكان (الجلالية) و زرزاريةكان بووة. طرينط ترين ئةو شارانةى كوردى تيَدا نيشتةجآ ببوونلة ئةرمينيا هةروةك شارناسان ئاماذةيان ثيَ كردووة بريتى بوون لةمانة :-</a:t>
            </a:r>
          </a:p>
          <a:p>
            <a:pPr algn="r" rtl="1"/>
            <a:r>
              <a:rPr lang="ar-IQ" sz="2400" dirty="0">
                <a:cs typeface="Ali_K_Sahifa" pitchFamily="2" charset="-78"/>
              </a:rPr>
              <a:t>1-شاري ئورمية (ورمىَ)</a:t>
            </a:r>
          </a:p>
          <a:p>
            <a:pPr algn="r" rtl="1"/>
            <a:r>
              <a:rPr lang="ar-IQ" sz="2400" dirty="0">
                <a:cs typeface="Ali_K_Sahifa" pitchFamily="2" charset="-78"/>
              </a:rPr>
              <a:t>2-شارى اشنة(شنؤ)</a:t>
            </a:r>
          </a:p>
          <a:p>
            <a:pPr algn="r" rtl="1"/>
            <a:r>
              <a:rPr lang="ar-IQ" sz="2400" dirty="0">
                <a:cs typeface="Ali_K_Sahifa" pitchFamily="2" charset="-78"/>
              </a:rPr>
              <a:t>3-شارى  سةلماس</a:t>
            </a:r>
          </a:p>
          <a:p>
            <a:pPr algn="r" rtl="1"/>
            <a:r>
              <a:rPr lang="ar-IQ" sz="2400" dirty="0">
                <a:cs typeface="Ali_K_Sahifa" pitchFamily="2" charset="-78"/>
              </a:rPr>
              <a:t>4-شارى خلاط (اخلاط)</a:t>
            </a:r>
          </a:p>
          <a:p>
            <a:pPr algn="r" rtl="1"/>
            <a:r>
              <a:rPr lang="ar-IQ" sz="2400" dirty="0">
                <a:cs typeface="Ali_K_Sahifa" pitchFamily="2" charset="-78"/>
              </a:rPr>
              <a:t>5-دوين</a:t>
            </a:r>
          </a:p>
          <a:p>
            <a:pPr algn="r" rtl="1"/>
            <a:r>
              <a:rPr lang="ar-IQ" sz="2400" dirty="0">
                <a:cs typeface="Ali_K_Sahifa" pitchFamily="2" charset="-78"/>
              </a:rPr>
              <a:t>6- بةدليس</a:t>
            </a:r>
          </a:p>
          <a:p>
            <a:pPr algn="r" rtl="1"/>
            <a:r>
              <a:rPr lang="ar-IQ" sz="2400" dirty="0">
                <a:cs typeface="Ali_K_Sahifa" pitchFamily="2" charset="-78"/>
              </a:rPr>
              <a:t>7-قةندرية</a:t>
            </a:r>
          </a:p>
          <a:p>
            <a:pPr algn="r" rtl="1"/>
            <a:r>
              <a:rPr lang="ar-IQ" sz="2400" dirty="0">
                <a:cs typeface="Ali_K_Sahifa" pitchFamily="2" charset="-78"/>
              </a:rPr>
              <a:t>لة هةندىَ هةريَمى تريش كورد هةبوونة بة وتةى طةريدةو شار ناسان وةك: (هةريَمى فارس : هةريَمى خوراسان : هةريَمى كرمان</a:t>
            </a:r>
            <a:r>
              <a:rPr lang="ar-IQ" dirty="0"/>
              <a:t>)</a:t>
            </a:r>
          </a:p>
        </p:txBody>
      </p:sp>
    </p:spTree>
    <p:extLst>
      <p:ext uri="{BB962C8B-B14F-4D97-AF65-F5344CB8AC3E}">
        <p14:creationId xmlns:p14="http://schemas.microsoft.com/office/powerpoint/2010/main" val="902498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3070277-5771-BD45-7BD2-BE0E771ACA3A}"/>
              </a:ext>
            </a:extLst>
          </p:cNvPr>
          <p:cNvSpPr txBox="1"/>
          <p:nvPr/>
        </p:nvSpPr>
        <p:spPr>
          <a:xfrm>
            <a:off x="636998" y="1041186"/>
            <a:ext cx="11106363" cy="4154984"/>
          </a:xfrm>
          <a:prstGeom prst="rect">
            <a:avLst/>
          </a:prstGeom>
          <a:noFill/>
        </p:spPr>
        <p:txBody>
          <a:bodyPr wrap="square">
            <a:spAutoFit/>
          </a:bodyPr>
          <a:lstStyle/>
          <a:p>
            <a:pPr algn="r" rtl="1"/>
            <a:endParaRPr lang="ar-IQ" sz="2400" dirty="0">
              <a:cs typeface="Ali_K_Sahifa" pitchFamily="2" charset="-78"/>
            </a:endParaRPr>
          </a:p>
          <a:p>
            <a:pPr algn="r" rtl="1"/>
            <a:r>
              <a:rPr lang="ar-IQ" sz="2400" dirty="0">
                <a:cs typeface="Ali_K_Sahifa" pitchFamily="2" charset="-78"/>
              </a:rPr>
              <a:t>سةرةتاى ئاشنا بوونى كورد بة ئايينى ثيرؤزى ئيسلام</a:t>
            </a:r>
          </a:p>
          <a:p>
            <a:pPr algn="r" rtl="1"/>
            <a:r>
              <a:rPr lang="ar-IQ" sz="2400" dirty="0">
                <a:cs typeface="Ali_K_Sahifa" pitchFamily="2" charset="-78"/>
              </a:rPr>
              <a:t>كوردستان بةر لة دةركةوتنى ئاينى ثيرؤزى ئيسلام لة ذيَر دةسةلاتى ساسانيةكان ورؤلة بيَزةنتيةكان بووة ، ئاينى دةولَتى ساسانى زةردةشتى بووة بةر لة زاين ، بةم شيَوةية ئاينى زةردةشت لة كوردستان بلاَو بؤتةوةو ئاطردانى  زةردةشتى هةبووة  ، دواتريش لة ئاينى (عيسا)ى ثيَغةمبةر(د.خ) بلاَو بؤتةوة ضةشنى شويَنةكانى تري كوردستان لةم ئاينة تازةية بىَ بةش نةبوون. بة هةمان شيَوةى ئاينى زةردةشتى و ئاينى عيسايش بلاَوبؤتةوة لة زؤر شويَنى كوردستان .</a:t>
            </a:r>
          </a:p>
          <a:p>
            <a:pPr algn="r" rtl="1"/>
            <a:r>
              <a:rPr lang="ar-IQ" sz="2400" dirty="0">
                <a:cs typeface="Ali_K_Sahifa" pitchFamily="2" charset="-78"/>
              </a:rPr>
              <a:t>دواى ئةوةى ئاينى ثيرؤزى ئيسلام  لة نيمضة جورطةى عةرةبى بلاَو دةبيَتةوة كورديشبة شيَوةى طةلانى تر دةست ثيَشخةرى كردوة لة ثةيوةندى كردن بةم ئاينة تازةية , لةوانةش بؤ يةكةم جار طاوانى كورد (جابان )كة ناوى لة سةرضاوة ميَذوويية ئيسلاميةكان هاتووة وةك لة كتيَبى (الاصابة في تميزا لصحابة) لة نوسينى ابن حجر (العسقلاني)  كة ناوى هيَناوة.</a:t>
            </a:r>
          </a:p>
          <a:p>
            <a:pPr algn="r" rtl="1"/>
            <a:r>
              <a:rPr lang="ar-IQ" sz="2400" dirty="0">
                <a:cs typeface="Ali_K_Sahifa" pitchFamily="2" charset="-78"/>
              </a:rPr>
              <a:t>لةم كةسانة بوة كة ضاوي بة ثيَغةمبةر(د.خ) كةوتوة و هاوةلَى بووة ، جطة لةوةش ناوى كورةكةشى هاتووة كة بة (مةيمون كوردى) ناوى هاتووة و كوَمةلَك فةرمودةى لة ثيَغةمبةر(د.خ)  طيَراوةتةوة كة باسى لة ذيانى هاوسةرطيرى و خيَزاندارى  دةكات ، </a:t>
            </a:r>
            <a:endParaRPr lang="en-US" sz="2400" dirty="0">
              <a:cs typeface="Ali_K_Sahifa" pitchFamily="2" charset="-78"/>
            </a:endParaRPr>
          </a:p>
        </p:txBody>
      </p:sp>
    </p:spTree>
    <p:extLst>
      <p:ext uri="{BB962C8B-B14F-4D97-AF65-F5344CB8AC3E}">
        <p14:creationId xmlns:p14="http://schemas.microsoft.com/office/powerpoint/2010/main" val="23524713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1E3F8E8-9835-1008-DB43-B63EAE3F0FAB}"/>
              </a:ext>
            </a:extLst>
          </p:cNvPr>
          <p:cNvSpPr txBox="1"/>
          <p:nvPr/>
        </p:nvSpPr>
        <p:spPr>
          <a:xfrm>
            <a:off x="616449" y="1446409"/>
            <a:ext cx="10952251" cy="3416320"/>
          </a:xfrm>
          <a:prstGeom prst="rect">
            <a:avLst/>
          </a:prstGeom>
          <a:noFill/>
        </p:spPr>
        <p:txBody>
          <a:bodyPr wrap="square">
            <a:spAutoFit/>
          </a:bodyPr>
          <a:lstStyle/>
          <a:p>
            <a:pPr algn="r" rtl="1"/>
            <a:r>
              <a:rPr lang="ar-IQ" sz="2400" dirty="0">
                <a:cs typeface="Ali_K_Sahifa" pitchFamily="2" charset="-78"/>
              </a:rPr>
              <a:t>كوردستان لةسةردةمى خةليفة عومةرى كورى خةتاب(13-23ك)</a:t>
            </a:r>
          </a:p>
          <a:p>
            <a:pPr algn="r" rtl="1"/>
            <a:r>
              <a:rPr lang="ar-IQ" sz="2400" dirty="0">
                <a:cs typeface="Ali_K_Sahifa" pitchFamily="2" charset="-78"/>
              </a:rPr>
              <a:t>لة دواى دروست بونى دةولَةتى ئيسلامى بلاَو بونةوةى لة نيمضة دورطةى عةرةبى و سةرةتاى دةسةلاَت وةرطرتنى عومةرى كورى خةتاب بير لة ثرؤسةى فتوحات كرايةوة و كوردستانيش لةبةر  ئةم ثرؤسةية بووة ، ئةو كاتةش كورستان لة ذيَر دةسةلاَتى ساسانيةكان بووة بةلاَم ئةوةى ديارة لة فةتع كردنى شارةزور و طةرميان و هةوليَر و</a:t>
            </a:r>
          </a:p>
          <a:p>
            <a:pPr algn="r" rtl="1"/>
            <a:r>
              <a:rPr lang="ar-IQ" sz="2400" dirty="0">
                <a:cs typeface="Ali_K_Sahifa" pitchFamily="2" charset="-78"/>
              </a:rPr>
              <a:t>ناوضةكانى رؤذهةلاَتى شارى موصل تةنها باسى كوردةكان كراوة كة بةرطريان لة خاكى خؤيان كردوة لة كاتى هاتنى موسلَمانةكان ئاماذة بة لةشكرى ساسانيةكان و فارسةكان نةكراوة .</a:t>
            </a:r>
          </a:p>
          <a:p>
            <a:pPr algn="r" rtl="1"/>
            <a:r>
              <a:rPr lang="ar-IQ" sz="2400" dirty="0">
                <a:cs typeface="Ali_K_Sahifa" pitchFamily="2" charset="-78"/>
              </a:rPr>
              <a:t>مةبةست لةم فةتع كردنةش تةنها بلاَو بونةوةى ئةم ئاينة ثيرؤزة بووة ضونكة داواى رزطاركردن و لابردنى كؤيلايةتى و ذيَردةستةى دةكرد، ضونكة سةردةمى ساسانيةكان  تارادةيةك كؤيلايةتى و ذيَردةستةى بار بووة ، ئةم ئاينة تازةيةش ، ئةم ئاينة تازةيةش داواى رزطار كردنى كةسةكانى دةكرد بؤية ئةم ئاينةش هيَندة بة زووي بلاَو بووة وة .</a:t>
            </a:r>
          </a:p>
        </p:txBody>
      </p:sp>
    </p:spTree>
    <p:extLst>
      <p:ext uri="{BB962C8B-B14F-4D97-AF65-F5344CB8AC3E}">
        <p14:creationId xmlns:p14="http://schemas.microsoft.com/office/powerpoint/2010/main" val="30609710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DD7EFA7-7003-82E7-95AD-25774588D262}"/>
              </a:ext>
            </a:extLst>
          </p:cNvPr>
          <p:cNvSpPr txBox="1"/>
          <p:nvPr/>
        </p:nvSpPr>
        <p:spPr>
          <a:xfrm>
            <a:off x="1027416" y="199914"/>
            <a:ext cx="10479640" cy="6001643"/>
          </a:xfrm>
          <a:prstGeom prst="rect">
            <a:avLst/>
          </a:prstGeom>
          <a:noFill/>
        </p:spPr>
        <p:txBody>
          <a:bodyPr wrap="square">
            <a:spAutoFit/>
          </a:bodyPr>
          <a:lstStyle/>
          <a:p>
            <a:pPr algn="r" rtl="1"/>
            <a:endParaRPr lang="ar-IQ" sz="2400" dirty="0">
              <a:cs typeface="Ali_K_Sahifa" pitchFamily="2" charset="-78"/>
            </a:endParaRPr>
          </a:p>
          <a:p>
            <a:pPr algn="r" rtl="1"/>
            <a:r>
              <a:rPr lang="ar-IQ" sz="2400" dirty="0">
                <a:cs typeface="Ali_K_Sahifa" pitchFamily="2" charset="-78"/>
              </a:rPr>
              <a:t>شةرى جةلةولاو طةيشتنى موسلَمانةكان</a:t>
            </a:r>
          </a:p>
          <a:p>
            <a:pPr algn="r" rtl="1"/>
            <a:r>
              <a:rPr lang="ar-IQ" sz="2400" dirty="0">
                <a:cs typeface="Ali_K_Sahifa" pitchFamily="2" charset="-78"/>
              </a:rPr>
              <a:t>لة ئةنجامى شكستى ساسانيةكان لة قادسيةو مةدائن و كوذرانى رؤستةمى سةر لةشكرى ساسانى لة سالَى( 16 ك-637ز)لةشكرى ساسانييةكان ثاشةكشةيان كردوة بؤ حةسانةوة لة شارى جةلةولا نيشتةجىَ بوون ئةمةش واى كرد كة كوردستان بيَتة طؤرةثانى شةرو ململانيَى نيَوان ساسانيةكان و موسلمانةكان وساسانيةكان  .</a:t>
            </a:r>
          </a:p>
          <a:p>
            <a:pPr algn="r" rtl="1"/>
            <a:r>
              <a:rPr lang="ar-IQ" sz="2400" dirty="0">
                <a:cs typeface="Ali_K_Sahifa" pitchFamily="2" charset="-78"/>
              </a:rPr>
              <a:t>ساسانيةكان لةشكريان كؤ كردردةوة و يارمةتيان لة ناوضةكانى ترى كوردستان و هةريَمى فارسةكان بؤ هات بؤية سةركردة (سعد كوري ابي وقاص) هةوالَى ئةم ئامادةكاريةى بؤ خةليفة نوسي بوو بؤية خةليفة عومةريش هيَزيَكى ترى بة سةرثةرشتى (هاشم بن عتية ) ناردوة، سةرضاوةكان دةلَيَن ذمارةى كوشتنى ساسانيةكان خؤى لة سةد هةزار كةس داوة ، بةلاَم ئةمة  زيادة روَيي تيَدا كراوة , دواى ئةوةى جةلةولا لةلايةن موسلَمانةكانةوة كؤنترؤل كراوة موسلَمانةكان دةسكةوتى هيَندة  زؤريان هةبووة لةم شةرةدا كة لة هيض شويَنيَك ئةمةيان نةديبوو , هةروةك سةرضاوةي ميَذووى ئاماذةى ثيَكردوة ، وةك (الطبري،مسكويه، ابن الجوزي)</a:t>
            </a:r>
          </a:p>
          <a:p>
            <a:pPr algn="r" rtl="1"/>
            <a:r>
              <a:rPr lang="ar-IQ" sz="2400" dirty="0">
                <a:cs typeface="Ali_K_Sahifa" pitchFamily="2" charset="-78"/>
              </a:rPr>
              <a:t>كة وتويانة ئةم دةست كةوتانةى جةنط بة دةيان مليؤن دينار خةمليَنربوو ،هةر ئةسث سواريَكى موسلَمان نؤ هةزار دينارو نؤ ولاَغى بةرزةى بةركةوتووة .</a:t>
            </a:r>
          </a:p>
          <a:p>
            <a:pPr algn="r" rtl="1"/>
            <a:r>
              <a:rPr lang="ar-IQ" sz="2400" dirty="0">
                <a:cs typeface="Ali_K_Sahifa" pitchFamily="2" charset="-78"/>
              </a:rPr>
              <a:t>ثيَنجيةكى دةست كةوتةكانيشى بؤ خةليفة بووة  وةك (ياقوت و زةبةرجةرد و طةوهةر) ئةمانةش بة شةش مليؤن دينار خةمليَنرابوو ئةوةندة زؤر بووة لة ذوور جيَطاى نةبؤتةوة بةلَكوو لة حةوشةى مزطةوت كةلةكة كرابوون (عبدلرحمن كورى عةوف ،عبداللة كورى ئةرقةم) تا بةيانى بة دياريةوة بوونة  و  ئيَشكيان طرتووة.</a:t>
            </a:r>
          </a:p>
        </p:txBody>
      </p:sp>
    </p:spTree>
    <p:extLst>
      <p:ext uri="{BB962C8B-B14F-4D97-AF65-F5344CB8AC3E}">
        <p14:creationId xmlns:p14="http://schemas.microsoft.com/office/powerpoint/2010/main" val="7924684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8D9AD40-D3F2-EE4C-AEC8-7FB3D7D8BFEE}"/>
              </a:ext>
            </a:extLst>
          </p:cNvPr>
          <p:cNvSpPr txBox="1"/>
          <p:nvPr/>
        </p:nvSpPr>
        <p:spPr>
          <a:xfrm>
            <a:off x="523982" y="753912"/>
            <a:ext cx="11209106" cy="5632311"/>
          </a:xfrm>
          <a:prstGeom prst="rect">
            <a:avLst/>
          </a:prstGeom>
          <a:noFill/>
        </p:spPr>
        <p:txBody>
          <a:bodyPr wrap="square">
            <a:spAutoFit/>
          </a:bodyPr>
          <a:lstStyle/>
          <a:p>
            <a:pPr algn="r" rtl="1"/>
            <a:endParaRPr lang="ar-IQ" sz="2400" dirty="0">
              <a:cs typeface="Ali_K_Sahifa" pitchFamily="2" charset="-78"/>
            </a:endParaRPr>
          </a:p>
          <a:p>
            <a:pPr algn="r" rtl="1"/>
            <a:r>
              <a:rPr lang="ar-IQ" sz="2400" dirty="0">
                <a:cs typeface="Ali_K_Sahifa" pitchFamily="2" charset="-78"/>
              </a:rPr>
              <a:t>فةتح كردنى داسن و هةكارى و هةوليَر</a:t>
            </a:r>
          </a:p>
          <a:p>
            <a:pPr algn="r" rtl="1"/>
            <a:r>
              <a:rPr lang="ar-IQ" sz="2400" dirty="0">
                <a:cs typeface="Ali_K_Sahifa" pitchFamily="2" charset="-78"/>
              </a:rPr>
              <a:t>دةظةرى داسن و هةكارى و بادينان و شةمزينان هاو سنورى موصل بوون كة ناوةندى جةزيرة بوون بؤية راستةوخؤ لة سالَى (20ك/641ز) فةتح كران تةنها طيَرانةوةيةكى كورت لة بةردةست داية لةمةر ثرؤسةى فةتح كردنى قةلاَو  شارؤضكة و طوندةكانى دةظةرى داسن و هةكارى و هةوليَر وا دةردةكةويَت شةرو ثيَكدادانى قورس لةم دةظةرة رووى نةداوة ،(عتبة بن فرقد) طوندةكانى (ميَرط) واتة</a:t>
            </a:r>
          </a:p>
          <a:p>
            <a:pPr algn="r" rtl="1"/>
            <a:r>
              <a:rPr lang="ar-IQ" sz="2400" dirty="0">
                <a:cs typeface="Ali_K_Sahifa" pitchFamily="2" charset="-78"/>
              </a:rPr>
              <a:t>ناوضةى بةردةرةش و كةلةك و خاكى باهةزرا (باعدرا ) وة دةشتى سيميل تا دةطات بة دهؤك و داسن هةموو ناوضة كورديةكانى ئةم دةظةرةى فةتح كردوون .</a:t>
            </a:r>
          </a:p>
          <a:p>
            <a:pPr algn="r" rtl="1"/>
            <a:r>
              <a:rPr lang="ar-IQ" sz="2400" dirty="0">
                <a:cs typeface="Ali_K_Sahifa" pitchFamily="2" charset="-78"/>
              </a:rPr>
              <a:t>ئةم فراوان خوازية قةلاو طوندةكانى نزيك حةزةى هةوليَر و ضياى السلق  </a:t>
            </a:r>
          </a:p>
          <a:p>
            <a:pPr algn="r" rtl="1"/>
            <a:r>
              <a:rPr lang="ar-IQ" sz="2400" dirty="0">
                <a:cs typeface="Ali_K_Sahifa" pitchFamily="2" charset="-78"/>
              </a:rPr>
              <a:t>ضياكانى باكورو رؤذهةلاَتى هةوليَر و بابةطيَش و ناوضةى بارزان و ميَرطة سؤريشى طرتؤتةوة  لة سةر قسةى (البلاذري)لة كتيَبى فتوح البلدان هةروةها </a:t>
            </a:r>
          </a:p>
          <a:p>
            <a:pPr algn="r" rtl="1"/>
            <a:r>
              <a:rPr lang="ar-IQ" sz="2400" dirty="0">
                <a:cs typeface="Ali_K_Sahifa" pitchFamily="2" charset="-78"/>
              </a:rPr>
              <a:t>ابن الفقية. لة كتيَبى مختصر البلدان وة ابن الاثير  لة كتيَبى الكامل في التاريخ جةختيان كردؤتةوة لة بارةى فةتح كردنى ئةم شويَنانة سةرضاوةى ميَذووى دةيطيَريَتةوة كة مووسلَمانةكان طةيشتونةتة ناوضةى خةلكى زةران(مةبةستى طوندى ريَزان) بووة جةذنييان بووة  لة قةلاَكانيان هاتبوونة خوارةوة خةريكى ئاهةنط طيَران بوونة لة ناكاو موسلَمانةكان ئةم شويَنانةيان فةتع كردووة .</a:t>
            </a:r>
          </a:p>
        </p:txBody>
      </p:sp>
    </p:spTree>
    <p:extLst>
      <p:ext uri="{BB962C8B-B14F-4D97-AF65-F5344CB8AC3E}">
        <p14:creationId xmlns:p14="http://schemas.microsoft.com/office/powerpoint/2010/main" val="41720715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TotalTime>
  <Words>1742</Words>
  <Application>Microsoft Office PowerPoint</Application>
  <PresentationFormat>Widescreen</PresentationFormat>
  <Paragraphs>60</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ميذوى سةردةمى ثيغة مبةرو خةليفةكان</dc:title>
  <dc:creator>User</dc:creator>
  <cp:lastModifiedBy>User</cp:lastModifiedBy>
  <cp:revision>5</cp:revision>
  <dcterms:created xsi:type="dcterms:W3CDTF">2023-05-06T03:40:59Z</dcterms:created>
  <dcterms:modified xsi:type="dcterms:W3CDTF">2023-05-13T20:16:35Z</dcterms:modified>
</cp:coreProperties>
</file>