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7ED89-C153-4DDE-B38E-05C2B9FAC005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A5D45-653E-4037-8689-FD347B80A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2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فۆنیما /ت/ یێ ژی ل كوریدا ئەلەفۆنێن دیی ێن هەی، بۆ نمونە /ط/یا قەڵەو ، لێ ل ك.ژوو دا ژ بلی /ط/، فۆنیمەکا دی ب سەدەما درستكرنا واتەیا جودا وەك فۆنیمەکا سەربخوە بەرچاڤ دکەڤە، ئەڤ جداهییە ل خوارێدا دیار دبن: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میناک بو /ت/: تێر، توز، خاتوین، مست، بیست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میناک بو /ط/: طەڕ، طەنگ، طەڤی، طاڤ، طان	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میناک بو  /تَ/: تڤیرك، تفت، تە، تڤنگ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A5D45-653E-4037-8689-FD347B80A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2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9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3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7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3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8E031-548D-4D8F-AA2C-AFB64C32794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14D82-1E73-4EEA-9991-4AB55712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7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دیرۆکا زاراڤێ کرمانجی یا ژووری: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 descr="C:\Users\Dr.. Mizgin\Desktop\Melaye_Cizir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47" y="1600200"/>
            <a:ext cx="46085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r.. Mizgin\Desktop\ehmed xani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572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64024"/>
            <a:ext cx="88391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2900" b="1" dirty="0" smtClean="0">
                <a:solidFill>
                  <a:srgbClr val="8EB10F"/>
                </a:solidFill>
              </a:rPr>
              <a:t>1</a:t>
            </a:r>
            <a:r>
              <a:rPr lang="ar-SA" sz="2900" b="1" dirty="0" smtClean="0">
                <a:solidFill>
                  <a:srgbClr val="8EB10F"/>
                </a:solidFill>
              </a:rPr>
              <a:t>. </a:t>
            </a:r>
            <a:r>
              <a:rPr lang="ar-SA" sz="2900" b="1" dirty="0">
                <a:solidFill>
                  <a:srgbClr val="8EB10F"/>
                </a:solidFill>
              </a:rPr>
              <a:t>بناغە زاراڤێ کرمانجی یا ژووری ل ئیرانا کەڤن و پاشان ل پارتی یا ئەشکانی نێزیکە.</a:t>
            </a:r>
          </a:p>
          <a:p>
            <a:pPr algn="just" rtl="1"/>
            <a:r>
              <a:rPr lang="ar-SA" sz="2900" b="1" dirty="0">
                <a:solidFill>
                  <a:srgbClr val="8EB10F"/>
                </a:solidFill>
              </a:rPr>
              <a:t>2. ئێکەم رێزمان نڤیسێ کورد عەلی یێ تەرەماخی بوو کو زانستا سەرفا عەرەبی ب کوردی نڤیسییە ل سالا ١٥٩١. ژ بلی تەرەماخی چەند کەسێن دی زمانناس بوونە وەکە: مەلا یونس هەلقەتەینی(١٧٨٥) و مەلا خەلیل سێرتی(١٧٥٣-١٨٤٣) کو بەرهەمێن زمانناسی یێ هەبوون</a:t>
            </a:r>
            <a:r>
              <a:rPr lang="ar-SA" sz="2900" b="1" dirty="0" smtClean="0">
                <a:solidFill>
                  <a:srgbClr val="8EB10F"/>
                </a:solidFill>
              </a:rPr>
              <a:t>.</a:t>
            </a:r>
            <a:endParaRPr lang="en-US" sz="2900" b="1" dirty="0" smtClean="0">
              <a:solidFill>
                <a:srgbClr val="8EB10F"/>
              </a:solidFill>
            </a:endParaRPr>
          </a:p>
          <a:p>
            <a:pPr algn="just" rtl="1"/>
            <a:r>
              <a:rPr lang="en-US" sz="2900" b="1" dirty="0" smtClean="0">
                <a:solidFill>
                  <a:srgbClr val="8EB10F"/>
                </a:solidFill>
              </a:rPr>
              <a:t>3</a:t>
            </a:r>
            <a:r>
              <a:rPr lang="ar-SA" sz="2900" b="1" dirty="0" smtClean="0">
                <a:solidFill>
                  <a:srgbClr val="8EB10F"/>
                </a:solidFill>
              </a:rPr>
              <a:t>.  </a:t>
            </a:r>
            <a:r>
              <a:rPr lang="ar-SA" sz="2900" b="1" dirty="0">
                <a:solidFill>
                  <a:srgbClr val="8EB10F"/>
                </a:solidFill>
              </a:rPr>
              <a:t>هەروها ئێکەم فەرهەنگا کو ژ لایێ کوردان هاتبە نڤیساندن، دبە ئیماژە ب فەرهەنگا نوبهارا ئە‌حمەدێ خانی(١٦٥٠-١٧٠٧) بکەین.</a:t>
            </a:r>
            <a:endParaRPr lang="en-US" sz="2900" b="1" dirty="0">
              <a:solidFill>
                <a:srgbClr val="8EB10F"/>
              </a:solidFill>
            </a:endParaRPr>
          </a:p>
          <a:p>
            <a:pPr algn="just" rtl="1"/>
            <a:r>
              <a:rPr lang="ar-SA" sz="2900" b="1" dirty="0">
                <a:solidFill>
                  <a:srgbClr val="8EB10F"/>
                </a:solidFill>
              </a:rPr>
              <a:t>4. رێنسانسا ئەدەبا كوردی ب گشتی و نەخاسمە یا کرمانجی یا ژووری  ل چەرخێ ١٦ێ دەستپێدکەت، ب ئاوایەک کو عەلی یێ حەریری(١٥٣٠-١٦٠٠) ئێکەم هوزانڤاڤە کو بەرهەمێن وی هەتا نها بەردەستن</a:t>
            </a:r>
          </a:p>
        </p:txBody>
      </p:sp>
    </p:spTree>
    <p:extLst>
      <p:ext uri="{BB962C8B-B14F-4D97-AF65-F5344CB8AC3E}">
        <p14:creationId xmlns:p14="http://schemas.microsoft.com/office/powerpoint/2010/main" val="21205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rgbClr val="FF0000"/>
                </a:solidFill>
              </a:rPr>
              <a:t>فۆنیما/چ`- </a:t>
            </a:r>
            <a:r>
              <a:rPr lang="en-US" b="1" dirty="0">
                <a:solidFill>
                  <a:srgbClr val="FF0000"/>
                </a:solidFill>
              </a:rPr>
              <a:t>Ç</a:t>
            </a:r>
            <a:r>
              <a:rPr lang="ar-SA" b="1" dirty="0">
                <a:solidFill>
                  <a:srgbClr val="FF0000"/>
                </a:solidFill>
              </a:rPr>
              <a:t>`/: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algn="just" rtl="1"/>
            <a:r>
              <a:rPr lang="ar-SA" sz="3600" dirty="0" smtClean="0"/>
              <a:t>ئەلەفۆنەکا </a:t>
            </a:r>
            <a:r>
              <a:rPr lang="ar-SA" sz="3600" dirty="0"/>
              <a:t>/</a:t>
            </a:r>
            <a:r>
              <a:rPr lang="ar-SA" sz="3600" dirty="0" smtClean="0"/>
              <a:t>چ/یێ </a:t>
            </a:r>
            <a:r>
              <a:rPr lang="ar-SA" sz="3600" dirty="0"/>
              <a:t>ل دركاندنێدا خوە وەک فۆنیمەکا جودا دەردخیت، لێ ژبەر کو  ل ئالی یێ واتەیێدا چو جوداهیان درست ناکەت وەکە ئەلەفۆن یا مای، ھەرچەندە كو  ژ لایێ هندەک زمانناسانێن کورد ب </a:t>
            </a:r>
            <a:r>
              <a:rPr lang="ar-SA" sz="3600" dirty="0" smtClean="0"/>
              <a:t>فۆنیمەک </a:t>
            </a:r>
            <a:r>
              <a:rPr lang="ar-SA" sz="3600" dirty="0"/>
              <a:t>سەربخوە هاتییە هژمارتن، بۆ نمونە</a:t>
            </a:r>
            <a:r>
              <a:rPr lang="ar-SA" sz="3600" dirty="0" smtClean="0"/>
              <a:t>:</a:t>
            </a:r>
          </a:p>
          <a:p>
            <a:pPr marL="0" indent="0" algn="just" rtl="1">
              <a:buNone/>
            </a:pPr>
            <a:r>
              <a:rPr lang="ar-SA" sz="3600" dirty="0"/>
              <a:t>	</a:t>
            </a:r>
            <a:r>
              <a:rPr lang="ar-SA" sz="3600" dirty="0" smtClean="0"/>
              <a:t>چ</a:t>
            </a:r>
            <a:r>
              <a:rPr lang="ar-SA" sz="3600" dirty="0"/>
              <a:t>: چار، چل، چول، چوك</a:t>
            </a:r>
            <a:endParaRPr lang="en-US" sz="3600" dirty="0"/>
          </a:p>
          <a:p>
            <a:pPr marL="0" indent="0" algn="just" rtl="1">
              <a:buNone/>
            </a:pPr>
            <a:r>
              <a:rPr lang="ar-SA" sz="3600" dirty="0"/>
              <a:t>	</a:t>
            </a:r>
            <a:r>
              <a:rPr lang="ar-SA" sz="3600" dirty="0" smtClean="0"/>
              <a:t>چ</a:t>
            </a:r>
            <a:r>
              <a:rPr lang="ar-SA" sz="3600" dirty="0"/>
              <a:t>`: چەپەڵ، چەقەل، چەنتە، چڕ، چاڵ</a:t>
            </a:r>
            <a:endParaRPr lang="en-US" sz="36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5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rtl="1"/>
            <a:r>
              <a:rPr lang="ar-SA" sz="3600" dirty="0">
                <a:solidFill>
                  <a:srgbClr val="FF0000"/>
                </a:solidFill>
              </a:rPr>
              <a:t>گۆهرینێن دەنگداران(ڤاولان) لە ناڤبەرا  ھەردو زاراڤێن </a:t>
            </a:r>
            <a:r>
              <a:rPr lang="ar-SA" sz="3600" dirty="0" smtClean="0">
                <a:solidFill>
                  <a:srgbClr val="FF0000"/>
                </a:solidFill>
              </a:rPr>
              <a:t>ك.ژوو </a:t>
            </a:r>
            <a:r>
              <a:rPr lang="ar-SA" sz="3600" dirty="0">
                <a:solidFill>
                  <a:srgbClr val="FF0000"/>
                </a:solidFill>
              </a:rPr>
              <a:t>و </a:t>
            </a:r>
            <a:r>
              <a:rPr lang="ar-SA" sz="3600" dirty="0" smtClean="0">
                <a:solidFill>
                  <a:srgbClr val="FF0000"/>
                </a:solidFill>
              </a:rPr>
              <a:t>ك.ژێ: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i="1" u="sng" dirty="0"/>
              <a:t>گۆهرینا /وو/ بۆ/ ۆ/	</a:t>
            </a:r>
            <a:r>
              <a:rPr lang="ar-SA" dirty="0"/>
              <a:t>	</a:t>
            </a:r>
            <a:r>
              <a:rPr lang="ar-SA" dirty="0"/>
              <a:t> </a:t>
            </a:r>
            <a:r>
              <a:rPr lang="ar-SA" dirty="0" smtClean="0"/>
              <a:t>   </a:t>
            </a:r>
            <a:r>
              <a:rPr lang="ar-SA" b="1" i="1" u="sng" dirty="0" smtClean="0"/>
              <a:t>گۆهڕینا </a:t>
            </a:r>
            <a:r>
              <a:rPr lang="ar-SA" b="1" i="1" u="sng" dirty="0"/>
              <a:t>/ـە-ە/ بۆ بزرۆكە/</a:t>
            </a:r>
            <a:r>
              <a:rPr lang="en-US" b="1" i="1" u="sng" dirty="0"/>
              <a:t>i</a:t>
            </a:r>
            <a:r>
              <a:rPr lang="ar-SA" b="1" i="1" u="sng" dirty="0" smtClean="0"/>
              <a:t>/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ك.ن</a:t>
            </a:r>
            <a:r>
              <a:rPr lang="ar-SA" dirty="0"/>
              <a:t>	</a:t>
            </a:r>
            <a:r>
              <a:rPr lang="ar-SA" dirty="0" smtClean="0"/>
              <a:t>	ك.س</a:t>
            </a:r>
            <a:r>
              <a:rPr lang="ar-SA" dirty="0"/>
              <a:t>		</a:t>
            </a:r>
            <a:r>
              <a:rPr lang="ar-SA" dirty="0" smtClean="0"/>
              <a:t>	ك.ن</a:t>
            </a:r>
            <a:r>
              <a:rPr lang="ar-SA" dirty="0"/>
              <a:t>			ك.س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جۆت		 </a:t>
            </a:r>
            <a:r>
              <a:rPr lang="ar-SA" dirty="0" smtClean="0"/>
              <a:t>جووت</a:t>
            </a:r>
            <a:r>
              <a:rPr lang="ar-SA" dirty="0"/>
              <a:t>		لە			</a:t>
            </a:r>
            <a:r>
              <a:rPr lang="ar-SA" dirty="0" smtClean="0"/>
              <a:t>ل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سۆر</a:t>
            </a:r>
            <a:r>
              <a:rPr lang="ar-SA" dirty="0"/>
              <a:t>		</a:t>
            </a:r>
            <a:r>
              <a:rPr lang="ar-SA" dirty="0" smtClean="0"/>
              <a:t>سوور</a:t>
            </a:r>
            <a:r>
              <a:rPr lang="ar-SA" dirty="0"/>
              <a:t>			دە			</a:t>
            </a:r>
            <a:r>
              <a:rPr lang="ar-SA" dirty="0" smtClean="0"/>
              <a:t>د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بۆ</a:t>
            </a:r>
            <a:r>
              <a:rPr lang="ar-SA" dirty="0"/>
              <a:t>		بوو			وەھا			وھا</a:t>
            </a:r>
            <a:endParaRPr lang="en-US" dirty="0"/>
          </a:p>
          <a:p>
            <a:pPr marL="0" indent="0" algn="r" rtl="1">
              <a:buNone/>
            </a:pPr>
            <a:r>
              <a:rPr lang="ar-SA" b="1" i="1" u="sng" dirty="0"/>
              <a:t>گۆهڕینا /ێ/ بۆ/ ۆ/	</a:t>
            </a:r>
            <a:r>
              <a:rPr lang="ar-SA" dirty="0"/>
              <a:t>					</a:t>
            </a:r>
            <a:endParaRPr lang="en-US" dirty="0"/>
          </a:p>
          <a:p>
            <a:pPr marL="0" indent="0" algn="r" rtl="1">
              <a:buNone/>
            </a:pPr>
            <a:r>
              <a:rPr lang="ar-SA" dirty="0" smtClean="0"/>
              <a:t>ك.ن</a:t>
            </a:r>
            <a:r>
              <a:rPr lang="ar-SA" dirty="0"/>
              <a:t>		ك.س</a:t>
            </a:r>
            <a:endParaRPr lang="en-US" dirty="0"/>
          </a:p>
          <a:p>
            <a:pPr marL="0" indent="0" algn="r" rtl="1">
              <a:buNone/>
            </a:pPr>
            <a:r>
              <a:rPr lang="ar-SA" dirty="0" smtClean="0"/>
              <a:t>بۆن</a:t>
            </a:r>
            <a:r>
              <a:rPr lang="ar-SA" dirty="0"/>
              <a:t>	</a:t>
            </a:r>
            <a:r>
              <a:rPr lang="ar-SA" dirty="0" smtClean="0"/>
              <a:t>     </a:t>
            </a:r>
            <a:r>
              <a:rPr lang="ar-SA" dirty="0"/>
              <a:t>	بێن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10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i="1" u="sng" dirty="0"/>
              <a:t>گۆهڕینا /وو/ بۆ/ ی/</a:t>
            </a:r>
            <a:endParaRPr lang="en-US" dirty="0"/>
          </a:p>
          <a:p>
            <a:pPr algn="r" rtl="1"/>
            <a:r>
              <a:rPr lang="ar-SA" dirty="0"/>
              <a:t>ك.ن		</a:t>
            </a:r>
            <a:r>
              <a:rPr lang="ar-SA" dirty="0" smtClean="0"/>
              <a:t>ك.س</a:t>
            </a:r>
            <a:endParaRPr lang="en-US" dirty="0"/>
          </a:p>
          <a:p>
            <a:pPr algn="r" rtl="1"/>
            <a:r>
              <a:rPr lang="ar-SA" dirty="0"/>
              <a:t>ماندوو		</a:t>
            </a:r>
            <a:r>
              <a:rPr lang="ar-SA" dirty="0" smtClean="0"/>
              <a:t> </a:t>
            </a:r>
            <a:r>
              <a:rPr lang="ar-SA" dirty="0"/>
              <a:t>ماندی</a:t>
            </a:r>
            <a:endParaRPr lang="en-US" dirty="0"/>
          </a:p>
          <a:p>
            <a:pPr algn="r" rtl="1"/>
            <a:r>
              <a:rPr lang="ar-SA" dirty="0"/>
              <a:t>قوتوو		</a:t>
            </a:r>
            <a:r>
              <a:rPr lang="ar-SA" dirty="0" smtClean="0"/>
              <a:t>قوتی</a:t>
            </a:r>
            <a:endParaRPr lang="en-US" dirty="0"/>
          </a:p>
          <a:p>
            <a:pPr algn="r" rtl="1"/>
            <a:r>
              <a:rPr lang="ar-SA" dirty="0"/>
              <a:t>خانوو		</a:t>
            </a:r>
            <a:r>
              <a:rPr lang="ar-SA" dirty="0" smtClean="0"/>
              <a:t>خانی</a:t>
            </a:r>
            <a:endParaRPr lang="en-US" dirty="0"/>
          </a:p>
          <a:p>
            <a:pPr algn="r" rtl="1"/>
            <a:r>
              <a:rPr lang="ar-SA" dirty="0"/>
              <a:t>توو		 	توی</a:t>
            </a:r>
            <a:endParaRPr lang="en-US" dirty="0"/>
          </a:p>
          <a:p>
            <a:pPr algn="r" rtl="1"/>
            <a:r>
              <a:rPr lang="ar-SA" dirty="0"/>
              <a:t>روو		 	روی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29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گۆهڕین ھەندەک دەنگدێران(كۆنسنانت) بۆ دەنگداران (ڤاولان):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b="1" i="1" u="sng" dirty="0" smtClean="0"/>
              <a:t>گۆهڕینا </a:t>
            </a:r>
            <a:r>
              <a:rPr lang="ar-SA" b="1" i="1" u="sng" dirty="0"/>
              <a:t>/ڤ/ بۆ 	/و/</a:t>
            </a:r>
            <a:r>
              <a:rPr lang="ar-SA" dirty="0"/>
              <a:t>		</a:t>
            </a:r>
            <a:r>
              <a:rPr lang="ar-SA" dirty="0"/>
              <a:t>	</a:t>
            </a:r>
            <a:r>
              <a:rPr lang="ar-SA" b="1" i="1" u="sng" dirty="0" smtClean="0"/>
              <a:t>گۆهڕینا </a:t>
            </a:r>
            <a:r>
              <a:rPr lang="ar-SA" b="1" i="1" u="sng" dirty="0"/>
              <a:t>/ھ/ بۆ /و/</a:t>
            </a:r>
            <a:endParaRPr lang="en-US" dirty="0"/>
          </a:p>
          <a:p>
            <a:pPr algn="r" rtl="1"/>
            <a:r>
              <a:rPr lang="ar-SA" dirty="0"/>
              <a:t>ك.ن	</a:t>
            </a:r>
            <a:r>
              <a:rPr lang="ar-SA" dirty="0" smtClean="0"/>
              <a:t>	ك.س</a:t>
            </a:r>
            <a:r>
              <a:rPr lang="ar-SA" dirty="0"/>
              <a:t>		</a:t>
            </a:r>
            <a:r>
              <a:rPr lang="ar-SA" dirty="0" smtClean="0"/>
              <a:t>	ك.ن</a:t>
            </a:r>
            <a:r>
              <a:rPr lang="ar-SA" dirty="0"/>
              <a:t>		ك.س</a:t>
            </a:r>
            <a:endParaRPr lang="en-US" dirty="0"/>
          </a:p>
          <a:p>
            <a:pPr algn="r" rtl="1"/>
            <a:r>
              <a:rPr lang="ar-SA" dirty="0"/>
              <a:t>ناو		</a:t>
            </a:r>
            <a:r>
              <a:rPr lang="ar-SA" dirty="0" smtClean="0"/>
              <a:t>ناڤ</a:t>
            </a:r>
            <a:r>
              <a:rPr lang="ar-SA" dirty="0"/>
              <a:t>		</a:t>
            </a:r>
            <a:r>
              <a:rPr lang="ar-SA" dirty="0" smtClean="0"/>
              <a:t>	ورد</a:t>
            </a:r>
            <a:r>
              <a:rPr lang="ar-SA" dirty="0"/>
              <a:t>		ھور</a:t>
            </a:r>
            <a:endParaRPr lang="en-US" dirty="0"/>
          </a:p>
          <a:p>
            <a:pPr algn="r" rtl="1"/>
            <a:r>
              <a:rPr lang="ar-SA" dirty="0"/>
              <a:t>نوێژ		نڤێژ		</a:t>
            </a:r>
            <a:r>
              <a:rPr lang="ar-SA" dirty="0" smtClean="0"/>
              <a:t>	وشك</a:t>
            </a:r>
            <a:r>
              <a:rPr lang="ar-SA" dirty="0"/>
              <a:t>		ھشك</a:t>
            </a:r>
            <a:endParaRPr lang="en-US" dirty="0"/>
          </a:p>
          <a:p>
            <a:pPr algn="r" rtl="1"/>
            <a:r>
              <a:rPr lang="ar-SA" dirty="0"/>
              <a:t>كەوان	</a:t>
            </a:r>
            <a:r>
              <a:rPr lang="ar-SA" dirty="0" smtClean="0"/>
              <a:t>كڤان</a:t>
            </a:r>
            <a:r>
              <a:rPr lang="ar-SA" dirty="0"/>
              <a:t>		</a:t>
            </a:r>
            <a:r>
              <a:rPr lang="ar-SA" dirty="0" smtClean="0"/>
              <a:t>	ورچ</a:t>
            </a:r>
            <a:r>
              <a:rPr lang="ar-SA" dirty="0"/>
              <a:t>		ھرچ</a:t>
            </a:r>
            <a:endParaRPr lang="en-US" dirty="0"/>
          </a:p>
          <a:p>
            <a:pPr marL="0" indent="0" algn="r" rtl="1">
              <a:buNone/>
            </a:pPr>
            <a:endParaRPr lang="ar-SA" b="1" i="1" u="sng" dirty="0" smtClean="0"/>
          </a:p>
          <a:p>
            <a:pPr marL="0" indent="0" algn="r" rtl="1">
              <a:buNone/>
            </a:pPr>
            <a:r>
              <a:rPr lang="ar-SA" b="1" i="1" u="sng" dirty="0" smtClean="0"/>
              <a:t>نەمانا  </a:t>
            </a:r>
            <a:r>
              <a:rPr lang="ar-SA" b="1" i="1" u="sng" dirty="0"/>
              <a:t>دەنگی /د/ لە ك.ژێ:</a:t>
            </a:r>
            <a:r>
              <a:rPr lang="ar-SA" dirty="0"/>
              <a:t>		</a:t>
            </a:r>
            <a:r>
              <a:rPr lang="ar-SA" b="1" i="1" u="sng" dirty="0" smtClean="0"/>
              <a:t>گۆهرینا </a:t>
            </a:r>
            <a:r>
              <a:rPr lang="ar-SA" b="1" i="1" u="sng" dirty="0"/>
              <a:t>/و/ بۆ/ ف/</a:t>
            </a:r>
            <a:endParaRPr lang="en-US" dirty="0"/>
          </a:p>
          <a:p>
            <a:pPr algn="r" rtl="1"/>
            <a:r>
              <a:rPr lang="ar-SA" dirty="0"/>
              <a:t>ك.ن		</a:t>
            </a:r>
            <a:r>
              <a:rPr lang="ar-SA" dirty="0" smtClean="0"/>
              <a:t>ك.س</a:t>
            </a:r>
            <a:r>
              <a:rPr lang="ar-SA" dirty="0"/>
              <a:t>			</a:t>
            </a:r>
            <a:r>
              <a:rPr lang="ar-SA" dirty="0" smtClean="0"/>
              <a:t>ك.ن</a:t>
            </a:r>
            <a:r>
              <a:rPr lang="ar-SA" dirty="0"/>
              <a:t>		</a:t>
            </a:r>
            <a:r>
              <a:rPr lang="ar-SA" dirty="0" smtClean="0"/>
              <a:t>ك.س</a:t>
            </a:r>
            <a:endParaRPr lang="en-US" dirty="0"/>
          </a:p>
          <a:p>
            <a:pPr algn="r" rtl="1"/>
            <a:r>
              <a:rPr lang="ar-SA" dirty="0" smtClean="0"/>
              <a:t>سارد</a:t>
            </a:r>
            <a:r>
              <a:rPr lang="ar-SA" dirty="0"/>
              <a:t>	</a:t>
            </a:r>
            <a:r>
              <a:rPr lang="ar-SA" dirty="0" smtClean="0"/>
              <a:t>سار</a:t>
            </a:r>
            <a:r>
              <a:rPr lang="ar-SA" dirty="0"/>
              <a:t>		</a:t>
            </a:r>
            <a:r>
              <a:rPr lang="ar-SA" dirty="0" smtClean="0"/>
              <a:t>	مزگەوت</a:t>
            </a:r>
            <a:r>
              <a:rPr lang="ar-SA" dirty="0"/>
              <a:t>	</a:t>
            </a:r>
            <a:r>
              <a:rPr lang="ar-SA" dirty="0" smtClean="0"/>
              <a:t>مزگەفت</a:t>
            </a:r>
            <a:endParaRPr lang="en-US" dirty="0"/>
          </a:p>
          <a:p>
            <a:pPr algn="r" rtl="1"/>
            <a:r>
              <a:rPr lang="ar-SA" dirty="0"/>
              <a:t>زەرد	</a:t>
            </a:r>
            <a:r>
              <a:rPr lang="ar-SA" dirty="0" smtClean="0"/>
              <a:t>زەر</a:t>
            </a:r>
            <a:r>
              <a:rPr lang="ar-SA" dirty="0"/>
              <a:t>			</a:t>
            </a:r>
            <a:r>
              <a:rPr lang="ar-SA" dirty="0" smtClean="0"/>
              <a:t>ئەشكەوت</a:t>
            </a:r>
            <a:r>
              <a:rPr lang="ar-SA" dirty="0"/>
              <a:t>	شكەفت</a:t>
            </a:r>
            <a:endParaRPr lang="en-US" dirty="0"/>
          </a:p>
          <a:p>
            <a:pPr algn="r" rtl="1"/>
            <a:r>
              <a:rPr lang="ar-SA" dirty="0"/>
              <a:t>كرد		كر			</a:t>
            </a:r>
            <a:r>
              <a:rPr lang="ar-SA" dirty="0" smtClean="0"/>
              <a:t>حەوت</a:t>
            </a:r>
            <a:r>
              <a:rPr lang="ar-SA" dirty="0"/>
              <a:t>		</a:t>
            </a:r>
            <a:r>
              <a:rPr lang="ar-SA" dirty="0" smtClean="0"/>
              <a:t>حەفت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235528"/>
            <a:ext cx="7429499" cy="1052946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rgbClr val="FF0000"/>
                </a:solidFill>
              </a:rPr>
              <a:t>مۆرفۆلۆجیا ک.ژوو: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6" y="1427018"/>
            <a:ext cx="8198427" cy="4821382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ku-Arab-IQ" b="1" dirty="0" smtClean="0"/>
              <a:t>	</a:t>
            </a:r>
            <a:r>
              <a:rPr lang="ar-SA" sz="3200" b="1" dirty="0" smtClean="0"/>
              <a:t>ئێکەم</a:t>
            </a:r>
            <a:r>
              <a:rPr lang="ar-SA" sz="3200" b="1" dirty="0"/>
              <a:t>/ ناڤ</a:t>
            </a:r>
            <a:endParaRPr lang="en-US" sz="3200" dirty="0"/>
          </a:p>
          <a:p>
            <a:pPr marL="0" indent="0" algn="just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پەیڤەکە </a:t>
            </a:r>
            <a:r>
              <a:rPr lang="ar-SA" sz="3200" dirty="0"/>
              <a:t>بو دەستنیشانکرن و ناڤ لێنانا کەسەکێ، تشتەکێ یان جهەکێ کو دەم تێدا نییە وەک: مرۆڤ، ئەسپ، چیا، ئازاد، دار..هتد.</a:t>
            </a:r>
            <a:endParaRPr lang="en-US" sz="3200" dirty="0"/>
          </a:p>
          <a:p>
            <a:pPr marL="0" indent="0" algn="just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دابەشکرنێن </a:t>
            </a:r>
            <a:r>
              <a:rPr lang="ar-SA" sz="3200" dirty="0"/>
              <a:t>جودا بوو ناڤان هەنە، وەک ژ ئالیێ فۆرمێ ڤە، ژ لایێ واتەیێ ڤە..هتد. ل ڤردا ل </a:t>
            </a:r>
            <a:r>
              <a:rPr lang="ar-SA" sz="3200" dirty="0" smtClean="0"/>
              <a:t>سەر </a:t>
            </a:r>
            <a:r>
              <a:rPr lang="ar-SA" sz="3200" dirty="0"/>
              <a:t>دابەشکرنا ناڤان ژ ئالیێ فۆرمێ ڤە دکەین</a:t>
            </a:r>
            <a:r>
              <a:rPr lang="ar-SA" sz="3200" dirty="0" smtClean="0"/>
              <a:t>:</a:t>
            </a:r>
            <a:endParaRPr lang="ku-Arab-IQ" sz="3200" dirty="0" smtClean="0"/>
          </a:p>
          <a:p>
            <a:pPr marL="0" indent="0" algn="just" rtl="1">
              <a:buNone/>
            </a:pPr>
            <a:r>
              <a:rPr lang="ku-Arab-IQ" sz="3200" dirty="0"/>
              <a:t> </a:t>
            </a:r>
            <a:r>
              <a:rPr lang="ar-SA" sz="3200" b="1" dirty="0"/>
              <a:t>ناڤێ سادە: </a:t>
            </a:r>
            <a:r>
              <a:rPr lang="ar-SA" sz="3200" dirty="0"/>
              <a:t>وەکە مۆرفیمکا ئازاد و سەرب خوە بێ پاشگر و پاشگر و ناڤگران دەردکەڤە، وەک: ئازاد، چیا، رووبار، کاوە..هتد.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28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9"/>
            <a:ext cx="7429499" cy="877773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ku-Arab-IQ" dirty="0" smtClean="0"/>
              <a:t>٢</a:t>
            </a:r>
            <a:r>
              <a:rPr lang="ku-Arab-IQ" dirty="0" smtClean="0">
                <a:solidFill>
                  <a:srgbClr val="FF0000"/>
                </a:solidFill>
              </a:rPr>
              <a:t>. </a:t>
            </a:r>
            <a:r>
              <a:rPr lang="ar-SA" dirty="0" smtClean="0">
                <a:solidFill>
                  <a:srgbClr val="FF0000"/>
                </a:solidFill>
              </a:rPr>
              <a:t>ناڤێن </a:t>
            </a:r>
            <a:r>
              <a:rPr lang="ar-SA" dirty="0">
                <a:solidFill>
                  <a:srgbClr val="FF0000"/>
                </a:solidFill>
              </a:rPr>
              <a:t>نە سادە: دو جورن: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73482"/>
            <a:ext cx="8451273" cy="5455918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ku-Arab-IQ" sz="2400" dirty="0"/>
              <a:t> </a:t>
            </a:r>
            <a:r>
              <a:rPr lang="ku-Arab-IQ" sz="2400" dirty="0" smtClean="0"/>
              <a:t>  </a:t>
            </a:r>
            <a:r>
              <a:rPr lang="ar-SA" sz="2400" dirty="0" smtClean="0"/>
              <a:t>ا</a:t>
            </a:r>
            <a:r>
              <a:rPr lang="ar-SA" sz="2400" dirty="0"/>
              <a:t>.  </a:t>
            </a:r>
            <a:r>
              <a:rPr lang="ar-SA" sz="2800" b="1" dirty="0"/>
              <a:t>لێکدایی</a:t>
            </a:r>
            <a:r>
              <a:rPr lang="ar-SA" sz="2800" dirty="0"/>
              <a:t>: کو ژدو یان زێدەتر ژ ناڤان یان پەیڤان پێکهاتییە، هەر پەیڤەک؛ واتەیا خوە هەیە، ب لێکدانا هەردویان یان زێدەتر دبە ناڤ ژ بۆ کەس یان تشتەکێ، وەک: </a:t>
            </a:r>
            <a:endParaRPr lang="en-US" sz="2800" dirty="0"/>
          </a:p>
          <a:p>
            <a:pPr marL="0" indent="0" algn="just" rtl="1">
              <a:buNone/>
            </a:pPr>
            <a:r>
              <a:rPr lang="ar-SA" sz="2800" dirty="0" smtClean="0"/>
              <a:t>میرخان</a:t>
            </a:r>
            <a:r>
              <a:rPr lang="ar-SA" sz="2800" dirty="0"/>
              <a:t>	</a:t>
            </a:r>
            <a:r>
              <a:rPr lang="ku-Arab-IQ" sz="2800" dirty="0" smtClean="0"/>
              <a:t>	</a:t>
            </a:r>
            <a:r>
              <a:rPr lang="ar-SA" sz="2800" dirty="0" smtClean="0"/>
              <a:t>دلشاد</a:t>
            </a:r>
            <a:r>
              <a:rPr lang="ar-SA" sz="2800" dirty="0"/>
              <a:t>	</a:t>
            </a:r>
            <a:r>
              <a:rPr lang="ku-Arab-IQ" sz="2800" dirty="0" smtClean="0"/>
              <a:t>	</a:t>
            </a:r>
            <a:r>
              <a:rPr lang="ar-SA" sz="2800" dirty="0" smtClean="0"/>
              <a:t>شەنگە </a:t>
            </a:r>
            <a:r>
              <a:rPr lang="ar-SA" sz="2800" dirty="0"/>
              <a:t>بی	</a:t>
            </a:r>
            <a:r>
              <a:rPr lang="ku-Arab-IQ" sz="2800" dirty="0" smtClean="0"/>
              <a:t>	</a:t>
            </a:r>
            <a:r>
              <a:rPr lang="ar-SA" sz="2800" dirty="0" smtClean="0"/>
              <a:t>سەرتراشخانە</a:t>
            </a:r>
            <a:endParaRPr lang="en-US" sz="2800" dirty="0"/>
          </a:p>
          <a:p>
            <a:pPr marL="0" indent="0" algn="just" rtl="1">
              <a:buNone/>
            </a:pPr>
            <a:r>
              <a:rPr lang="ku-Arab-IQ" sz="2800" dirty="0"/>
              <a:t> </a:t>
            </a:r>
            <a:r>
              <a:rPr lang="ku-Arab-IQ" sz="2800" dirty="0" smtClean="0"/>
              <a:t>  </a:t>
            </a:r>
            <a:r>
              <a:rPr lang="ar-SA" sz="2800" dirty="0" smtClean="0"/>
              <a:t>ب</a:t>
            </a:r>
            <a:r>
              <a:rPr lang="ar-SA" sz="2800" dirty="0"/>
              <a:t>. </a:t>
            </a:r>
            <a:r>
              <a:rPr lang="ar-SA" sz="2800" b="1" dirty="0"/>
              <a:t>ناڤێ داڕشتی</a:t>
            </a:r>
            <a:r>
              <a:rPr lang="ar-SA" sz="2800" dirty="0"/>
              <a:t>: ئەو ناڤە کو ژ ناڤەکێ سادە و پێشگر یان پاشگرەکێ پێکهاتبیت. ئەوان پێشگر و </a:t>
            </a:r>
            <a:r>
              <a:rPr lang="ku-Arab-IQ" sz="2800" dirty="0" smtClean="0"/>
              <a:t>	</a:t>
            </a:r>
            <a:r>
              <a:rPr lang="ar-SA" sz="2800" dirty="0" smtClean="0"/>
              <a:t>پاشگران </a:t>
            </a:r>
            <a:r>
              <a:rPr lang="ar-SA" sz="2800" dirty="0"/>
              <a:t>ب تەنێ  چ واتەیەک نینە، هەرچەندە کو ژ ئالیێ دیرۆکیڤە دبە کو د سەردەمەکێ دا واتا </a:t>
            </a:r>
            <a:r>
              <a:rPr lang="ku-Arab-IQ" sz="2800" dirty="0" smtClean="0"/>
              <a:t>	</a:t>
            </a:r>
            <a:r>
              <a:rPr lang="ar-SA" sz="2800" dirty="0" smtClean="0"/>
              <a:t>هەبە</a:t>
            </a:r>
            <a:r>
              <a:rPr lang="ar-SA" sz="2800" dirty="0"/>
              <a:t>، لێ نها نینە، ب سێ ئاوایی دابەش دبن:</a:t>
            </a:r>
            <a:endParaRPr lang="en-US" sz="2800" dirty="0"/>
          </a:p>
          <a:p>
            <a:pPr marL="0" indent="0" algn="just" rtl="1">
              <a:buNone/>
            </a:pPr>
            <a:r>
              <a:rPr lang="ku-Arab-IQ" sz="2800" dirty="0" smtClean="0"/>
              <a:t>	</a:t>
            </a:r>
            <a:r>
              <a:rPr lang="ar-SA" sz="2800" dirty="0" smtClean="0"/>
              <a:t>پێشگری</a:t>
            </a:r>
            <a:r>
              <a:rPr lang="ar-SA" sz="2800" dirty="0"/>
              <a:t>: هەڵبەست	هەل+بەست</a:t>
            </a:r>
            <a:endParaRPr lang="en-US" sz="2800" dirty="0"/>
          </a:p>
          <a:p>
            <a:pPr marL="0" indent="0" algn="just" rtl="1">
              <a:buNone/>
            </a:pPr>
            <a:r>
              <a:rPr lang="ku-Arab-IQ" sz="2800" dirty="0" smtClean="0"/>
              <a:t>	</a:t>
            </a:r>
            <a:r>
              <a:rPr lang="ar-SA" sz="2800" dirty="0" smtClean="0"/>
              <a:t>پاشگری</a:t>
            </a:r>
            <a:r>
              <a:rPr lang="ar-SA" sz="2800" dirty="0"/>
              <a:t>: گاڤان	گا+ ڤان</a:t>
            </a:r>
            <a:endParaRPr lang="en-US" sz="2800" dirty="0"/>
          </a:p>
          <a:p>
            <a:pPr marL="0" indent="0" algn="just" rtl="1">
              <a:buNone/>
            </a:pPr>
            <a:r>
              <a:rPr lang="ku-Arab-IQ" sz="2800" dirty="0" smtClean="0"/>
              <a:t>	</a:t>
            </a:r>
            <a:r>
              <a:rPr lang="ar-SA" sz="2800" dirty="0" smtClean="0"/>
              <a:t>ناڤگری</a:t>
            </a:r>
            <a:r>
              <a:rPr lang="ar-SA" sz="2800" dirty="0"/>
              <a:t>: شێرە ژن	شێر+ە+ژن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2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پێشگری: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ئەو ناڤ </a:t>
            </a:r>
            <a:r>
              <a:rPr lang="ar-SA" dirty="0"/>
              <a:t>و </a:t>
            </a:r>
            <a:r>
              <a:rPr lang="ar-SA" dirty="0" smtClean="0"/>
              <a:t>هەڤالناڤن </a:t>
            </a:r>
            <a:r>
              <a:rPr lang="ar-SA" dirty="0"/>
              <a:t>ب پێشگران درست دبن: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بێ</a:t>
            </a:r>
            <a:r>
              <a:rPr lang="ar-SA" dirty="0"/>
              <a:t>: بێ هێز، بێ کار، بێ کەس، </a:t>
            </a:r>
            <a:r>
              <a:rPr lang="ar-SA" dirty="0" smtClean="0"/>
              <a:t>بێزار</a:t>
            </a:r>
          </a:p>
          <a:p>
            <a:pPr marL="0" indent="0" algn="r" rtl="1">
              <a:buNone/>
            </a:pPr>
            <a:r>
              <a:rPr lang="ar-SA" dirty="0" smtClean="0"/>
              <a:t>ب</a:t>
            </a:r>
            <a:r>
              <a:rPr lang="ar-SA" dirty="0"/>
              <a:t>: ب هێز، ب ئێش، ب ناڤ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نە</a:t>
            </a:r>
            <a:r>
              <a:rPr lang="ar-SA" dirty="0"/>
              <a:t>: نەخوەش، نەوێرەک، نەگوهدار، نەزان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بەر</a:t>
            </a:r>
            <a:r>
              <a:rPr lang="ar-SA" dirty="0"/>
              <a:t>: بەربووک، بەرووک، بەربژار، بەربانگ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ب</a:t>
            </a:r>
            <a:r>
              <a:rPr lang="ar-SA" dirty="0"/>
              <a:t>. ئەو پێشگرێن کو ناڤ یان ناڤێ کاری درست دکەن</a:t>
            </a:r>
            <a:r>
              <a:rPr lang="ar-SA" dirty="0" smtClean="0"/>
              <a:t>:</a:t>
            </a:r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دا: داکەتن، داگرتن، داهاتن، </a:t>
            </a:r>
            <a:r>
              <a:rPr lang="ar-SA" dirty="0" smtClean="0"/>
              <a:t>داکوتان</a:t>
            </a:r>
          </a:p>
          <a:p>
            <a:pPr marL="0" indent="0" algn="r" rtl="1">
              <a:buNone/>
            </a:pPr>
            <a:r>
              <a:rPr lang="ar-SA" dirty="0" smtClean="0"/>
              <a:t> </a:t>
            </a:r>
            <a:r>
              <a:rPr lang="ar-SA" dirty="0"/>
              <a:t>را: راهاتن، راگرتن، راکرن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روو </a:t>
            </a:r>
            <a:r>
              <a:rPr lang="ar-SA" dirty="0"/>
              <a:t>: رووچوون، رووخوەش، رووكرن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دەر:دەرئانین : </a:t>
            </a:r>
            <a:r>
              <a:rPr lang="ar-SA" dirty="0"/>
              <a:t>، دەركرن، دەرگوش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دوڤ</a:t>
            </a:r>
            <a:r>
              <a:rPr lang="ar-SA" dirty="0"/>
              <a:t>: دوڤكەتن، دوڤچوون، دوماھیك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ھل:ھلدان </a:t>
            </a:r>
            <a:r>
              <a:rPr lang="ar-SA" dirty="0"/>
              <a:t>، ھل </a:t>
            </a:r>
            <a:r>
              <a:rPr lang="ar-SA" dirty="0" smtClean="0"/>
              <a:t>ئاڤێیتن </a:t>
            </a:r>
            <a:r>
              <a:rPr lang="ar-SA" dirty="0"/>
              <a:t>ھل </a:t>
            </a:r>
            <a:r>
              <a:rPr lang="ar-SA" dirty="0" smtClean="0"/>
              <a:t>ئانین </a:t>
            </a:r>
          </a:p>
          <a:p>
            <a:pPr marL="0" indent="0" algn="r" rtl="1">
              <a:buNone/>
            </a:pPr>
            <a:r>
              <a:rPr lang="ar-SA" dirty="0" smtClean="0"/>
              <a:t>ل </a:t>
            </a:r>
            <a:r>
              <a:rPr lang="ar-SA" dirty="0"/>
              <a:t>: لێدان، لێھاتن، لێگەڕین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83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ar-SA" sz="4000" b="1" dirty="0"/>
              <a:t>توخوبێ  عەردنگاری یا  زاراڤێ كرمانجی یا ژووری: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86400"/>
          </a:xfrm>
        </p:spPr>
        <p:txBody>
          <a:bodyPr>
            <a:normAutofit fontScale="25000" lnSpcReduction="20000"/>
          </a:bodyPr>
          <a:lstStyle/>
          <a:p>
            <a:pPr marL="0" indent="0" algn="just" rtl="1">
              <a:buNone/>
            </a:pPr>
            <a:r>
              <a:rPr lang="ar-SA" dirty="0" smtClean="0"/>
              <a:t>	</a:t>
            </a:r>
            <a:r>
              <a:rPr lang="ar-SA" sz="12000" dirty="0" smtClean="0"/>
              <a:t>ل </a:t>
            </a:r>
            <a:r>
              <a:rPr lang="ar-SA" sz="12000" dirty="0"/>
              <a:t>باكوورڤە ژ ئالیێ  ناڤگین یا  رەخێن  رۆژئاڤایا  دەریایا  ورمێ دەست پێدەكەت بەرەڤ باشوورێ رۆژئاڤا </a:t>
            </a:r>
            <a:r>
              <a:rPr lang="ar-SA" sz="12000" dirty="0" smtClean="0"/>
              <a:t>دچیت </a:t>
            </a:r>
            <a:r>
              <a:rPr lang="ar-SA" sz="12000" dirty="0"/>
              <a:t>هەتا </a:t>
            </a:r>
            <a:r>
              <a:rPr lang="ar-SA" sz="12000" dirty="0" smtClean="0"/>
              <a:t>دگەهیتە </a:t>
            </a:r>
            <a:r>
              <a:rPr lang="ar-SA" sz="12000" dirty="0"/>
              <a:t>باژاڕێ شنۆ و ل مابەینا  سنوورێ ئیراق و ئیران هەتا دگەهیتە  چیایێ ھەڵگورد لە وێدەرێ ژی ل گەل روبارێ رەواندوز هەتا دگەهیتە باشوورێ زێی بادینان ل وێدەرێ ژی بۆ خەبات ل رۆژئاڤایێ ھەڤلێر و بەرەڤ موسل هەتا خوە ل شەنگالێ و ل وێدەرێ ژی بو تخوبێ سوریا هەتا دگەهیتە سێگۆشەیا بە‌حرا ناڤین ترکیا و سوریا. ل ناڤەندا دەریایا  ورمێ بەرەڤ ژوور دچە هەتا خوە ل روبارێ ئاراس ددە</a:t>
            </a:r>
            <a:r>
              <a:rPr lang="ar-SA" sz="12000" dirty="0" smtClean="0"/>
              <a:t>، ل  </a:t>
            </a:r>
            <a:r>
              <a:rPr lang="ar-SA" sz="12000" dirty="0"/>
              <a:t>وێدەرێ ژی بەرەڤ باكوور هەتا ل سنوورێ ئازربێجان و ئەرمەنستان </a:t>
            </a:r>
            <a:r>
              <a:rPr lang="ar-SA" sz="12000" dirty="0" smtClean="0"/>
              <a:t>و</a:t>
            </a:r>
            <a:endParaRPr lang="en-US" sz="12000" dirty="0" smtClean="0"/>
          </a:p>
          <a:p>
            <a:pPr marL="0" indent="0" algn="just" rtl="1">
              <a:buNone/>
            </a:pPr>
            <a:r>
              <a:rPr lang="ar-SA" sz="12000" dirty="0" smtClean="0"/>
              <a:t>جۆرجیا  </a:t>
            </a:r>
            <a:r>
              <a:rPr lang="ar-SA" sz="12000" dirty="0"/>
              <a:t>و باژارێن </a:t>
            </a:r>
            <a:r>
              <a:rPr lang="ar-SA" sz="12000" dirty="0" smtClean="0"/>
              <a:t>قارس</a:t>
            </a:r>
            <a:endParaRPr lang="en-US" sz="12000" dirty="0" smtClean="0"/>
          </a:p>
          <a:p>
            <a:pPr marL="0" indent="0" algn="just" rtl="1">
              <a:buNone/>
            </a:pPr>
            <a:r>
              <a:rPr lang="ar-SA" sz="12000" dirty="0" smtClean="0"/>
              <a:t>و </a:t>
            </a:r>
            <a:r>
              <a:rPr lang="ar-SA" sz="12000" dirty="0"/>
              <a:t>ئەرزەرۆم بەرەڤ باشوورێ </a:t>
            </a:r>
            <a:endParaRPr lang="en-US" sz="12000" dirty="0" smtClean="0"/>
          </a:p>
          <a:p>
            <a:pPr marL="0" indent="0" algn="just" rtl="1">
              <a:buNone/>
            </a:pPr>
            <a:r>
              <a:rPr lang="ar-SA" sz="12000" dirty="0" smtClean="0"/>
              <a:t>رۆژئاڤا </a:t>
            </a:r>
            <a:r>
              <a:rPr lang="ar-SA" sz="12000" dirty="0"/>
              <a:t>هەتا دگەهیتە </a:t>
            </a:r>
            <a:r>
              <a:rPr lang="ar-SA" sz="12000" dirty="0" smtClean="0"/>
              <a:t>عفرین</a:t>
            </a:r>
            <a:endParaRPr lang="en-US" sz="12000" dirty="0" smtClean="0"/>
          </a:p>
          <a:p>
            <a:pPr marL="0" indent="0" algn="just" rtl="1">
              <a:buNone/>
            </a:pPr>
            <a:r>
              <a:rPr lang="ar-SA" sz="12000" dirty="0" smtClean="0"/>
              <a:t> </a:t>
            </a:r>
            <a:r>
              <a:rPr lang="ar-SA" sz="12000" dirty="0"/>
              <a:t>و جبل الاكراد ل سنوورێ </a:t>
            </a:r>
            <a:endParaRPr lang="en-US" sz="12000" dirty="0" smtClean="0"/>
          </a:p>
          <a:p>
            <a:pPr marL="0" indent="0" algn="just" rtl="1">
              <a:buNone/>
            </a:pPr>
            <a:r>
              <a:rPr lang="ar-SA" sz="12000" dirty="0" smtClean="0"/>
              <a:t>ناڤبەرا توركیا</a:t>
            </a:r>
            <a:r>
              <a:rPr lang="ar-SA" sz="12000" dirty="0"/>
              <a:t> </a:t>
            </a:r>
            <a:r>
              <a:rPr lang="ar-SA" sz="12000" dirty="0" smtClean="0"/>
              <a:t>سوریا</a:t>
            </a:r>
            <a:endParaRPr lang="en-US" sz="12000" dirty="0"/>
          </a:p>
        </p:txBody>
      </p:sp>
      <p:pic>
        <p:nvPicPr>
          <p:cNvPr id="2050" name="Picture 2" descr="C:\Users\Dr.. Mizgin\Desktop\nexş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1"/>
            <a:ext cx="4800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43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شێوەزارێن كرمانجی یا ژووروو: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 rtl="1">
              <a:buFont typeface="+mj-lt"/>
              <a:buAutoNum type="arabicPeriod"/>
            </a:pPr>
            <a:r>
              <a:rPr lang="ar-SA" dirty="0"/>
              <a:t>بایەزیدی/ ل باكوور و باكوورێ رۆژھەڵاتا بەحرا وانێ.</a:t>
            </a:r>
            <a:endParaRPr lang="en-US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dirty="0"/>
              <a:t>ھەكاری/ لە باشوور و باشوورێ رۆژئاڤایا بەحراوانێ.</a:t>
            </a:r>
            <a:endParaRPr lang="en-US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dirty="0"/>
              <a:t>بۆتانی/ ل دەوروبەرێ دۆڵا بۆتان و باژێرێ سێرت و ئەرتووش و جزیرە و ئامەد.</a:t>
            </a:r>
            <a:endParaRPr lang="en-US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dirty="0"/>
              <a:t>شەمدینانی(شەمزینانی)/ كوژی یێ باشووری خۆرھەلاتی توركیا و خۆرھەڵاتی زێی ژوورو، دەڤەرێن نێزیك ڤی زێیەی ل ئیرانێ، یان ژی باكووری رۆژئاڤایا ئێرانێ.</a:t>
            </a:r>
            <a:endParaRPr lang="en-US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dirty="0"/>
              <a:t>بادینانی(بادینی)/ ھەموو پارێزگەھا دھۆكێ و قەزایێن مێرگەسۆر، شێخان و شەنگال.</a:t>
            </a:r>
            <a:endParaRPr lang="en-US" dirty="0"/>
          </a:p>
          <a:p>
            <a:pPr marL="514350" lvl="0" indent="-514350" algn="just" rtl="1">
              <a:buFont typeface="+mj-lt"/>
              <a:buAutoNum type="arabicPeriod"/>
            </a:pPr>
            <a:r>
              <a:rPr lang="ar-SA" dirty="0"/>
              <a:t>زاراڤێ رۆژئاڤا/ ژ سنووری ناڤبەرا توركیا- سوریا باژارێن خەرپوت، ئورفا، عەفرین، مەرەش(مەرعەش)</a:t>
            </a: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5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فۆنۆلۆجییا  ز</a:t>
            </a:r>
            <a:r>
              <a:rPr lang="ku-Arab-IQ" b="1" dirty="0">
                <a:solidFill>
                  <a:srgbClr val="FF0000"/>
                </a:solidFill>
              </a:rPr>
              <a:t>اراڤێ</a:t>
            </a:r>
            <a:r>
              <a:rPr lang="ar-SA" b="1" dirty="0">
                <a:solidFill>
                  <a:srgbClr val="FF0000"/>
                </a:solidFill>
              </a:rPr>
              <a:t> ك.</a:t>
            </a:r>
            <a:r>
              <a:rPr lang="ku-Arab-IQ" b="1" dirty="0">
                <a:solidFill>
                  <a:srgbClr val="FF0000"/>
                </a:solidFill>
              </a:rPr>
              <a:t>ژووری</a:t>
            </a:r>
            <a:r>
              <a:rPr lang="ar-SA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ا. </a:t>
            </a:r>
            <a:r>
              <a:rPr lang="ar-SA" dirty="0">
                <a:solidFill>
                  <a:srgbClr val="C00000"/>
                </a:solidFill>
              </a:rPr>
              <a:t>دەنگێن </a:t>
            </a:r>
            <a:r>
              <a:rPr lang="ku-Arab-IQ" dirty="0">
                <a:solidFill>
                  <a:srgbClr val="C00000"/>
                </a:solidFill>
              </a:rPr>
              <a:t>دەنگدار</a:t>
            </a:r>
            <a:r>
              <a:rPr lang="ar-SA" dirty="0">
                <a:solidFill>
                  <a:srgbClr val="C00000"/>
                </a:solidFill>
              </a:rPr>
              <a:t>(ڤاول):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A" dirty="0"/>
              <a:t>دەنگ</a:t>
            </a:r>
            <a:r>
              <a:rPr lang="ku-Arab-IQ" dirty="0"/>
              <a:t>ێ</a:t>
            </a:r>
            <a:r>
              <a:rPr lang="ar-SA" dirty="0"/>
              <a:t> ئا/ </a:t>
            </a:r>
            <a:r>
              <a:rPr lang="en-US" dirty="0"/>
              <a:t>:</a:t>
            </a:r>
            <a:r>
              <a:rPr lang="en-US" dirty="0" err="1"/>
              <a:t>a.A</a:t>
            </a:r>
            <a:r>
              <a:rPr lang="en-US" dirty="0"/>
              <a:t> </a:t>
            </a:r>
            <a:r>
              <a:rPr lang="ar-SA" dirty="0" smtClean="0"/>
              <a:t> ل </a:t>
            </a:r>
            <a:r>
              <a:rPr lang="ar-SA" dirty="0"/>
              <a:t>ڤاول</a:t>
            </a:r>
            <a:r>
              <a:rPr lang="ku-Arab-IQ" dirty="0"/>
              <a:t>ێن</a:t>
            </a:r>
            <a:r>
              <a:rPr lang="ar-SA" dirty="0"/>
              <a:t> درێژە ل دوماهیا </a:t>
            </a:r>
            <a:r>
              <a:rPr lang="ku-Arab-IQ" dirty="0"/>
              <a:t>یا</a:t>
            </a:r>
            <a:r>
              <a:rPr lang="ar-SA" dirty="0"/>
              <a:t> زمانی </a:t>
            </a:r>
            <a:r>
              <a:rPr lang="ku-Arab-IQ" dirty="0"/>
              <a:t>دەردکەڤیت</a:t>
            </a:r>
            <a:r>
              <a:rPr lang="ar-SA" dirty="0"/>
              <a:t> بەرە</a:t>
            </a:r>
            <a:r>
              <a:rPr lang="ku-Arab-IQ" dirty="0"/>
              <a:t>ڤ</a:t>
            </a:r>
            <a:r>
              <a:rPr lang="ar-SA" dirty="0"/>
              <a:t> خوار</a:t>
            </a:r>
            <a:r>
              <a:rPr lang="ku-Arab-IQ" dirty="0"/>
              <a:t>ێ دهێت </a:t>
            </a:r>
            <a:r>
              <a:rPr lang="ar-SA" dirty="0"/>
              <a:t>راكێشا</a:t>
            </a:r>
            <a:r>
              <a:rPr lang="ku-Arab-IQ" dirty="0"/>
              <a:t>ن</a:t>
            </a:r>
            <a:r>
              <a:rPr lang="ar-SA" dirty="0"/>
              <a:t>، وەك:</a:t>
            </a:r>
            <a:endParaRPr lang="en-US" dirty="0"/>
          </a:p>
          <a:p>
            <a:pPr marL="0" indent="0" algn="r" rtl="1">
              <a:buNone/>
            </a:pPr>
            <a:r>
              <a:rPr lang="ar-SA" dirty="0" smtClean="0"/>
              <a:t>	ئار/</a:t>
            </a:r>
            <a:r>
              <a:rPr lang="en-US" dirty="0" err="1"/>
              <a:t>Ar</a:t>
            </a:r>
            <a:r>
              <a:rPr lang="ar-SA" dirty="0"/>
              <a:t>		</a:t>
            </a:r>
            <a:r>
              <a:rPr lang="en-US" dirty="0"/>
              <a:t>	</a:t>
            </a:r>
            <a:r>
              <a:rPr lang="ar-SA" dirty="0"/>
              <a:t>باران/</a:t>
            </a:r>
            <a:r>
              <a:rPr lang="en-US" dirty="0" err="1"/>
              <a:t>Baran</a:t>
            </a:r>
            <a:r>
              <a:rPr lang="ar-SA" dirty="0"/>
              <a:t>		ئاڤا/</a:t>
            </a:r>
            <a:r>
              <a:rPr lang="en-US" dirty="0"/>
              <a:t>Ava</a:t>
            </a:r>
          </a:p>
          <a:p>
            <a:pPr marL="0" lvl="0" indent="0" algn="r" rtl="1">
              <a:buNone/>
            </a:pPr>
            <a:r>
              <a:rPr lang="ar-SA" dirty="0" smtClean="0"/>
              <a:t>2. ە </a:t>
            </a:r>
            <a:r>
              <a:rPr lang="ar-SA" dirty="0"/>
              <a:t>- </a:t>
            </a:r>
            <a:r>
              <a:rPr lang="ar-SA" dirty="0" smtClean="0"/>
              <a:t>ــە/</a:t>
            </a:r>
            <a:r>
              <a:rPr lang="en-US" dirty="0" err="1" smtClean="0"/>
              <a:t>e.E</a:t>
            </a:r>
            <a:r>
              <a:rPr lang="en-US" dirty="0" smtClean="0"/>
              <a:t> </a:t>
            </a:r>
            <a:r>
              <a:rPr lang="ar-SA" dirty="0" smtClean="0"/>
              <a:t>: ل </a:t>
            </a:r>
            <a:r>
              <a:rPr lang="ar-SA" dirty="0"/>
              <a:t>ڤاولێن كورتە</a:t>
            </a:r>
            <a:r>
              <a:rPr lang="ku-Arab-IQ" dirty="0"/>
              <a:t> کو</a:t>
            </a:r>
            <a:r>
              <a:rPr lang="ar-SA" dirty="0"/>
              <a:t> ل نیڤە</a:t>
            </a:r>
            <a:r>
              <a:rPr lang="ku-Arab-IQ" dirty="0"/>
              <a:t>کا</a:t>
            </a:r>
            <a:r>
              <a:rPr lang="ar-SA" dirty="0"/>
              <a:t> زمانی پەیدا دبیت، </a:t>
            </a:r>
            <a:r>
              <a:rPr lang="ku-Arab-IQ" dirty="0"/>
              <a:t>دەمێ</a:t>
            </a:r>
            <a:r>
              <a:rPr lang="ar-SA" dirty="0"/>
              <a:t> زمان نە بەرز و نە نزمە، وەك:</a:t>
            </a:r>
            <a:endParaRPr lang="en-US" dirty="0"/>
          </a:p>
          <a:p>
            <a:pPr marL="0" indent="0" algn="r" rtl="1">
              <a:buNone/>
            </a:pPr>
            <a:r>
              <a:rPr lang="ar-SA" dirty="0" smtClean="0"/>
              <a:t>	ئەز</a:t>
            </a:r>
            <a:r>
              <a:rPr lang="ar-SA" dirty="0"/>
              <a:t>/ </a:t>
            </a:r>
            <a:r>
              <a:rPr lang="en-US" dirty="0" err="1" smtClean="0"/>
              <a:t>Ez</a:t>
            </a:r>
            <a:r>
              <a:rPr lang="ar-SA" dirty="0"/>
              <a:t>	</a:t>
            </a:r>
            <a:r>
              <a:rPr lang="en-US" dirty="0"/>
              <a:t>	</a:t>
            </a:r>
            <a:r>
              <a:rPr lang="ar-SA" dirty="0"/>
              <a:t>چەم/ </a:t>
            </a:r>
            <a:r>
              <a:rPr lang="en-US" dirty="0" err="1"/>
              <a:t>Çem</a:t>
            </a:r>
            <a:r>
              <a:rPr lang="ar-SA" dirty="0"/>
              <a:t>		دەستە/</a:t>
            </a:r>
            <a:r>
              <a:rPr lang="en-US" dirty="0"/>
              <a:t> </a:t>
            </a:r>
            <a:r>
              <a:rPr lang="en-US" dirty="0" err="1"/>
              <a:t>Deste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 smtClean="0"/>
              <a:t>3. ی </a:t>
            </a:r>
            <a:r>
              <a:rPr lang="ar-SA" dirty="0"/>
              <a:t>– یـ/</a:t>
            </a:r>
            <a:r>
              <a:rPr lang="en-US" dirty="0" smtClean="0"/>
              <a:t>.</a:t>
            </a:r>
            <a:r>
              <a:rPr lang="en-US" dirty="0" err="1" smtClean="0"/>
              <a:t>Îî</a:t>
            </a:r>
            <a:r>
              <a:rPr lang="en-US" dirty="0" smtClean="0"/>
              <a:t> </a:t>
            </a:r>
            <a:r>
              <a:rPr lang="ar-SA" dirty="0" smtClean="0"/>
              <a:t>/: ل </a:t>
            </a:r>
            <a:r>
              <a:rPr lang="ar-SA" dirty="0"/>
              <a:t>ڤاولێن درێژە ل پێشیا زمانی درست </a:t>
            </a:r>
            <a:r>
              <a:rPr lang="ku-Arab-IQ" dirty="0"/>
              <a:t>د</a:t>
            </a:r>
            <a:r>
              <a:rPr lang="ar-SA" dirty="0"/>
              <a:t>بیت </a:t>
            </a:r>
            <a:r>
              <a:rPr lang="ku-Arab-IQ" dirty="0"/>
              <a:t>دەمێ</a:t>
            </a:r>
            <a:r>
              <a:rPr lang="ar-SA" dirty="0"/>
              <a:t> زمان بەرە</a:t>
            </a:r>
            <a:r>
              <a:rPr lang="ku-Arab-IQ" dirty="0"/>
              <a:t>ڤ ژووردا</a:t>
            </a:r>
            <a:r>
              <a:rPr lang="ar-SA" dirty="0"/>
              <a:t> ھەڵد</a:t>
            </a:r>
            <a:r>
              <a:rPr lang="ku-Arab-IQ" dirty="0"/>
              <a:t>چیت</a:t>
            </a:r>
            <a:r>
              <a:rPr lang="ar-SA" dirty="0"/>
              <a:t>، وەك:</a:t>
            </a:r>
            <a:endParaRPr lang="en-US" dirty="0"/>
          </a:p>
          <a:p>
            <a:pPr marL="0" indent="0" algn="r" rtl="1">
              <a:buNone/>
            </a:pPr>
            <a:r>
              <a:rPr lang="ar-SA" dirty="0" smtClean="0"/>
              <a:t>	ئیشەڤ/</a:t>
            </a:r>
            <a:r>
              <a:rPr lang="en-US" dirty="0" err="1"/>
              <a:t>Îşev</a:t>
            </a:r>
            <a:r>
              <a:rPr lang="ar-SA" dirty="0"/>
              <a:t>	</a:t>
            </a:r>
            <a:r>
              <a:rPr lang="en-US" dirty="0"/>
              <a:t>	</a:t>
            </a:r>
            <a:r>
              <a:rPr lang="ar-SA" dirty="0"/>
              <a:t>پیر/</a:t>
            </a:r>
            <a:r>
              <a:rPr lang="en-US" dirty="0"/>
              <a:t> </a:t>
            </a:r>
            <a:r>
              <a:rPr lang="en-US" dirty="0" err="1"/>
              <a:t>Pîr</a:t>
            </a:r>
            <a:r>
              <a:rPr lang="ar-SA" dirty="0"/>
              <a:t>	</a:t>
            </a:r>
            <a:r>
              <a:rPr lang="en-US" dirty="0"/>
              <a:t>	</a:t>
            </a:r>
            <a:r>
              <a:rPr lang="ar-SA" dirty="0"/>
              <a:t>خوەلی/</a:t>
            </a:r>
            <a:r>
              <a:rPr lang="en-US" dirty="0" err="1"/>
              <a:t>Xwelî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7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792162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دەنگێن دەنگدار(ڤاول)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 fontScale="92500" lnSpcReduction="20000"/>
          </a:bodyPr>
          <a:lstStyle/>
          <a:p>
            <a:pPr marL="0" lvl="0" indent="0" algn="just" rtl="1">
              <a:buNone/>
            </a:pPr>
            <a:r>
              <a:rPr lang="ar-SA" dirty="0" smtClean="0"/>
              <a:t>4. ێ</a:t>
            </a:r>
            <a:r>
              <a:rPr lang="ar-SA" dirty="0"/>
              <a:t>، ێـــ/</a:t>
            </a:r>
            <a:r>
              <a:rPr lang="en-US" dirty="0" err="1"/>
              <a:t>ê.Ê</a:t>
            </a:r>
            <a:r>
              <a:rPr lang="ar-SA" dirty="0"/>
              <a:t>: </a:t>
            </a:r>
            <a:r>
              <a:rPr lang="ku-Arab-IQ" dirty="0"/>
              <a:t>دەنگدارەکا </a:t>
            </a:r>
            <a:r>
              <a:rPr lang="ar-SA" dirty="0"/>
              <a:t> درێژە لە پێشی </a:t>
            </a:r>
            <a:r>
              <a:rPr lang="ku-Arab-IQ" dirty="0"/>
              <a:t>یا </a:t>
            </a:r>
            <a:r>
              <a:rPr lang="ar-SA" dirty="0"/>
              <a:t>زمانی پەیدا دبیت، </a:t>
            </a:r>
            <a:r>
              <a:rPr lang="ku-Arab-IQ" dirty="0"/>
              <a:t>لێ دەمێ</a:t>
            </a:r>
            <a:r>
              <a:rPr lang="ar-SA" dirty="0"/>
              <a:t> زمان ل نیڤە</a:t>
            </a:r>
            <a:r>
              <a:rPr lang="ku-Arab-IQ" dirty="0"/>
              <a:t>کا دەڤی دایە</a:t>
            </a:r>
            <a:r>
              <a:rPr lang="ar-SA" dirty="0"/>
              <a:t>، وەك: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	ئێڤار/</a:t>
            </a:r>
            <a:r>
              <a:rPr lang="en-US" dirty="0" err="1"/>
              <a:t>Êvar</a:t>
            </a:r>
            <a:r>
              <a:rPr lang="ar-SA" dirty="0"/>
              <a:t>		مێر/</a:t>
            </a:r>
            <a:r>
              <a:rPr lang="en-US" dirty="0" err="1"/>
              <a:t>Mêr</a:t>
            </a:r>
            <a:r>
              <a:rPr lang="ar-SA" dirty="0"/>
              <a:t>	</a:t>
            </a:r>
            <a:r>
              <a:rPr lang="ar-SA" dirty="0" smtClean="0"/>
              <a:t>   كێلان/</a:t>
            </a:r>
            <a:r>
              <a:rPr lang="en-US" dirty="0" err="1"/>
              <a:t>Kêlan</a:t>
            </a:r>
            <a:endParaRPr lang="en-US" dirty="0"/>
          </a:p>
          <a:p>
            <a:pPr marL="0" lvl="0" indent="0" algn="just" rtl="1">
              <a:buNone/>
            </a:pPr>
            <a:r>
              <a:rPr lang="ar-SA" dirty="0" smtClean="0"/>
              <a:t>5. ژێر</a:t>
            </a:r>
            <a:r>
              <a:rPr lang="ar-SA" dirty="0"/>
              <a:t>، بزرۆكەــــــــِ/ </a:t>
            </a:r>
            <a:r>
              <a:rPr lang="en-US" dirty="0" err="1"/>
              <a:t>I.i</a:t>
            </a:r>
            <a:r>
              <a:rPr lang="ar-SA" dirty="0"/>
              <a:t>: ڤاولەکا كورتە ل نیڤەکا زمانی دەردکەڤیت، دەمێ زمان ل نیڤەکێدا جێ دگریت، وەك: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	من/ </a:t>
            </a:r>
            <a:r>
              <a:rPr lang="en-US" dirty="0"/>
              <a:t>Min</a:t>
            </a:r>
            <a:r>
              <a:rPr lang="ar-SA" dirty="0"/>
              <a:t> 		بلند/</a:t>
            </a:r>
            <a:r>
              <a:rPr lang="en-US" dirty="0"/>
              <a:t> </a:t>
            </a:r>
            <a:r>
              <a:rPr lang="en-US" dirty="0" err="1"/>
              <a:t>Bilin</a:t>
            </a:r>
            <a:r>
              <a:rPr lang="en-US" dirty="0"/>
              <a:t> </a:t>
            </a:r>
            <a:r>
              <a:rPr lang="ar-SA" dirty="0"/>
              <a:t>		ژن/ </a:t>
            </a:r>
            <a:r>
              <a:rPr lang="en-US" dirty="0"/>
              <a:t>Jin</a:t>
            </a:r>
          </a:p>
          <a:p>
            <a:pPr marL="0" lvl="0" indent="0" algn="just" rtl="1">
              <a:buNone/>
            </a:pPr>
            <a:r>
              <a:rPr lang="ar-SA" dirty="0" smtClean="0"/>
              <a:t>6. و/</a:t>
            </a:r>
            <a:r>
              <a:rPr lang="en-US" dirty="0" err="1"/>
              <a:t>U.u</a:t>
            </a:r>
            <a:r>
              <a:rPr lang="ar-SA" dirty="0"/>
              <a:t>: لە ھەمان سازگەها بزرۆكە دروست دبیت،  لێ لێڤ دهێنەخركرن، وەك: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	</a:t>
            </a:r>
            <a:r>
              <a:rPr lang="ar-SA" dirty="0" smtClean="0"/>
              <a:t>كورد/</a:t>
            </a:r>
            <a:r>
              <a:rPr lang="en-US" dirty="0"/>
              <a:t>Kurd</a:t>
            </a:r>
            <a:r>
              <a:rPr lang="ar-SA" dirty="0"/>
              <a:t>		گول/</a:t>
            </a:r>
            <a:r>
              <a:rPr lang="en-US" dirty="0" err="1"/>
              <a:t>Gul</a:t>
            </a:r>
            <a:r>
              <a:rPr lang="ar-SA" dirty="0"/>
              <a:t>	</a:t>
            </a:r>
            <a:r>
              <a:rPr lang="ar-SA" dirty="0" smtClean="0"/>
              <a:t>خوشاڤ</a:t>
            </a:r>
            <a:r>
              <a:rPr lang="ar-SA" dirty="0"/>
              <a:t>/  </a:t>
            </a:r>
            <a:r>
              <a:rPr lang="en-US" dirty="0" err="1" smtClean="0"/>
              <a:t>Xuşav</a:t>
            </a:r>
            <a:endParaRPr lang="ar-SA" dirty="0" smtClean="0"/>
          </a:p>
          <a:p>
            <a:pPr marL="0" lvl="0" indent="0" algn="r" rtl="1">
              <a:buNone/>
            </a:pPr>
            <a:r>
              <a:rPr lang="ar-SA" dirty="0" smtClean="0"/>
              <a:t>7.</a:t>
            </a:r>
            <a:r>
              <a:rPr lang="ar-SA" dirty="0"/>
              <a:t> وو/</a:t>
            </a:r>
            <a:r>
              <a:rPr lang="en-US" dirty="0" err="1"/>
              <a:t>û.Û</a:t>
            </a:r>
            <a:r>
              <a:rPr lang="ar-SA" dirty="0"/>
              <a:t>: ڤاولەكا درێژە ل دوماهیا یا زمانی درست دبیت، دەمێ زمان بەرەڤ ژووردا ژێهەڵ دچیت و  دهێتەخڕکرن، نمونە:</a:t>
            </a:r>
            <a:endParaRPr lang="en-US" dirty="0"/>
          </a:p>
          <a:p>
            <a:pPr algn="r" rtl="1"/>
            <a:r>
              <a:rPr lang="ar-SA" dirty="0"/>
              <a:t>كوور/	</a:t>
            </a:r>
            <a:r>
              <a:rPr lang="en-US" dirty="0" err="1"/>
              <a:t>Kûr</a:t>
            </a:r>
            <a:r>
              <a:rPr lang="ar-SA" dirty="0"/>
              <a:t>		دوور/</a:t>
            </a:r>
            <a:r>
              <a:rPr lang="en-US" dirty="0" err="1"/>
              <a:t>Dûr</a:t>
            </a:r>
            <a:r>
              <a:rPr lang="ar-SA" dirty="0"/>
              <a:t>		زوور/ </a:t>
            </a:r>
            <a:r>
              <a:rPr lang="en-US" dirty="0" err="1"/>
              <a:t>Zûr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0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4800600" cy="1020762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rgbClr val="C00000"/>
                </a:solidFill>
              </a:rPr>
              <a:t>دەنگێن دەنگدار(ڤاول)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dirty="0" smtClean="0"/>
              <a:t>8. ۆ/</a:t>
            </a:r>
            <a:r>
              <a:rPr lang="en-US" dirty="0" err="1"/>
              <a:t>o.o</a:t>
            </a:r>
            <a:r>
              <a:rPr lang="ar-SA" dirty="0"/>
              <a:t>: ڤاولەکا درێژە، ل دوماهی یا زمانی درست دبیت، زمان بەرەڤ خوارێ د‌هێتەراکێشان، ب  ئالیکاریا نەرمکا پانی یا دەڤی(مەڵاشۆی نەرم)، ل ھەندەک پەیڤاندا ل دوماهیا زمانی درست دبیت، لێ ب ئالیکاریا رەقیا پانی یا دەڤی (مەڵاشۆی رەق)، نمونە: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رۆژ</a:t>
            </a:r>
            <a:r>
              <a:rPr lang="ar-SA" dirty="0"/>
              <a:t>/	</a:t>
            </a:r>
            <a:r>
              <a:rPr lang="en-US" dirty="0" err="1"/>
              <a:t>Roj</a:t>
            </a:r>
            <a:r>
              <a:rPr lang="ar-SA" dirty="0"/>
              <a:t>		بۆ/</a:t>
            </a:r>
            <a:r>
              <a:rPr lang="en-US" dirty="0"/>
              <a:t> Bo</a:t>
            </a:r>
            <a:r>
              <a:rPr lang="ar-SA" dirty="0"/>
              <a:t>		مۆریك/</a:t>
            </a:r>
            <a:r>
              <a:rPr lang="en-US" dirty="0" err="1"/>
              <a:t>Morîk</a:t>
            </a:r>
            <a:endParaRPr lang="en-US" dirty="0"/>
          </a:p>
          <a:p>
            <a:pPr marL="0" lvl="0" indent="0" algn="just" rtl="1">
              <a:buNone/>
            </a:pPr>
            <a:r>
              <a:rPr lang="ar-SA" dirty="0" smtClean="0"/>
              <a:t>9. دیفتۆنگا </a:t>
            </a:r>
            <a:r>
              <a:rPr lang="ar-SA" dirty="0"/>
              <a:t>وی/</a:t>
            </a:r>
            <a:r>
              <a:rPr lang="en-US" dirty="0" err="1"/>
              <a:t>ü.Ü</a:t>
            </a:r>
            <a:r>
              <a:rPr lang="en-US" dirty="0"/>
              <a:t>:</a:t>
            </a:r>
            <a:r>
              <a:rPr lang="ar-SA" dirty="0"/>
              <a:t> ھەر ل ھەمان سازگەها /وو/یێ درست دبیت، لێ ب سەدەما خركرنا لێڤان ب شێوەیەکێ كەمتر، زۆر جاران  وەکە ئەلەفۆنا/وو/ یا درێژ دهێتە حەسباندن، وەك: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شوین/</a:t>
            </a:r>
            <a:r>
              <a:rPr lang="en-US" dirty="0" err="1"/>
              <a:t>Şün</a:t>
            </a:r>
            <a:r>
              <a:rPr lang="en-US" dirty="0"/>
              <a:t> </a:t>
            </a:r>
            <a:r>
              <a:rPr lang="ar-SA" dirty="0"/>
              <a:t>	شوون/</a:t>
            </a:r>
            <a:r>
              <a:rPr lang="en-US" dirty="0" err="1"/>
              <a:t>şûn</a:t>
            </a:r>
            <a:r>
              <a:rPr lang="ar-SA" dirty="0"/>
              <a:t>		كویر/</a:t>
            </a:r>
            <a:r>
              <a:rPr lang="en-US" dirty="0" err="1"/>
              <a:t>kür</a:t>
            </a:r>
            <a:r>
              <a:rPr lang="en-US" dirty="0"/>
              <a:t>	</a:t>
            </a:r>
            <a:r>
              <a:rPr lang="ar-SA" dirty="0"/>
              <a:t>كوور/</a:t>
            </a:r>
            <a:r>
              <a:rPr lang="en-US" dirty="0" err="1"/>
              <a:t>kûr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9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477000" cy="868362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ب. ب. </a:t>
            </a:r>
            <a:r>
              <a:rPr lang="ku-Arab-IQ" b="1" dirty="0">
                <a:solidFill>
                  <a:srgbClr val="FF0000"/>
                </a:solidFill>
              </a:rPr>
              <a:t>دەنگدێر</a:t>
            </a:r>
            <a:r>
              <a:rPr lang="ar-SA" b="1" dirty="0">
                <a:solidFill>
                  <a:srgbClr val="FF0000"/>
                </a:solidFill>
              </a:rPr>
              <a:t>(كۆنسنانت):</a:t>
            </a:r>
            <a:r>
              <a:rPr lang="ar-SA" dirty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ا. فۆنیم</a:t>
            </a:r>
            <a:r>
              <a:rPr lang="ku-Arab-IQ" b="1" dirty="0"/>
              <a:t>ا</a:t>
            </a:r>
            <a:r>
              <a:rPr lang="ar-SA" b="1" dirty="0"/>
              <a:t> /ك</a:t>
            </a:r>
            <a:r>
              <a:rPr lang="en-US" b="1" dirty="0"/>
              <a:t>‘</a:t>
            </a:r>
            <a:r>
              <a:rPr lang="ar-SA" b="1" dirty="0"/>
              <a:t>- </a:t>
            </a:r>
            <a:r>
              <a:rPr lang="en-US" b="1" dirty="0"/>
              <a:t>Ḱ/:</a:t>
            </a:r>
            <a:endParaRPr lang="en-US" dirty="0"/>
          </a:p>
          <a:p>
            <a:pPr marL="0" indent="0" algn="just" rtl="1">
              <a:buNone/>
            </a:pPr>
            <a:r>
              <a:rPr lang="ar-SA" sz="3600" dirty="0"/>
              <a:t>دەنگی /ك/ ل زمانێ كوردیدا چەند ئەلەفۆنەکێن ھەی كو ل ئاخافتنێدا ب رۆهن و ئاشكرا </a:t>
            </a:r>
            <a:r>
              <a:rPr lang="ar-SA" sz="3600" dirty="0" smtClean="0"/>
              <a:t>دهێ</a:t>
            </a:r>
            <a:r>
              <a:rPr lang="ar-SA" sz="3600" dirty="0"/>
              <a:t>ن</a:t>
            </a:r>
            <a:r>
              <a:rPr lang="ar-SA" sz="3600" dirty="0" smtClean="0"/>
              <a:t> </a:t>
            </a:r>
            <a:r>
              <a:rPr lang="ar-SA" sz="3600" dirty="0"/>
              <a:t>بكارئینان، ئێک ژ ڤان ئەلۆفۆنان لە ك.س دا ب فۆنیمەک سەربە خۆ دەردکەڤە، ھەرچەندە كو بە ئێك شێوەی دهێت نڤیسین، لێ ژ ئالیێ دركاندن و واتەیێ جودایە، کو ل خوارێدا ھاتییە رۆهن کرن:</a:t>
            </a:r>
            <a:endParaRPr lang="en-US" sz="3600" dirty="0"/>
          </a:p>
          <a:p>
            <a:pPr marL="0" indent="0" algn="just" rtl="1">
              <a:buNone/>
            </a:pPr>
            <a:r>
              <a:rPr lang="ar-SA" sz="3500" dirty="0"/>
              <a:t>/ك</a:t>
            </a:r>
            <a:r>
              <a:rPr lang="en-US" sz="3500" dirty="0"/>
              <a:t>‘</a:t>
            </a:r>
            <a:r>
              <a:rPr lang="ar-SA" sz="3500" dirty="0" smtClean="0"/>
              <a:t>-</a:t>
            </a:r>
            <a:r>
              <a:rPr lang="en-US" sz="3500" dirty="0" smtClean="0"/>
              <a:t>Ḱ</a:t>
            </a:r>
            <a:r>
              <a:rPr lang="ar-SA" sz="3500" dirty="0" smtClean="0"/>
              <a:t> </a:t>
            </a:r>
            <a:r>
              <a:rPr lang="en-US" sz="3500" dirty="0" smtClean="0"/>
              <a:t>/</a:t>
            </a:r>
            <a:r>
              <a:rPr lang="ar-SA" sz="3500" dirty="0" smtClean="0"/>
              <a:t> ئەفریكێتەکا </a:t>
            </a:r>
            <a:r>
              <a:rPr lang="ar-SA" sz="3500" dirty="0"/>
              <a:t>(ك + گ)یە </a:t>
            </a:r>
            <a:r>
              <a:rPr lang="ku-Arab-IQ" sz="3500" dirty="0"/>
              <a:t>و </a:t>
            </a:r>
            <a:r>
              <a:rPr lang="ar-SA" sz="3500" dirty="0"/>
              <a:t>دوماهیا زمانی بە تە</a:t>
            </a:r>
            <a:r>
              <a:rPr lang="ku-Arab-IQ" sz="3500" dirty="0"/>
              <a:t>مامی</a:t>
            </a:r>
            <a:r>
              <a:rPr lang="ar-SA" sz="3500" dirty="0"/>
              <a:t> ب</a:t>
            </a:r>
            <a:r>
              <a:rPr lang="ku-Arab-IQ" sz="3500" dirty="0"/>
              <a:t> نەرمکا پانیا دەڤی </a:t>
            </a:r>
            <a:r>
              <a:rPr lang="ar-SA" sz="3500" dirty="0" smtClean="0"/>
              <a:t>مەڵاشۆی </a:t>
            </a:r>
            <a:r>
              <a:rPr lang="ar-SA" sz="3500" dirty="0"/>
              <a:t>نەرم</a:t>
            </a:r>
            <a:r>
              <a:rPr lang="ku-Arab-IQ" sz="3500" dirty="0"/>
              <a:t>) دزلقت (</a:t>
            </a:r>
            <a:r>
              <a:rPr lang="ar-SA" sz="3500" dirty="0"/>
              <a:t>دەنوسێتە</a:t>
            </a:r>
            <a:r>
              <a:rPr lang="ku-Arab-IQ" sz="3500" dirty="0" smtClean="0"/>
              <a:t>وە،)</a:t>
            </a:r>
            <a:r>
              <a:rPr lang="ar-SA" sz="3500" dirty="0" smtClean="0"/>
              <a:t>دەنگەکێ </a:t>
            </a:r>
            <a:r>
              <a:rPr lang="ar-SA" sz="3500" dirty="0"/>
              <a:t>نەھەوایی و </a:t>
            </a:r>
            <a:r>
              <a:rPr lang="ku-Arab-IQ" sz="3500" dirty="0"/>
              <a:t>پانیا دەڤکری </a:t>
            </a:r>
            <a:r>
              <a:rPr lang="ku-Arab-IQ" sz="3500" dirty="0"/>
              <a:t>)</a:t>
            </a:r>
            <a:r>
              <a:rPr lang="ar-SA" sz="3500" dirty="0" smtClean="0"/>
              <a:t>مەڵاشوێندراو</a:t>
            </a:r>
            <a:r>
              <a:rPr lang="ku-Arab-IQ" sz="3500" dirty="0" smtClean="0"/>
              <a:t>(یە</a:t>
            </a:r>
            <a:r>
              <a:rPr lang="ar-SA" sz="3500" dirty="0"/>
              <a:t>، ھێز</a:t>
            </a:r>
            <a:r>
              <a:rPr lang="ku-Arab-IQ" sz="3500" dirty="0"/>
              <a:t>ە</a:t>
            </a:r>
            <a:r>
              <a:rPr lang="ar-SA" sz="3500" dirty="0"/>
              <a:t>کا ز</a:t>
            </a:r>
            <a:r>
              <a:rPr lang="ku-Arab-IQ" sz="3500" dirty="0"/>
              <a:t>ێدە</a:t>
            </a:r>
            <a:r>
              <a:rPr lang="ar-SA" sz="3500" dirty="0"/>
              <a:t>تر دڤێت بۆ دركاندنێ و فشار</a:t>
            </a:r>
            <a:r>
              <a:rPr lang="ku-Arab-IQ" sz="3500" dirty="0"/>
              <a:t>ە</a:t>
            </a:r>
            <a:r>
              <a:rPr lang="ar-SA" sz="3500" dirty="0"/>
              <a:t>کا زۆرتر د</a:t>
            </a:r>
            <a:r>
              <a:rPr lang="ku-Arab-IQ" sz="3500" dirty="0"/>
              <a:t>هێتە</a:t>
            </a:r>
            <a:r>
              <a:rPr lang="ar-SA" sz="3500" dirty="0"/>
              <a:t> د</a:t>
            </a:r>
            <a:r>
              <a:rPr lang="ku-Arab-IQ" sz="3500" dirty="0"/>
              <a:t>وماهیا</a:t>
            </a:r>
            <a:r>
              <a:rPr lang="ar-SA" sz="3500" dirty="0"/>
              <a:t> زمانی و ب تەمامی ل</a:t>
            </a:r>
            <a:r>
              <a:rPr lang="ku-Arab-IQ" sz="3500" dirty="0"/>
              <a:t> نەرمکا پانیا دەڤی </a:t>
            </a:r>
            <a:r>
              <a:rPr lang="ar-SA" sz="3500" dirty="0"/>
              <a:t>گیر دبیت، </a:t>
            </a:r>
            <a:r>
              <a:rPr lang="ku-Arab-IQ" sz="3500" dirty="0"/>
              <a:t>لێ</a:t>
            </a:r>
            <a:r>
              <a:rPr lang="ar-SA" sz="3500" dirty="0"/>
              <a:t> /ك/یا ئاسایی تەنێ ب دو</a:t>
            </a:r>
            <a:r>
              <a:rPr lang="ku-Arab-IQ" sz="3500" dirty="0"/>
              <a:t>ماهیا </a:t>
            </a:r>
            <a:r>
              <a:rPr lang="ar-SA" sz="3500" dirty="0"/>
              <a:t>زمان </a:t>
            </a:r>
            <a:r>
              <a:rPr lang="ku-Arab-IQ" sz="3500" dirty="0"/>
              <a:t>د‌‌هێ درکاندن</a:t>
            </a:r>
            <a:r>
              <a:rPr lang="ar-SA" sz="3500" dirty="0"/>
              <a:t>، دەنگەکێ لازارییە، ھەواییە، نمونە:</a:t>
            </a:r>
            <a:endParaRPr lang="en-US" sz="3500" dirty="0"/>
          </a:p>
          <a:p>
            <a:pPr marL="0" indent="0" algn="just" rtl="1">
              <a:buNone/>
            </a:pPr>
            <a:r>
              <a:rPr lang="ar-SA" sz="3100" b="1" dirty="0"/>
              <a:t>كار- </a:t>
            </a:r>
            <a:r>
              <a:rPr lang="en-US" sz="3100" b="1" dirty="0" err="1"/>
              <a:t>kar</a:t>
            </a:r>
            <a:r>
              <a:rPr lang="ar-SA" sz="3100" b="1" dirty="0"/>
              <a:t>: ئیش و كار	</a:t>
            </a:r>
            <a:r>
              <a:rPr lang="ar-SA" sz="3100" b="1" dirty="0" smtClean="0"/>
              <a:t>كەل-</a:t>
            </a:r>
            <a:r>
              <a:rPr lang="en-US" sz="3100" b="1" dirty="0" err="1"/>
              <a:t>kel</a:t>
            </a:r>
            <a:r>
              <a:rPr lang="ar-SA" sz="3100" b="1" dirty="0"/>
              <a:t>: ئا</a:t>
            </a:r>
            <a:r>
              <a:rPr lang="ku-Arab-IQ" sz="3100" b="1" dirty="0"/>
              <a:t>ڤا</a:t>
            </a:r>
            <a:r>
              <a:rPr lang="ar-SA" sz="3100" b="1" dirty="0"/>
              <a:t> زۆر گەرم	</a:t>
            </a:r>
            <a:r>
              <a:rPr lang="ar-SA" sz="3100" b="1" dirty="0" smtClean="0"/>
              <a:t>كاری</a:t>
            </a:r>
            <a:r>
              <a:rPr lang="en-US" sz="3100" b="1" dirty="0" smtClean="0"/>
              <a:t>   </a:t>
            </a:r>
            <a:r>
              <a:rPr lang="ar-SA" sz="3100" b="1" dirty="0" smtClean="0"/>
              <a:t>-</a:t>
            </a:r>
            <a:r>
              <a:rPr lang="en-US" sz="3100" b="1" dirty="0" err="1"/>
              <a:t>karî</a:t>
            </a:r>
            <a:r>
              <a:rPr lang="ar-SA" sz="3100" b="1" dirty="0"/>
              <a:t>: توانی</a:t>
            </a:r>
            <a:r>
              <a:rPr lang="ku-Arab-IQ" sz="3100" b="1" dirty="0"/>
              <a:t>، </a:t>
            </a:r>
            <a:r>
              <a:rPr lang="ku-Arab-IQ" sz="3100" b="1" dirty="0" smtClean="0"/>
              <a:t>شیا</a:t>
            </a:r>
            <a:r>
              <a:rPr lang="en-US" sz="3100" dirty="0"/>
              <a:t> </a:t>
            </a:r>
            <a:r>
              <a:rPr lang="ar-SA" sz="3100" b="1" dirty="0" smtClean="0"/>
              <a:t>كـَار- </a:t>
            </a:r>
            <a:r>
              <a:rPr lang="en-US" sz="3100" b="1" dirty="0" err="1"/>
              <a:t>Ḱar</a:t>
            </a:r>
            <a:r>
              <a:rPr lang="en-US" sz="3100" b="1" dirty="0"/>
              <a:t>:</a:t>
            </a:r>
            <a:r>
              <a:rPr lang="ar-SA" sz="3100" b="1" dirty="0"/>
              <a:t> كا</a:t>
            </a:r>
            <a:r>
              <a:rPr lang="ku-Arab-IQ" sz="3100" b="1" dirty="0"/>
              <a:t>ڤ</a:t>
            </a:r>
            <a:r>
              <a:rPr lang="ar-SA" sz="3100" b="1" dirty="0"/>
              <a:t>ڕ	</a:t>
            </a:r>
            <a:r>
              <a:rPr lang="en-US" sz="3100" b="1" dirty="0" smtClean="0"/>
              <a:t>	</a:t>
            </a:r>
            <a:r>
              <a:rPr lang="ar-SA" sz="3100" b="1" dirty="0" smtClean="0"/>
              <a:t>كَەل- </a:t>
            </a:r>
            <a:r>
              <a:rPr lang="en-US" sz="3100" b="1" dirty="0" err="1"/>
              <a:t>Ḱel</a:t>
            </a:r>
            <a:r>
              <a:rPr lang="en-US" sz="3100" b="1" dirty="0"/>
              <a:t>: </a:t>
            </a:r>
            <a:r>
              <a:rPr lang="ku-Arab-IQ" sz="3100" b="1" dirty="0"/>
              <a:t>چێلا</a:t>
            </a:r>
            <a:r>
              <a:rPr lang="ar-SA" sz="3100" b="1" dirty="0"/>
              <a:t> ب كەڵ		كَاری-</a:t>
            </a:r>
            <a:r>
              <a:rPr lang="en-US" sz="3100" b="1" dirty="0" err="1"/>
              <a:t>Ḱarî</a:t>
            </a:r>
            <a:r>
              <a:rPr lang="en-US" sz="3100" b="1" dirty="0"/>
              <a:t>: </a:t>
            </a:r>
            <a:r>
              <a:rPr lang="ar-SA" sz="3100" b="1" dirty="0"/>
              <a:t>كاردی</a:t>
            </a:r>
            <a:endParaRPr lang="en-US" sz="31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4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47800" y="381000"/>
                <a:ext cx="6477000" cy="457200"/>
              </a:xfrm>
            </p:spPr>
            <p:txBody>
              <a:bodyPr>
                <a:noAutofit/>
              </a:bodyPr>
              <a:lstStyle/>
              <a:p>
                <a:pPr rtl="1"/>
                <a:r>
                  <a:rPr lang="ku-Arab-IQ" sz="3600" b="1" dirty="0" smtClean="0">
                    <a:solidFill>
                      <a:srgbClr val="FF0000"/>
                    </a:solidFill>
                  </a:rPr>
                  <a:t>ب. دەنگدێرێن</a:t>
                </a:r>
                <a:r>
                  <a:rPr lang="ar-SA" sz="3600" b="1" dirty="0">
                    <a:solidFill>
                      <a:srgbClr val="FF0000"/>
                    </a:solidFill>
                  </a:rPr>
                  <a:t> /ت`-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 t`</a:t>
                </a:r>
                <a:r>
                  <a:rPr lang="ar-SA" sz="3600" b="1" dirty="0">
                    <a:solidFill>
                      <a:srgbClr val="FF0000"/>
                    </a:solidFill>
                  </a:rPr>
                  <a:t>/  و /ط.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</a:rPr>
                          <m:t>𝐓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FF0000"/>
                            </a:solidFill>
                          </a:rPr>
                          <m:t>𝐡</m:t>
                        </m:r>
                      </m:sup>
                    </m:sSup>
                  </m:oMath>
                </a14:m>
                <a:r>
                  <a:rPr lang="ar-SA" sz="3600" b="1" dirty="0">
                    <a:solidFill>
                      <a:srgbClr val="FF0000"/>
                    </a:solidFill>
                  </a:rPr>
                  <a:t>/</a:t>
                </a:r>
                <a:r>
                  <a:rPr lang="en-US" sz="3600" dirty="0">
                    <a:solidFill>
                      <a:srgbClr val="FF0000"/>
                    </a:solidFill>
                  </a:rPr>
                  <a:t/>
                </a:r>
                <a:br>
                  <a:rPr lang="en-US" sz="3600" dirty="0">
                    <a:solidFill>
                      <a:srgbClr val="FF0000"/>
                    </a:solidFill>
                  </a:rPr>
                </a:b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47800" y="381000"/>
                <a:ext cx="6477000" cy="457200"/>
              </a:xfrm>
              <a:blipFill rotWithShape="1">
                <a:blip r:embed="rId3"/>
                <a:stretch>
                  <a:fillRect t="-97333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ar-SA" sz="2800" dirty="0" smtClean="0"/>
                  <a:t>1. /ت</a:t>
                </a:r>
                <a:r>
                  <a:rPr lang="ar-SA" sz="2800" dirty="0"/>
                  <a:t>/  سازگە</a:t>
                </a:r>
                <a:r>
                  <a:rPr lang="ku-Arab-IQ" sz="2800" dirty="0"/>
                  <a:t>ها </a:t>
                </a:r>
                <a:r>
                  <a:rPr lang="ar-SA" sz="2800" dirty="0"/>
                  <a:t> نیڤ ددانییە، بە </a:t>
                </a:r>
                <a:r>
                  <a:rPr lang="ku-Arab-IQ" sz="2800" dirty="0"/>
                  <a:t>تمکێ</a:t>
                </a:r>
                <a:r>
                  <a:rPr lang="ar-SA" sz="2800" dirty="0"/>
                  <a:t> زمانی </a:t>
                </a:r>
                <a:r>
                  <a:rPr lang="ku-Arab-IQ" sz="2800" dirty="0"/>
                  <a:t>دهێت درکاندن</a:t>
                </a:r>
                <a:r>
                  <a:rPr lang="ar-SA" sz="2800" dirty="0"/>
                  <a:t>، دەنگەکێ </a:t>
                </a:r>
                <a:r>
                  <a:rPr lang="ku-Arab-IQ" sz="2800" dirty="0"/>
                  <a:t>ستۆپە</a:t>
                </a:r>
                <a:r>
                  <a:rPr lang="ar-SA" sz="2800" dirty="0"/>
                  <a:t>، بێ ژێیە.</a:t>
                </a:r>
                <a:endParaRPr lang="en-US" sz="2800" dirty="0"/>
              </a:p>
              <a:p>
                <a:pPr marL="0" indent="0" algn="r" rtl="1">
                  <a:buNone/>
                </a:pPr>
                <a:r>
                  <a:rPr lang="ar-SA" sz="2800" dirty="0" smtClean="0"/>
                  <a:t>2. /ط</a:t>
                </a:r>
                <a:r>
                  <a:rPr lang="ar-SA" sz="2800" dirty="0"/>
                  <a:t>/ نیڤ ددانییە ب زەختە</a:t>
                </a:r>
                <a:r>
                  <a:rPr lang="ku-Arab-IQ" sz="2800" dirty="0"/>
                  <a:t>کا</a:t>
                </a:r>
                <a:r>
                  <a:rPr lang="ar-SA" sz="2800" dirty="0"/>
                  <a:t> زۆرتر، </a:t>
                </a:r>
                <a:r>
                  <a:rPr lang="ku-Arab-IQ" sz="2800" dirty="0"/>
                  <a:t>تمکێ</a:t>
                </a:r>
                <a:r>
                  <a:rPr lang="ar-SA" sz="2800" dirty="0"/>
                  <a:t> زمانی ب تەمامی ل ددانان گیر دبیت، </a:t>
                </a:r>
                <a:r>
                  <a:rPr lang="ku-Arab-IQ" sz="2800" dirty="0"/>
                  <a:t>پانکا دەڤکرییە</a:t>
                </a:r>
                <a:r>
                  <a:rPr lang="ar-SA" sz="2800" dirty="0"/>
                  <a:t>.</a:t>
                </a:r>
                <a:endParaRPr lang="en-US" sz="2800" dirty="0"/>
              </a:p>
              <a:p>
                <a:pPr marL="0" indent="0" algn="r" rtl="1">
                  <a:buNone/>
                </a:pPr>
                <a:r>
                  <a:rPr lang="ar-SA" sz="2800" dirty="0" smtClean="0"/>
                  <a:t>3. /ت</a:t>
                </a:r>
                <a:r>
                  <a:rPr lang="ar-SA" sz="2800" dirty="0"/>
                  <a:t>`-</a:t>
                </a:r>
                <a:r>
                  <a:rPr lang="en-US" sz="2800" dirty="0"/>
                  <a:t> t`</a:t>
                </a:r>
                <a:r>
                  <a:rPr lang="ar-SA" sz="2800" dirty="0"/>
                  <a:t>/ </a:t>
                </a:r>
                <a:r>
                  <a:rPr lang="ku-Arab-IQ" sz="2800" dirty="0"/>
                  <a:t>ب تەنێ</a:t>
                </a:r>
                <a:r>
                  <a:rPr lang="ar-SA" sz="2800" dirty="0"/>
                  <a:t> ھەست پێد</a:t>
                </a:r>
                <a:r>
                  <a:rPr lang="ku-Arab-IQ" sz="2800" dirty="0"/>
                  <a:t>هێ</a:t>
                </a:r>
                <a:r>
                  <a:rPr lang="ar-SA" sz="2800" dirty="0"/>
                  <a:t>كر</a:t>
                </a:r>
                <a:r>
                  <a:rPr lang="ku-Arab-IQ" sz="2800" dirty="0"/>
                  <a:t>ن</a:t>
                </a:r>
                <a:r>
                  <a:rPr lang="ar-SA" sz="2800" dirty="0"/>
                  <a:t> نیڤ ددانییە، </a:t>
                </a:r>
                <a:r>
                  <a:rPr lang="ku-Arab-IQ" sz="2800" dirty="0"/>
                  <a:t>ب تەنێ</a:t>
                </a:r>
                <a:r>
                  <a:rPr lang="ar-SA" sz="2800" dirty="0"/>
                  <a:t> پشتا </a:t>
                </a:r>
                <a:r>
                  <a:rPr lang="ku-Arab-IQ" sz="2800" dirty="0"/>
                  <a:t>تمکێ</a:t>
                </a:r>
                <a:r>
                  <a:rPr lang="ar-SA" sz="2800" dirty="0"/>
                  <a:t> زمانی ب ددانێن سەر</a:t>
                </a:r>
                <a:r>
                  <a:rPr lang="ku-Arab-IQ" sz="2800" dirty="0"/>
                  <a:t>ی</a:t>
                </a:r>
                <a:r>
                  <a:rPr lang="ar-SA" sz="2800" dirty="0"/>
                  <a:t> گیر دبیت، بێ ژێیە.</a:t>
                </a:r>
                <a:endParaRPr lang="en-US" sz="2800" dirty="0"/>
              </a:p>
              <a:p>
                <a:pPr algn="r" rtl="1"/>
                <a:r>
                  <a:rPr lang="ar-SA" sz="2800" dirty="0"/>
                  <a:t>نمونەیێن </a:t>
                </a:r>
                <a:r>
                  <a:rPr lang="ku-Arab-IQ" sz="2800" dirty="0"/>
                  <a:t>جودا</a:t>
                </a:r>
                <a:r>
                  <a:rPr lang="ar-SA" sz="2800" dirty="0"/>
                  <a:t>:</a:t>
                </a:r>
                <a:endParaRPr lang="en-US" sz="2800" dirty="0"/>
              </a:p>
              <a:p>
                <a:pPr algn="r" rtl="1"/>
                <a:r>
                  <a:rPr lang="ar-SA" sz="2800" dirty="0"/>
                  <a:t>تا- </a:t>
                </a:r>
                <a:r>
                  <a:rPr lang="en-US" sz="2800" dirty="0"/>
                  <a:t>ta</a:t>
                </a:r>
                <a:r>
                  <a:rPr lang="ar-SA" sz="2800" dirty="0"/>
                  <a:t>: تا و لەرزە		تیر- </a:t>
                </a:r>
                <a:r>
                  <a:rPr lang="en-US" sz="2800" dirty="0" err="1"/>
                  <a:t>tîr</a:t>
                </a:r>
                <a:r>
                  <a:rPr lang="ar-SA" sz="2800" dirty="0"/>
                  <a:t>: تیروكەون</a:t>
                </a:r>
                <a:endParaRPr lang="en-US" sz="2800" dirty="0"/>
              </a:p>
              <a:p>
                <a:pPr algn="r" rtl="1"/>
                <a:r>
                  <a:rPr lang="ar-SA" sz="2800" dirty="0"/>
                  <a:t>طا-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/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/>
                          <m:t>h</m:t>
                        </m:r>
                      </m:sup>
                    </m:sSup>
                  </m:oMath>
                </a14:m>
                <a:r>
                  <a:rPr lang="ar-SA" sz="2800" dirty="0"/>
                  <a:t>: لق و پۆپی دار		</a:t>
                </a:r>
                <a:r>
                  <a:rPr lang="ar-SA" sz="2800" dirty="0" smtClean="0"/>
                  <a:t>تَیر-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/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/>
                          <m:t>h</m:t>
                        </m:r>
                      </m:sup>
                    </m:sSup>
                    <m:r>
                      <a:rPr lang="en-US" sz="2800"/>
                      <m:t>î</m:t>
                    </m:r>
                    <m:r>
                      <a:rPr lang="en-US" sz="2800" i="1"/>
                      <m:t>𝑟</m:t>
                    </m:r>
                  </m:oMath>
                </a14:m>
                <a:r>
                  <a:rPr lang="ar-SA" sz="2800" dirty="0"/>
                  <a:t>: خەست</a:t>
                </a:r>
                <a:endParaRPr lang="en-US" sz="2800" dirty="0"/>
              </a:p>
              <a:p>
                <a:pPr algn="r" rtl="1"/>
                <a:r>
                  <a:rPr lang="en-US" sz="2800" dirty="0" smtClean="0"/>
                  <a:t>Tan</a:t>
                </a:r>
                <a:r>
                  <a:rPr lang="ar-SA" sz="2800" dirty="0"/>
                  <a:t>: ھەتان(پەرژین)		</a:t>
                </a:r>
                <a:r>
                  <a:rPr lang="en-US" sz="2800" dirty="0" err="1"/>
                  <a:t>Teba</a:t>
                </a:r>
                <a:r>
                  <a:rPr lang="ar-SA" sz="2800" dirty="0"/>
                  <a:t>: تەبا</a:t>
                </a:r>
                <a:endParaRPr lang="en-US" sz="2800" dirty="0"/>
              </a:p>
              <a:p>
                <a:pPr algn="r" rtl="1"/>
                <a:r>
                  <a:rPr lang="en-US" sz="2800" dirty="0" err="1" smtClean="0"/>
                  <a:t>T`an</a:t>
                </a:r>
                <a:r>
                  <a:rPr lang="ar-SA" sz="2800" dirty="0"/>
                  <a:t>: تانە و تەشەرە		</a:t>
                </a:r>
                <a:r>
                  <a:rPr lang="en-US" sz="2800" dirty="0" err="1"/>
                  <a:t>T`eba</a:t>
                </a:r>
                <a:r>
                  <a:rPr lang="ar-SA" sz="2800" dirty="0"/>
                  <a:t>: ھیچ</a:t>
                </a:r>
                <a:endParaRPr lang="en-US" sz="2800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486400"/>
              </a:xfrm>
              <a:blipFill rotWithShape="1">
                <a:blip r:embed="rId4"/>
                <a:stretch>
                  <a:fillRect l="-2519" t="-1111" r="-1556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24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rgbClr val="FF0000"/>
                </a:solidFill>
              </a:rPr>
              <a:t>فۆنیما/پَ- </a:t>
            </a:r>
            <a:r>
              <a:rPr lang="en-US" b="1" dirty="0">
                <a:solidFill>
                  <a:srgbClr val="FF0000"/>
                </a:solidFill>
              </a:rPr>
              <a:t>p`</a:t>
            </a:r>
            <a:r>
              <a:rPr lang="ar-SA" b="1" dirty="0">
                <a:solidFill>
                  <a:srgbClr val="FF0000"/>
                </a:solidFill>
              </a:rPr>
              <a:t>/: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ar-SA" b="1" dirty="0"/>
              <a:t>ژ بلی /پ/یا ئاسایی كو ل نڤیسین و ئاخافتنێدا بكار دهێت، جۆرە دەنگ یا فۆنیمەکا دی یا ھەی ل شێوێ ڤێ /پ/یێ یە كو جودایە ل /پ/یا ئاسایی، سەر هندێ را کو ل ئالی یێ دركاندنێ ڤە جودایە ل ئالی یێ واتەیێ ژی جوداهیێ دروست دكەت. ل ڤر دا ئەڤ فۆنیمە بە شێوێ /پَ-</a:t>
            </a:r>
            <a:r>
              <a:rPr lang="en-US" b="1" dirty="0"/>
              <a:t>p</a:t>
            </a:r>
            <a:r>
              <a:rPr lang="ar-SA" b="1" dirty="0"/>
              <a:t>` / دیار دكەین. ل لایێ دركاندنێ ڤە سازگەها ھەردویان لێڤی یە ھەر دو  دەنگێن ستۆپ پەقینکی و بێ ژێنە، لێ /پ`/ ئەفریكێیتا(ب+پ) یە، لە درکاندنێدا ھێزەکا زێدەتر دڤێت، ھەردو لێڤ زێدەتر لێكدهێنە گڤاشتن، </a:t>
            </a:r>
            <a:r>
              <a:rPr lang="ku-Arab-IQ" b="1" dirty="0"/>
              <a:t>ئەرزینک</a:t>
            </a:r>
            <a:r>
              <a:rPr lang="ar-SA" b="1" dirty="0"/>
              <a:t> زۆرتر بۆ </a:t>
            </a:r>
            <a:r>
              <a:rPr lang="ku-Arab-IQ" b="1" dirty="0"/>
              <a:t>ژێردا دهێت راکێشان</a:t>
            </a:r>
            <a:r>
              <a:rPr lang="ar-SA" b="1" dirty="0"/>
              <a:t>، ل </a:t>
            </a:r>
            <a:r>
              <a:rPr lang="ku-Arab-IQ" b="1" dirty="0"/>
              <a:t>میناکێن جودا</a:t>
            </a:r>
            <a:r>
              <a:rPr lang="ar-SA" b="1" dirty="0"/>
              <a:t>:</a:t>
            </a:r>
            <a:endParaRPr lang="en-US" dirty="0"/>
          </a:p>
          <a:p>
            <a:pPr algn="r" rtl="1"/>
            <a:r>
              <a:rPr lang="ar-SA" b="1" dirty="0"/>
              <a:t>پار-</a:t>
            </a:r>
            <a:r>
              <a:rPr lang="en-US" b="1" dirty="0"/>
              <a:t>par</a:t>
            </a:r>
            <a:r>
              <a:rPr lang="ar-SA" b="1" dirty="0"/>
              <a:t>: پارچە، بەش		پەند- </a:t>
            </a:r>
            <a:r>
              <a:rPr lang="en-US" b="1" dirty="0"/>
              <a:t>pend</a:t>
            </a:r>
            <a:r>
              <a:rPr lang="ar-SA" b="1" dirty="0"/>
              <a:t>: نەسیحەت</a:t>
            </a:r>
            <a:endParaRPr lang="en-US" dirty="0"/>
          </a:p>
          <a:p>
            <a:pPr algn="r" rtl="1"/>
            <a:r>
              <a:rPr lang="ar-SA" b="1" dirty="0"/>
              <a:t>پَار-</a:t>
            </a:r>
            <a:r>
              <a:rPr lang="en-US" b="1" dirty="0" err="1"/>
              <a:t>p`ar</a:t>
            </a:r>
            <a:r>
              <a:rPr lang="ar-SA" b="1" dirty="0"/>
              <a:t>: پارساڵ		</a:t>
            </a:r>
            <a:r>
              <a:rPr lang="ar-SA" b="1" dirty="0" smtClean="0"/>
              <a:t>	پَەند</a:t>
            </a:r>
            <a:r>
              <a:rPr lang="en-US" b="1" dirty="0" err="1"/>
              <a:t>p`end</a:t>
            </a:r>
            <a:r>
              <a:rPr lang="en-US" b="1" dirty="0"/>
              <a:t>-</a:t>
            </a:r>
            <a:r>
              <a:rPr lang="ar-SA" b="1" dirty="0"/>
              <a:t>: بەربەستی گۆماو</a:t>
            </a:r>
            <a:r>
              <a:rPr lang="ar-SA" dirty="0"/>
              <a:t> </a:t>
            </a:r>
            <a:r>
              <a:rPr lang="en-US" dirty="0"/>
              <a:t>)</a:t>
            </a:r>
            <a:r>
              <a:rPr lang="ar-SA" dirty="0"/>
              <a:t>كۆبوونەوەی ئاو بە ھۆی گیرانی رێڕەوی ئاو</a:t>
            </a:r>
            <a:r>
              <a:rPr lang="en-US" dirty="0"/>
              <a:t>(</a:t>
            </a:r>
          </a:p>
          <a:p>
            <a:pPr algn="r" rtl="1"/>
            <a:r>
              <a:rPr lang="en-US" dirty="0"/>
              <a:t>p/</a:t>
            </a:r>
            <a:r>
              <a:rPr lang="ar-SA" dirty="0"/>
              <a:t>-پ/ :   پڕ، پارزون، پەستك، پانی</a:t>
            </a:r>
            <a:endParaRPr lang="en-US" dirty="0"/>
          </a:p>
          <a:p>
            <a:pPr algn="r" rtl="1"/>
            <a:r>
              <a:rPr lang="ar-SA" dirty="0"/>
              <a:t>/پَ -</a:t>
            </a:r>
            <a:r>
              <a:rPr lang="en-US" dirty="0"/>
              <a:t> p</a:t>
            </a:r>
            <a:r>
              <a:rPr lang="ar-SA" dirty="0"/>
              <a:t>/:  پەنبی، پلنگ، پەنگیان، پەندەفیكی، پەز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1076</Words>
  <Application>Microsoft Office PowerPoint</Application>
  <PresentationFormat>On-screen Show (4:3)</PresentationFormat>
  <Paragraphs>122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دیرۆکا زاراڤێ کرمانجی یا ژووری: </vt:lpstr>
      <vt:lpstr>توخوبێ  عەردنگاری یا  زاراڤێ كرمانجی یا ژووری: </vt:lpstr>
      <vt:lpstr>شێوەزارێن كرمانجی یا ژووروو:</vt:lpstr>
      <vt:lpstr>فۆنۆلۆجییا  زاراڤێ ك.ژووری:</vt:lpstr>
      <vt:lpstr>دەنگێن دەنگدار(ڤاول)</vt:lpstr>
      <vt:lpstr>دەنگێن دەنگدار(ڤاول)</vt:lpstr>
      <vt:lpstr>ب. ب. دەنگدێر(كۆنسنانت):  </vt:lpstr>
      <vt:lpstr>ب. دەنگدێرێن /ت`- t`/  و /ط.T^h/ </vt:lpstr>
      <vt:lpstr>فۆنیما/پَ- p`/: </vt:lpstr>
      <vt:lpstr>فۆنیما/چ`- Ç`/: </vt:lpstr>
      <vt:lpstr>گۆهرینێن دەنگداران(ڤاولان) لە ناڤبەرا  ھەردو زاراڤێن ك.ژوو و ك.ژێ:</vt:lpstr>
      <vt:lpstr>PowerPoint Presentation</vt:lpstr>
      <vt:lpstr>گۆهڕین ھەندەک دەنگدێران(كۆنسنانت) بۆ دەنگداران (ڤاولان): </vt:lpstr>
      <vt:lpstr>مۆرفۆلۆجیا ک.ژوو:</vt:lpstr>
      <vt:lpstr>٢. ناڤێن نە سادە: دو جورن: </vt:lpstr>
      <vt:lpstr>پێشگری: 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دیرۆکا زاراڤێ کرمانجی یا ژووری:</dc:title>
  <dc:creator>Maher</dc:creator>
  <cp:lastModifiedBy>Maher</cp:lastModifiedBy>
  <cp:revision>15</cp:revision>
  <dcterms:created xsi:type="dcterms:W3CDTF">2022-02-17T06:05:06Z</dcterms:created>
  <dcterms:modified xsi:type="dcterms:W3CDTF">2022-02-20T21:25:05Z</dcterms:modified>
</cp:coreProperties>
</file>