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2CE31-BED1-4D2A-8DEC-54FC2F450904}" type="datetimeFigureOut">
              <a:rPr lang="en-US" smtClean="0"/>
              <a:t>4/18/2020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0069D-AF07-462D-9AD5-05F0DCF04C35}" type="slidenum">
              <a:rPr lang="en-US" smtClean="0"/>
              <a:t>‹#›</a:t>
            </a:fld>
            <a:endParaRPr lang="en-US"/>
          </a:p>
        </p:txBody>
      </p:sp>
    </p:spTree>
    <p:extLst>
      <p:ext uri="{BB962C8B-B14F-4D97-AF65-F5344CB8AC3E}">
        <p14:creationId xmlns:p14="http://schemas.microsoft.com/office/powerpoint/2010/main" val="3429596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E0069D-AF07-462D-9AD5-05F0DCF04C35}" type="slidenum">
              <a:rPr lang="en-US" smtClean="0"/>
              <a:t>4</a:t>
            </a:fld>
            <a:endParaRPr lang="en-US"/>
          </a:p>
        </p:txBody>
      </p:sp>
    </p:spTree>
    <p:extLst>
      <p:ext uri="{BB962C8B-B14F-4D97-AF65-F5344CB8AC3E}">
        <p14:creationId xmlns:p14="http://schemas.microsoft.com/office/powerpoint/2010/main" val="409528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0B1B19-4372-4D66-8A32-A7ED856A55B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203229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B1B19-4372-4D66-8A32-A7ED856A55B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346242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B1B19-4372-4D66-8A32-A7ED856A55B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154681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0B1B19-4372-4D66-8A32-A7ED856A55B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2101852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0B1B19-4372-4D66-8A32-A7ED856A55B5}"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12958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0B1B19-4372-4D66-8A32-A7ED856A55B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300536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B1B19-4372-4D66-8A32-A7ED856A55B5}"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276276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0B1B19-4372-4D66-8A32-A7ED856A55B5}"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2326480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B1B19-4372-4D66-8A32-A7ED856A55B5}"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224403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B1B19-4372-4D66-8A32-A7ED856A55B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317071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0B1B19-4372-4D66-8A32-A7ED856A55B5}"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6712A-9E4A-4BCA-9484-D4399C1460DA}" type="slidenum">
              <a:rPr lang="en-US" smtClean="0"/>
              <a:t>‹#›</a:t>
            </a:fld>
            <a:endParaRPr lang="en-US"/>
          </a:p>
        </p:txBody>
      </p:sp>
    </p:spTree>
    <p:extLst>
      <p:ext uri="{BB962C8B-B14F-4D97-AF65-F5344CB8AC3E}">
        <p14:creationId xmlns:p14="http://schemas.microsoft.com/office/powerpoint/2010/main" val="3117947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B1B19-4372-4D66-8A32-A7ED856A55B5}" type="datetimeFigureOut">
              <a:rPr lang="en-US" smtClean="0"/>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6712A-9E4A-4BCA-9484-D4399C1460DA}" type="slidenum">
              <a:rPr lang="en-US" smtClean="0"/>
              <a:t>‹#›</a:t>
            </a:fld>
            <a:endParaRPr lang="en-US"/>
          </a:p>
        </p:txBody>
      </p:sp>
    </p:spTree>
    <p:extLst>
      <p:ext uri="{BB962C8B-B14F-4D97-AF65-F5344CB8AC3E}">
        <p14:creationId xmlns:p14="http://schemas.microsoft.com/office/powerpoint/2010/main" val="320070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sz="2800" dirty="0">
                <a:solidFill>
                  <a:srgbClr val="7030A0"/>
                </a:solidFill>
                <a:latin typeface="Unikurd Web" pitchFamily="34" charset="-78"/>
                <a:cs typeface="Unikurd Web" pitchFamily="34" charset="-78"/>
              </a:rPr>
              <a:t>زانا ئێریك فرۆم</a:t>
            </a:r>
            <a:br>
              <a:rPr lang="ar-JO" sz="2800" dirty="0">
                <a:solidFill>
                  <a:srgbClr val="7030A0"/>
                </a:solidFill>
                <a:latin typeface="Unikurd Web" pitchFamily="34" charset="-78"/>
                <a:cs typeface="Unikurd Web" pitchFamily="34" charset="-78"/>
              </a:rPr>
            </a:br>
            <a:r>
              <a:rPr lang="en-US" sz="2800" dirty="0">
                <a:solidFill>
                  <a:srgbClr val="7030A0"/>
                </a:solidFill>
                <a:latin typeface="Unikurd Web" pitchFamily="34" charset="-78"/>
                <a:cs typeface="Unikurd Web" pitchFamily="34" charset="-78"/>
              </a:rPr>
              <a:t>Erich Fromm (1900 - 1980)</a:t>
            </a:r>
            <a:endParaRPr lang="en-US" dirty="0"/>
          </a:p>
        </p:txBody>
      </p:sp>
      <p:sp>
        <p:nvSpPr>
          <p:cNvPr id="3" name="Subtitle 2"/>
          <p:cNvSpPr>
            <a:spLocks noGrp="1"/>
          </p:cNvSpPr>
          <p:nvPr>
            <p:ph type="subTitle" idx="1"/>
          </p:nvPr>
        </p:nvSpPr>
        <p:spPr/>
        <p:txBody>
          <a:bodyPr/>
          <a:lstStyle/>
          <a:p>
            <a:pPr lvl="0"/>
            <a:r>
              <a:rPr lang="ar-IQ" sz="2400" dirty="0">
                <a:solidFill>
                  <a:srgbClr val="00B0F0"/>
                </a:solidFill>
                <a:latin typeface="Unikurd Web" pitchFamily="34" charset="-78"/>
                <a:cs typeface="Unikurd Web" pitchFamily="34" charset="-78"/>
              </a:rPr>
              <a:t>مامۆستاى بابه‌ت : پ.ی.د</a:t>
            </a:r>
            <a:r>
              <a:rPr lang="ar-JO" sz="2400" dirty="0">
                <a:solidFill>
                  <a:srgbClr val="00B0F0"/>
                </a:solidFill>
                <a:latin typeface="Unikurd Web" pitchFamily="34" charset="-78"/>
                <a:cs typeface="Unikurd Web" pitchFamily="34" charset="-78"/>
              </a:rPr>
              <a:t>. </a:t>
            </a:r>
            <a:r>
              <a:rPr lang="ar-IQ" sz="2400" dirty="0">
                <a:solidFill>
                  <a:srgbClr val="00B0F0"/>
                </a:solidFill>
                <a:latin typeface="Unikurd Web" pitchFamily="34" charset="-78"/>
                <a:cs typeface="Unikurd Web" pitchFamily="34" charset="-78"/>
              </a:rPr>
              <a:t>مؤيد إسماعيل جرجيس كۆلێژی په‌روه‌رده‌</a:t>
            </a:r>
          </a:p>
          <a:p>
            <a:pPr lvl="0"/>
            <a:r>
              <a:rPr lang="ar-IQ" sz="2400" dirty="0">
                <a:solidFill>
                  <a:srgbClr val="00B0F0"/>
                </a:solidFill>
                <a:latin typeface="Unikurd Web" pitchFamily="34" charset="-78"/>
                <a:cs typeface="Unikurd Web" pitchFamily="34" charset="-78"/>
              </a:rPr>
              <a:t>زانكۆی سه‌ڵاحه‌ددین_ هه‌ولێر</a:t>
            </a:r>
          </a:p>
          <a:p>
            <a:endParaRPr lang="en-US" dirty="0"/>
          </a:p>
        </p:txBody>
      </p:sp>
    </p:spTree>
    <p:extLst>
      <p:ext uri="{BB962C8B-B14F-4D97-AF65-F5344CB8AC3E}">
        <p14:creationId xmlns:p14="http://schemas.microsoft.com/office/powerpoint/2010/main" val="336707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800" b="1" dirty="0">
                <a:solidFill>
                  <a:srgbClr val="FFC000"/>
                </a:solidFill>
                <a:latin typeface="Unikurd Web" pitchFamily="34" charset="-78"/>
                <a:cs typeface="Unikurd Web" pitchFamily="34" charset="-78"/>
              </a:rPr>
              <a:t>ئاڕاسته‌كانی</a:t>
            </a:r>
            <a:r>
              <a:rPr lang="ar-JO" sz="2800" b="1" dirty="0">
                <a:solidFill>
                  <a:prstClr val="black"/>
                </a:solidFill>
                <a:latin typeface="Unikurd Web" pitchFamily="34" charset="-78"/>
                <a:cs typeface="Unikurd Web" pitchFamily="34" charset="-78"/>
              </a:rPr>
              <a:t> </a:t>
            </a:r>
            <a:r>
              <a:rPr lang="ar-JO" sz="2800" b="1" dirty="0">
                <a:solidFill>
                  <a:srgbClr val="00B0F0"/>
                </a:solidFill>
                <a:latin typeface="Unikurd Web" pitchFamily="34" charset="-78"/>
                <a:cs typeface="Unikurd Web" pitchFamily="34" charset="-78"/>
              </a:rPr>
              <a:t>به‌رهه‌م هێنان و </a:t>
            </a:r>
            <a:r>
              <a:rPr lang="ar-JO" sz="2800" b="1" dirty="0">
                <a:solidFill>
                  <a:srgbClr val="FF0000"/>
                </a:solidFill>
                <a:latin typeface="Unikurd Web" pitchFamily="34" charset="-78"/>
                <a:cs typeface="Unikurd Web" pitchFamily="34" charset="-78"/>
              </a:rPr>
              <a:t>نابه‌رهه‌م هێنان</a:t>
            </a:r>
            <a:endParaRPr lang="en-US" dirty="0"/>
          </a:p>
        </p:txBody>
      </p:sp>
      <p:sp>
        <p:nvSpPr>
          <p:cNvPr id="3" name="Content Placeholder 2"/>
          <p:cNvSpPr>
            <a:spLocks noGrp="1"/>
          </p:cNvSpPr>
          <p:nvPr>
            <p:ph idx="1"/>
          </p:nvPr>
        </p:nvSpPr>
        <p:spPr/>
        <p:txBody>
          <a:bodyPr/>
          <a:lstStyle/>
          <a:p>
            <a:pPr marL="0" lvl="0" indent="0" algn="r" rtl="1">
              <a:buNone/>
            </a:pPr>
            <a:r>
              <a:rPr lang="ar-JO" dirty="0">
                <a:solidFill>
                  <a:srgbClr val="FF0000"/>
                </a:solidFill>
              </a:rPr>
              <a:t>ئاڕاسته‌كانی نا به‌رهه‌م هێنان </a:t>
            </a:r>
            <a:r>
              <a:rPr lang="ar-JO" dirty="0" smtClean="0">
                <a:solidFill>
                  <a:srgbClr val="FF0000"/>
                </a:solidFill>
              </a:rPr>
              <a:t>(تاكه‌كانی نابه‌رهه‌م هێنه‌ر):</a:t>
            </a:r>
          </a:p>
          <a:p>
            <a:pPr marL="0" lvl="0" indent="0" algn="just" rtl="1">
              <a:buNone/>
            </a:pPr>
            <a:r>
              <a:rPr lang="en-US" dirty="0" smtClean="0">
                <a:solidFill>
                  <a:srgbClr val="FF0000"/>
                </a:solidFill>
              </a:rPr>
              <a:t>.2</a:t>
            </a:r>
            <a:r>
              <a:rPr lang="ar-JO" dirty="0" smtClean="0">
                <a:solidFill>
                  <a:srgbClr val="FF0000"/>
                </a:solidFill>
              </a:rPr>
              <a:t> </a:t>
            </a:r>
            <a:r>
              <a:rPr lang="ar-JO" sz="2400" dirty="0" smtClean="0">
                <a:latin typeface="Unikurd Web" pitchFamily="34" charset="-78"/>
                <a:cs typeface="Unikurd Web" pitchFamily="34" charset="-78"/>
              </a:rPr>
              <a:t>ئه‌و ئاڕاسته یه‌‌ی كه‌له‌لای تاكه‌ قۆرخكه‌ره‌كان باوه‌ ، ئه‌وانه‌ی بڕوایان وایه‌ كه‌سه‌رچاوه‌ی هه‌موو تێربوونه‌كان له‌ده‌ره‌وه‌ی خۆیاندایه‌. ئه‌و جۆره‌ تاكانه‌ كه‌ قۆرخكارن هه‌رشتێكیان بوێت له‌ خه‌ڵكانی تر وه‌ری ده‌گرن ، به‌هۆی هێزه‌وه‌ بێت یان به‌شێوه‌ی فروفێڵه‌وه‌ بێت. وه‌به‌پێ ی بۆ چوونی( فرۆم) هه‌موو شتێكی ئازیز له‌خه‌ڵك ده‌به‌ن وه‌ك ژنه‌كان ، مێرده‌كان، موڵك ،هزروبیرۆكه‌كان....</a:t>
            </a:r>
          </a:p>
          <a:p>
            <a:pPr marL="0" lvl="0" indent="0" algn="just" rtl="1">
              <a:buNone/>
            </a:pPr>
            <a:r>
              <a:rPr lang="ar-JO" sz="2400" dirty="0" smtClean="0">
                <a:latin typeface="Unikurd Web" pitchFamily="34" charset="-78"/>
                <a:cs typeface="Unikurd Web" pitchFamily="34" charset="-78"/>
              </a:rPr>
              <a:t>هه‌روه‌ها(فرۆم) ده‌ڵێت ده‌توانرێت تێبینی ئه‌و جۆره‌ كه‌سانه‌ بكرێت له‌نێوان سه‌ركرده‌ فاشیسته‌كان و ده‌سه‌ڵاته‌ چه‌وسێنه‌ره‌كانه‌وه‌.</a:t>
            </a:r>
            <a:endParaRPr lang="ar-JO" sz="2400" dirty="0">
              <a:latin typeface="Unikurd Web" pitchFamily="34" charset="-78"/>
              <a:cs typeface="Unikurd Web" pitchFamily="34" charset="-78"/>
            </a:endParaRPr>
          </a:p>
          <a:p>
            <a:pPr marL="0" indent="0" algn="r" rtl="1">
              <a:buNone/>
            </a:pPr>
            <a:endParaRPr lang="en-US" sz="2400" dirty="0">
              <a:latin typeface="Unikurd Web" pitchFamily="34" charset="-78"/>
              <a:cs typeface="Unikurd Web" pitchFamily="34" charset="-78"/>
            </a:endParaRPr>
          </a:p>
        </p:txBody>
      </p:sp>
    </p:spTree>
    <p:extLst>
      <p:ext uri="{BB962C8B-B14F-4D97-AF65-F5344CB8AC3E}">
        <p14:creationId xmlns:p14="http://schemas.microsoft.com/office/powerpoint/2010/main" val="41800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800" b="1" dirty="0">
                <a:solidFill>
                  <a:srgbClr val="FFC000"/>
                </a:solidFill>
                <a:latin typeface="Unikurd Web" pitchFamily="34" charset="-78"/>
                <a:cs typeface="Unikurd Web" pitchFamily="34" charset="-78"/>
              </a:rPr>
              <a:t>ئاڕاسته‌كانی</a:t>
            </a:r>
            <a:r>
              <a:rPr lang="ar-JO" sz="2800" b="1" dirty="0">
                <a:solidFill>
                  <a:prstClr val="black"/>
                </a:solidFill>
                <a:latin typeface="Unikurd Web" pitchFamily="34" charset="-78"/>
                <a:cs typeface="Unikurd Web" pitchFamily="34" charset="-78"/>
              </a:rPr>
              <a:t> </a:t>
            </a:r>
            <a:r>
              <a:rPr lang="ar-JO" sz="2800" b="1" dirty="0">
                <a:solidFill>
                  <a:srgbClr val="00B0F0"/>
                </a:solidFill>
                <a:latin typeface="Unikurd Web" pitchFamily="34" charset="-78"/>
                <a:cs typeface="Unikurd Web" pitchFamily="34" charset="-78"/>
              </a:rPr>
              <a:t>به‌رهه‌م هێنان و </a:t>
            </a:r>
            <a:r>
              <a:rPr lang="ar-JO" sz="2800" b="1" dirty="0">
                <a:solidFill>
                  <a:srgbClr val="FF0000"/>
                </a:solidFill>
                <a:latin typeface="Unikurd Web" pitchFamily="34" charset="-78"/>
                <a:cs typeface="Unikurd Web" pitchFamily="34" charset="-78"/>
              </a:rPr>
              <a:t>نابه‌رهه‌م هێنان</a:t>
            </a:r>
            <a:endParaRPr lang="en-US" dirty="0"/>
          </a:p>
        </p:txBody>
      </p:sp>
      <p:sp>
        <p:nvSpPr>
          <p:cNvPr id="3" name="Content Placeholder 2"/>
          <p:cNvSpPr>
            <a:spLocks noGrp="1"/>
          </p:cNvSpPr>
          <p:nvPr>
            <p:ph idx="1"/>
          </p:nvPr>
        </p:nvSpPr>
        <p:spPr/>
        <p:txBody>
          <a:bodyPr>
            <a:normAutofit lnSpcReduction="10000"/>
          </a:bodyPr>
          <a:lstStyle/>
          <a:p>
            <a:pPr marL="0" lvl="0" indent="0" algn="r" rtl="1">
              <a:buNone/>
            </a:pPr>
            <a:r>
              <a:rPr lang="ar-JO" sz="2400" b="1" dirty="0">
                <a:solidFill>
                  <a:srgbClr val="FF0000"/>
                </a:solidFill>
                <a:latin typeface="Unikurd Web" pitchFamily="34" charset="-78"/>
                <a:cs typeface="Unikurd Web" pitchFamily="34" charset="-78"/>
              </a:rPr>
              <a:t>ئاڕاسته‌كانی نا به‌رهه‌م هێنان (تاكه‌كانی نابه‌رهه‌م هێنه‌ر):</a:t>
            </a:r>
          </a:p>
          <a:p>
            <a:pPr marL="0" indent="0" algn="just" rtl="1">
              <a:buNone/>
            </a:pPr>
            <a:r>
              <a:rPr lang="en-US" dirty="0" smtClean="0">
                <a:solidFill>
                  <a:srgbClr val="FF0000"/>
                </a:solidFill>
              </a:rPr>
              <a:t>.3</a:t>
            </a:r>
            <a:r>
              <a:rPr lang="ar-JO" dirty="0">
                <a:solidFill>
                  <a:srgbClr val="FF0000"/>
                </a:solidFill>
              </a:rPr>
              <a:t> </a:t>
            </a:r>
            <a:r>
              <a:rPr lang="ar-JO" sz="2400" dirty="0" smtClean="0">
                <a:latin typeface="Unikurd Web" pitchFamily="34" charset="-78"/>
                <a:cs typeface="Unikurd Web" pitchFamily="34" charset="-78"/>
              </a:rPr>
              <a:t>ئاڕاسته‌ی ئه‌و تاكانه‌ی كه‌ پێیان ده‌ڵێن (الكانزون) واته‌ ئه‌وانه‌ی هه‌ڵده‌ستن به‌كۆكردنه‌وه‌و عه‌مباركردنی پاره‌و موڵك وسۆزه‌كان وهزروبیره‌كانیش، وه‌ئه‌وان چاوه‌ڕێ ناكه‌ن كه‌ خێرو به‌ره‌كه‌ت له سه‌رچاوه‌یه‌كی ‌ده‌ره‌كی بۆیان بێت به‌ده‌گمه‌ن نه‌بیت . بۆیه‌ خۆیان ده‌وره‌ی ئه‌و شته‌ ده‌ده‌ن كه‌عه‌مباریان كردوه‌و ده‌یپارێزن له‌ دزینێكی مسۆگه‌رو ده‌ست درێژی یه‌كی به‌پلان . وه‌خۆشیان كه‌می لێ سه‌رف ده‌كه‌ن و به‌كاری ده‌هێنن. وه‌كه‌سی (كانز) وه‌ك موڵك سه‌یری خۆشه‌ویستیش ده‌كات،هه‌رشتێك موڵكی ئه‌و بێت نایدات به‌كه‌س ودروشمیان موڵكی‌ خۆم بۆ خۆم و هی خۆشت بۆخۆته‌ . وه‌لای ئه‌وان شته‌كان زۆر گرنگترن له‌خه‌ڵكی تر .وه‌مردن وتێكدان زیاتر له‌به‌رچاویان واقیعی تره‌ له‌ژیان وگه‌شه‌كردن . </a:t>
            </a:r>
            <a:endParaRPr lang="en-US" sz="2400" dirty="0">
              <a:latin typeface="Unikurd Web" pitchFamily="34" charset="-78"/>
              <a:cs typeface="Unikurd Web" pitchFamily="34" charset="-78"/>
            </a:endParaRPr>
          </a:p>
        </p:txBody>
      </p:sp>
    </p:spTree>
    <p:extLst>
      <p:ext uri="{BB962C8B-B14F-4D97-AF65-F5344CB8AC3E}">
        <p14:creationId xmlns:p14="http://schemas.microsoft.com/office/powerpoint/2010/main" val="282877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800" b="1" dirty="0">
                <a:solidFill>
                  <a:srgbClr val="FFC000"/>
                </a:solidFill>
                <a:latin typeface="Unikurd Web" pitchFamily="34" charset="-78"/>
                <a:cs typeface="Unikurd Web" pitchFamily="34" charset="-78"/>
              </a:rPr>
              <a:t>ئاڕاسته‌كانی</a:t>
            </a:r>
            <a:r>
              <a:rPr lang="ar-JO" sz="2800" b="1" dirty="0">
                <a:solidFill>
                  <a:prstClr val="black"/>
                </a:solidFill>
                <a:latin typeface="Unikurd Web" pitchFamily="34" charset="-78"/>
                <a:cs typeface="Unikurd Web" pitchFamily="34" charset="-78"/>
              </a:rPr>
              <a:t> </a:t>
            </a:r>
            <a:r>
              <a:rPr lang="ar-JO" sz="2800" b="1" dirty="0">
                <a:solidFill>
                  <a:srgbClr val="00B0F0"/>
                </a:solidFill>
                <a:latin typeface="Unikurd Web" pitchFamily="34" charset="-78"/>
                <a:cs typeface="Unikurd Web" pitchFamily="34" charset="-78"/>
              </a:rPr>
              <a:t>به‌رهه‌م هێنان و </a:t>
            </a:r>
            <a:r>
              <a:rPr lang="ar-JO" sz="2800" b="1" dirty="0">
                <a:solidFill>
                  <a:srgbClr val="FF0000"/>
                </a:solidFill>
                <a:latin typeface="Unikurd Web" pitchFamily="34" charset="-78"/>
                <a:cs typeface="Unikurd Web" pitchFamily="34" charset="-78"/>
              </a:rPr>
              <a:t>نابه‌رهه‌م هێنان</a:t>
            </a:r>
            <a:endParaRPr lang="en-US" dirty="0"/>
          </a:p>
        </p:txBody>
      </p:sp>
      <p:sp>
        <p:nvSpPr>
          <p:cNvPr id="3" name="Content Placeholder 2"/>
          <p:cNvSpPr>
            <a:spLocks noGrp="1"/>
          </p:cNvSpPr>
          <p:nvPr>
            <p:ph idx="1"/>
          </p:nvPr>
        </p:nvSpPr>
        <p:spPr/>
        <p:txBody>
          <a:bodyPr>
            <a:normAutofit fontScale="92500" lnSpcReduction="10000"/>
          </a:bodyPr>
          <a:lstStyle/>
          <a:p>
            <a:pPr marL="0" lvl="0" indent="0" algn="r" rtl="1">
              <a:buNone/>
            </a:pPr>
            <a:r>
              <a:rPr lang="ar-JO" sz="2400" b="1" dirty="0">
                <a:solidFill>
                  <a:srgbClr val="FF0000"/>
                </a:solidFill>
                <a:latin typeface="Unikurd Web" pitchFamily="34" charset="-78"/>
                <a:cs typeface="Unikurd Web" pitchFamily="34" charset="-78"/>
              </a:rPr>
              <a:t>ئاڕاسته‌كانی نا به‌رهه‌م هێنان (تاكه‌كانی نابه‌رهه‌م هێنه‌ر</a:t>
            </a:r>
            <a:r>
              <a:rPr lang="ar-JO" sz="2400" b="1" dirty="0" smtClean="0">
                <a:solidFill>
                  <a:srgbClr val="FF0000"/>
                </a:solidFill>
                <a:latin typeface="Unikurd Web" pitchFamily="34" charset="-78"/>
                <a:cs typeface="Unikurd Web" pitchFamily="34" charset="-78"/>
              </a:rPr>
              <a:t>):</a:t>
            </a:r>
          </a:p>
          <a:p>
            <a:pPr marL="0" lvl="0" indent="0" algn="just" rtl="1">
              <a:buNone/>
            </a:pPr>
            <a:r>
              <a:rPr lang="en-US" sz="2400" b="1" dirty="0" smtClean="0">
                <a:solidFill>
                  <a:srgbClr val="FF0000"/>
                </a:solidFill>
                <a:latin typeface="Unikurd Web" pitchFamily="34" charset="-78"/>
                <a:cs typeface="Unikurd Web" pitchFamily="34" charset="-78"/>
              </a:rPr>
              <a:t>.4</a:t>
            </a:r>
            <a:r>
              <a:rPr lang="ar-JO" sz="2400" b="1" dirty="0" smtClean="0">
                <a:solidFill>
                  <a:srgbClr val="FF0000"/>
                </a:solidFill>
                <a:latin typeface="Unikurd Web" pitchFamily="34" charset="-78"/>
                <a:cs typeface="Unikurd Web" pitchFamily="34" charset="-78"/>
              </a:rPr>
              <a:t> </a:t>
            </a:r>
            <a:r>
              <a:rPr lang="ar-JO" sz="2400" b="1" dirty="0" smtClean="0">
                <a:latin typeface="Unikurd Web" pitchFamily="34" charset="-78"/>
                <a:cs typeface="Unikurd Web" pitchFamily="34" charset="-78"/>
              </a:rPr>
              <a:t>ئه‌م جۆره‌یان به‌كه‌سه‌ بازرگانه‌كان ناوده‌برێن، وه‌ (فرۆم) وای ده‌بینێت كه‌ئه‌م جۆره‌ كه‌سانه‌ له‌كۆمه‌ڵانی پیشه‌سازی نوێ دا زۆرن وه‌ ڕه‌گه‌كانی په‌یوه‌سته‌ به‌ بازرگانی وكاری ئابووری وبازاڕی كاڵاكان. خه‌ڵك له‌و كۆمه‌ڵانه‌دا ئاڕاسته‌یان بۆ فێربوونه ‌بۆ ئه‌وه‌ی مامه‌ڵه‌ كردنی خۆیان وكه‌سانی تر‌ به‌هه‌مان شێوازی مامه‌ڵه‌ كردنیان بێت‌ به‌كاڵاكانه‌وه‌. وه‌له‌به‌ر ئه‌وه‌ی سه‌ركه‌وتنی تاك و ژێركه‌وتنی ‌ له‌كۆمه‌ڵه‌دابه‌نده‌ به‌وشته‌ی ده‌یفرۆشێت یان ده‌یكڕێت كه‌واته‌ به‌های كه‌سایه‌تی یه‌كسان ده‌بێت به‌به‌های كاڵایی. ئه‌وه‌ش مانای ئه‌وه‌ ده‌به‌خشێت كه‌كه‌سایه‌تی مرۆڤ له‌كۆمه‌ڵی پیشه‌سازی نوێ ده‌بێته‌ كاڵایه‌ك بۆ فرۆشتن. واته‌ به‌های مرۆڤ به‌دۆلار هه‌ژمار ده‌كرێت. وه ڕووكه‌شه‌كانده‌بن به‌ واقیع له‌و كۆمه‌ڵانه‌دا و ناوه‌ڕۆكیش ده‌بن به‌ وه‌هم .</a:t>
            </a:r>
            <a:endParaRPr lang="ar-JO" sz="2400" b="1" dirty="0">
              <a:latin typeface="Unikurd Web" pitchFamily="34" charset="-78"/>
              <a:cs typeface="Unikurd Web" pitchFamily="34" charset="-78"/>
            </a:endParaRPr>
          </a:p>
          <a:p>
            <a:pPr marL="0" indent="0" algn="r" rtl="1">
              <a:buNone/>
            </a:pPr>
            <a:r>
              <a:rPr lang="ar-JO" dirty="0">
                <a:solidFill>
                  <a:srgbClr val="FF0000"/>
                </a:solidFill>
              </a:rPr>
              <a:t> </a:t>
            </a:r>
            <a:r>
              <a:rPr lang="en-US" dirty="0" smtClean="0">
                <a:solidFill>
                  <a:srgbClr val="FF0000"/>
                </a:solidFill>
              </a:rPr>
              <a:t> </a:t>
            </a:r>
            <a:r>
              <a:rPr lang="ar-JO" dirty="0" smtClean="0">
                <a:solidFill>
                  <a:srgbClr val="FF0000"/>
                </a:solidFill>
              </a:rPr>
              <a:t> </a:t>
            </a:r>
            <a:endParaRPr lang="en-US" dirty="0"/>
          </a:p>
        </p:txBody>
      </p:sp>
    </p:spTree>
    <p:extLst>
      <p:ext uri="{BB962C8B-B14F-4D97-AF65-F5344CB8AC3E}">
        <p14:creationId xmlns:p14="http://schemas.microsoft.com/office/powerpoint/2010/main" val="178031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800" b="1" dirty="0">
                <a:solidFill>
                  <a:srgbClr val="FFC000"/>
                </a:solidFill>
                <a:latin typeface="Unikurd Web" pitchFamily="34" charset="-78"/>
                <a:cs typeface="Unikurd Web" pitchFamily="34" charset="-78"/>
              </a:rPr>
              <a:t>ئاڕاسته‌كانی</a:t>
            </a:r>
            <a:r>
              <a:rPr lang="ar-JO" sz="2800" b="1" dirty="0">
                <a:solidFill>
                  <a:prstClr val="black"/>
                </a:solidFill>
                <a:latin typeface="Unikurd Web" pitchFamily="34" charset="-78"/>
                <a:cs typeface="Unikurd Web" pitchFamily="34" charset="-78"/>
              </a:rPr>
              <a:t> </a:t>
            </a:r>
            <a:r>
              <a:rPr lang="ar-JO" sz="2800" b="1" dirty="0">
                <a:solidFill>
                  <a:srgbClr val="00B0F0"/>
                </a:solidFill>
                <a:latin typeface="Unikurd Web" pitchFamily="34" charset="-78"/>
                <a:cs typeface="Unikurd Web" pitchFamily="34" charset="-78"/>
              </a:rPr>
              <a:t>به‌رهه‌م هێنان و </a:t>
            </a:r>
            <a:r>
              <a:rPr lang="ar-JO" sz="2800" b="1" dirty="0">
                <a:solidFill>
                  <a:srgbClr val="FF0000"/>
                </a:solidFill>
                <a:latin typeface="Unikurd Web" pitchFamily="34" charset="-78"/>
                <a:cs typeface="Unikurd Web" pitchFamily="34" charset="-78"/>
              </a:rPr>
              <a:t>نابه‌رهه‌م هێنان</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JO" dirty="0" smtClean="0">
                <a:solidFill>
                  <a:srgbClr val="FFC000"/>
                </a:solidFill>
                <a:latin typeface="Unikurd Web" pitchFamily="34" charset="-78"/>
                <a:cs typeface="Unikurd Web" pitchFamily="34" charset="-78"/>
              </a:rPr>
              <a:t>به‌كورتی :</a:t>
            </a:r>
          </a:p>
          <a:p>
            <a:pPr marL="0" indent="0" algn="just" rtl="1">
              <a:buNone/>
            </a:pPr>
            <a:r>
              <a:rPr lang="ar-JO" sz="2400" dirty="0" smtClean="0">
                <a:solidFill>
                  <a:srgbClr val="0070C0"/>
                </a:solidFill>
                <a:latin typeface="Unikurd Web" pitchFamily="34" charset="-78"/>
                <a:cs typeface="Unikurd Web" pitchFamily="34" charset="-78"/>
              </a:rPr>
              <a:t>تاكه‌كانی به‌رهه‌م هێنه‌ر </a:t>
            </a:r>
            <a:r>
              <a:rPr lang="ar-JO" sz="2400" dirty="0" smtClean="0">
                <a:latin typeface="Unikurd Web" pitchFamily="34" charset="-78"/>
                <a:cs typeface="Unikurd Web" pitchFamily="34" charset="-78"/>
              </a:rPr>
              <a:t>مانای ئاڕاسته‌كانیان به‌رهه‌م هێنانه‌ سه‌ربه‌ستانه‌ له‌هه‌موو بوارو شاره‌زاییه‌كانی ژیان، واته‌ له‌تواناكانیان و له‌هزرو بیرو هه‌ست و سۆزو ‌هه‌ڵسوكه‌وتیاندا له‌كارو پیشه‌و په‌یوه‌ندییه‌كانیان له‌گه‌ڵ خۆیان و ده‌وروبه‌رو شته‌كاندا به‌رهه‌م هێنه‌رن. ئه‌و جۆره‌ تاكانه‌ له‌كۆمه‌ڵی ژیردا ده‌بێت كۆمه‌ڵێك كه‌ بنه‌ماكه‌ی به‌نده‌ به ‌خۆشه‌ویستی و یه‌كگرتوویی كه‌هه‌وڵده‌درێت مرۆڤ تێیدا گه‌شه‌بكات بۆ جێ به‌جێ كردنی تواناكانی وكرۆكی سروشتی مرۆڤایه‌تی. به‌ڵام </a:t>
            </a:r>
            <a:r>
              <a:rPr lang="ar-JO" sz="2400" dirty="0" smtClean="0">
                <a:solidFill>
                  <a:srgbClr val="C00000"/>
                </a:solidFill>
                <a:latin typeface="Unikurd Web" pitchFamily="34" charset="-78"/>
                <a:cs typeface="Unikurd Web" pitchFamily="34" charset="-78"/>
              </a:rPr>
              <a:t>تاكه‌كانی نابه‌رهه‌م هێنه‌ر </a:t>
            </a:r>
            <a:r>
              <a:rPr lang="ar-JO" sz="2400" dirty="0" smtClean="0">
                <a:latin typeface="Unikurd Web" pitchFamily="34" charset="-78"/>
                <a:cs typeface="Unikurd Web" pitchFamily="34" charset="-78"/>
              </a:rPr>
              <a:t>كه‌ ئاڕاسته‌یان نا به‌رهه‌م هێنانه‌ له‌كۆمه‌ڵی ناته‌ندروستدا گه‌شه‌ ده‌كه‌ن كه‌ تێیدا مرۆڤ له‌خودی خۆی نامۆیه‌ و بێ به‌شه‌ له‌هه‌ستكردن به‌ناسنامه‌ی ڕاسته‌قینه‌ی خۆی.</a:t>
            </a:r>
            <a:endParaRPr lang="en-US" sz="2400" dirty="0">
              <a:latin typeface="Unikurd Web" pitchFamily="34" charset="-78"/>
              <a:cs typeface="Unikurd Web" pitchFamily="34" charset="-78"/>
            </a:endParaRPr>
          </a:p>
        </p:txBody>
      </p:sp>
    </p:spTree>
    <p:extLst>
      <p:ext uri="{BB962C8B-B14F-4D97-AF65-F5344CB8AC3E}">
        <p14:creationId xmlns:p14="http://schemas.microsoft.com/office/powerpoint/2010/main" val="3294724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443</Words>
  <Application>Microsoft Office PowerPoint</Application>
  <PresentationFormat>On-screen Show (4:3)</PresentationFormat>
  <Paragraphs>18</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زانا ئێریك فرۆم Erich Fromm (1900 - 1980)</vt:lpstr>
      <vt:lpstr>ئاڕاسته‌كانی به‌رهه‌م هێنان و نابه‌رهه‌م هێنان</vt:lpstr>
      <vt:lpstr>ئاڕاسته‌كانی به‌رهه‌م هێنان و نابه‌رهه‌م هێنان</vt:lpstr>
      <vt:lpstr>ئاڕاسته‌كانی به‌رهه‌م هێنان و نابه‌رهه‌م هێنان</vt:lpstr>
      <vt:lpstr>ئاڕاسته‌كانی به‌رهه‌م هێنان و نابه‌رهه‌م هێنان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زانا ئێریك فرۆم Erich Fromm (1900 - 1980)</dc:title>
  <dc:creator>MIQDAD</dc:creator>
  <cp:lastModifiedBy>MIQDAD</cp:lastModifiedBy>
  <cp:revision>16</cp:revision>
  <dcterms:created xsi:type="dcterms:W3CDTF">2020-04-16T10:11:53Z</dcterms:created>
  <dcterms:modified xsi:type="dcterms:W3CDTF">2020-04-18T07:37:02Z</dcterms:modified>
</cp:coreProperties>
</file>