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073276-89FD-4008-88EB-0844AEA47F50}"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3017399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073276-89FD-4008-88EB-0844AEA47F50}" type="datetimeFigureOut">
              <a:rPr lang="en-US" smtClean="0"/>
              <a:t>10/14/2023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152357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C073276-89FD-4008-88EB-0844AEA47F50}"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1310910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4C073276-89FD-4008-88EB-0844AEA47F50}"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E7BAA-979A-41C3-8F26-7D4F4446ADD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309941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073276-89FD-4008-88EB-0844AEA47F50}"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12825900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C073276-89FD-4008-88EB-0844AEA47F50}" type="datetimeFigureOut">
              <a:rPr lang="en-US" smtClean="0"/>
              <a:t>10/14/2023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16124991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C073276-89FD-4008-88EB-0844AEA47F50}" type="datetimeFigureOut">
              <a:rPr lang="en-US" smtClean="0"/>
              <a:t>10/14/2023</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34690617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073276-89FD-4008-88EB-0844AEA47F50}"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2798730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073276-89FD-4008-88EB-0844AEA47F50}"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482590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4C073276-89FD-4008-88EB-0844AEA47F50}"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4007616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C073276-89FD-4008-88EB-0844AEA47F50}" type="datetimeFigureOut">
              <a:rPr lang="en-US" smtClean="0"/>
              <a:t>10/14/2023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131491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C073276-89FD-4008-88EB-0844AEA47F50}" type="datetimeFigureOut">
              <a:rPr lang="en-US" smtClean="0"/>
              <a:t>10/14/2023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490721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C073276-89FD-4008-88EB-0844AEA47F50}" type="datetimeFigureOut">
              <a:rPr lang="en-US" smtClean="0"/>
              <a:t>10/14/2023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191027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C073276-89FD-4008-88EB-0844AEA47F50}" type="datetimeFigureOut">
              <a:rPr lang="en-US" smtClean="0"/>
              <a:t>10/14/2023</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4970312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C073276-89FD-4008-88EB-0844AEA47F50}" type="datetimeFigureOut">
              <a:rPr lang="en-US" smtClean="0"/>
              <a:t>10/14/2023</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35725829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4C073276-89FD-4008-88EB-0844AEA47F50}" type="datetimeFigureOut">
              <a:rPr lang="en-US" smtClean="0"/>
              <a:t>10/14/2023</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2912901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073276-89FD-4008-88EB-0844AEA47F50}" type="datetimeFigureOut">
              <a:rPr lang="en-US" smtClean="0"/>
              <a:t>10/14/2023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CE7BAA-979A-41C3-8F26-7D4F4446ADD6}" type="slidenum">
              <a:rPr lang="en-US" smtClean="0"/>
              <a:t>‹#›</a:t>
            </a:fld>
            <a:endParaRPr lang="en-US"/>
          </a:p>
        </p:txBody>
      </p:sp>
    </p:spTree>
    <p:extLst>
      <p:ext uri="{BB962C8B-B14F-4D97-AF65-F5344CB8AC3E}">
        <p14:creationId xmlns:p14="http://schemas.microsoft.com/office/powerpoint/2010/main" val="3206378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C073276-89FD-4008-88EB-0844AEA47F50}" type="datetimeFigureOut">
              <a:rPr lang="en-US" smtClean="0"/>
              <a:t>10/14/2023</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1CE7BAA-979A-41C3-8F26-7D4F4446ADD6}" type="slidenum">
              <a:rPr lang="en-US" smtClean="0"/>
              <a:t>‹#›</a:t>
            </a:fld>
            <a:endParaRPr lang="en-US"/>
          </a:p>
        </p:txBody>
      </p:sp>
    </p:spTree>
    <p:extLst>
      <p:ext uri="{BB962C8B-B14F-4D97-AF65-F5344CB8AC3E}">
        <p14:creationId xmlns:p14="http://schemas.microsoft.com/office/powerpoint/2010/main" val="4017026500"/>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B43C01-0699-4339-B390-A07D7269439F}"/>
              </a:ext>
            </a:extLst>
          </p:cNvPr>
          <p:cNvSpPr>
            <a:spLocks noGrp="1"/>
          </p:cNvSpPr>
          <p:nvPr>
            <p:ph type="ctrTitle"/>
          </p:nvPr>
        </p:nvSpPr>
        <p:spPr>
          <a:xfrm>
            <a:off x="1524000" y="1122363"/>
            <a:ext cx="9144000" cy="1077498"/>
          </a:xfrm>
        </p:spPr>
        <p:txBody>
          <a:bodyPr/>
          <a:lstStyle/>
          <a:p>
            <a:pPr algn="ctr" rtl="1"/>
            <a:r>
              <a:rPr lang="ar-IQ" dirty="0"/>
              <a:t>جريمة تزييف العملة</a:t>
            </a:r>
            <a:endParaRPr lang="en-US" dirty="0"/>
          </a:p>
        </p:txBody>
      </p:sp>
      <p:sp>
        <p:nvSpPr>
          <p:cNvPr id="3" name="Subtitle 2">
            <a:extLst>
              <a:ext uri="{FF2B5EF4-FFF2-40B4-BE49-F238E27FC236}">
                <a16:creationId xmlns:a16="http://schemas.microsoft.com/office/drawing/2014/main" id="{F04992B8-C282-47AC-BDF4-D416CD096E47}"/>
              </a:ext>
            </a:extLst>
          </p:cNvPr>
          <p:cNvSpPr>
            <a:spLocks noGrp="1"/>
          </p:cNvSpPr>
          <p:nvPr>
            <p:ph type="subTitle" idx="1"/>
          </p:nvPr>
        </p:nvSpPr>
        <p:spPr>
          <a:xfrm>
            <a:off x="1524000" y="2637183"/>
            <a:ext cx="9144000" cy="2620617"/>
          </a:xfrm>
        </p:spPr>
        <p:txBody>
          <a:bodyPr/>
          <a:lstStyle/>
          <a:p>
            <a:endParaRPr lang="en-US" dirty="0"/>
          </a:p>
        </p:txBody>
      </p:sp>
      <p:pic>
        <p:nvPicPr>
          <p:cNvPr id="5" name="Picture 4">
            <a:extLst>
              <a:ext uri="{FF2B5EF4-FFF2-40B4-BE49-F238E27FC236}">
                <a16:creationId xmlns:a16="http://schemas.microsoft.com/office/drawing/2014/main" id="{80F541CD-8CD7-41C7-917C-59B86B8FA1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74225" y="3034748"/>
            <a:ext cx="2971311" cy="1980302"/>
          </a:xfrm>
          <a:prstGeom prst="rect">
            <a:avLst/>
          </a:prstGeom>
        </p:spPr>
      </p:pic>
      <p:pic>
        <p:nvPicPr>
          <p:cNvPr id="7" name="Picture 6">
            <a:extLst>
              <a:ext uri="{FF2B5EF4-FFF2-40B4-BE49-F238E27FC236}">
                <a16:creationId xmlns:a16="http://schemas.microsoft.com/office/drawing/2014/main" id="{D0EBE371-1B77-4CD2-BAFE-382BB65639F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17775" y="2957339"/>
            <a:ext cx="2529693" cy="1980303"/>
          </a:xfrm>
          <a:prstGeom prst="rect">
            <a:avLst/>
          </a:prstGeom>
        </p:spPr>
      </p:pic>
      <p:pic>
        <p:nvPicPr>
          <p:cNvPr id="9" name="Picture 8">
            <a:extLst>
              <a:ext uri="{FF2B5EF4-FFF2-40B4-BE49-F238E27FC236}">
                <a16:creationId xmlns:a16="http://schemas.microsoft.com/office/drawing/2014/main" id="{7DF9C0A4-3299-4305-83D6-8265D8E5642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807311" y="2854186"/>
            <a:ext cx="2777941" cy="2083456"/>
          </a:xfrm>
          <a:prstGeom prst="rect">
            <a:avLst/>
          </a:prstGeom>
        </p:spPr>
      </p:pic>
    </p:spTree>
    <p:extLst>
      <p:ext uri="{BB962C8B-B14F-4D97-AF65-F5344CB8AC3E}">
        <p14:creationId xmlns:p14="http://schemas.microsoft.com/office/powerpoint/2010/main" val="347901314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77B90-21AF-47CB-8FB2-E77D482999E2}"/>
              </a:ext>
            </a:extLst>
          </p:cNvPr>
          <p:cNvSpPr>
            <a:spLocks noGrp="1"/>
          </p:cNvSpPr>
          <p:nvPr>
            <p:ph type="title"/>
          </p:nvPr>
        </p:nvSpPr>
        <p:spPr/>
        <p:txBody>
          <a:bodyPr/>
          <a:lstStyle/>
          <a:p>
            <a:pPr algn="ctr" rtl="1"/>
            <a:r>
              <a:rPr lang="ar-IQ" dirty="0"/>
              <a:t>الركن المادي</a:t>
            </a:r>
            <a:br>
              <a:rPr lang="ar-IQ" dirty="0"/>
            </a:br>
            <a:r>
              <a:rPr lang="ar-IQ" dirty="0"/>
              <a:t>الأفعال</a:t>
            </a:r>
            <a:endParaRPr lang="en-US" dirty="0"/>
          </a:p>
        </p:txBody>
      </p:sp>
      <p:sp>
        <p:nvSpPr>
          <p:cNvPr id="3" name="Content Placeholder 2">
            <a:extLst>
              <a:ext uri="{FF2B5EF4-FFF2-40B4-BE49-F238E27FC236}">
                <a16:creationId xmlns:a16="http://schemas.microsoft.com/office/drawing/2014/main" id="{86F0ADA0-2AB7-45BC-BD24-4EC5415E27F3}"/>
              </a:ext>
            </a:extLst>
          </p:cNvPr>
          <p:cNvSpPr>
            <a:spLocks noGrp="1"/>
          </p:cNvSpPr>
          <p:nvPr>
            <p:ph idx="1"/>
          </p:nvPr>
        </p:nvSpPr>
        <p:spPr/>
        <p:txBody>
          <a:bodyPr>
            <a:normAutofit fontScale="92500" lnSpcReduction="20000"/>
          </a:bodyPr>
          <a:lstStyle/>
          <a:p>
            <a:pPr algn="just" rtl="1" eaLnBrk="1" hangingPunct="1">
              <a:lnSpc>
                <a:spcPct val="90000"/>
              </a:lnSpc>
              <a:buFont typeface="Wingdings" pitchFamily="2" charset="2"/>
              <a:buNone/>
              <a:defRPr/>
            </a:pPr>
            <a:r>
              <a:rPr lang="ar-SA" sz="2800" dirty="0"/>
              <a:t>1- التقليد: يقصد صنع شئ غير صحيح يشبه شيئاً صحيحاً، أي منحه شكله المقرر له قانوناً أو عرفاً، وهو في هذا المدلول يختلف عن فعل الإصطناع الذي ورد في الفقرة (هـ) من المادة 286، </a:t>
            </a:r>
          </a:p>
          <a:p>
            <a:pPr algn="just" rtl="1" eaLnBrk="1" hangingPunct="1">
              <a:lnSpc>
                <a:spcPct val="90000"/>
              </a:lnSpc>
              <a:buFont typeface="Wingdings" pitchFamily="2" charset="2"/>
              <a:buNone/>
              <a:defRPr/>
            </a:pPr>
            <a:r>
              <a:rPr lang="ar-SA" sz="2800" dirty="0"/>
              <a:t>فالمقصود من الإصطناع هو خلق محرر بأكمله ونسبته إلى غير محرره دون أن يعير الفاعل إهتماماً بالشتابه بينه وبين المحرر الصحيح أي دون الإهتمام بمنح المحرر شكله المقرر له قانوناً أو عرفاً</a:t>
            </a:r>
          </a:p>
          <a:p>
            <a:pPr algn="just" rtl="1" eaLnBrk="1" hangingPunct="1">
              <a:lnSpc>
                <a:spcPct val="90000"/>
              </a:lnSpc>
              <a:buFont typeface="Wingdings" pitchFamily="2" charset="2"/>
              <a:buNone/>
              <a:defRPr/>
            </a:pPr>
            <a:r>
              <a:rPr lang="ar-SA" sz="2800" dirty="0"/>
              <a:t>2- التزييف يقصد به إدخال التشويه على عملة معدنية صحيحة في صورة يحصل منها الفاعل على فائدة مادية سواؤ بإنتزاع جزء من مادة هذه العملة مع الإبقاء على قيمتها الإسمية فيكون كسب في هذا الجزء الذي انتزعه، او بالإبقاء على مادتها وإعطائها مظهر عملة أكبر قيمة فيكون كسب الفاعل هو الفرق بين القيمة الإسمية الحقيقية للعملة والقيمة الإسمية التي صار ينبئ عنها مظهرها</a:t>
            </a:r>
            <a:endParaRPr lang="ar-IQ" sz="2800" dirty="0"/>
          </a:p>
          <a:p>
            <a:pPr algn="just" rtl="1">
              <a:buNone/>
              <a:defRPr/>
            </a:pPr>
            <a:r>
              <a:rPr lang="ar-SA" dirty="0"/>
              <a:t>3- التزوير ويقصد به تغيير الحقيقة، ويتم تغيير الحقيقة من خلال إدخال التغيير على البيانات الموجودة في الختم أو العملة أو المحرر</a:t>
            </a:r>
          </a:p>
          <a:p>
            <a:pPr algn="just" rtl="1" eaLnBrk="1" hangingPunct="1">
              <a:lnSpc>
                <a:spcPct val="90000"/>
              </a:lnSpc>
              <a:buFont typeface="Wingdings" pitchFamily="2" charset="2"/>
              <a:buNone/>
              <a:defRPr/>
            </a:pPr>
            <a:endParaRPr lang="en-US" sz="2800" dirty="0"/>
          </a:p>
          <a:p>
            <a:pPr algn="just" rtl="1"/>
            <a:endParaRPr lang="en-US" dirty="0"/>
          </a:p>
        </p:txBody>
      </p:sp>
    </p:spTree>
    <p:extLst>
      <p:ext uri="{BB962C8B-B14F-4D97-AF65-F5344CB8AC3E}">
        <p14:creationId xmlns:p14="http://schemas.microsoft.com/office/powerpoint/2010/main" val="3168296466"/>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E8BCD21-309D-4048-8D61-EDAA2B4EEC91}"/>
              </a:ext>
            </a:extLst>
          </p:cNvPr>
          <p:cNvSpPr>
            <a:spLocks noGrp="1"/>
          </p:cNvSpPr>
          <p:nvPr>
            <p:ph idx="1"/>
          </p:nvPr>
        </p:nvSpPr>
        <p:spPr>
          <a:xfrm>
            <a:off x="838200" y="861391"/>
            <a:ext cx="10515600" cy="5315572"/>
          </a:xfrm>
        </p:spPr>
        <p:txBody>
          <a:bodyPr>
            <a:normAutofit/>
          </a:bodyPr>
          <a:lstStyle/>
          <a:p>
            <a:pPr algn="ctr" rtl="1">
              <a:buNone/>
              <a:defRPr/>
            </a:pPr>
            <a:r>
              <a:rPr lang="ar-IQ" dirty="0"/>
              <a:t>4- </a:t>
            </a:r>
            <a:r>
              <a:rPr lang="ar-SA" dirty="0"/>
              <a:t>الإدخا</a:t>
            </a:r>
            <a:r>
              <a:rPr lang="ar-IQ" dirty="0"/>
              <a:t>ل </a:t>
            </a:r>
          </a:p>
          <a:p>
            <a:pPr algn="ctr" rtl="1">
              <a:buNone/>
              <a:defRPr/>
            </a:pPr>
            <a:r>
              <a:rPr lang="ar-SA" dirty="0"/>
              <a:t>إقليم الدولة</a:t>
            </a:r>
          </a:p>
          <a:p>
            <a:pPr algn="ctr" rtl="1">
              <a:buNone/>
              <a:defRPr/>
            </a:pPr>
            <a:r>
              <a:rPr lang="ar-SA" dirty="0"/>
              <a:t>الإقليم الحقيقي</a:t>
            </a:r>
          </a:p>
          <a:p>
            <a:pPr algn="ctr" rtl="1">
              <a:buNone/>
              <a:defRPr/>
            </a:pPr>
            <a:r>
              <a:rPr lang="ar-SA" dirty="0"/>
              <a:t>الإقليم الحكمي</a:t>
            </a:r>
          </a:p>
          <a:p>
            <a:pPr algn="ctr" rtl="1">
              <a:buNone/>
              <a:defRPr/>
            </a:pPr>
            <a:r>
              <a:rPr lang="ar-IQ" dirty="0"/>
              <a:t>5</a:t>
            </a:r>
            <a:r>
              <a:rPr lang="ar-SA" dirty="0"/>
              <a:t> - الترويج </a:t>
            </a:r>
          </a:p>
          <a:p>
            <a:pPr algn="ctr" rtl="1" eaLnBrk="1" hangingPunct="1">
              <a:lnSpc>
                <a:spcPct val="90000"/>
              </a:lnSpc>
              <a:buFont typeface="Wingdings" pitchFamily="2" charset="2"/>
              <a:buNone/>
              <a:defRPr/>
            </a:pPr>
            <a:r>
              <a:rPr lang="ar-SA" dirty="0"/>
              <a:t>6- الحيازة</a:t>
            </a:r>
            <a:endParaRPr lang="ar-IQ" dirty="0"/>
          </a:p>
          <a:p>
            <a:pPr algn="ctr" rtl="1" eaLnBrk="1" hangingPunct="1">
              <a:lnSpc>
                <a:spcPct val="90000"/>
              </a:lnSpc>
              <a:buFont typeface="Wingdings" pitchFamily="2" charset="2"/>
              <a:buNone/>
              <a:defRPr/>
            </a:pPr>
            <a:r>
              <a:rPr lang="ar-IQ" dirty="0"/>
              <a:t>ما المقصود بالحيازة؟ هل الحيازة حق ام واقعة؟ وهل يتطلب في الحيازة وجود العملة في يد الجاني بصورة فعلية؟ أم لا يشترط ذلك، أم أن وجود إمكانية ممارسة السلطة على العملة كافية لوجود الحيازة؟ </a:t>
            </a:r>
          </a:p>
          <a:p>
            <a:pPr algn="ctr" rtl="1" eaLnBrk="1" hangingPunct="1">
              <a:lnSpc>
                <a:spcPct val="90000"/>
              </a:lnSpc>
              <a:buFont typeface="Wingdings" pitchFamily="2" charset="2"/>
              <a:buNone/>
              <a:defRPr/>
            </a:pPr>
            <a:r>
              <a:rPr lang="ar-IQ" dirty="0"/>
              <a:t>مفهوم الحيازة</a:t>
            </a:r>
          </a:p>
          <a:p>
            <a:pPr algn="ctr" rtl="1" eaLnBrk="1" hangingPunct="1">
              <a:lnSpc>
                <a:spcPct val="90000"/>
              </a:lnSpc>
              <a:buFont typeface="Wingdings" pitchFamily="2" charset="2"/>
              <a:buNone/>
              <a:defRPr/>
            </a:pPr>
            <a:r>
              <a:rPr lang="ar-IQ" dirty="0"/>
              <a:t>عناصر الحيازة</a:t>
            </a:r>
          </a:p>
          <a:p>
            <a:pPr algn="ctr" rtl="1" eaLnBrk="1" hangingPunct="1">
              <a:lnSpc>
                <a:spcPct val="90000"/>
              </a:lnSpc>
              <a:buFont typeface="Wingdings" pitchFamily="2" charset="2"/>
              <a:buNone/>
              <a:defRPr/>
            </a:pPr>
            <a:r>
              <a:rPr lang="ar-IQ" dirty="0"/>
              <a:t>أنواع الحيازة</a:t>
            </a:r>
            <a:endParaRPr lang="ar-SA" dirty="0"/>
          </a:p>
          <a:p>
            <a:pPr algn="r" rtl="1"/>
            <a:endParaRPr lang="en-US" dirty="0"/>
          </a:p>
        </p:txBody>
      </p:sp>
    </p:spTree>
    <p:extLst>
      <p:ext uri="{BB962C8B-B14F-4D97-AF65-F5344CB8AC3E}">
        <p14:creationId xmlns:p14="http://schemas.microsoft.com/office/powerpoint/2010/main" val="1748546298"/>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par>
                    <p:cTn id="75" fill="hold">
                      <p:stCondLst>
                        <p:cond delay="indefinite"/>
                      </p:stCondLst>
                      <p:childTnLst>
                        <p:par>
                          <p:cTn id="76" fill="hold">
                            <p:stCondLst>
                              <p:cond delay="0"/>
                            </p:stCondLst>
                            <p:childTnLst>
                              <p:par>
                                <p:cTn id="77" presetID="26" presetClass="entr" presetSubtype="0" fill="hold" grpId="0" nodeType="clickEffect">
                                  <p:stCondLst>
                                    <p:cond delay="0"/>
                                  </p:stCondLst>
                                  <p:childTnLst>
                                    <p:set>
                                      <p:cBhvr>
                                        <p:cTn id="78" dur="1" fill="hold">
                                          <p:stCondLst>
                                            <p:cond delay="0"/>
                                          </p:stCondLst>
                                        </p:cTn>
                                        <p:tgtEl>
                                          <p:spTgt spid="3">
                                            <p:txEl>
                                              <p:pRg st="4" end="4"/>
                                            </p:txEl>
                                          </p:spTgt>
                                        </p:tgtEl>
                                        <p:attrNameLst>
                                          <p:attrName>style.visibility</p:attrName>
                                        </p:attrNameLst>
                                      </p:cBhvr>
                                      <p:to>
                                        <p:strVal val="visible"/>
                                      </p:to>
                                    </p:set>
                                    <p:animEffect transition="in" filter="wipe(down)">
                                      <p:cBhvr>
                                        <p:cTn id="79" dur="580">
                                          <p:stCondLst>
                                            <p:cond delay="0"/>
                                          </p:stCondLst>
                                        </p:cTn>
                                        <p:tgtEl>
                                          <p:spTgt spid="3">
                                            <p:txEl>
                                              <p:pRg st="4" end="4"/>
                                            </p:txEl>
                                          </p:spTgt>
                                        </p:tgtEl>
                                      </p:cBhvr>
                                    </p:animEffect>
                                    <p:anim calcmode="lin" valueType="num">
                                      <p:cBhvr>
                                        <p:cTn id="80"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81"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82"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83"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84"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85" dur="26">
                                          <p:stCondLst>
                                            <p:cond delay="650"/>
                                          </p:stCondLst>
                                        </p:cTn>
                                        <p:tgtEl>
                                          <p:spTgt spid="3">
                                            <p:txEl>
                                              <p:pRg st="4" end="4"/>
                                            </p:txEl>
                                          </p:spTgt>
                                        </p:tgtEl>
                                      </p:cBhvr>
                                      <p:to x="100000" y="60000"/>
                                    </p:animScale>
                                    <p:animScale>
                                      <p:cBhvr>
                                        <p:cTn id="86" dur="166" decel="50000">
                                          <p:stCondLst>
                                            <p:cond delay="676"/>
                                          </p:stCondLst>
                                        </p:cTn>
                                        <p:tgtEl>
                                          <p:spTgt spid="3">
                                            <p:txEl>
                                              <p:pRg st="4" end="4"/>
                                            </p:txEl>
                                          </p:spTgt>
                                        </p:tgtEl>
                                      </p:cBhvr>
                                      <p:to x="100000" y="100000"/>
                                    </p:animScale>
                                    <p:animScale>
                                      <p:cBhvr>
                                        <p:cTn id="87" dur="26">
                                          <p:stCondLst>
                                            <p:cond delay="1312"/>
                                          </p:stCondLst>
                                        </p:cTn>
                                        <p:tgtEl>
                                          <p:spTgt spid="3">
                                            <p:txEl>
                                              <p:pRg st="4" end="4"/>
                                            </p:txEl>
                                          </p:spTgt>
                                        </p:tgtEl>
                                      </p:cBhvr>
                                      <p:to x="100000" y="80000"/>
                                    </p:animScale>
                                    <p:animScale>
                                      <p:cBhvr>
                                        <p:cTn id="88" dur="166" decel="50000">
                                          <p:stCondLst>
                                            <p:cond delay="1338"/>
                                          </p:stCondLst>
                                        </p:cTn>
                                        <p:tgtEl>
                                          <p:spTgt spid="3">
                                            <p:txEl>
                                              <p:pRg st="4" end="4"/>
                                            </p:txEl>
                                          </p:spTgt>
                                        </p:tgtEl>
                                      </p:cBhvr>
                                      <p:to x="100000" y="100000"/>
                                    </p:animScale>
                                    <p:animScale>
                                      <p:cBhvr>
                                        <p:cTn id="89" dur="26">
                                          <p:stCondLst>
                                            <p:cond delay="1642"/>
                                          </p:stCondLst>
                                        </p:cTn>
                                        <p:tgtEl>
                                          <p:spTgt spid="3">
                                            <p:txEl>
                                              <p:pRg st="4" end="4"/>
                                            </p:txEl>
                                          </p:spTgt>
                                        </p:tgtEl>
                                      </p:cBhvr>
                                      <p:to x="100000" y="90000"/>
                                    </p:animScale>
                                    <p:animScale>
                                      <p:cBhvr>
                                        <p:cTn id="90" dur="166" decel="50000">
                                          <p:stCondLst>
                                            <p:cond delay="1668"/>
                                          </p:stCondLst>
                                        </p:cTn>
                                        <p:tgtEl>
                                          <p:spTgt spid="3">
                                            <p:txEl>
                                              <p:pRg st="4" end="4"/>
                                            </p:txEl>
                                          </p:spTgt>
                                        </p:tgtEl>
                                      </p:cBhvr>
                                      <p:to x="100000" y="100000"/>
                                    </p:animScale>
                                    <p:animScale>
                                      <p:cBhvr>
                                        <p:cTn id="91" dur="26">
                                          <p:stCondLst>
                                            <p:cond delay="1808"/>
                                          </p:stCondLst>
                                        </p:cTn>
                                        <p:tgtEl>
                                          <p:spTgt spid="3">
                                            <p:txEl>
                                              <p:pRg st="4" end="4"/>
                                            </p:txEl>
                                          </p:spTgt>
                                        </p:tgtEl>
                                      </p:cBhvr>
                                      <p:to x="100000" y="95000"/>
                                    </p:animScale>
                                    <p:animScale>
                                      <p:cBhvr>
                                        <p:cTn id="92" dur="166" decel="50000">
                                          <p:stCondLst>
                                            <p:cond delay="1834"/>
                                          </p:stCondLst>
                                        </p:cTn>
                                        <p:tgtEl>
                                          <p:spTgt spid="3">
                                            <p:txEl>
                                              <p:pRg st="4" end="4"/>
                                            </p:txEl>
                                          </p:spTgt>
                                        </p:tgtEl>
                                      </p:cBhvr>
                                      <p:to x="100000" y="100000"/>
                                    </p:animScale>
                                  </p:childTnLst>
                                </p:cTn>
                              </p:par>
                            </p:childTnLst>
                          </p:cTn>
                        </p:par>
                      </p:childTnLst>
                    </p:cTn>
                  </p:par>
                  <p:par>
                    <p:cTn id="93" fill="hold">
                      <p:stCondLst>
                        <p:cond delay="indefinite"/>
                      </p:stCondLst>
                      <p:childTnLst>
                        <p:par>
                          <p:cTn id="94" fill="hold">
                            <p:stCondLst>
                              <p:cond delay="0"/>
                            </p:stCondLst>
                            <p:childTnLst>
                              <p:par>
                                <p:cTn id="95" presetID="26" presetClass="entr" presetSubtype="0" fill="hold" grpId="0" nodeType="clickEffect">
                                  <p:stCondLst>
                                    <p:cond delay="0"/>
                                  </p:stCondLst>
                                  <p:childTnLst>
                                    <p:set>
                                      <p:cBhvr>
                                        <p:cTn id="96" dur="1" fill="hold">
                                          <p:stCondLst>
                                            <p:cond delay="0"/>
                                          </p:stCondLst>
                                        </p:cTn>
                                        <p:tgtEl>
                                          <p:spTgt spid="3">
                                            <p:txEl>
                                              <p:pRg st="5" end="5"/>
                                            </p:txEl>
                                          </p:spTgt>
                                        </p:tgtEl>
                                        <p:attrNameLst>
                                          <p:attrName>style.visibility</p:attrName>
                                        </p:attrNameLst>
                                      </p:cBhvr>
                                      <p:to>
                                        <p:strVal val="visible"/>
                                      </p:to>
                                    </p:set>
                                    <p:animEffect transition="in" filter="wipe(down)">
                                      <p:cBhvr>
                                        <p:cTn id="97" dur="580">
                                          <p:stCondLst>
                                            <p:cond delay="0"/>
                                          </p:stCondLst>
                                        </p:cTn>
                                        <p:tgtEl>
                                          <p:spTgt spid="3">
                                            <p:txEl>
                                              <p:pRg st="5" end="5"/>
                                            </p:txEl>
                                          </p:spTgt>
                                        </p:tgtEl>
                                      </p:cBhvr>
                                    </p:animEffect>
                                    <p:anim calcmode="lin" valueType="num">
                                      <p:cBhvr>
                                        <p:cTn id="98"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99"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100"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101"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102"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103" dur="26">
                                          <p:stCondLst>
                                            <p:cond delay="650"/>
                                          </p:stCondLst>
                                        </p:cTn>
                                        <p:tgtEl>
                                          <p:spTgt spid="3">
                                            <p:txEl>
                                              <p:pRg st="5" end="5"/>
                                            </p:txEl>
                                          </p:spTgt>
                                        </p:tgtEl>
                                      </p:cBhvr>
                                      <p:to x="100000" y="60000"/>
                                    </p:animScale>
                                    <p:animScale>
                                      <p:cBhvr>
                                        <p:cTn id="104" dur="166" decel="50000">
                                          <p:stCondLst>
                                            <p:cond delay="676"/>
                                          </p:stCondLst>
                                        </p:cTn>
                                        <p:tgtEl>
                                          <p:spTgt spid="3">
                                            <p:txEl>
                                              <p:pRg st="5" end="5"/>
                                            </p:txEl>
                                          </p:spTgt>
                                        </p:tgtEl>
                                      </p:cBhvr>
                                      <p:to x="100000" y="100000"/>
                                    </p:animScale>
                                    <p:animScale>
                                      <p:cBhvr>
                                        <p:cTn id="105" dur="26">
                                          <p:stCondLst>
                                            <p:cond delay="1312"/>
                                          </p:stCondLst>
                                        </p:cTn>
                                        <p:tgtEl>
                                          <p:spTgt spid="3">
                                            <p:txEl>
                                              <p:pRg st="5" end="5"/>
                                            </p:txEl>
                                          </p:spTgt>
                                        </p:tgtEl>
                                      </p:cBhvr>
                                      <p:to x="100000" y="80000"/>
                                    </p:animScale>
                                    <p:animScale>
                                      <p:cBhvr>
                                        <p:cTn id="106" dur="166" decel="50000">
                                          <p:stCondLst>
                                            <p:cond delay="1338"/>
                                          </p:stCondLst>
                                        </p:cTn>
                                        <p:tgtEl>
                                          <p:spTgt spid="3">
                                            <p:txEl>
                                              <p:pRg st="5" end="5"/>
                                            </p:txEl>
                                          </p:spTgt>
                                        </p:tgtEl>
                                      </p:cBhvr>
                                      <p:to x="100000" y="100000"/>
                                    </p:animScale>
                                    <p:animScale>
                                      <p:cBhvr>
                                        <p:cTn id="107" dur="26">
                                          <p:stCondLst>
                                            <p:cond delay="1642"/>
                                          </p:stCondLst>
                                        </p:cTn>
                                        <p:tgtEl>
                                          <p:spTgt spid="3">
                                            <p:txEl>
                                              <p:pRg st="5" end="5"/>
                                            </p:txEl>
                                          </p:spTgt>
                                        </p:tgtEl>
                                      </p:cBhvr>
                                      <p:to x="100000" y="90000"/>
                                    </p:animScale>
                                    <p:animScale>
                                      <p:cBhvr>
                                        <p:cTn id="108" dur="166" decel="50000">
                                          <p:stCondLst>
                                            <p:cond delay="1668"/>
                                          </p:stCondLst>
                                        </p:cTn>
                                        <p:tgtEl>
                                          <p:spTgt spid="3">
                                            <p:txEl>
                                              <p:pRg st="5" end="5"/>
                                            </p:txEl>
                                          </p:spTgt>
                                        </p:tgtEl>
                                      </p:cBhvr>
                                      <p:to x="100000" y="100000"/>
                                    </p:animScale>
                                    <p:animScale>
                                      <p:cBhvr>
                                        <p:cTn id="109" dur="26">
                                          <p:stCondLst>
                                            <p:cond delay="1808"/>
                                          </p:stCondLst>
                                        </p:cTn>
                                        <p:tgtEl>
                                          <p:spTgt spid="3">
                                            <p:txEl>
                                              <p:pRg st="5" end="5"/>
                                            </p:txEl>
                                          </p:spTgt>
                                        </p:tgtEl>
                                      </p:cBhvr>
                                      <p:to x="100000" y="95000"/>
                                    </p:animScale>
                                    <p:animScale>
                                      <p:cBhvr>
                                        <p:cTn id="110" dur="166" decel="50000">
                                          <p:stCondLst>
                                            <p:cond delay="1834"/>
                                          </p:stCondLst>
                                        </p:cTn>
                                        <p:tgtEl>
                                          <p:spTgt spid="3">
                                            <p:txEl>
                                              <p:pRg st="5" end="5"/>
                                            </p:txEl>
                                          </p:spTgt>
                                        </p:tgtEl>
                                      </p:cBhvr>
                                      <p:to x="100000" y="100000"/>
                                    </p:animScale>
                                  </p:childTnLst>
                                </p:cTn>
                              </p:par>
                            </p:childTnLst>
                          </p:cTn>
                        </p:par>
                      </p:childTnLst>
                    </p:cTn>
                  </p:par>
                  <p:par>
                    <p:cTn id="111" fill="hold">
                      <p:stCondLst>
                        <p:cond delay="indefinite"/>
                      </p:stCondLst>
                      <p:childTnLst>
                        <p:par>
                          <p:cTn id="112" fill="hold">
                            <p:stCondLst>
                              <p:cond delay="0"/>
                            </p:stCondLst>
                            <p:childTnLst>
                              <p:par>
                                <p:cTn id="113" presetID="26" presetClass="entr" presetSubtype="0" fill="hold" grpId="0" nodeType="clickEffect">
                                  <p:stCondLst>
                                    <p:cond delay="0"/>
                                  </p:stCondLst>
                                  <p:childTnLst>
                                    <p:set>
                                      <p:cBhvr>
                                        <p:cTn id="114" dur="1" fill="hold">
                                          <p:stCondLst>
                                            <p:cond delay="0"/>
                                          </p:stCondLst>
                                        </p:cTn>
                                        <p:tgtEl>
                                          <p:spTgt spid="3">
                                            <p:txEl>
                                              <p:pRg st="6" end="6"/>
                                            </p:txEl>
                                          </p:spTgt>
                                        </p:tgtEl>
                                        <p:attrNameLst>
                                          <p:attrName>style.visibility</p:attrName>
                                        </p:attrNameLst>
                                      </p:cBhvr>
                                      <p:to>
                                        <p:strVal val="visible"/>
                                      </p:to>
                                    </p:set>
                                    <p:animEffect transition="in" filter="wipe(down)">
                                      <p:cBhvr>
                                        <p:cTn id="115" dur="580">
                                          <p:stCondLst>
                                            <p:cond delay="0"/>
                                          </p:stCondLst>
                                        </p:cTn>
                                        <p:tgtEl>
                                          <p:spTgt spid="3">
                                            <p:txEl>
                                              <p:pRg st="6" end="6"/>
                                            </p:txEl>
                                          </p:spTgt>
                                        </p:tgtEl>
                                      </p:cBhvr>
                                    </p:animEffect>
                                    <p:anim calcmode="lin" valueType="num">
                                      <p:cBhvr>
                                        <p:cTn id="116"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117"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118"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119"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120"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121" dur="26">
                                          <p:stCondLst>
                                            <p:cond delay="650"/>
                                          </p:stCondLst>
                                        </p:cTn>
                                        <p:tgtEl>
                                          <p:spTgt spid="3">
                                            <p:txEl>
                                              <p:pRg st="6" end="6"/>
                                            </p:txEl>
                                          </p:spTgt>
                                        </p:tgtEl>
                                      </p:cBhvr>
                                      <p:to x="100000" y="60000"/>
                                    </p:animScale>
                                    <p:animScale>
                                      <p:cBhvr>
                                        <p:cTn id="122" dur="166" decel="50000">
                                          <p:stCondLst>
                                            <p:cond delay="676"/>
                                          </p:stCondLst>
                                        </p:cTn>
                                        <p:tgtEl>
                                          <p:spTgt spid="3">
                                            <p:txEl>
                                              <p:pRg st="6" end="6"/>
                                            </p:txEl>
                                          </p:spTgt>
                                        </p:tgtEl>
                                      </p:cBhvr>
                                      <p:to x="100000" y="100000"/>
                                    </p:animScale>
                                    <p:animScale>
                                      <p:cBhvr>
                                        <p:cTn id="123" dur="26">
                                          <p:stCondLst>
                                            <p:cond delay="1312"/>
                                          </p:stCondLst>
                                        </p:cTn>
                                        <p:tgtEl>
                                          <p:spTgt spid="3">
                                            <p:txEl>
                                              <p:pRg st="6" end="6"/>
                                            </p:txEl>
                                          </p:spTgt>
                                        </p:tgtEl>
                                      </p:cBhvr>
                                      <p:to x="100000" y="80000"/>
                                    </p:animScale>
                                    <p:animScale>
                                      <p:cBhvr>
                                        <p:cTn id="124" dur="166" decel="50000">
                                          <p:stCondLst>
                                            <p:cond delay="1338"/>
                                          </p:stCondLst>
                                        </p:cTn>
                                        <p:tgtEl>
                                          <p:spTgt spid="3">
                                            <p:txEl>
                                              <p:pRg st="6" end="6"/>
                                            </p:txEl>
                                          </p:spTgt>
                                        </p:tgtEl>
                                      </p:cBhvr>
                                      <p:to x="100000" y="100000"/>
                                    </p:animScale>
                                    <p:animScale>
                                      <p:cBhvr>
                                        <p:cTn id="125" dur="26">
                                          <p:stCondLst>
                                            <p:cond delay="1642"/>
                                          </p:stCondLst>
                                        </p:cTn>
                                        <p:tgtEl>
                                          <p:spTgt spid="3">
                                            <p:txEl>
                                              <p:pRg st="6" end="6"/>
                                            </p:txEl>
                                          </p:spTgt>
                                        </p:tgtEl>
                                      </p:cBhvr>
                                      <p:to x="100000" y="90000"/>
                                    </p:animScale>
                                    <p:animScale>
                                      <p:cBhvr>
                                        <p:cTn id="126" dur="166" decel="50000">
                                          <p:stCondLst>
                                            <p:cond delay="1668"/>
                                          </p:stCondLst>
                                        </p:cTn>
                                        <p:tgtEl>
                                          <p:spTgt spid="3">
                                            <p:txEl>
                                              <p:pRg st="6" end="6"/>
                                            </p:txEl>
                                          </p:spTgt>
                                        </p:tgtEl>
                                      </p:cBhvr>
                                      <p:to x="100000" y="100000"/>
                                    </p:animScale>
                                    <p:animScale>
                                      <p:cBhvr>
                                        <p:cTn id="127" dur="26">
                                          <p:stCondLst>
                                            <p:cond delay="1808"/>
                                          </p:stCondLst>
                                        </p:cTn>
                                        <p:tgtEl>
                                          <p:spTgt spid="3">
                                            <p:txEl>
                                              <p:pRg st="6" end="6"/>
                                            </p:txEl>
                                          </p:spTgt>
                                        </p:tgtEl>
                                      </p:cBhvr>
                                      <p:to x="100000" y="95000"/>
                                    </p:animScale>
                                    <p:animScale>
                                      <p:cBhvr>
                                        <p:cTn id="128" dur="166" decel="50000">
                                          <p:stCondLst>
                                            <p:cond delay="1834"/>
                                          </p:stCondLst>
                                        </p:cTn>
                                        <p:tgtEl>
                                          <p:spTgt spid="3">
                                            <p:txEl>
                                              <p:pRg st="6" end="6"/>
                                            </p:txEl>
                                          </p:spTgt>
                                        </p:tgtEl>
                                      </p:cBhvr>
                                      <p:to x="100000" y="100000"/>
                                    </p:animScale>
                                  </p:childTnLst>
                                </p:cTn>
                              </p:par>
                            </p:childTnLst>
                          </p:cTn>
                        </p:par>
                      </p:childTnLst>
                    </p:cTn>
                  </p:par>
                  <p:par>
                    <p:cTn id="129" fill="hold">
                      <p:stCondLst>
                        <p:cond delay="indefinite"/>
                      </p:stCondLst>
                      <p:childTnLst>
                        <p:par>
                          <p:cTn id="130" fill="hold">
                            <p:stCondLst>
                              <p:cond delay="0"/>
                            </p:stCondLst>
                            <p:childTnLst>
                              <p:par>
                                <p:cTn id="131" presetID="26" presetClass="entr" presetSubtype="0" fill="hold" grpId="0" nodeType="clickEffect">
                                  <p:stCondLst>
                                    <p:cond delay="0"/>
                                  </p:stCondLst>
                                  <p:childTnLst>
                                    <p:set>
                                      <p:cBhvr>
                                        <p:cTn id="132" dur="1" fill="hold">
                                          <p:stCondLst>
                                            <p:cond delay="0"/>
                                          </p:stCondLst>
                                        </p:cTn>
                                        <p:tgtEl>
                                          <p:spTgt spid="3">
                                            <p:txEl>
                                              <p:pRg st="7" end="7"/>
                                            </p:txEl>
                                          </p:spTgt>
                                        </p:tgtEl>
                                        <p:attrNameLst>
                                          <p:attrName>style.visibility</p:attrName>
                                        </p:attrNameLst>
                                      </p:cBhvr>
                                      <p:to>
                                        <p:strVal val="visible"/>
                                      </p:to>
                                    </p:set>
                                    <p:animEffect transition="in" filter="wipe(down)">
                                      <p:cBhvr>
                                        <p:cTn id="133" dur="580">
                                          <p:stCondLst>
                                            <p:cond delay="0"/>
                                          </p:stCondLst>
                                        </p:cTn>
                                        <p:tgtEl>
                                          <p:spTgt spid="3">
                                            <p:txEl>
                                              <p:pRg st="7" end="7"/>
                                            </p:txEl>
                                          </p:spTgt>
                                        </p:tgtEl>
                                      </p:cBhvr>
                                    </p:animEffect>
                                    <p:anim calcmode="lin" valueType="num">
                                      <p:cBhvr>
                                        <p:cTn id="134"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135"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136"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137"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138"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139" dur="26">
                                          <p:stCondLst>
                                            <p:cond delay="650"/>
                                          </p:stCondLst>
                                        </p:cTn>
                                        <p:tgtEl>
                                          <p:spTgt spid="3">
                                            <p:txEl>
                                              <p:pRg st="7" end="7"/>
                                            </p:txEl>
                                          </p:spTgt>
                                        </p:tgtEl>
                                      </p:cBhvr>
                                      <p:to x="100000" y="60000"/>
                                    </p:animScale>
                                    <p:animScale>
                                      <p:cBhvr>
                                        <p:cTn id="140" dur="166" decel="50000">
                                          <p:stCondLst>
                                            <p:cond delay="676"/>
                                          </p:stCondLst>
                                        </p:cTn>
                                        <p:tgtEl>
                                          <p:spTgt spid="3">
                                            <p:txEl>
                                              <p:pRg st="7" end="7"/>
                                            </p:txEl>
                                          </p:spTgt>
                                        </p:tgtEl>
                                      </p:cBhvr>
                                      <p:to x="100000" y="100000"/>
                                    </p:animScale>
                                    <p:animScale>
                                      <p:cBhvr>
                                        <p:cTn id="141" dur="26">
                                          <p:stCondLst>
                                            <p:cond delay="1312"/>
                                          </p:stCondLst>
                                        </p:cTn>
                                        <p:tgtEl>
                                          <p:spTgt spid="3">
                                            <p:txEl>
                                              <p:pRg st="7" end="7"/>
                                            </p:txEl>
                                          </p:spTgt>
                                        </p:tgtEl>
                                      </p:cBhvr>
                                      <p:to x="100000" y="80000"/>
                                    </p:animScale>
                                    <p:animScale>
                                      <p:cBhvr>
                                        <p:cTn id="142" dur="166" decel="50000">
                                          <p:stCondLst>
                                            <p:cond delay="1338"/>
                                          </p:stCondLst>
                                        </p:cTn>
                                        <p:tgtEl>
                                          <p:spTgt spid="3">
                                            <p:txEl>
                                              <p:pRg st="7" end="7"/>
                                            </p:txEl>
                                          </p:spTgt>
                                        </p:tgtEl>
                                      </p:cBhvr>
                                      <p:to x="100000" y="100000"/>
                                    </p:animScale>
                                    <p:animScale>
                                      <p:cBhvr>
                                        <p:cTn id="143" dur="26">
                                          <p:stCondLst>
                                            <p:cond delay="1642"/>
                                          </p:stCondLst>
                                        </p:cTn>
                                        <p:tgtEl>
                                          <p:spTgt spid="3">
                                            <p:txEl>
                                              <p:pRg st="7" end="7"/>
                                            </p:txEl>
                                          </p:spTgt>
                                        </p:tgtEl>
                                      </p:cBhvr>
                                      <p:to x="100000" y="90000"/>
                                    </p:animScale>
                                    <p:animScale>
                                      <p:cBhvr>
                                        <p:cTn id="144" dur="166" decel="50000">
                                          <p:stCondLst>
                                            <p:cond delay="1668"/>
                                          </p:stCondLst>
                                        </p:cTn>
                                        <p:tgtEl>
                                          <p:spTgt spid="3">
                                            <p:txEl>
                                              <p:pRg st="7" end="7"/>
                                            </p:txEl>
                                          </p:spTgt>
                                        </p:tgtEl>
                                      </p:cBhvr>
                                      <p:to x="100000" y="100000"/>
                                    </p:animScale>
                                    <p:animScale>
                                      <p:cBhvr>
                                        <p:cTn id="145" dur="26">
                                          <p:stCondLst>
                                            <p:cond delay="1808"/>
                                          </p:stCondLst>
                                        </p:cTn>
                                        <p:tgtEl>
                                          <p:spTgt spid="3">
                                            <p:txEl>
                                              <p:pRg st="7" end="7"/>
                                            </p:txEl>
                                          </p:spTgt>
                                        </p:tgtEl>
                                      </p:cBhvr>
                                      <p:to x="100000" y="95000"/>
                                    </p:animScale>
                                    <p:animScale>
                                      <p:cBhvr>
                                        <p:cTn id="146" dur="166" decel="50000">
                                          <p:stCondLst>
                                            <p:cond delay="1834"/>
                                          </p:stCondLst>
                                        </p:cTn>
                                        <p:tgtEl>
                                          <p:spTgt spid="3">
                                            <p:txEl>
                                              <p:pRg st="7" end="7"/>
                                            </p:txEl>
                                          </p:spTgt>
                                        </p:tgtEl>
                                      </p:cBhvr>
                                      <p:to x="100000" y="100000"/>
                                    </p:animScale>
                                  </p:childTnLst>
                                </p:cTn>
                              </p:par>
                            </p:childTnLst>
                          </p:cTn>
                        </p:par>
                      </p:childTnLst>
                    </p:cTn>
                  </p:par>
                  <p:par>
                    <p:cTn id="147" fill="hold">
                      <p:stCondLst>
                        <p:cond delay="indefinite"/>
                      </p:stCondLst>
                      <p:childTnLst>
                        <p:par>
                          <p:cTn id="148" fill="hold">
                            <p:stCondLst>
                              <p:cond delay="0"/>
                            </p:stCondLst>
                            <p:childTnLst>
                              <p:par>
                                <p:cTn id="149" presetID="26" presetClass="entr" presetSubtype="0" fill="hold" grpId="0" nodeType="clickEffect">
                                  <p:stCondLst>
                                    <p:cond delay="0"/>
                                  </p:stCondLst>
                                  <p:childTnLst>
                                    <p:set>
                                      <p:cBhvr>
                                        <p:cTn id="150" dur="1" fill="hold">
                                          <p:stCondLst>
                                            <p:cond delay="0"/>
                                          </p:stCondLst>
                                        </p:cTn>
                                        <p:tgtEl>
                                          <p:spTgt spid="3">
                                            <p:txEl>
                                              <p:pRg st="8" end="8"/>
                                            </p:txEl>
                                          </p:spTgt>
                                        </p:tgtEl>
                                        <p:attrNameLst>
                                          <p:attrName>style.visibility</p:attrName>
                                        </p:attrNameLst>
                                      </p:cBhvr>
                                      <p:to>
                                        <p:strVal val="visible"/>
                                      </p:to>
                                    </p:set>
                                    <p:animEffect transition="in" filter="wipe(down)">
                                      <p:cBhvr>
                                        <p:cTn id="151" dur="580">
                                          <p:stCondLst>
                                            <p:cond delay="0"/>
                                          </p:stCondLst>
                                        </p:cTn>
                                        <p:tgtEl>
                                          <p:spTgt spid="3">
                                            <p:txEl>
                                              <p:pRg st="8" end="8"/>
                                            </p:txEl>
                                          </p:spTgt>
                                        </p:tgtEl>
                                      </p:cBhvr>
                                    </p:animEffect>
                                    <p:anim calcmode="lin" valueType="num">
                                      <p:cBhvr>
                                        <p:cTn id="152" dur="1822" tmFilter="0,0; 0.14,0.36; 0.43,0.73; 0.71,0.91; 1.0,1.0">
                                          <p:stCondLst>
                                            <p:cond delay="0"/>
                                          </p:stCondLst>
                                        </p:cTn>
                                        <p:tgtEl>
                                          <p:spTgt spid="3">
                                            <p:txEl>
                                              <p:pRg st="8" end="8"/>
                                            </p:txEl>
                                          </p:spTgt>
                                        </p:tgtEl>
                                        <p:attrNameLst>
                                          <p:attrName>ppt_x</p:attrName>
                                        </p:attrNameLst>
                                      </p:cBhvr>
                                      <p:tavLst>
                                        <p:tav tm="0">
                                          <p:val>
                                            <p:strVal val="#ppt_x-0.25"/>
                                          </p:val>
                                        </p:tav>
                                        <p:tav tm="100000">
                                          <p:val>
                                            <p:strVal val="#ppt_x"/>
                                          </p:val>
                                        </p:tav>
                                      </p:tavLst>
                                    </p:anim>
                                    <p:anim calcmode="lin" valueType="num">
                                      <p:cBhvr>
                                        <p:cTn id="153" dur="664" tmFilter="0.0,0.0; 0.25,0.07; 0.50,0.2; 0.75,0.467; 1.0,1.0">
                                          <p:stCondLst>
                                            <p:cond delay="0"/>
                                          </p:stCondLst>
                                        </p:cTn>
                                        <p:tgtEl>
                                          <p:spTgt spid="3">
                                            <p:txEl>
                                              <p:pRg st="8" end="8"/>
                                            </p:txEl>
                                          </p:spTgt>
                                        </p:tgtEl>
                                        <p:attrNameLst>
                                          <p:attrName>ppt_y</p:attrName>
                                        </p:attrNameLst>
                                      </p:cBhvr>
                                      <p:tavLst>
                                        <p:tav tm="0" fmla="#ppt_y-sin(pi*$)/3">
                                          <p:val>
                                            <p:fltVal val="0.5"/>
                                          </p:val>
                                        </p:tav>
                                        <p:tav tm="100000">
                                          <p:val>
                                            <p:fltVal val="1"/>
                                          </p:val>
                                        </p:tav>
                                      </p:tavLst>
                                    </p:anim>
                                    <p:anim calcmode="lin" valueType="num">
                                      <p:cBhvr>
                                        <p:cTn id="154" dur="664" tmFilter="0, 0; 0.125,0.2665; 0.25,0.4; 0.375,0.465; 0.5,0.5;  0.625,0.535; 0.75,0.6; 0.875,0.7335; 1,1">
                                          <p:stCondLst>
                                            <p:cond delay="664"/>
                                          </p:stCondLst>
                                        </p:cTn>
                                        <p:tgtEl>
                                          <p:spTgt spid="3">
                                            <p:txEl>
                                              <p:pRg st="8" end="8"/>
                                            </p:txEl>
                                          </p:spTgt>
                                        </p:tgtEl>
                                        <p:attrNameLst>
                                          <p:attrName>ppt_y</p:attrName>
                                        </p:attrNameLst>
                                      </p:cBhvr>
                                      <p:tavLst>
                                        <p:tav tm="0" fmla="#ppt_y-sin(pi*$)/9">
                                          <p:val>
                                            <p:fltVal val="0"/>
                                          </p:val>
                                        </p:tav>
                                        <p:tav tm="100000">
                                          <p:val>
                                            <p:fltVal val="1"/>
                                          </p:val>
                                        </p:tav>
                                      </p:tavLst>
                                    </p:anim>
                                    <p:anim calcmode="lin" valueType="num">
                                      <p:cBhvr>
                                        <p:cTn id="155" dur="332" tmFilter="0, 0; 0.125,0.2665; 0.25,0.4; 0.375,0.465; 0.5,0.5;  0.625,0.535; 0.75,0.6; 0.875,0.7335; 1,1">
                                          <p:stCondLst>
                                            <p:cond delay="1324"/>
                                          </p:stCondLst>
                                        </p:cTn>
                                        <p:tgtEl>
                                          <p:spTgt spid="3">
                                            <p:txEl>
                                              <p:pRg st="8" end="8"/>
                                            </p:txEl>
                                          </p:spTgt>
                                        </p:tgtEl>
                                        <p:attrNameLst>
                                          <p:attrName>ppt_y</p:attrName>
                                        </p:attrNameLst>
                                      </p:cBhvr>
                                      <p:tavLst>
                                        <p:tav tm="0" fmla="#ppt_y-sin(pi*$)/27">
                                          <p:val>
                                            <p:fltVal val="0"/>
                                          </p:val>
                                        </p:tav>
                                        <p:tav tm="100000">
                                          <p:val>
                                            <p:fltVal val="1"/>
                                          </p:val>
                                        </p:tav>
                                      </p:tavLst>
                                    </p:anim>
                                    <p:anim calcmode="lin" valueType="num">
                                      <p:cBhvr>
                                        <p:cTn id="156" dur="164" tmFilter="0, 0; 0.125,0.2665; 0.25,0.4; 0.375,0.465; 0.5,0.5;  0.625,0.535; 0.75,0.6; 0.875,0.7335; 1,1">
                                          <p:stCondLst>
                                            <p:cond delay="1656"/>
                                          </p:stCondLst>
                                        </p:cTn>
                                        <p:tgtEl>
                                          <p:spTgt spid="3">
                                            <p:txEl>
                                              <p:pRg st="8" end="8"/>
                                            </p:txEl>
                                          </p:spTgt>
                                        </p:tgtEl>
                                        <p:attrNameLst>
                                          <p:attrName>ppt_y</p:attrName>
                                        </p:attrNameLst>
                                      </p:cBhvr>
                                      <p:tavLst>
                                        <p:tav tm="0" fmla="#ppt_y-sin(pi*$)/81">
                                          <p:val>
                                            <p:fltVal val="0"/>
                                          </p:val>
                                        </p:tav>
                                        <p:tav tm="100000">
                                          <p:val>
                                            <p:fltVal val="1"/>
                                          </p:val>
                                        </p:tav>
                                      </p:tavLst>
                                    </p:anim>
                                    <p:animScale>
                                      <p:cBhvr>
                                        <p:cTn id="157" dur="26">
                                          <p:stCondLst>
                                            <p:cond delay="650"/>
                                          </p:stCondLst>
                                        </p:cTn>
                                        <p:tgtEl>
                                          <p:spTgt spid="3">
                                            <p:txEl>
                                              <p:pRg st="8" end="8"/>
                                            </p:txEl>
                                          </p:spTgt>
                                        </p:tgtEl>
                                      </p:cBhvr>
                                      <p:to x="100000" y="60000"/>
                                    </p:animScale>
                                    <p:animScale>
                                      <p:cBhvr>
                                        <p:cTn id="158" dur="166" decel="50000">
                                          <p:stCondLst>
                                            <p:cond delay="676"/>
                                          </p:stCondLst>
                                        </p:cTn>
                                        <p:tgtEl>
                                          <p:spTgt spid="3">
                                            <p:txEl>
                                              <p:pRg st="8" end="8"/>
                                            </p:txEl>
                                          </p:spTgt>
                                        </p:tgtEl>
                                      </p:cBhvr>
                                      <p:to x="100000" y="100000"/>
                                    </p:animScale>
                                    <p:animScale>
                                      <p:cBhvr>
                                        <p:cTn id="159" dur="26">
                                          <p:stCondLst>
                                            <p:cond delay="1312"/>
                                          </p:stCondLst>
                                        </p:cTn>
                                        <p:tgtEl>
                                          <p:spTgt spid="3">
                                            <p:txEl>
                                              <p:pRg st="8" end="8"/>
                                            </p:txEl>
                                          </p:spTgt>
                                        </p:tgtEl>
                                      </p:cBhvr>
                                      <p:to x="100000" y="80000"/>
                                    </p:animScale>
                                    <p:animScale>
                                      <p:cBhvr>
                                        <p:cTn id="160" dur="166" decel="50000">
                                          <p:stCondLst>
                                            <p:cond delay="1338"/>
                                          </p:stCondLst>
                                        </p:cTn>
                                        <p:tgtEl>
                                          <p:spTgt spid="3">
                                            <p:txEl>
                                              <p:pRg st="8" end="8"/>
                                            </p:txEl>
                                          </p:spTgt>
                                        </p:tgtEl>
                                      </p:cBhvr>
                                      <p:to x="100000" y="100000"/>
                                    </p:animScale>
                                    <p:animScale>
                                      <p:cBhvr>
                                        <p:cTn id="161" dur="26">
                                          <p:stCondLst>
                                            <p:cond delay="1642"/>
                                          </p:stCondLst>
                                        </p:cTn>
                                        <p:tgtEl>
                                          <p:spTgt spid="3">
                                            <p:txEl>
                                              <p:pRg st="8" end="8"/>
                                            </p:txEl>
                                          </p:spTgt>
                                        </p:tgtEl>
                                      </p:cBhvr>
                                      <p:to x="100000" y="90000"/>
                                    </p:animScale>
                                    <p:animScale>
                                      <p:cBhvr>
                                        <p:cTn id="162" dur="166" decel="50000">
                                          <p:stCondLst>
                                            <p:cond delay="1668"/>
                                          </p:stCondLst>
                                        </p:cTn>
                                        <p:tgtEl>
                                          <p:spTgt spid="3">
                                            <p:txEl>
                                              <p:pRg st="8" end="8"/>
                                            </p:txEl>
                                          </p:spTgt>
                                        </p:tgtEl>
                                      </p:cBhvr>
                                      <p:to x="100000" y="100000"/>
                                    </p:animScale>
                                    <p:animScale>
                                      <p:cBhvr>
                                        <p:cTn id="163" dur="26">
                                          <p:stCondLst>
                                            <p:cond delay="1808"/>
                                          </p:stCondLst>
                                        </p:cTn>
                                        <p:tgtEl>
                                          <p:spTgt spid="3">
                                            <p:txEl>
                                              <p:pRg st="8" end="8"/>
                                            </p:txEl>
                                          </p:spTgt>
                                        </p:tgtEl>
                                      </p:cBhvr>
                                      <p:to x="100000" y="95000"/>
                                    </p:animScale>
                                    <p:animScale>
                                      <p:cBhvr>
                                        <p:cTn id="164" dur="166" decel="50000">
                                          <p:stCondLst>
                                            <p:cond delay="1834"/>
                                          </p:stCondLst>
                                        </p:cTn>
                                        <p:tgtEl>
                                          <p:spTgt spid="3">
                                            <p:txEl>
                                              <p:pRg st="8" end="8"/>
                                            </p:txEl>
                                          </p:spTgt>
                                        </p:tgtEl>
                                      </p:cBhvr>
                                      <p:to x="100000" y="100000"/>
                                    </p:animScale>
                                  </p:childTnLst>
                                </p:cTn>
                              </p:par>
                            </p:childTnLst>
                          </p:cTn>
                        </p:par>
                      </p:childTnLst>
                    </p:cTn>
                  </p:par>
                  <p:par>
                    <p:cTn id="165" fill="hold">
                      <p:stCondLst>
                        <p:cond delay="indefinite"/>
                      </p:stCondLst>
                      <p:childTnLst>
                        <p:par>
                          <p:cTn id="166" fill="hold">
                            <p:stCondLst>
                              <p:cond delay="0"/>
                            </p:stCondLst>
                            <p:childTnLst>
                              <p:par>
                                <p:cTn id="167" presetID="26" presetClass="entr" presetSubtype="0" fill="hold" grpId="0" nodeType="clickEffect">
                                  <p:stCondLst>
                                    <p:cond delay="0"/>
                                  </p:stCondLst>
                                  <p:childTnLst>
                                    <p:set>
                                      <p:cBhvr>
                                        <p:cTn id="168" dur="1" fill="hold">
                                          <p:stCondLst>
                                            <p:cond delay="0"/>
                                          </p:stCondLst>
                                        </p:cTn>
                                        <p:tgtEl>
                                          <p:spTgt spid="3">
                                            <p:txEl>
                                              <p:pRg st="9" end="9"/>
                                            </p:txEl>
                                          </p:spTgt>
                                        </p:tgtEl>
                                        <p:attrNameLst>
                                          <p:attrName>style.visibility</p:attrName>
                                        </p:attrNameLst>
                                      </p:cBhvr>
                                      <p:to>
                                        <p:strVal val="visible"/>
                                      </p:to>
                                    </p:set>
                                    <p:animEffect transition="in" filter="wipe(down)">
                                      <p:cBhvr>
                                        <p:cTn id="169" dur="580">
                                          <p:stCondLst>
                                            <p:cond delay="0"/>
                                          </p:stCondLst>
                                        </p:cTn>
                                        <p:tgtEl>
                                          <p:spTgt spid="3">
                                            <p:txEl>
                                              <p:pRg st="9" end="9"/>
                                            </p:txEl>
                                          </p:spTgt>
                                        </p:tgtEl>
                                      </p:cBhvr>
                                    </p:animEffect>
                                    <p:anim calcmode="lin" valueType="num">
                                      <p:cBhvr>
                                        <p:cTn id="170"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171"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172"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173"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174"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175" dur="26">
                                          <p:stCondLst>
                                            <p:cond delay="650"/>
                                          </p:stCondLst>
                                        </p:cTn>
                                        <p:tgtEl>
                                          <p:spTgt spid="3">
                                            <p:txEl>
                                              <p:pRg st="9" end="9"/>
                                            </p:txEl>
                                          </p:spTgt>
                                        </p:tgtEl>
                                      </p:cBhvr>
                                      <p:to x="100000" y="60000"/>
                                    </p:animScale>
                                    <p:animScale>
                                      <p:cBhvr>
                                        <p:cTn id="176" dur="166" decel="50000">
                                          <p:stCondLst>
                                            <p:cond delay="676"/>
                                          </p:stCondLst>
                                        </p:cTn>
                                        <p:tgtEl>
                                          <p:spTgt spid="3">
                                            <p:txEl>
                                              <p:pRg st="9" end="9"/>
                                            </p:txEl>
                                          </p:spTgt>
                                        </p:tgtEl>
                                      </p:cBhvr>
                                      <p:to x="100000" y="100000"/>
                                    </p:animScale>
                                    <p:animScale>
                                      <p:cBhvr>
                                        <p:cTn id="177" dur="26">
                                          <p:stCondLst>
                                            <p:cond delay="1312"/>
                                          </p:stCondLst>
                                        </p:cTn>
                                        <p:tgtEl>
                                          <p:spTgt spid="3">
                                            <p:txEl>
                                              <p:pRg st="9" end="9"/>
                                            </p:txEl>
                                          </p:spTgt>
                                        </p:tgtEl>
                                      </p:cBhvr>
                                      <p:to x="100000" y="80000"/>
                                    </p:animScale>
                                    <p:animScale>
                                      <p:cBhvr>
                                        <p:cTn id="178" dur="166" decel="50000">
                                          <p:stCondLst>
                                            <p:cond delay="1338"/>
                                          </p:stCondLst>
                                        </p:cTn>
                                        <p:tgtEl>
                                          <p:spTgt spid="3">
                                            <p:txEl>
                                              <p:pRg st="9" end="9"/>
                                            </p:txEl>
                                          </p:spTgt>
                                        </p:tgtEl>
                                      </p:cBhvr>
                                      <p:to x="100000" y="100000"/>
                                    </p:animScale>
                                    <p:animScale>
                                      <p:cBhvr>
                                        <p:cTn id="179" dur="26">
                                          <p:stCondLst>
                                            <p:cond delay="1642"/>
                                          </p:stCondLst>
                                        </p:cTn>
                                        <p:tgtEl>
                                          <p:spTgt spid="3">
                                            <p:txEl>
                                              <p:pRg st="9" end="9"/>
                                            </p:txEl>
                                          </p:spTgt>
                                        </p:tgtEl>
                                      </p:cBhvr>
                                      <p:to x="100000" y="90000"/>
                                    </p:animScale>
                                    <p:animScale>
                                      <p:cBhvr>
                                        <p:cTn id="180" dur="166" decel="50000">
                                          <p:stCondLst>
                                            <p:cond delay="1668"/>
                                          </p:stCondLst>
                                        </p:cTn>
                                        <p:tgtEl>
                                          <p:spTgt spid="3">
                                            <p:txEl>
                                              <p:pRg st="9" end="9"/>
                                            </p:txEl>
                                          </p:spTgt>
                                        </p:tgtEl>
                                      </p:cBhvr>
                                      <p:to x="100000" y="100000"/>
                                    </p:animScale>
                                    <p:animScale>
                                      <p:cBhvr>
                                        <p:cTn id="181" dur="26">
                                          <p:stCondLst>
                                            <p:cond delay="1808"/>
                                          </p:stCondLst>
                                        </p:cTn>
                                        <p:tgtEl>
                                          <p:spTgt spid="3">
                                            <p:txEl>
                                              <p:pRg st="9" end="9"/>
                                            </p:txEl>
                                          </p:spTgt>
                                        </p:tgtEl>
                                      </p:cBhvr>
                                      <p:to x="100000" y="95000"/>
                                    </p:animScale>
                                    <p:animScale>
                                      <p:cBhvr>
                                        <p:cTn id="182" dur="166" decel="50000">
                                          <p:stCondLst>
                                            <p:cond delay="1834"/>
                                          </p:stCondLst>
                                        </p:cTn>
                                        <p:tgtEl>
                                          <p:spTgt spid="3">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421DF-EC8C-4682-B4EC-D7B13EB55669}"/>
              </a:ext>
            </a:extLst>
          </p:cNvPr>
          <p:cNvSpPr>
            <a:spLocks noGrp="1"/>
          </p:cNvSpPr>
          <p:nvPr>
            <p:ph type="title"/>
          </p:nvPr>
        </p:nvSpPr>
        <p:spPr/>
        <p:txBody>
          <a:bodyPr/>
          <a:lstStyle/>
          <a:p>
            <a:pPr algn="ctr" rtl="1"/>
            <a:r>
              <a:rPr lang="ar-IQ" dirty="0"/>
              <a:t>ركن المحل في جريمة تزييف العملة</a:t>
            </a:r>
            <a:endParaRPr lang="en-US" dirty="0"/>
          </a:p>
        </p:txBody>
      </p:sp>
      <p:sp>
        <p:nvSpPr>
          <p:cNvPr id="3" name="Content Placeholder 2">
            <a:extLst>
              <a:ext uri="{FF2B5EF4-FFF2-40B4-BE49-F238E27FC236}">
                <a16:creationId xmlns:a16="http://schemas.microsoft.com/office/drawing/2014/main" id="{07FBD68A-9CCB-4674-B591-7C02B26B55D0}"/>
              </a:ext>
            </a:extLst>
          </p:cNvPr>
          <p:cNvSpPr>
            <a:spLocks noGrp="1"/>
          </p:cNvSpPr>
          <p:nvPr>
            <p:ph idx="1"/>
          </p:nvPr>
        </p:nvSpPr>
        <p:spPr>
          <a:xfrm>
            <a:off x="1245704" y="1630018"/>
            <a:ext cx="9307731" cy="4412973"/>
          </a:xfrm>
        </p:spPr>
        <p:txBody>
          <a:bodyPr>
            <a:normAutofit/>
          </a:bodyPr>
          <a:lstStyle/>
          <a:p>
            <a:pPr algn="just" rtl="1" eaLnBrk="1" hangingPunct="1">
              <a:buFont typeface="Wingdings" pitchFamily="2" charset="2"/>
              <a:buNone/>
              <a:defRPr/>
            </a:pPr>
            <a:r>
              <a:rPr lang="ar-SA" sz="2800" dirty="0"/>
              <a:t>أما النقود فيقصد بها كل أداة وفاء ومقياس للقيم وأداة تخزيينها صادرة عن الدولة أو بناءً على تصريحها ذات تداول عام في المجتمع</a:t>
            </a:r>
          </a:p>
          <a:p>
            <a:pPr algn="just" rtl="1" eaLnBrk="1" hangingPunct="1">
              <a:buFont typeface="Wingdings" pitchFamily="2" charset="2"/>
              <a:buNone/>
              <a:defRPr/>
            </a:pPr>
            <a:r>
              <a:rPr lang="ar-SA" sz="2800" dirty="0"/>
              <a:t>فالنقود الوسيلة المعتادة في المجتمع لسداد الديون وهي أداة قياس القيم وإختزانها أعتاد عليها الناس وأعترفت بها الدولة مما أصبحت تحمل قيمة ذاتية تجعلها متكافئة في الأهمية الإقتصادية مع السلع والخدمات على إختلاف أنواعها وهي تصدر عن الدولة أو بناءً على تصريحها وهذا ما يؤدي إلى إستبعاد البونات والفيشات التي يستخدمها الأفراد فيما بينهم في تسديد الديون عن نطاقها </a:t>
            </a:r>
            <a:endParaRPr lang="en-US" sz="2800" dirty="0"/>
          </a:p>
          <a:p>
            <a:pPr algn="just" rtl="1" eaLnBrk="1" hangingPunct="1">
              <a:lnSpc>
                <a:spcPct val="90000"/>
              </a:lnSpc>
              <a:buFont typeface="Wingdings" pitchFamily="2" charset="2"/>
              <a:buNone/>
              <a:defRPr/>
            </a:pPr>
            <a:r>
              <a:rPr lang="ar-SA" sz="2800" dirty="0"/>
              <a:t>ويتوجب في النقود أن تكون متداولة قانوناً أو عرفاً داخل العراق أو خارجها، ولا تشمل الحماية الجنائية العملة الوطنية فقط بل تمتد لتشمل العملة الأجنبية أيضا</a:t>
            </a:r>
            <a:r>
              <a:rPr lang="ar-IQ" sz="2800" dirty="0"/>
              <a:t>.</a:t>
            </a:r>
            <a:endParaRPr lang="ar-SA" sz="2800" dirty="0"/>
          </a:p>
        </p:txBody>
      </p:sp>
    </p:spTree>
    <p:extLst>
      <p:ext uri="{BB962C8B-B14F-4D97-AF65-F5344CB8AC3E}">
        <p14:creationId xmlns:p14="http://schemas.microsoft.com/office/powerpoint/2010/main" val="2539404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3EA840A-3BB7-4D6E-8688-6144D471C406}"/>
              </a:ext>
            </a:extLst>
          </p:cNvPr>
          <p:cNvSpPr>
            <a:spLocks noGrp="1"/>
          </p:cNvSpPr>
          <p:nvPr>
            <p:ph idx="1"/>
          </p:nvPr>
        </p:nvSpPr>
        <p:spPr>
          <a:xfrm>
            <a:off x="1103312" y="1007166"/>
            <a:ext cx="8946541" cy="5241234"/>
          </a:xfrm>
        </p:spPr>
        <p:txBody>
          <a:bodyPr>
            <a:normAutofit/>
          </a:bodyPr>
          <a:lstStyle/>
          <a:p>
            <a:pPr algn="just" rtl="1" eaLnBrk="1" hangingPunct="1">
              <a:lnSpc>
                <a:spcPct val="90000"/>
              </a:lnSpc>
              <a:buFont typeface="Wingdings" pitchFamily="2" charset="2"/>
              <a:buNone/>
              <a:defRPr/>
            </a:pPr>
            <a:r>
              <a:rPr lang="ar-SA" sz="2800" dirty="0"/>
              <a:t>وتكون متداولة قانوناً إذا ألزم القانون الأفراد بقبولها سداداً لديونهم، فالتداول القانوني للعملة هو الإلتزام القانوني بقبولها كوسيلة وفاء، وجزاء هذا الإلتزام هو إستطاعة الإجبار عليه قانوناً</a:t>
            </a:r>
          </a:p>
          <a:p>
            <a:pPr algn="just" rtl="1" eaLnBrk="1" hangingPunct="1">
              <a:lnSpc>
                <a:spcPct val="90000"/>
              </a:lnSpc>
              <a:buFont typeface="Wingdings" pitchFamily="2" charset="2"/>
              <a:buNone/>
              <a:defRPr/>
            </a:pPr>
            <a:r>
              <a:rPr lang="ar-SA" sz="2800" dirty="0"/>
              <a:t>وإذا كانت الدولة هي التي تسبغ على النقود قوة التداول القانوني فلها تبعاً لذلك سلطة تجريدها منها، فإن جردتها وذلك من خلال سحبها من نطاق التداول أو إعلان التعامل بها فقد زال عنها تبعاً لذلك حماية القانون وبالتالي عدم تحقق الجريمة حتى وإن تم تقليدها أو تزويرها أو تزييفها</a:t>
            </a:r>
          </a:p>
          <a:p>
            <a:pPr algn="just" rtl="1" eaLnBrk="1" hangingPunct="1">
              <a:lnSpc>
                <a:spcPct val="90000"/>
              </a:lnSpc>
              <a:buFont typeface="Wingdings" pitchFamily="2" charset="2"/>
              <a:buNone/>
              <a:defRPr/>
            </a:pPr>
            <a:r>
              <a:rPr lang="ar-SA" sz="2800" dirty="0"/>
              <a:t>وشرط التداول يجب أن يكون متحققاً أثناء إرتكاب الفعل الجرمي، فالعبرة بوقت إرتكاب الجريمة، فإن كانت العملة خارج نطاق التداول أثناء إرتكاب الفعل الجرمي فلن نكون أمام هذه الجريمة، أما إذا خرجت عن نطاق التداول بعد إرتكاب الفعل الجرمي تحققت الجريمة</a:t>
            </a:r>
            <a:endParaRPr lang="en-US" sz="2800" dirty="0"/>
          </a:p>
        </p:txBody>
      </p:sp>
    </p:spTree>
    <p:extLst>
      <p:ext uri="{BB962C8B-B14F-4D97-AF65-F5344CB8AC3E}">
        <p14:creationId xmlns:p14="http://schemas.microsoft.com/office/powerpoint/2010/main" val="90937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17EBC9-8730-4A6F-9DF0-56E75D5C301C}"/>
              </a:ext>
            </a:extLst>
          </p:cNvPr>
          <p:cNvSpPr>
            <a:spLocks noGrp="1"/>
          </p:cNvSpPr>
          <p:nvPr>
            <p:ph type="title"/>
          </p:nvPr>
        </p:nvSpPr>
        <p:spPr>
          <a:xfrm>
            <a:off x="1103312" y="452718"/>
            <a:ext cx="8947522" cy="1400530"/>
          </a:xfrm>
        </p:spPr>
        <p:txBody>
          <a:bodyPr/>
          <a:lstStyle/>
          <a:p>
            <a:pPr algn="ctr" rtl="1"/>
            <a:r>
              <a:rPr lang="ar-IQ" dirty="0"/>
              <a:t>الركن المعنوي</a:t>
            </a:r>
            <a:endParaRPr lang="en-US" dirty="0"/>
          </a:p>
        </p:txBody>
      </p:sp>
      <p:sp>
        <p:nvSpPr>
          <p:cNvPr id="3" name="Content Placeholder 2">
            <a:extLst>
              <a:ext uri="{FF2B5EF4-FFF2-40B4-BE49-F238E27FC236}">
                <a16:creationId xmlns:a16="http://schemas.microsoft.com/office/drawing/2014/main" id="{86CBDAEC-3417-49A5-98C3-B2722EC1F214}"/>
              </a:ext>
            </a:extLst>
          </p:cNvPr>
          <p:cNvSpPr>
            <a:spLocks noGrp="1"/>
          </p:cNvSpPr>
          <p:nvPr>
            <p:ph idx="1"/>
          </p:nvPr>
        </p:nvSpPr>
        <p:spPr/>
        <p:txBody>
          <a:bodyPr/>
          <a:lstStyle/>
          <a:p>
            <a:pPr algn="r" rtl="1"/>
            <a:r>
              <a:rPr lang="ar-IQ" dirty="0"/>
              <a:t>يمثل القصد الجرمي الركن المعنوي في هذه الجريمة</a:t>
            </a:r>
          </a:p>
          <a:p>
            <a:pPr algn="r" rtl="1"/>
            <a:r>
              <a:rPr lang="ar-IQ" dirty="0"/>
              <a:t>عناصر القصد الجرمي:</a:t>
            </a:r>
          </a:p>
          <a:p>
            <a:pPr algn="r" rtl="1"/>
            <a:r>
              <a:rPr lang="ar-IQ" dirty="0"/>
              <a:t>1- العلم </a:t>
            </a:r>
          </a:p>
          <a:p>
            <a:pPr algn="r" rtl="1"/>
            <a:r>
              <a:rPr lang="ar-IQ" dirty="0"/>
              <a:t>2- الإرادة</a:t>
            </a:r>
            <a:endParaRPr lang="en-US" dirty="0"/>
          </a:p>
        </p:txBody>
      </p:sp>
    </p:spTree>
    <p:extLst>
      <p:ext uri="{BB962C8B-B14F-4D97-AF65-F5344CB8AC3E}">
        <p14:creationId xmlns:p14="http://schemas.microsoft.com/office/powerpoint/2010/main" val="423374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3" end="3"/>
                                            </p:txEl>
                                          </p:spTgt>
                                        </p:tgtEl>
                                        <p:attrNameLst>
                                          <p:attrName>style.visibility</p:attrName>
                                        </p:attrNameLst>
                                      </p:cBhvr>
                                      <p:to>
                                        <p:strVal val="visible"/>
                                      </p:to>
                                    </p:set>
                                    <p:animEffect transition="in" filter="wipe(down)">
                                      <p:cBhvr>
                                        <p:cTn id="61" dur="580">
                                          <p:stCondLst>
                                            <p:cond delay="0"/>
                                          </p:stCondLst>
                                        </p:cTn>
                                        <p:tgtEl>
                                          <p:spTgt spid="3">
                                            <p:txEl>
                                              <p:pRg st="3" end="3"/>
                                            </p:txEl>
                                          </p:spTgt>
                                        </p:tgtEl>
                                      </p:cBhvr>
                                    </p:animEffect>
                                    <p:anim calcmode="lin" valueType="num">
                                      <p:cBhvr>
                                        <p:cTn id="62"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3" end="3"/>
                                            </p:txEl>
                                          </p:spTgt>
                                        </p:tgtEl>
                                      </p:cBhvr>
                                      <p:to x="100000" y="60000"/>
                                    </p:animScale>
                                    <p:animScale>
                                      <p:cBhvr>
                                        <p:cTn id="68" dur="166" decel="50000">
                                          <p:stCondLst>
                                            <p:cond delay="676"/>
                                          </p:stCondLst>
                                        </p:cTn>
                                        <p:tgtEl>
                                          <p:spTgt spid="3">
                                            <p:txEl>
                                              <p:pRg st="3" end="3"/>
                                            </p:txEl>
                                          </p:spTgt>
                                        </p:tgtEl>
                                      </p:cBhvr>
                                      <p:to x="100000" y="100000"/>
                                    </p:animScale>
                                    <p:animScale>
                                      <p:cBhvr>
                                        <p:cTn id="69" dur="26">
                                          <p:stCondLst>
                                            <p:cond delay="1312"/>
                                          </p:stCondLst>
                                        </p:cTn>
                                        <p:tgtEl>
                                          <p:spTgt spid="3">
                                            <p:txEl>
                                              <p:pRg st="3" end="3"/>
                                            </p:txEl>
                                          </p:spTgt>
                                        </p:tgtEl>
                                      </p:cBhvr>
                                      <p:to x="100000" y="80000"/>
                                    </p:animScale>
                                    <p:animScale>
                                      <p:cBhvr>
                                        <p:cTn id="70" dur="166" decel="50000">
                                          <p:stCondLst>
                                            <p:cond delay="1338"/>
                                          </p:stCondLst>
                                        </p:cTn>
                                        <p:tgtEl>
                                          <p:spTgt spid="3">
                                            <p:txEl>
                                              <p:pRg st="3" end="3"/>
                                            </p:txEl>
                                          </p:spTgt>
                                        </p:tgtEl>
                                      </p:cBhvr>
                                      <p:to x="100000" y="100000"/>
                                    </p:animScale>
                                    <p:animScale>
                                      <p:cBhvr>
                                        <p:cTn id="71" dur="26">
                                          <p:stCondLst>
                                            <p:cond delay="1642"/>
                                          </p:stCondLst>
                                        </p:cTn>
                                        <p:tgtEl>
                                          <p:spTgt spid="3">
                                            <p:txEl>
                                              <p:pRg st="3" end="3"/>
                                            </p:txEl>
                                          </p:spTgt>
                                        </p:tgtEl>
                                      </p:cBhvr>
                                      <p:to x="100000" y="90000"/>
                                    </p:animScale>
                                    <p:animScale>
                                      <p:cBhvr>
                                        <p:cTn id="72" dur="166" decel="50000">
                                          <p:stCondLst>
                                            <p:cond delay="1668"/>
                                          </p:stCondLst>
                                        </p:cTn>
                                        <p:tgtEl>
                                          <p:spTgt spid="3">
                                            <p:txEl>
                                              <p:pRg st="3" end="3"/>
                                            </p:txEl>
                                          </p:spTgt>
                                        </p:tgtEl>
                                      </p:cBhvr>
                                      <p:to x="100000" y="100000"/>
                                    </p:animScale>
                                    <p:animScale>
                                      <p:cBhvr>
                                        <p:cTn id="73" dur="26">
                                          <p:stCondLst>
                                            <p:cond delay="1808"/>
                                          </p:stCondLst>
                                        </p:cTn>
                                        <p:tgtEl>
                                          <p:spTgt spid="3">
                                            <p:txEl>
                                              <p:pRg st="3" end="3"/>
                                            </p:txEl>
                                          </p:spTgt>
                                        </p:tgtEl>
                                      </p:cBhvr>
                                      <p:to x="100000" y="95000"/>
                                    </p:animScale>
                                    <p:animScale>
                                      <p:cBhvr>
                                        <p:cTn id="74" dur="166" decel="50000">
                                          <p:stCondLst>
                                            <p:cond delay="1834"/>
                                          </p:stCondLst>
                                        </p:cTn>
                                        <p:tgtEl>
                                          <p:spTgt spid="3">
                                            <p:txEl>
                                              <p:pRg st="3" end="3"/>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10B19-3AC2-49F0-9885-14B4400C53F4}"/>
              </a:ext>
            </a:extLst>
          </p:cNvPr>
          <p:cNvSpPr>
            <a:spLocks noGrp="1"/>
          </p:cNvSpPr>
          <p:nvPr>
            <p:ph type="title"/>
          </p:nvPr>
        </p:nvSpPr>
        <p:spPr/>
        <p:txBody>
          <a:bodyPr/>
          <a:lstStyle/>
          <a:p>
            <a:pPr algn="ctr" rtl="1"/>
            <a:r>
              <a:rPr lang="ar-IQ" dirty="0"/>
              <a:t>جريمة إعادة التعامل بعملة بطل التعامل بها</a:t>
            </a:r>
            <a:br>
              <a:rPr lang="ar-IQ" dirty="0"/>
            </a:br>
            <a:r>
              <a:rPr lang="ar-IQ" dirty="0"/>
              <a:t>المادة 283 </a:t>
            </a:r>
            <a:endParaRPr lang="en-US" dirty="0"/>
          </a:p>
        </p:txBody>
      </p:sp>
      <p:sp>
        <p:nvSpPr>
          <p:cNvPr id="3" name="Content Placeholder 2">
            <a:extLst>
              <a:ext uri="{FF2B5EF4-FFF2-40B4-BE49-F238E27FC236}">
                <a16:creationId xmlns:a16="http://schemas.microsoft.com/office/drawing/2014/main" id="{B322B1AB-8AF2-422C-BD5D-50276647AF96}"/>
              </a:ext>
            </a:extLst>
          </p:cNvPr>
          <p:cNvSpPr>
            <a:spLocks noGrp="1"/>
          </p:cNvSpPr>
          <p:nvPr>
            <p:ph idx="1"/>
          </p:nvPr>
        </p:nvSpPr>
        <p:spPr/>
        <p:txBody>
          <a:bodyPr>
            <a:normAutofit/>
          </a:bodyPr>
          <a:lstStyle/>
          <a:p>
            <a:pPr algn="just" rtl="1"/>
            <a:r>
              <a:rPr lang="ar-IQ" sz="4000" dirty="0"/>
              <a:t>يعاقب بالحبس وبالغرامة أو بإحدى ھاتین العقوبتین كل من روج أو أعاد الى التعامل عملة معدنیة أو اوراقا نقدية أو اوراقا مصرفیة بطل التعامل بھا وھو على بینة من أمرھا.</a:t>
            </a:r>
            <a:endParaRPr lang="en-US" sz="4000" dirty="0"/>
          </a:p>
        </p:txBody>
      </p:sp>
      <p:pic>
        <p:nvPicPr>
          <p:cNvPr id="5" name="Picture 4">
            <a:extLst>
              <a:ext uri="{FF2B5EF4-FFF2-40B4-BE49-F238E27FC236}">
                <a16:creationId xmlns:a16="http://schemas.microsoft.com/office/drawing/2014/main" id="{206E12E5-0DCC-4111-A46C-548DCB06F5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4815" y="4150658"/>
            <a:ext cx="3294663" cy="1853248"/>
          </a:xfrm>
          <a:prstGeom prst="rect">
            <a:avLst/>
          </a:prstGeom>
        </p:spPr>
      </p:pic>
      <p:pic>
        <p:nvPicPr>
          <p:cNvPr id="7" name="Picture 6">
            <a:extLst>
              <a:ext uri="{FF2B5EF4-FFF2-40B4-BE49-F238E27FC236}">
                <a16:creationId xmlns:a16="http://schemas.microsoft.com/office/drawing/2014/main" id="{C2AF1534-C95A-4836-AF32-124C954121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678700" y="4150658"/>
            <a:ext cx="2814866" cy="1853248"/>
          </a:xfrm>
          <a:prstGeom prst="rect">
            <a:avLst/>
          </a:prstGeom>
        </p:spPr>
      </p:pic>
    </p:spTree>
    <p:extLst>
      <p:ext uri="{BB962C8B-B14F-4D97-AF65-F5344CB8AC3E}">
        <p14:creationId xmlns:p14="http://schemas.microsoft.com/office/powerpoint/2010/main" val="3827910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EDA256-E956-4131-BCA7-C9F1439EB182}"/>
              </a:ext>
            </a:extLst>
          </p:cNvPr>
          <p:cNvSpPr>
            <a:spLocks noGrp="1"/>
          </p:cNvSpPr>
          <p:nvPr>
            <p:ph type="title"/>
          </p:nvPr>
        </p:nvSpPr>
        <p:spPr/>
        <p:txBody>
          <a:bodyPr/>
          <a:lstStyle/>
          <a:p>
            <a:pPr algn="ctr" rtl="1"/>
            <a:r>
              <a:rPr lang="ar-IQ" dirty="0"/>
              <a:t>السلوك</a:t>
            </a:r>
            <a:br>
              <a:rPr lang="ar-IQ" dirty="0"/>
            </a:br>
            <a:r>
              <a:rPr lang="ar-IQ" dirty="0"/>
              <a:t>إعادة التعامل</a:t>
            </a:r>
            <a:endParaRPr lang="en-US" dirty="0"/>
          </a:p>
        </p:txBody>
      </p:sp>
      <p:sp>
        <p:nvSpPr>
          <p:cNvPr id="3" name="Content Placeholder 2">
            <a:extLst>
              <a:ext uri="{FF2B5EF4-FFF2-40B4-BE49-F238E27FC236}">
                <a16:creationId xmlns:a16="http://schemas.microsoft.com/office/drawing/2014/main" id="{2BA05A6C-D3E9-4C9A-BAEC-31404C825C34}"/>
              </a:ext>
            </a:extLst>
          </p:cNvPr>
          <p:cNvSpPr>
            <a:spLocks noGrp="1"/>
          </p:cNvSpPr>
          <p:nvPr>
            <p:ph idx="1"/>
          </p:nvPr>
        </p:nvSpPr>
        <p:spPr/>
        <p:txBody>
          <a:bodyPr/>
          <a:lstStyle/>
          <a:p>
            <a:pPr marL="0" indent="0" algn="r" rtl="1">
              <a:buNone/>
            </a:pPr>
            <a:r>
              <a:rPr lang="ar-IQ" dirty="0"/>
              <a:t>ما هو المقصود بإعادة التعامل؟ هل المقصود بيعها كسلعة؟ أم المقصود التعامل بها كأداة وفاء؟</a:t>
            </a:r>
          </a:p>
          <a:p>
            <a:pPr marL="0" indent="0" algn="ctr" rtl="1">
              <a:buNone/>
            </a:pPr>
            <a:endParaRPr lang="ar-IQ" sz="4000" dirty="0"/>
          </a:p>
          <a:p>
            <a:pPr marL="0" indent="0" algn="ctr" rtl="1">
              <a:buNone/>
            </a:pPr>
            <a:r>
              <a:rPr lang="ar-IQ" sz="4000" dirty="0"/>
              <a:t>محل السلوك الجرمي</a:t>
            </a:r>
          </a:p>
          <a:p>
            <a:pPr marL="0" indent="0" algn="ctr" rtl="1">
              <a:buNone/>
            </a:pPr>
            <a:endParaRPr lang="ar-IQ" dirty="0"/>
          </a:p>
          <a:p>
            <a:pPr marL="0" indent="0" algn="ctr" rtl="1">
              <a:buNone/>
            </a:pPr>
            <a:r>
              <a:rPr lang="ar-IQ" dirty="0"/>
              <a:t>عملة بطل التعامل بها</a:t>
            </a:r>
          </a:p>
          <a:p>
            <a:pPr marL="0" indent="0" algn="ctr" rtl="1">
              <a:buNone/>
            </a:pPr>
            <a:endParaRPr lang="ar-IQ" dirty="0"/>
          </a:p>
          <a:p>
            <a:pPr marL="0" indent="0" algn="ctr" rtl="1">
              <a:buNone/>
            </a:pPr>
            <a:r>
              <a:rPr lang="ar-IQ" sz="3200" dirty="0"/>
              <a:t>الركن المعنوي</a:t>
            </a:r>
            <a:endParaRPr lang="en-US" sz="3200" dirty="0"/>
          </a:p>
        </p:txBody>
      </p:sp>
    </p:spTree>
    <p:extLst>
      <p:ext uri="{BB962C8B-B14F-4D97-AF65-F5344CB8AC3E}">
        <p14:creationId xmlns:p14="http://schemas.microsoft.com/office/powerpoint/2010/main" val="30832117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wipe(down)">
                                      <p:cBhvr>
                                        <p:cTn id="25" dur="580">
                                          <p:stCondLst>
                                            <p:cond delay="0"/>
                                          </p:stCondLst>
                                        </p:cTn>
                                        <p:tgtEl>
                                          <p:spTgt spid="3">
                                            <p:txEl>
                                              <p:pRg st="2" end="2"/>
                                            </p:txEl>
                                          </p:spTgt>
                                        </p:tgtEl>
                                      </p:cBhvr>
                                    </p:animEffect>
                                    <p:anim calcmode="lin" valueType="num">
                                      <p:cBhvr>
                                        <p:cTn id="26"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2" end="2"/>
                                            </p:txEl>
                                          </p:spTgt>
                                        </p:tgtEl>
                                      </p:cBhvr>
                                      <p:to x="100000" y="60000"/>
                                    </p:animScale>
                                    <p:animScale>
                                      <p:cBhvr>
                                        <p:cTn id="32" dur="166" decel="50000">
                                          <p:stCondLst>
                                            <p:cond delay="676"/>
                                          </p:stCondLst>
                                        </p:cTn>
                                        <p:tgtEl>
                                          <p:spTgt spid="3">
                                            <p:txEl>
                                              <p:pRg st="2" end="2"/>
                                            </p:txEl>
                                          </p:spTgt>
                                        </p:tgtEl>
                                      </p:cBhvr>
                                      <p:to x="100000" y="100000"/>
                                    </p:animScale>
                                    <p:animScale>
                                      <p:cBhvr>
                                        <p:cTn id="33" dur="26">
                                          <p:stCondLst>
                                            <p:cond delay="1312"/>
                                          </p:stCondLst>
                                        </p:cTn>
                                        <p:tgtEl>
                                          <p:spTgt spid="3">
                                            <p:txEl>
                                              <p:pRg st="2" end="2"/>
                                            </p:txEl>
                                          </p:spTgt>
                                        </p:tgtEl>
                                      </p:cBhvr>
                                      <p:to x="100000" y="80000"/>
                                    </p:animScale>
                                    <p:animScale>
                                      <p:cBhvr>
                                        <p:cTn id="34" dur="166" decel="50000">
                                          <p:stCondLst>
                                            <p:cond delay="1338"/>
                                          </p:stCondLst>
                                        </p:cTn>
                                        <p:tgtEl>
                                          <p:spTgt spid="3">
                                            <p:txEl>
                                              <p:pRg st="2" end="2"/>
                                            </p:txEl>
                                          </p:spTgt>
                                        </p:tgtEl>
                                      </p:cBhvr>
                                      <p:to x="100000" y="100000"/>
                                    </p:animScale>
                                    <p:animScale>
                                      <p:cBhvr>
                                        <p:cTn id="35" dur="26">
                                          <p:stCondLst>
                                            <p:cond delay="1642"/>
                                          </p:stCondLst>
                                        </p:cTn>
                                        <p:tgtEl>
                                          <p:spTgt spid="3">
                                            <p:txEl>
                                              <p:pRg st="2" end="2"/>
                                            </p:txEl>
                                          </p:spTgt>
                                        </p:tgtEl>
                                      </p:cBhvr>
                                      <p:to x="100000" y="90000"/>
                                    </p:animScale>
                                    <p:animScale>
                                      <p:cBhvr>
                                        <p:cTn id="36" dur="166" decel="50000">
                                          <p:stCondLst>
                                            <p:cond delay="1668"/>
                                          </p:stCondLst>
                                        </p:cTn>
                                        <p:tgtEl>
                                          <p:spTgt spid="3">
                                            <p:txEl>
                                              <p:pRg st="2" end="2"/>
                                            </p:txEl>
                                          </p:spTgt>
                                        </p:tgtEl>
                                      </p:cBhvr>
                                      <p:to x="100000" y="100000"/>
                                    </p:animScale>
                                    <p:animScale>
                                      <p:cBhvr>
                                        <p:cTn id="37" dur="26">
                                          <p:stCondLst>
                                            <p:cond delay="1808"/>
                                          </p:stCondLst>
                                        </p:cTn>
                                        <p:tgtEl>
                                          <p:spTgt spid="3">
                                            <p:txEl>
                                              <p:pRg st="2" end="2"/>
                                            </p:txEl>
                                          </p:spTgt>
                                        </p:tgtEl>
                                      </p:cBhvr>
                                      <p:to x="100000" y="95000"/>
                                    </p:animScale>
                                    <p:animScale>
                                      <p:cBhvr>
                                        <p:cTn id="38" dur="166" decel="50000">
                                          <p:stCondLst>
                                            <p:cond delay="1834"/>
                                          </p:stCondLst>
                                        </p:cTn>
                                        <p:tgtEl>
                                          <p:spTgt spid="3">
                                            <p:txEl>
                                              <p:pRg st="2" end="2"/>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wipe(down)">
                                      <p:cBhvr>
                                        <p:cTn id="43" dur="580">
                                          <p:stCondLst>
                                            <p:cond delay="0"/>
                                          </p:stCondLst>
                                        </p:cTn>
                                        <p:tgtEl>
                                          <p:spTgt spid="3">
                                            <p:txEl>
                                              <p:pRg st="4" end="4"/>
                                            </p:txEl>
                                          </p:spTgt>
                                        </p:tgtEl>
                                      </p:cBhvr>
                                    </p:animEffect>
                                    <p:anim calcmode="lin" valueType="num">
                                      <p:cBhvr>
                                        <p:cTn id="44" dur="1822" tmFilter="0,0; 0.14,0.36; 0.43,0.73; 0.71,0.91; 1.0,1.0">
                                          <p:stCondLst>
                                            <p:cond delay="0"/>
                                          </p:stCondLst>
                                        </p:cTn>
                                        <p:tgtEl>
                                          <p:spTgt spid="3">
                                            <p:txEl>
                                              <p:pRg st="4" end="4"/>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4" end="4"/>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4" end="4"/>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4" end="4"/>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4" end="4"/>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4" end="4"/>
                                            </p:txEl>
                                          </p:spTgt>
                                        </p:tgtEl>
                                      </p:cBhvr>
                                      <p:to x="100000" y="60000"/>
                                    </p:animScale>
                                    <p:animScale>
                                      <p:cBhvr>
                                        <p:cTn id="50" dur="166" decel="50000">
                                          <p:stCondLst>
                                            <p:cond delay="676"/>
                                          </p:stCondLst>
                                        </p:cTn>
                                        <p:tgtEl>
                                          <p:spTgt spid="3">
                                            <p:txEl>
                                              <p:pRg st="4" end="4"/>
                                            </p:txEl>
                                          </p:spTgt>
                                        </p:tgtEl>
                                      </p:cBhvr>
                                      <p:to x="100000" y="100000"/>
                                    </p:animScale>
                                    <p:animScale>
                                      <p:cBhvr>
                                        <p:cTn id="51" dur="26">
                                          <p:stCondLst>
                                            <p:cond delay="1312"/>
                                          </p:stCondLst>
                                        </p:cTn>
                                        <p:tgtEl>
                                          <p:spTgt spid="3">
                                            <p:txEl>
                                              <p:pRg st="4" end="4"/>
                                            </p:txEl>
                                          </p:spTgt>
                                        </p:tgtEl>
                                      </p:cBhvr>
                                      <p:to x="100000" y="80000"/>
                                    </p:animScale>
                                    <p:animScale>
                                      <p:cBhvr>
                                        <p:cTn id="52" dur="166" decel="50000">
                                          <p:stCondLst>
                                            <p:cond delay="1338"/>
                                          </p:stCondLst>
                                        </p:cTn>
                                        <p:tgtEl>
                                          <p:spTgt spid="3">
                                            <p:txEl>
                                              <p:pRg st="4" end="4"/>
                                            </p:txEl>
                                          </p:spTgt>
                                        </p:tgtEl>
                                      </p:cBhvr>
                                      <p:to x="100000" y="100000"/>
                                    </p:animScale>
                                    <p:animScale>
                                      <p:cBhvr>
                                        <p:cTn id="53" dur="26">
                                          <p:stCondLst>
                                            <p:cond delay="1642"/>
                                          </p:stCondLst>
                                        </p:cTn>
                                        <p:tgtEl>
                                          <p:spTgt spid="3">
                                            <p:txEl>
                                              <p:pRg st="4" end="4"/>
                                            </p:txEl>
                                          </p:spTgt>
                                        </p:tgtEl>
                                      </p:cBhvr>
                                      <p:to x="100000" y="90000"/>
                                    </p:animScale>
                                    <p:animScale>
                                      <p:cBhvr>
                                        <p:cTn id="54" dur="166" decel="50000">
                                          <p:stCondLst>
                                            <p:cond delay="1668"/>
                                          </p:stCondLst>
                                        </p:cTn>
                                        <p:tgtEl>
                                          <p:spTgt spid="3">
                                            <p:txEl>
                                              <p:pRg st="4" end="4"/>
                                            </p:txEl>
                                          </p:spTgt>
                                        </p:tgtEl>
                                      </p:cBhvr>
                                      <p:to x="100000" y="100000"/>
                                    </p:animScale>
                                    <p:animScale>
                                      <p:cBhvr>
                                        <p:cTn id="55" dur="26">
                                          <p:stCondLst>
                                            <p:cond delay="1808"/>
                                          </p:stCondLst>
                                        </p:cTn>
                                        <p:tgtEl>
                                          <p:spTgt spid="3">
                                            <p:txEl>
                                              <p:pRg st="4" end="4"/>
                                            </p:txEl>
                                          </p:spTgt>
                                        </p:tgtEl>
                                      </p:cBhvr>
                                      <p:to x="100000" y="95000"/>
                                    </p:animScale>
                                    <p:animScale>
                                      <p:cBhvr>
                                        <p:cTn id="56" dur="166" decel="50000">
                                          <p:stCondLst>
                                            <p:cond delay="1834"/>
                                          </p:stCondLst>
                                        </p:cTn>
                                        <p:tgtEl>
                                          <p:spTgt spid="3">
                                            <p:txEl>
                                              <p:pRg st="4" end="4"/>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Effect transition="in" filter="wipe(down)">
                                      <p:cBhvr>
                                        <p:cTn id="61" dur="580">
                                          <p:stCondLst>
                                            <p:cond delay="0"/>
                                          </p:stCondLst>
                                        </p:cTn>
                                        <p:tgtEl>
                                          <p:spTgt spid="3">
                                            <p:txEl>
                                              <p:pRg st="6" end="6"/>
                                            </p:txEl>
                                          </p:spTgt>
                                        </p:tgtEl>
                                      </p:cBhvr>
                                    </p:animEffect>
                                    <p:anim calcmode="lin" valueType="num">
                                      <p:cBhvr>
                                        <p:cTn id="62" dur="1822" tmFilter="0,0; 0.14,0.36; 0.43,0.73; 0.71,0.91; 1.0,1.0">
                                          <p:stCondLst>
                                            <p:cond delay="0"/>
                                          </p:stCondLst>
                                        </p:cTn>
                                        <p:tgtEl>
                                          <p:spTgt spid="3">
                                            <p:txEl>
                                              <p:pRg st="6" end="6"/>
                                            </p:txEl>
                                          </p:spTgt>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3">
                                            <p:txEl>
                                              <p:pRg st="6" end="6"/>
                                            </p:txEl>
                                          </p:spTgt>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3">
                                            <p:txEl>
                                              <p:pRg st="6" end="6"/>
                                            </p:txEl>
                                          </p:spTgt>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3">
                                            <p:txEl>
                                              <p:pRg st="6" end="6"/>
                                            </p:txEl>
                                          </p:spTgt>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3">
                                            <p:txEl>
                                              <p:pRg st="6" end="6"/>
                                            </p:txEl>
                                          </p:spTgt>
                                        </p:tgtEl>
                                        <p:attrNameLst>
                                          <p:attrName>ppt_y</p:attrName>
                                        </p:attrNameLst>
                                      </p:cBhvr>
                                      <p:tavLst>
                                        <p:tav tm="0" fmla="#ppt_y-sin(pi*$)/81">
                                          <p:val>
                                            <p:fltVal val="0"/>
                                          </p:val>
                                        </p:tav>
                                        <p:tav tm="100000">
                                          <p:val>
                                            <p:fltVal val="1"/>
                                          </p:val>
                                        </p:tav>
                                      </p:tavLst>
                                    </p:anim>
                                    <p:animScale>
                                      <p:cBhvr>
                                        <p:cTn id="67" dur="26">
                                          <p:stCondLst>
                                            <p:cond delay="650"/>
                                          </p:stCondLst>
                                        </p:cTn>
                                        <p:tgtEl>
                                          <p:spTgt spid="3">
                                            <p:txEl>
                                              <p:pRg st="6" end="6"/>
                                            </p:txEl>
                                          </p:spTgt>
                                        </p:tgtEl>
                                      </p:cBhvr>
                                      <p:to x="100000" y="60000"/>
                                    </p:animScale>
                                    <p:animScale>
                                      <p:cBhvr>
                                        <p:cTn id="68" dur="166" decel="50000">
                                          <p:stCondLst>
                                            <p:cond delay="676"/>
                                          </p:stCondLst>
                                        </p:cTn>
                                        <p:tgtEl>
                                          <p:spTgt spid="3">
                                            <p:txEl>
                                              <p:pRg st="6" end="6"/>
                                            </p:txEl>
                                          </p:spTgt>
                                        </p:tgtEl>
                                      </p:cBhvr>
                                      <p:to x="100000" y="100000"/>
                                    </p:animScale>
                                    <p:animScale>
                                      <p:cBhvr>
                                        <p:cTn id="69" dur="26">
                                          <p:stCondLst>
                                            <p:cond delay="1312"/>
                                          </p:stCondLst>
                                        </p:cTn>
                                        <p:tgtEl>
                                          <p:spTgt spid="3">
                                            <p:txEl>
                                              <p:pRg st="6" end="6"/>
                                            </p:txEl>
                                          </p:spTgt>
                                        </p:tgtEl>
                                      </p:cBhvr>
                                      <p:to x="100000" y="80000"/>
                                    </p:animScale>
                                    <p:animScale>
                                      <p:cBhvr>
                                        <p:cTn id="70" dur="166" decel="50000">
                                          <p:stCondLst>
                                            <p:cond delay="1338"/>
                                          </p:stCondLst>
                                        </p:cTn>
                                        <p:tgtEl>
                                          <p:spTgt spid="3">
                                            <p:txEl>
                                              <p:pRg st="6" end="6"/>
                                            </p:txEl>
                                          </p:spTgt>
                                        </p:tgtEl>
                                      </p:cBhvr>
                                      <p:to x="100000" y="100000"/>
                                    </p:animScale>
                                    <p:animScale>
                                      <p:cBhvr>
                                        <p:cTn id="71" dur="26">
                                          <p:stCondLst>
                                            <p:cond delay="1642"/>
                                          </p:stCondLst>
                                        </p:cTn>
                                        <p:tgtEl>
                                          <p:spTgt spid="3">
                                            <p:txEl>
                                              <p:pRg st="6" end="6"/>
                                            </p:txEl>
                                          </p:spTgt>
                                        </p:tgtEl>
                                      </p:cBhvr>
                                      <p:to x="100000" y="90000"/>
                                    </p:animScale>
                                    <p:animScale>
                                      <p:cBhvr>
                                        <p:cTn id="72" dur="166" decel="50000">
                                          <p:stCondLst>
                                            <p:cond delay="1668"/>
                                          </p:stCondLst>
                                        </p:cTn>
                                        <p:tgtEl>
                                          <p:spTgt spid="3">
                                            <p:txEl>
                                              <p:pRg st="6" end="6"/>
                                            </p:txEl>
                                          </p:spTgt>
                                        </p:tgtEl>
                                      </p:cBhvr>
                                      <p:to x="100000" y="100000"/>
                                    </p:animScale>
                                    <p:animScale>
                                      <p:cBhvr>
                                        <p:cTn id="73" dur="26">
                                          <p:stCondLst>
                                            <p:cond delay="1808"/>
                                          </p:stCondLst>
                                        </p:cTn>
                                        <p:tgtEl>
                                          <p:spTgt spid="3">
                                            <p:txEl>
                                              <p:pRg st="6" end="6"/>
                                            </p:txEl>
                                          </p:spTgt>
                                        </p:tgtEl>
                                      </p:cBhvr>
                                      <p:to x="100000" y="95000"/>
                                    </p:animScale>
                                    <p:animScale>
                                      <p:cBhvr>
                                        <p:cTn id="74" dur="166" decel="50000">
                                          <p:stCondLst>
                                            <p:cond delay="1834"/>
                                          </p:stCondLst>
                                        </p:cTn>
                                        <p:tgtEl>
                                          <p:spTgt spid="3">
                                            <p:txEl>
                                              <p:pRg st="6" end="6"/>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52</TotalTime>
  <Words>554</Words>
  <Application>Microsoft Office PowerPoint</Application>
  <PresentationFormat>Widescreen</PresentationFormat>
  <Paragraphs>38</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Century Gothic</vt:lpstr>
      <vt:lpstr>Wingdings</vt:lpstr>
      <vt:lpstr>Wingdings 3</vt:lpstr>
      <vt:lpstr>Ion</vt:lpstr>
      <vt:lpstr>جريمة تزييف العملة</vt:lpstr>
      <vt:lpstr>الركن المادي الأفعال</vt:lpstr>
      <vt:lpstr>PowerPoint Presentation</vt:lpstr>
      <vt:lpstr>ركن المحل في جريمة تزييف العملة</vt:lpstr>
      <vt:lpstr>PowerPoint Presentation</vt:lpstr>
      <vt:lpstr>الركن المعنوي</vt:lpstr>
      <vt:lpstr>جريمة إعادة التعامل بعملة بطل التعامل بها المادة 283 </vt:lpstr>
      <vt:lpstr>السلوك إعادة التعامل</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جريمة تزييف العملة</dc:title>
  <dc:creator>dr.msabah70@gmail.com</dc:creator>
  <cp:lastModifiedBy>dr.msabah70@gmail.com</cp:lastModifiedBy>
  <cp:revision>2</cp:revision>
  <dcterms:created xsi:type="dcterms:W3CDTF">2023-10-13T21:17:25Z</dcterms:created>
  <dcterms:modified xsi:type="dcterms:W3CDTF">2023-10-13T22:10:15Z</dcterms:modified>
</cp:coreProperties>
</file>