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61" r:id="rId4"/>
    <p:sldId id="258"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72C9E75F-9B8C-4FE2-B070-F2B95AAE3E5F}" type="datetimeFigureOut">
              <a:rPr lang="en-US" smtClean="0"/>
              <a:t>1/2/2024</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E9DA8629-ECD5-48D4-ACC3-F4855CE6AAEA}" type="slidenum">
              <a:rPr lang="en-US" smtClean="0"/>
              <a:t>‹#›</a:t>
            </a:fld>
            <a:endParaRPr lang="en-US"/>
          </a:p>
        </p:txBody>
      </p:sp>
    </p:spTree>
    <p:extLst>
      <p:ext uri="{BB962C8B-B14F-4D97-AF65-F5344CB8AC3E}">
        <p14:creationId xmlns:p14="http://schemas.microsoft.com/office/powerpoint/2010/main" val="218808132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C9E75F-9B8C-4FE2-B070-F2B95AAE3E5F}" type="datetimeFigureOut">
              <a:rPr lang="en-US" smtClean="0"/>
              <a:t>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DA8629-ECD5-48D4-ACC3-F4855CE6AAEA}" type="slidenum">
              <a:rPr lang="en-US" smtClean="0"/>
              <a:t>‹#›</a:t>
            </a:fld>
            <a:endParaRPr lang="en-US"/>
          </a:p>
        </p:txBody>
      </p:sp>
    </p:spTree>
    <p:extLst>
      <p:ext uri="{BB962C8B-B14F-4D97-AF65-F5344CB8AC3E}">
        <p14:creationId xmlns:p14="http://schemas.microsoft.com/office/powerpoint/2010/main" val="4083996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C9E75F-9B8C-4FE2-B070-F2B95AAE3E5F}"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A8629-ECD5-48D4-ACC3-F4855CE6AAEA}" type="slidenum">
              <a:rPr lang="en-US" smtClean="0"/>
              <a:t>‹#›</a:t>
            </a:fld>
            <a:endParaRPr lang="en-US"/>
          </a:p>
        </p:txBody>
      </p:sp>
    </p:spTree>
    <p:extLst>
      <p:ext uri="{BB962C8B-B14F-4D97-AF65-F5344CB8AC3E}">
        <p14:creationId xmlns:p14="http://schemas.microsoft.com/office/powerpoint/2010/main" val="2943387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C9E75F-9B8C-4FE2-B070-F2B95AAE3E5F}"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A8629-ECD5-48D4-ACC3-F4855CE6AAEA}" type="slidenum">
              <a:rPr lang="en-US" smtClean="0"/>
              <a:t>‹#›</a:t>
            </a:fld>
            <a:endParaRPr lang="en-US"/>
          </a:p>
        </p:txBody>
      </p:sp>
    </p:spTree>
    <p:extLst>
      <p:ext uri="{BB962C8B-B14F-4D97-AF65-F5344CB8AC3E}">
        <p14:creationId xmlns:p14="http://schemas.microsoft.com/office/powerpoint/2010/main" val="38502713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C9E75F-9B8C-4FE2-B070-F2B95AAE3E5F}"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A8629-ECD5-48D4-ACC3-F4855CE6AAEA}" type="slidenum">
              <a:rPr lang="en-US" smtClean="0"/>
              <a:t>‹#›</a:t>
            </a:fld>
            <a:endParaRPr lang="en-US"/>
          </a:p>
        </p:txBody>
      </p:sp>
    </p:spTree>
    <p:extLst>
      <p:ext uri="{BB962C8B-B14F-4D97-AF65-F5344CB8AC3E}">
        <p14:creationId xmlns:p14="http://schemas.microsoft.com/office/powerpoint/2010/main" val="25926076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C9E75F-9B8C-4FE2-B070-F2B95AAE3E5F}"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A8629-ECD5-48D4-ACC3-F4855CE6AAEA}" type="slidenum">
              <a:rPr lang="en-US" smtClean="0"/>
              <a:t>‹#›</a:t>
            </a:fld>
            <a:endParaRPr lang="en-US"/>
          </a:p>
        </p:txBody>
      </p:sp>
    </p:spTree>
    <p:extLst>
      <p:ext uri="{BB962C8B-B14F-4D97-AF65-F5344CB8AC3E}">
        <p14:creationId xmlns:p14="http://schemas.microsoft.com/office/powerpoint/2010/main" val="5224321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C9E75F-9B8C-4FE2-B070-F2B95AAE3E5F}"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A8629-ECD5-48D4-ACC3-F4855CE6AAEA}" type="slidenum">
              <a:rPr lang="en-US" smtClean="0"/>
              <a:t>‹#›</a:t>
            </a:fld>
            <a:endParaRPr lang="en-US"/>
          </a:p>
        </p:txBody>
      </p:sp>
    </p:spTree>
    <p:extLst>
      <p:ext uri="{BB962C8B-B14F-4D97-AF65-F5344CB8AC3E}">
        <p14:creationId xmlns:p14="http://schemas.microsoft.com/office/powerpoint/2010/main" val="34260848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C9E75F-9B8C-4FE2-B070-F2B95AAE3E5F}"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A8629-ECD5-48D4-ACC3-F4855CE6AAEA}" type="slidenum">
              <a:rPr lang="en-US" smtClean="0"/>
              <a:t>‹#›</a:t>
            </a:fld>
            <a:endParaRPr lang="en-US"/>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20937076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C9E75F-9B8C-4FE2-B070-F2B95AAE3E5F}"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A8629-ECD5-48D4-ACC3-F4855CE6AAEA}" type="slidenum">
              <a:rPr lang="en-US" smtClean="0"/>
              <a:t>‹#›</a:t>
            </a:fld>
            <a:endParaRPr lang="en-US"/>
          </a:p>
        </p:txBody>
      </p:sp>
    </p:spTree>
    <p:extLst>
      <p:ext uri="{BB962C8B-B14F-4D97-AF65-F5344CB8AC3E}">
        <p14:creationId xmlns:p14="http://schemas.microsoft.com/office/powerpoint/2010/main" val="3362025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C9E75F-9B8C-4FE2-B070-F2B95AAE3E5F}"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A8629-ECD5-48D4-ACC3-F4855CE6AAEA}" type="slidenum">
              <a:rPr lang="en-US" smtClean="0"/>
              <a:t>‹#›</a:t>
            </a:fld>
            <a:endParaRPr lang="en-US"/>
          </a:p>
        </p:txBody>
      </p:sp>
    </p:spTree>
    <p:extLst>
      <p:ext uri="{BB962C8B-B14F-4D97-AF65-F5344CB8AC3E}">
        <p14:creationId xmlns:p14="http://schemas.microsoft.com/office/powerpoint/2010/main" val="1417949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C9E75F-9B8C-4FE2-B070-F2B95AAE3E5F}"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A8629-ECD5-48D4-ACC3-F4855CE6AAEA}" type="slidenum">
              <a:rPr lang="en-US" smtClean="0"/>
              <a:t>‹#›</a:t>
            </a:fld>
            <a:endParaRPr lang="en-US"/>
          </a:p>
        </p:txBody>
      </p:sp>
    </p:spTree>
    <p:extLst>
      <p:ext uri="{BB962C8B-B14F-4D97-AF65-F5344CB8AC3E}">
        <p14:creationId xmlns:p14="http://schemas.microsoft.com/office/powerpoint/2010/main" val="2591329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C9E75F-9B8C-4FE2-B070-F2B95AAE3E5F}" type="datetimeFigureOut">
              <a:rPr lang="en-US" smtClean="0"/>
              <a:t>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DA8629-ECD5-48D4-ACC3-F4855CE6AAEA}" type="slidenum">
              <a:rPr lang="en-US" smtClean="0"/>
              <a:t>‹#›</a:t>
            </a:fld>
            <a:endParaRPr lang="en-US"/>
          </a:p>
        </p:txBody>
      </p:sp>
    </p:spTree>
    <p:extLst>
      <p:ext uri="{BB962C8B-B14F-4D97-AF65-F5344CB8AC3E}">
        <p14:creationId xmlns:p14="http://schemas.microsoft.com/office/powerpoint/2010/main" val="1699874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C9E75F-9B8C-4FE2-B070-F2B95AAE3E5F}" type="datetimeFigureOut">
              <a:rPr lang="en-US" smtClean="0"/>
              <a:t>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DA8629-ECD5-48D4-ACC3-F4855CE6AAEA}" type="slidenum">
              <a:rPr lang="en-US" smtClean="0"/>
              <a:t>‹#›</a:t>
            </a:fld>
            <a:endParaRPr lang="en-US"/>
          </a:p>
        </p:txBody>
      </p:sp>
    </p:spTree>
    <p:extLst>
      <p:ext uri="{BB962C8B-B14F-4D97-AF65-F5344CB8AC3E}">
        <p14:creationId xmlns:p14="http://schemas.microsoft.com/office/powerpoint/2010/main" val="3042928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2C9E75F-9B8C-4FE2-B070-F2B95AAE3E5F}" type="datetimeFigureOut">
              <a:rPr lang="en-US" smtClean="0"/>
              <a:t>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DA8629-ECD5-48D4-ACC3-F4855CE6AAEA}" type="slidenum">
              <a:rPr lang="en-US" smtClean="0"/>
              <a:t>‹#›</a:t>
            </a:fld>
            <a:endParaRPr lang="en-US"/>
          </a:p>
        </p:txBody>
      </p:sp>
    </p:spTree>
    <p:extLst>
      <p:ext uri="{BB962C8B-B14F-4D97-AF65-F5344CB8AC3E}">
        <p14:creationId xmlns:p14="http://schemas.microsoft.com/office/powerpoint/2010/main" val="3229196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72C9E75F-9B8C-4FE2-B070-F2B95AAE3E5F}" type="datetimeFigureOut">
              <a:rPr lang="en-US" smtClean="0"/>
              <a:t>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DA8629-ECD5-48D4-ACC3-F4855CE6AAEA}" type="slidenum">
              <a:rPr lang="en-US" smtClean="0"/>
              <a:t>‹#›</a:t>
            </a:fld>
            <a:endParaRPr lang="en-US"/>
          </a:p>
        </p:txBody>
      </p:sp>
    </p:spTree>
    <p:extLst>
      <p:ext uri="{BB962C8B-B14F-4D97-AF65-F5344CB8AC3E}">
        <p14:creationId xmlns:p14="http://schemas.microsoft.com/office/powerpoint/2010/main" val="1633883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C9E75F-9B8C-4FE2-B070-F2B95AAE3E5F}" type="datetimeFigureOut">
              <a:rPr lang="en-US" smtClean="0"/>
              <a:t>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DA8629-ECD5-48D4-ACC3-F4855CE6AAEA}" type="slidenum">
              <a:rPr lang="en-US" smtClean="0"/>
              <a:t>‹#›</a:t>
            </a:fld>
            <a:endParaRPr lang="en-US"/>
          </a:p>
        </p:txBody>
      </p:sp>
    </p:spTree>
    <p:extLst>
      <p:ext uri="{BB962C8B-B14F-4D97-AF65-F5344CB8AC3E}">
        <p14:creationId xmlns:p14="http://schemas.microsoft.com/office/powerpoint/2010/main" val="2349113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C9E75F-9B8C-4FE2-B070-F2B95AAE3E5F}" type="datetimeFigureOut">
              <a:rPr lang="en-US" smtClean="0"/>
              <a:t>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DA8629-ECD5-48D4-ACC3-F4855CE6AAEA}" type="slidenum">
              <a:rPr lang="en-US" smtClean="0"/>
              <a:t>‹#›</a:t>
            </a:fld>
            <a:endParaRPr lang="en-US"/>
          </a:p>
        </p:txBody>
      </p:sp>
    </p:spTree>
    <p:extLst>
      <p:ext uri="{BB962C8B-B14F-4D97-AF65-F5344CB8AC3E}">
        <p14:creationId xmlns:p14="http://schemas.microsoft.com/office/powerpoint/2010/main" val="1208031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2C9E75F-9B8C-4FE2-B070-F2B95AAE3E5F}" type="datetimeFigureOut">
              <a:rPr lang="en-US" smtClean="0"/>
              <a:t>1/2/2024</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9DA8629-ECD5-48D4-ACC3-F4855CE6AAEA}" type="slidenum">
              <a:rPr lang="en-US" smtClean="0"/>
              <a:t>‹#›</a:t>
            </a:fld>
            <a:endParaRPr lang="en-US"/>
          </a:p>
        </p:txBody>
      </p:sp>
    </p:spTree>
    <p:extLst>
      <p:ext uri="{BB962C8B-B14F-4D97-AF65-F5344CB8AC3E}">
        <p14:creationId xmlns:p14="http://schemas.microsoft.com/office/powerpoint/2010/main" val="681078374"/>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8855B-5519-4D16-A107-D120BD04AF52}"/>
              </a:ext>
            </a:extLst>
          </p:cNvPr>
          <p:cNvSpPr>
            <a:spLocks noGrp="1"/>
          </p:cNvSpPr>
          <p:nvPr>
            <p:ph type="ctrTitle"/>
          </p:nvPr>
        </p:nvSpPr>
        <p:spPr>
          <a:xfrm>
            <a:off x="1152939" y="1964267"/>
            <a:ext cx="10007186" cy="977716"/>
          </a:xfrm>
        </p:spPr>
        <p:txBody>
          <a:bodyPr>
            <a:normAutofit fontScale="90000"/>
          </a:bodyPr>
          <a:lstStyle/>
          <a:p>
            <a:pPr algn="ctr" rtl="1"/>
            <a:r>
              <a:rPr lang="ar-IQ" sz="6000" b="1" dirty="0">
                <a:solidFill>
                  <a:srgbClr val="FF0000"/>
                </a:solidFill>
              </a:rPr>
              <a:t>الهوامش</a:t>
            </a:r>
            <a:endParaRPr lang="en-US" sz="6000" b="1" dirty="0">
              <a:solidFill>
                <a:srgbClr val="FF0000"/>
              </a:solidFill>
            </a:endParaRPr>
          </a:p>
        </p:txBody>
      </p:sp>
    </p:spTree>
    <p:extLst>
      <p:ext uri="{BB962C8B-B14F-4D97-AF65-F5344CB8AC3E}">
        <p14:creationId xmlns:p14="http://schemas.microsoft.com/office/powerpoint/2010/main" val="1005958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6CA6DB-B9A3-4DC2-8243-52155EBE6A73}"/>
              </a:ext>
            </a:extLst>
          </p:cNvPr>
          <p:cNvSpPr>
            <a:spLocks noGrp="1"/>
          </p:cNvSpPr>
          <p:nvPr>
            <p:ph idx="1"/>
          </p:nvPr>
        </p:nvSpPr>
        <p:spPr>
          <a:xfrm>
            <a:off x="685801" y="834887"/>
            <a:ext cx="10131425" cy="4956313"/>
          </a:xfrm>
        </p:spPr>
        <p:txBody>
          <a:bodyPr>
            <a:normAutofit lnSpcReduction="10000"/>
          </a:bodyPr>
          <a:lstStyle/>
          <a:p>
            <a:pPr marL="0" indent="0" algn="just" rtl="1">
              <a:buNone/>
            </a:pPr>
            <a:r>
              <a:rPr lang="ar-IQ" sz="2600" dirty="0"/>
              <a:t>إسم المؤلف (بدون القاب)، عنوان المرجع (كتاب أو بحث) وينبغي الإشارة إلى إسم الأثر بالكامل، رقم الجزء (إن وجد)، رقم الطبعة إن وجد، جهة النشر، مكان النشر، تأريخ النشر، رقم الصفحة. (</a:t>
            </a:r>
            <a:r>
              <a:rPr lang="ar-IQ" sz="2600" dirty="0">
                <a:solidFill>
                  <a:srgbClr val="FF0000"/>
                </a:solidFill>
              </a:rPr>
              <a:t>وهذه المعلومات تكتب لمرة واحدة فقط، فإذا ما تم إستخدام هذا المصدر في الهامش الذي يأتي بعد الهامش الذي كتب فيه هذه التفاصيل، عندها يكتب إسم المؤلف مع عبارة المصدر السابق بعد الفارزة، أما إذا أستخدم في الصفحات التالية، عندها يكتب إسم المؤلف، مع عبارة مصدر سابق، وهذه الملاحظة تسري على الكتب والبحوث على حد سواء).</a:t>
            </a:r>
          </a:p>
          <a:p>
            <a:pPr marL="0" indent="0" algn="just" rtl="1">
              <a:buNone/>
            </a:pPr>
            <a:r>
              <a:rPr lang="ar-IQ" dirty="0"/>
              <a:t>مثال:</a:t>
            </a:r>
          </a:p>
          <a:p>
            <a:pPr marL="0" marR="0" indent="0" algn="just" rtl="1">
              <a:spcBef>
                <a:spcPts val="0"/>
              </a:spcBef>
              <a:spcAft>
                <a:spcPts val="0"/>
              </a:spcAft>
              <a:buNone/>
            </a:pPr>
            <a:r>
              <a:rPr lang="ar-SA" sz="2900" dirty="0">
                <a:effectLst/>
                <a:latin typeface="Calibri" panose="020F0502020204030204" pitchFamily="34" charset="0"/>
                <a:ea typeface="Calibri" panose="020F0502020204030204" pitchFamily="34" charset="0"/>
                <a:cs typeface="Simplified Arabic" panose="02020603050405020304" pitchFamily="18" charset="-78"/>
              </a:rPr>
              <a:t>د. ضياء الأسدي، جرائم الانتخابات، منشورات زين الحقوقية، ط1، بيروت، 2009، ص230.</a:t>
            </a:r>
            <a:endParaRPr lang="en-US" sz="29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spcBef>
                <a:spcPts val="0"/>
              </a:spcBef>
              <a:spcAft>
                <a:spcPts val="0"/>
              </a:spcAft>
              <a:buNone/>
            </a:pPr>
            <a:r>
              <a:rPr lang="ar-SA" sz="2900" dirty="0">
                <a:effectLst/>
                <a:latin typeface="Calibri" panose="020F0502020204030204" pitchFamily="34" charset="0"/>
                <a:ea typeface="Calibri" panose="020F0502020204030204" pitchFamily="34" charset="0"/>
                <a:cs typeface="Simplified Arabic" panose="02020603050405020304" pitchFamily="18" charset="-78"/>
              </a:rPr>
              <a:t>د. حسني قمر، الحماية الجنائية للحقوق السياسية، دراسة مقارنة بين التشريعين الفرنسي والمصري، دار الكتب القانونية، القاهرة، 2006، ص9. </a:t>
            </a:r>
            <a:endParaRPr lang="en-US" sz="29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r>
              <a:rPr lang="ar-SA" sz="2900" dirty="0">
                <a:effectLst/>
                <a:ea typeface="Calibri" panose="020F0502020204030204" pitchFamily="34" charset="0"/>
                <a:cs typeface="Simplified Arabic" panose="02020603050405020304" pitchFamily="18" charset="-78"/>
              </a:rPr>
              <a:t>د. ضياء الأسدي، </a:t>
            </a:r>
            <a:r>
              <a:rPr lang="ar-IQ" sz="2900" dirty="0">
                <a:effectLst/>
                <a:ea typeface="Calibri" panose="020F0502020204030204" pitchFamily="34" charset="0"/>
                <a:cs typeface="Simplified Arabic" panose="02020603050405020304" pitchFamily="18" charset="-78"/>
              </a:rPr>
              <a:t>ال</a:t>
            </a:r>
            <a:r>
              <a:rPr lang="ar-SA" sz="2900" dirty="0">
                <a:effectLst/>
                <a:ea typeface="Calibri" panose="020F0502020204030204" pitchFamily="34" charset="0"/>
                <a:cs typeface="Simplified Arabic" panose="02020603050405020304" pitchFamily="18" charset="-78"/>
              </a:rPr>
              <a:t>مصدر </a:t>
            </a:r>
            <a:r>
              <a:rPr lang="ar-IQ" sz="2900" dirty="0">
                <a:effectLst/>
                <a:ea typeface="Calibri" panose="020F0502020204030204" pitchFamily="34" charset="0"/>
                <a:cs typeface="Simplified Arabic" panose="02020603050405020304" pitchFamily="18" charset="-78"/>
              </a:rPr>
              <a:t>ال</a:t>
            </a:r>
            <a:r>
              <a:rPr lang="ar-SA" sz="2900" dirty="0">
                <a:effectLst/>
                <a:ea typeface="Calibri" panose="020F0502020204030204" pitchFamily="34" charset="0"/>
                <a:cs typeface="Simplified Arabic" panose="02020603050405020304" pitchFamily="18" charset="-78"/>
              </a:rPr>
              <a:t>سابق، ص 231-232</a:t>
            </a:r>
            <a:r>
              <a:rPr lang="ar-SA" sz="1800" dirty="0">
                <a:effectLst/>
                <a:ea typeface="Calibri" panose="020F0502020204030204" pitchFamily="34" charset="0"/>
                <a:cs typeface="Simplified Arabic" panose="02020603050405020304" pitchFamily="18" charset="-78"/>
              </a:rPr>
              <a:t>.</a:t>
            </a:r>
            <a:endParaRPr lang="ar-IQ" dirty="0"/>
          </a:p>
        </p:txBody>
      </p:sp>
    </p:spTree>
    <p:extLst>
      <p:ext uri="{BB962C8B-B14F-4D97-AF65-F5344CB8AC3E}">
        <p14:creationId xmlns:p14="http://schemas.microsoft.com/office/powerpoint/2010/main" val="2800199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anim calcmode="lin" valueType="num">
                                      <p:cBhvr>
                                        <p:cTn id="29"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2000"/>
                                        <p:tgtEl>
                                          <p:spTgt spid="3">
                                            <p:txEl>
                                              <p:pRg st="4" end="4"/>
                                            </p:txEl>
                                          </p:spTgt>
                                        </p:tgtEl>
                                      </p:cBhvr>
                                    </p:animEffect>
                                    <p:anim calcmode="lin" valueType="num">
                                      <p:cBhvr>
                                        <p:cTn id="36"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C0C397-8290-4DB5-9EC6-3AC96F76C761}"/>
              </a:ext>
            </a:extLst>
          </p:cNvPr>
          <p:cNvSpPr>
            <a:spLocks noGrp="1"/>
          </p:cNvSpPr>
          <p:nvPr>
            <p:ph idx="1"/>
          </p:nvPr>
        </p:nvSpPr>
        <p:spPr>
          <a:xfrm>
            <a:off x="685801" y="675861"/>
            <a:ext cx="10131425" cy="5115339"/>
          </a:xfrm>
        </p:spPr>
        <p:txBody>
          <a:bodyPr>
            <a:normAutofit fontScale="92500"/>
          </a:bodyPr>
          <a:lstStyle/>
          <a:p>
            <a:pPr marL="0" indent="0" algn="just" rtl="1">
              <a:buNone/>
            </a:pPr>
            <a:r>
              <a:rPr lang="ar-IQ" sz="3000" dirty="0"/>
              <a:t>إذا كان المصدر هو بحث، عندها ينبغي الإشارة إلى:</a:t>
            </a:r>
          </a:p>
          <a:p>
            <a:pPr marL="0" indent="0" algn="just" rtl="1">
              <a:buNone/>
            </a:pPr>
            <a:r>
              <a:rPr lang="ar-IQ" sz="3000" dirty="0"/>
              <a:t> إسم المؤلف (بدون القاب)، عنوان المرجع (كتاب أو بحث) وينبغي الإشارة إلى إسم الأثر بالكامل، وإسم المجلة، والجامعة التابعة لها إن وجدت، والعدد، والتأريخ، ورقم الصفحة. </a:t>
            </a:r>
          </a:p>
          <a:p>
            <a:pPr marL="0" indent="0" algn="just" rtl="1">
              <a:buNone/>
            </a:pPr>
            <a:r>
              <a:rPr lang="ar-IQ" sz="3000" dirty="0"/>
              <a:t>مثال</a:t>
            </a:r>
          </a:p>
          <a:p>
            <a:pPr marL="0" indent="0" algn="just" rtl="1">
              <a:buNone/>
            </a:pPr>
            <a:r>
              <a:rPr lang="ar-SA" sz="3200" dirty="0">
                <a:effectLst/>
                <a:latin typeface="Calibri" panose="020F0502020204030204" pitchFamily="34" charset="0"/>
                <a:ea typeface="Calibri" panose="020F0502020204030204" pitchFamily="34" charset="0"/>
                <a:cs typeface="Simplified Arabic" panose="02020603050405020304" pitchFamily="18" charset="-78"/>
              </a:rPr>
              <a:t>د. عمر فخري عبد الرزاق الحديثي، الوقاية من الجريمة الانتخابية، مجلة جامعة الأنبار للعلوم القانونية والسياسية، كلية القانون، جامعة الأنبار، المجلد الأول، العدد الثالث، 211، ص108؛ د. طالب الشرع، الجريمة الإنتخابية، مجلة العلوم القانونية، كلية القانون، جامعة بغداد، المجلد 21، العدد الأول، 2006، ص 148.</a:t>
            </a:r>
            <a:endParaRPr lang="ar-IQ" sz="5800" dirty="0"/>
          </a:p>
          <a:p>
            <a:pPr marL="0" indent="0" algn="just" rtl="1">
              <a:buNone/>
            </a:pPr>
            <a:r>
              <a:rPr lang="ar-IQ" sz="2600" dirty="0">
                <a:solidFill>
                  <a:srgbClr val="FF0000"/>
                </a:solidFill>
              </a:rPr>
              <a:t>ينبغي الإعتماد على البحوث المنشورة في المجلات العلمية المعتمدة، وهذا يعني إهمال البحوث التي تنشر في المجلات غير المعتمدة، والسبب في ذلك هو أن البحوث تنشر في هذه الأخيرة دون أي تقويم.</a:t>
            </a:r>
            <a:endParaRPr lang="en-US" sz="2600" dirty="0">
              <a:solidFill>
                <a:srgbClr val="FF0000"/>
              </a:solidFill>
            </a:endParaRPr>
          </a:p>
          <a:p>
            <a:pPr marL="0" indent="0" algn="r" rtl="1">
              <a:buNone/>
            </a:pPr>
            <a:endParaRPr lang="en-US" dirty="0"/>
          </a:p>
        </p:txBody>
      </p:sp>
    </p:spTree>
    <p:extLst>
      <p:ext uri="{BB962C8B-B14F-4D97-AF65-F5344CB8AC3E}">
        <p14:creationId xmlns:p14="http://schemas.microsoft.com/office/powerpoint/2010/main" val="3010901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240D7F-CDFD-4AB7-ADB3-48C36DAA1A6F}"/>
              </a:ext>
            </a:extLst>
          </p:cNvPr>
          <p:cNvSpPr>
            <a:spLocks noGrp="1"/>
          </p:cNvSpPr>
          <p:nvPr>
            <p:ph idx="1"/>
          </p:nvPr>
        </p:nvSpPr>
        <p:spPr>
          <a:xfrm>
            <a:off x="685801" y="1007165"/>
            <a:ext cx="10131425" cy="4784035"/>
          </a:xfrm>
        </p:spPr>
        <p:txBody>
          <a:bodyPr>
            <a:normAutofit/>
          </a:bodyPr>
          <a:lstStyle/>
          <a:p>
            <a:pPr algn="just" rtl="1"/>
            <a:r>
              <a:rPr lang="ar-IQ" dirty="0"/>
              <a:t>إذا كانت المجلة مأخوذة من الانترنت عندها ينبغي الإشارة إلى الرابط الالكتروني، وبعدها إضافة عبارة (تأريخ الزيارة) بعد الإشارة إلى رقم الصفحة. </a:t>
            </a:r>
          </a:p>
          <a:p>
            <a:pPr algn="just" rtl="1"/>
            <a:r>
              <a:rPr lang="ar-IQ" dirty="0"/>
              <a:t>أما إذا كانت الملف الذي يحتوي على البحث هو من نوع </a:t>
            </a:r>
            <a:r>
              <a:rPr lang="en-US" dirty="0"/>
              <a:t>PDF</a:t>
            </a:r>
            <a:r>
              <a:rPr lang="ar-IQ" dirty="0"/>
              <a:t> عندها ليس هناك داع إلى الإشارة إلى الموقع أو الرابط الالكتروني.</a:t>
            </a:r>
          </a:p>
          <a:p>
            <a:pPr algn="just" rtl="1"/>
            <a:r>
              <a:rPr lang="ar-IQ" dirty="0"/>
              <a:t>يجوز كتابة أكثر من مصدر في الهامش الواحد، وينبغي وضع رقم هامش لكل مقطع (</a:t>
            </a:r>
            <a:r>
              <a:rPr lang="tr-TR" dirty="0"/>
              <a:t>paragraph</a:t>
            </a:r>
            <a:r>
              <a:rPr lang="ar-IQ" dirty="0"/>
              <a:t>) في الصفحة، مثلاً:</a:t>
            </a:r>
          </a:p>
          <a:p>
            <a:pPr marL="0" indent="0" algn="just" rtl="1">
              <a:buNone/>
            </a:pPr>
            <a:r>
              <a:rPr lang="ar-SA" sz="2400" dirty="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د. مأمون محمد سلامة، قانون العقوبات، القسم الخاص، الجزء الأول، الجرائم المضرة بالمصلحة العامة، دار الفكر العربي، القاهرة، 1988، ص11؛ د. أحمد فتحي سرور، قانون العقوبات، القسم الخاص، الجزء الأول في الجرائم المضرة بالمصلحة العامة، الطبعة الثانية، دار النهضة العربية، القاهرة، 1967، ص9.</a:t>
            </a:r>
            <a:endParaRPr lang="en-US" sz="3600" dirty="0">
              <a:solidFill>
                <a:srgbClr val="FF0000"/>
              </a:solidFill>
            </a:endParaRPr>
          </a:p>
        </p:txBody>
      </p:sp>
    </p:spTree>
    <p:extLst>
      <p:ext uri="{BB962C8B-B14F-4D97-AF65-F5344CB8AC3E}">
        <p14:creationId xmlns:p14="http://schemas.microsoft.com/office/powerpoint/2010/main" val="1174280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22B8F9-FD97-4C2A-8876-EE44A15551C4}"/>
              </a:ext>
            </a:extLst>
          </p:cNvPr>
          <p:cNvSpPr>
            <a:spLocks noGrp="1"/>
          </p:cNvSpPr>
          <p:nvPr>
            <p:ph idx="1"/>
          </p:nvPr>
        </p:nvSpPr>
        <p:spPr>
          <a:xfrm>
            <a:off x="685801" y="940905"/>
            <a:ext cx="10131425" cy="4850296"/>
          </a:xfrm>
        </p:spPr>
        <p:txBody>
          <a:bodyPr>
            <a:normAutofit/>
          </a:bodyPr>
          <a:lstStyle/>
          <a:p>
            <a:pPr marL="0" indent="0" algn="r" rtl="1">
              <a:buNone/>
            </a:pPr>
            <a:r>
              <a:rPr lang="ar-IQ" dirty="0"/>
              <a:t>أما بالنسبة لرسائل الماجستير وأطاريح الدكتورا، فهو كالآتي:</a:t>
            </a:r>
          </a:p>
          <a:p>
            <a:pPr marL="0" indent="0" algn="just" rtl="1">
              <a:buNone/>
            </a:pPr>
            <a:r>
              <a:rPr lang="ar-SA" sz="2400" dirty="0">
                <a:solidFill>
                  <a:srgbClr val="FF0000"/>
                </a:solidFill>
                <a:effectLst/>
                <a:latin typeface="Calibri" panose="020F0502020204030204" pitchFamily="34" charset="0"/>
                <a:ea typeface="Calibri" panose="020F0502020204030204" pitchFamily="34" charset="0"/>
                <a:cs typeface="Ali_K_Sharif" pitchFamily="2" charset="-78"/>
              </a:rPr>
              <a:t>رزطار محمد قادر</a:t>
            </a:r>
            <a:r>
              <a:rPr lang="ar-SA" sz="2400" dirty="0">
                <a:solidFill>
                  <a:srgbClr val="FF0000"/>
                </a:solidFill>
                <a:effectLst/>
                <a:latin typeface="Calibri" panose="020F0502020204030204" pitchFamily="34" charset="0"/>
                <a:ea typeface="Calibri" panose="020F0502020204030204" pitchFamily="34" charset="0"/>
                <a:cs typeface="Ali_K_Alwand" pitchFamily="2" charset="-78"/>
              </a:rPr>
              <a:t>،</a:t>
            </a:r>
            <a:r>
              <a:rPr lang="ar-SA" sz="2400" dirty="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جريمة التعذيب في القانون الجنائي، دراسة تحليلية انتقادية مقارنة في ضوء القانون الدولي الإنساني، أطروحة دكتوراه مقدمة إلى كلية القانون بجامعة صلاح الدين</a:t>
            </a:r>
            <a:r>
              <a:rPr lang="ar-IQ" sz="2400" dirty="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(أو رسالة ماجستير مقدمة ..... اذا كان المصدر عبارة عن رسالة ماجستير)</a:t>
            </a:r>
            <a:r>
              <a:rPr lang="ar-SA" sz="2400" dirty="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أربيل، 2003، ص82</a:t>
            </a:r>
            <a:r>
              <a:rPr lang="ar-IQ" sz="2400"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a:t>
            </a:r>
          </a:p>
          <a:p>
            <a:pPr marL="0" indent="0" algn="just" rtl="1">
              <a:buNone/>
            </a:pPr>
            <a:r>
              <a:rPr lang="ar-IQ" sz="2400" dirty="0">
                <a:solidFill>
                  <a:srgbClr val="7030A0"/>
                </a:solidFill>
                <a:latin typeface="Calibri" panose="020F0502020204030204" pitchFamily="34" charset="0"/>
                <a:cs typeface="Simplified Arabic" panose="02020603050405020304" pitchFamily="18" charset="-78"/>
              </a:rPr>
              <a:t>وهناك من يضيف عبارة غير منشورة، وهذا أمر متروك للباحث. </a:t>
            </a:r>
          </a:p>
          <a:p>
            <a:pPr marL="0" indent="0" algn="just" rtl="1">
              <a:buNone/>
            </a:pPr>
            <a:r>
              <a:rPr lang="ar-IQ" sz="2400" dirty="0">
                <a:latin typeface="Calibri" panose="020F0502020204030204" pitchFamily="34" charset="0"/>
                <a:cs typeface="Simplified Arabic" panose="02020603050405020304" pitchFamily="18" charset="-78"/>
              </a:rPr>
              <a:t>إذا إستخدم مصدر في هامش رقم (1) على سبيل المثال، وبعدها أستخدم المصدر نفسه في الهامش رقم (2)، عندها لن يكتب في الهامش رقم (2) إسم المؤلف أو المصدر، بل يقال المصدر نفسه، وإذا كانت المعلومة مأخوذة من الصفحة نفسها عندها يقال "المصدر نفسه والصفحة نفسها".</a:t>
            </a:r>
          </a:p>
          <a:p>
            <a:pPr marL="0" indent="0" algn="just" rtl="1">
              <a:buNone/>
            </a:pPr>
            <a:r>
              <a:rPr lang="ar-IQ" sz="2400" dirty="0">
                <a:latin typeface="Calibri" panose="020F0502020204030204" pitchFamily="34" charset="0"/>
                <a:cs typeface="Simplified Arabic" panose="02020603050405020304" pitchFamily="18" charset="-78"/>
              </a:rPr>
              <a:t>يمكن إستخدام أكثر من مصدر للمؤلف ذاته، عندها لا يجوز إستخدام عبارة (المصدر نفسه) بل ينبغي كتابة إسم المؤلف في كل مرة، وبعدها تكتب عبارة المصدر السابق أو مصدر سابق.</a:t>
            </a:r>
            <a:endParaRPr lang="en-US" sz="3600" dirty="0"/>
          </a:p>
        </p:txBody>
      </p:sp>
    </p:spTree>
    <p:extLst>
      <p:ext uri="{BB962C8B-B14F-4D97-AF65-F5344CB8AC3E}">
        <p14:creationId xmlns:p14="http://schemas.microsoft.com/office/powerpoint/2010/main" val="1387395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311193-781E-4DCF-8484-6D3A79C07C74}"/>
              </a:ext>
            </a:extLst>
          </p:cNvPr>
          <p:cNvSpPr>
            <a:spLocks noGrp="1"/>
          </p:cNvSpPr>
          <p:nvPr>
            <p:ph idx="1"/>
          </p:nvPr>
        </p:nvSpPr>
        <p:spPr>
          <a:xfrm>
            <a:off x="685801" y="1020417"/>
            <a:ext cx="10131425" cy="4770784"/>
          </a:xfrm>
        </p:spPr>
        <p:txBody>
          <a:bodyPr/>
          <a:lstStyle/>
          <a:p>
            <a:pPr marL="0" indent="0" algn="just" rtl="1">
              <a:buNone/>
            </a:pPr>
            <a:r>
              <a:rPr lang="ar-IQ" dirty="0"/>
              <a:t>بالنسبة للتشريعات والقوانين، فلا يجوز أخذ متون نصوصها من المصادر والكتب والمجلات، بل ينبغي مراجعة المواقع الرسمية التي تنشر فيها هذه القوانين، وينبغي أن تكون هذه المواقع مواقع رسمية، مثل موقع وزارة العدل، أو البرلمان، وإقتباس المتون منها مباشرة، وهنا ينبغي توخي الحذر لدى كتابة رقم التشريع وتأريخه مع رقم المادة. </a:t>
            </a:r>
          </a:p>
          <a:p>
            <a:pPr marL="0" indent="0" algn="just" rtl="1">
              <a:buNone/>
            </a:pPr>
            <a:r>
              <a:rPr lang="ar-IQ" dirty="0"/>
              <a:t>أما بالنسبة لأحكام المحاكم، فهو أمر ضروري خاصة إذا كانت موضوع الدراسة لها علاقة بمجال تطبيق القوانين في أروقة المحاكم.</a:t>
            </a:r>
          </a:p>
          <a:p>
            <a:pPr marL="0" indent="0" algn="just" rtl="1">
              <a:buNone/>
            </a:pPr>
            <a:r>
              <a:rPr lang="ar-IQ" dirty="0"/>
              <a:t>وتمثل هذه الأحكام خير دليل يستشهد بها الباحث لتأييد آراءه وجعلها سنداً له يرتكز عليها لدى إبداءه لآرائه في المواضيع التي تتطلب ذلك، وتمكن الباحث من تحليل هذه الأحكام والقرارات سوف تكون في صالحه. </a:t>
            </a:r>
          </a:p>
          <a:p>
            <a:pPr marL="0" indent="0" algn="just" rtl="1">
              <a:buNone/>
            </a:pPr>
            <a:r>
              <a:rPr lang="ar-IQ" dirty="0"/>
              <a:t>وكلما كان القرار غير منشور كلما كان ذلك في صالحه.</a:t>
            </a:r>
            <a:endParaRPr lang="en-US" dirty="0"/>
          </a:p>
        </p:txBody>
      </p:sp>
    </p:spTree>
    <p:extLst>
      <p:ext uri="{BB962C8B-B14F-4D97-AF65-F5344CB8AC3E}">
        <p14:creationId xmlns:p14="http://schemas.microsoft.com/office/powerpoint/2010/main" val="1755767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7</TotalTime>
  <Words>747</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Celestial</vt:lpstr>
      <vt:lpstr>الهوامش</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الهوامش</dc:title>
  <dc:creator>dr.msabah70@gmail.com</dc:creator>
  <cp:lastModifiedBy>dr.msabah70@gmail.com</cp:lastModifiedBy>
  <cp:revision>1</cp:revision>
  <dcterms:created xsi:type="dcterms:W3CDTF">2024-01-02T19:03:53Z</dcterms:created>
  <dcterms:modified xsi:type="dcterms:W3CDTF">2024-01-02T19:11:30Z</dcterms:modified>
</cp:coreProperties>
</file>