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414" y="353313"/>
            <a:ext cx="7491171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3439" y="3383167"/>
            <a:ext cx="5297170" cy="305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311" y="197612"/>
            <a:ext cx="73666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155" marR="5080" indent="-97409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Meteorology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Dispersion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Modeling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Air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Quality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Meteorology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612" y="1580134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•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612" y="2464434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•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511" y="1561059"/>
            <a:ext cx="6927850" cy="38874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400" spc="-5" dirty="0">
                <a:latin typeface="Microsoft Sans Serif"/>
                <a:cs typeface="Microsoft Sans Serif"/>
              </a:rPr>
              <a:t>Primary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Metrological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Parameter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spc="125" dirty="0">
                <a:latin typeface="Microsoft Sans Serif"/>
                <a:cs typeface="Microsoft Sans Serif"/>
              </a:rPr>
              <a:t>–Wind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speed,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Wind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Direction,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Atmospheric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Stability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Secondary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Metrological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Parameter</a:t>
            </a:r>
            <a:endParaRPr sz="2400">
              <a:latin typeface="Microsoft Sans Serif"/>
              <a:cs typeface="Microsoft Sans Serif"/>
            </a:endParaRPr>
          </a:p>
          <a:p>
            <a:pPr marL="413384" indent="-287020">
              <a:lnSpc>
                <a:spcPct val="100000"/>
              </a:lnSpc>
              <a:spcBef>
                <a:spcPts val="925"/>
              </a:spcBef>
              <a:buChar char="–"/>
              <a:tabLst>
                <a:tab pos="414020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sunlight</a:t>
            </a:r>
            <a:endParaRPr sz="2400">
              <a:latin typeface="Microsoft Sans Serif"/>
              <a:cs typeface="Microsoft Sans Serif"/>
            </a:endParaRPr>
          </a:p>
          <a:p>
            <a:pPr marL="413384" indent="-287020">
              <a:lnSpc>
                <a:spcPct val="100000"/>
              </a:lnSpc>
              <a:spcBef>
                <a:spcPts val="605"/>
              </a:spcBef>
              <a:buChar char="–"/>
              <a:tabLst>
                <a:tab pos="4140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temperature</a:t>
            </a:r>
            <a:endParaRPr sz="2400">
              <a:latin typeface="Microsoft Sans Serif"/>
              <a:cs typeface="Microsoft Sans Serif"/>
            </a:endParaRPr>
          </a:p>
          <a:p>
            <a:pPr marL="413384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4140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precipitation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and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humidity</a:t>
            </a:r>
            <a:endParaRPr sz="2400">
              <a:latin typeface="Microsoft Sans Serif"/>
              <a:cs typeface="Microsoft Sans Serif"/>
            </a:endParaRPr>
          </a:p>
          <a:p>
            <a:pPr marL="413384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41402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Topography</a:t>
            </a:r>
            <a:endParaRPr sz="2400">
              <a:latin typeface="Microsoft Sans Serif"/>
              <a:cs typeface="Microsoft Sans Serif"/>
            </a:endParaRPr>
          </a:p>
          <a:p>
            <a:pPr marL="413384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4140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Energy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from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and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earth’s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rotation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drives</a:t>
            </a:r>
            <a:endParaRPr sz="2400">
              <a:latin typeface="Microsoft Sans Serif"/>
              <a:cs typeface="Microsoft Sans Serif"/>
            </a:endParaRPr>
          </a:p>
          <a:p>
            <a:pPr marL="413384">
              <a:lnSpc>
                <a:spcPct val="100000"/>
              </a:lnSpc>
            </a:pPr>
            <a:r>
              <a:rPr sz="2400" spc="-5" dirty="0">
                <a:latin typeface="Microsoft Sans Serif"/>
                <a:cs typeface="Microsoft Sans Serif"/>
              </a:rPr>
              <a:t>atmospheric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circulation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34" y="210058"/>
            <a:ext cx="69265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Point</a:t>
            </a:r>
            <a:r>
              <a:rPr spc="20" dirty="0"/>
              <a:t> </a:t>
            </a:r>
            <a:r>
              <a:rPr spc="-5" dirty="0"/>
              <a:t>Source</a:t>
            </a:r>
            <a:r>
              <a:rPr spc="50" dirty="0"/>
              <a:t> </a:t>
            </a:r>
            <a:r>
              <a:rPr spc="-10" dirty="0"/>
              <a:t>Gaussian</a:t>
            </a:r>
            <a:r>
              <a:rPr spc="40" dirty="0"/>
              <a:t> </a:t>
            </a:r>
            <a:r>
              <a:rPr spc="-10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  <a:r>
              <a:rPr spc="50" dirty="0"/>
              <a:t> </a:t>
            </a:r>
            <a:r>
              <a:rPr spc="1050" dirty="0"/>
              <a:t>–</a:t>
            </a:r>
            <a:r>
              <a:rPr spc="50" dirty="0"/>
              <a:t> </a:t>
            </a:r>
            <a:r>
              <a:rPr spc="-10" dirty="0"/>
              <a:t>Effective</a:t>
            </a:r>
            <a:r>
              <a:rPr spc="50" dirty="0"/>
              <a:t> </a:t>
            </a:r>
            <a:r>
              <a:rPr spc="-5" dirty="0"/>
              <a:t>Stack</a:t>
            </a:r>
            <a:r>
              <a:rPr spc="-55" dirty="0"/>
              <a:t> </a:t>
            </a:r>
            <a:r>
              <a:rPr spc="-10" dirty="0"/>
              <a:t>Height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535" y="2303221"/>
            <a:ext cx="5467985" cy="281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00"/>
              </a:spcBef>
            </a:pPr>
            <a:r>
              <a:rPr sz="3300" i="1" dirty="0">
                <a:latin typeface="Times New Roman"/>
                <a:cs typeface="Times New Roman"/>
              </a:rPr>
              <a:t>H</a:t>
            </a:r>
            <a:r>
              <a:rPr sz="3300" i="1" spc="-1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-25" dirty="0">
                <a:latin typeface="Times New Roman"/>
                <a:cs typeface="Times New Roman"/>
              </a:rPr>
              <a:t> </a:t>
            </a:r>
            <a:r>
              <a:rPr sz="3300" i="1" dirty="0">
                <a:latin typeface="Times New Roman"/>
                <a:cs typeface="Times New Roman"/>
              </a:rPr>
              <a:t>h</a:t>
            </a:r>
            <a:r>
              <a:rPr sz="3300" i="1" spc="-1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</a:t>
            </a:r>
            <a:r>
              <a:rPr sz="3300" spc="-2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Symbol"/>
                <a:cs typeface="Symbol"/>
              </a:rPr>
              <a:t></a:t>
            </a:r>
            <a:r>
              <a:rPr sz="3300" i="1" spc="-5" dirty="0">
                <a:latin typeface="Times New Roman"/>
                <a:cs typeface="Times New Roman"/>
              </a:rPr>
              <a:t>H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2800" spc="-10" dirty="0">
                <a:latin typeface="Microsoft Sans Serif"/>
                <a:cs typeface="Microsoft Sans Serif"/>
              </a:rPr>
              <a:t>where</a:t>
            </a:r>
            <a:endParaRPr sz="2800">
              <a:latin typeface="Microsoft Sans Serif"/>
              <a:cs typeface="Microsoft Sans Serif"/>
            </a:endParaRPr>
          </a:p>
          <a:p>
            <a:pPr marL="584200">
              <a:lnSpc>
                <a:spcPct val="100000"/>
              </a:lnSpc>
              <a:spcBef>
                <a:spcPts val="325"/>
              </a:spcBef>
            </a:pPr>
            <a:r>
              <a:rPr sz="2800" i="1" spc="-5" dirty="0">
                <a:latin typeface="Times New Roman"/>
                <a:cs typeface="Times New Roman"/>
              </a:rPr>
              <a:t>H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Effective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stack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height (m)</a:t>
            </a:r>
            <a:endParaRPr sz="2800">
              <a:latin typeface="Microsoft Sans Serif"/>
              <a:cs typeface="Microsoft Sans Serif"/>
            </a:endParaRPr>
          </a:p>
          <a:p>
            <a:pPr marL="584200">
              <a:lnSpc>
                <a:spcPct val="100000"/>
              </a:lnSpc>
              <a:spcBef>
                <a:spcPts val="705"/>
              </a:spcBef>
            </a:pPr>
            <a:r>
              <a:rPr sz="2800" i="1" spc="-5" dirty="0">
                <a:latin typeface="Times New Roman"/>
                <a:cs typeface="Times New Roman"/>
              </a:rPr>
              <a:t>h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height of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physical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stack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(m)</a:t>
            </a:r>
            <a:endParaRPr sz="2800">
              <a:latin typeface="Microsoft Sans Serif"/>
              <a:cs typeface="Microsoft Sans Serif"/>
            </a:endParaRPr>
          </a:p>
          <a:p>
            <a:pPr marL="584200">
              <a:lnSpc>
                <a:spcPct val="100000"/>
              </a:lnSpc>
              <a:spcBef>
                <a:spcPts val="710"/>
              </a:spcBef>
            </a:pPr>
            <a:r>
              <a:rPr sz="2800" i="1" spc="-5" dirty="0">
                <a:latin typeface="Times New Roman"/>
                <a:cs typeface="Times New Roman"/>
              </a:rPr>
              <a:t>ΔH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plume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rise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(m)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34" y="210058"/>
            <a:ext cx="69265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Point</a:t>
            </a:r>
            <a:r>
              <a:rPr spc="20" dirty="0"/>
              <a:t> </a:t>
            </a:r>
            <a:r>
              <a:rPr spc="-5" dirty="0"/>
              <a:t>Source</a:t>
            </a:r>
            <a:r>
              <a:rPr spc="50" dirty="0"/>
              <a:t> </a:t>
            </a:r>
            <a:r>
              <a:rPr spc="-10" dirty="0"/>
              <a:t>Gaussian</a:t>
            </a:r>
            <a:r>
              <a:rPr spc="40" dirty="0"/>
              <a:t> </a:t>
            </a:r>
            <a:r>
              <a:rPr spc="-10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  <a:r>
              <a:rPr spc="50" dirty="0"/>
              <a:t> </a:t>
            </a:r>
            <a:r>
              <a:rPr spc="1050" dirty="0"/>
              <a:t>–</a:t>
            </a:r>
            <a:r>
              <a:rPr spc="50" dirty="0"/>
              <a:t> </a:t>
            </a:r>
            <a:r>
              <a:rPr spc="-10" dirty="0"/>
              <a:t>Effective</a:t>
            </a:r>
            <a:r>
              <a:rPr spc="50" dirty="0"/>
              <a:t> </a:t>
            </a:r>
            <a:r>
              <a:rPr spc="-5" dirty="0"/>
              <a:t>Stack</a:t>
            </a:r>
            <a:r>
              <a:rPr spc="-55" dirty="0"/>
              <a:t> </a:t>
            </a:r>
            <a:r>
              <a:rPr spc="-10" dirty="0"/>
              <a:t>Height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81404"/>
            <a:ext cx="3098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Microsoft Sans Serif"/>
                <a:cs typeface="Microsoft Sans Serif"/>
              </a:rPr>
              <a:t>Holland’s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formula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04900" marR="590550" indent="-1067435" algn="just">
              <a:lnSpc>
                <a:spcPct val="118100"/>
              </a:lnSpc>
              <a:spcBef>
                <a:spcPts val="90"/>
              </a:spcBef>
            </a:pPr>
            <a:r>
              <a:rPr spc="-20" dirty="0"/>
              <a:t>w</a:t>
            </a:r>
            <a:r>
              <a:rPr spc="-5" dirty="0"/>
              <a:t>he</a:t>
            </a:r>
            <a:r>
              <a:rPr spc="-20" dirty="0"/>
              <a:t>r</a:t>
            </a:r>
            <a:r>
              <a:rPr spc="-5" dirty="0"/>
              <a:t>e</a:t>
            </a:r>
            <a:r>
              <a:rPr spc="30" dirty="0"/>
              <a:t> </a:t>
            </a:r>
            <a:r>
              <a:rPr spc="-155" dirty="0"/>
              <a:t>v</a:t>
            </a:r>
            <a:r>
              <a:rPr sz="2400" spc="-7" baseline="-19097" dirty="0"/>
              <a:t>s</a:t>
            </a:r>
            <a:r>
              <a:rPr sz="2400" spc="-450" baseline="-19097" dirty="0"/>
              <a:t> </a:t>
            </a:r>
            <a:r>
              <a:rPr sz="2800" spc="-5" dirty="0"/>
              <a:t>=</a:t>
            </a:r>
            <a:r>
              <a:rPr sz="2800" spc="35" dirty="0"/>
              <a:t> </a:t>
            </a:r>
            <a:r>
              <a:rPr sz="2800" spc="-5" dirty="0"/>
              <a:t>s</a:t>
            </a:r>
            <a:r>
              <a:rPr sz="2800" dirty="0"/>
              <a:t>t</a:t>
            </a:r>
            <a:r>
              <a:rPr sz="2800" spc="-5" dirty="0"/>
              <a:t>a</a:t>
            </a:r>
            <a:r>
              <a:rPr sz="2800" dirty="0"/>
              <a:t>c</a:t>
            </a:r>
            <a:r>
              <a:rPr sz="2800" spc="-5" dirty="0"/>
              <a:t>k</a:t>
            </a:r>
            <a:r>
              <a:rPr sz="2800" spc="-10" dirty="0"/>
              <a:t> </a:t>
            </a:r>
            <a:r>
              <a:rPr sz="2800" spc="-5" dirty="0"/>
              <a:t>v</a:t>
            </a:r>
            <a:r>
              <a:rPr sz="2800" dirty="0"/>
              <a:t>e</a:t>
            </a:r>
            <a:r>
              <a:rPr sz="2800" spc="-10" dirty="0"/>
              <a:t>lo</a:t>
            </a:r>
            <a:r>
              <a:rPr sz="2800" spc="-15" dirty="0"/>
              <a:t>c</a:t>
            </a:r>
            <a:r>
              <a:rPr sz="2800" spc="-5" dirty="0"/>
              <a:t>i</a:t>
            </a:r>
            <a:r>
              <a:rPr sz="2800" spc="-15" dirty="0"/>
              <a:t>t</a:t>
            </a:r>
            <a:r>
              <a:rPr sz="2800" spc="-5" dirty="0"/>
              <a:t>y</a:t>
            </a:r>
            <a:r>
              <a:rPr sz="2800" spc="10" dirty="0"/>
              <a:t> </a:t>
            </a:r>
            <a:r>
              <a:rPr sz="2800" spc="-5" dirty="0"/>
              <a:t>(m/</a:t>
            </a:r>
            <a:r>
              <a:rPr sz="2800" dirty="0"/>
              <a:t>s</a:t>
            </a:r>
            <a:r>
              <a:rPr sz="2800" spc="-5" dirty="0"/>
              <a:t>)  d = </a:t>
            </a:r>
            <a:r>
              <a:rPr sz="2800" dirty="0"/>
              <a:t>stack </a:t>
            </a:r>
            <a:r>
              <a:rPr sz="2800" spc="-5" dirty="0"/>
              <a:t>diameter (m) </a:t>
            </a:r>
            <a:r>
              <a:rPr sz="2800" spc="-730" dirty="0"/>
              <a:t> </a:t>
            </a:r>
            <a:r>
              <a:rPr sz="2800" spc="-5" dirty="0"/>
              <a:t>u</a:t>
            </a:r>
            <a:r>
              <a:rPr sz="2800" spc="20" dirty="0"/>
              <a:t> </a:t>
            </a:r>
            <a:r>
              <a:rPr sz="2800" spc="-5" dirty="0"/>
              <a:t>=</a:t>
            </a:r>
            <a:r>
              <a:rPr sz="2800" spc="35" dirty="0"/>
              <a:t> </a:t>
            </a:r>
            <a:r>
              <a:rPr sz="2800" spc="-15" dirty="0"/>
              <a:t>wind</a:t>
            </a:r>
            <a:r>
              <a:rPr sz="2800" spc="15" dirty="0"/>
              <a:t> </a:t>
            </a:r>
            <a:r>
              <a:rPr sz="2800" dirty="0"/>
              <a:t>speed</a:t>
            </a:r>
            <a:r>
              <a:rPr sz="2800" spc="-5" dirty="0"/>
              <a:t> (m)</a:t>
            </a:r>
            <a:endParaRPr sz="2800"/>
          </a:p>
          <a:p>
            <a:pPr marL="1104900">
              <a:lnSpc>
                <a:spcPct val="100000"/>
              </a:lnSpc>
              <a:spcBef>
                <a:spcPts val="740"/>
              </a:spcBef>
            </a:pPr>
            <a:r>
              <a:rPr spc="-5" dirty="0"/>
              <a:t>P</a:t>
            </a:r>
            <a:r>
              <a:rPr spc="-35" dirty="0"/>
              <a:t> </a:t>
            </a:r>
            <a:r>
              <a:rPr spc="-5" dirty="0"/>
              <a:t>=</a:t>
            </a:r>
            <a:r>
              <a:rPr spc="20" dirty="0"/>
              <a:t> </a:t>
            </a:r>
            <a:r>
              <a:rPr dirty="0"/>
              <a:t>pressure</a:t>
            </a:r>
            <a:r>
              <a:rPr spc="-50" dirty="0"/>
              <a:t> </a:t>
            </a:r>
            <a:r>
              <a:rPr spc="-5" dirty="0"/>
              <a:t>(kPa)</a:t>
            </a:r>
          </a:p>
          <a:p>
            <a:pPr marL="1104900">
              <a:lnSpc>
                <a:spcPct val="100000"/>
              </a:lnSpc>
              <a:spcBef>
                <a:spcPts val="300"/>
              </a:spcBef>
            </a:pPr>
            <a:r>
              <a:rPr spc="-195" dirty="0"/>
              <a:t>T</a:t>
            </a:r>
            <a:r>
              <a:rPr sz="2400" spc="-7" baseline="-19097" dirty="0"/>
              <a:t>s</a:t>
            </a:r>
            <a:r>
              <a:rPr sz="2400" spc="-472" baseline="-19097" dirty="0"/>
              <a:t> </a:t>
            </a:r>
            <a:r>
              <a:rPr sz="2800" spc="-5" dirty="0"/>
              <a:t>=</a:t>
            </a:r>
            <a:r>
              <a:rPr sz="2800" spc="30" dirty="0"/>
              <a:t> </a:t>
            </a:r>
            <a:r>
              <a:rPr sz="2800" spc="-5" dirty="0"/>
              <a:t>st</a:t>
            </a:r>
            <a:r>
              <a:rPr sz="2800" dirty="0"/>
              <a:t>a</a:t>
            </a:r>
            <a:r>
              <a:rPr sz="2800" spc="-5" dirty="0"/>
              <a:t>ck</a:t>
            </a:r>
            <a:r>
              <a:rPr sz="2800" spc="25" dirty="0"/>
              <a:t> </a:t>
            </a:r>
            <a:r>
              <a:rPr sz="2800" spc="-5" dirty="0"/>
              <a:t>temp</a:t>
            </a:r>
            <a:r>
              <a:rPr sz="2800" dirty="0"/>
              <a:t>e</a:t>
            </a:r>
            <a:r>
              <a:rPr sz="2800" spc="-5" dirty="0"/>
              <a:t>ra</a:t>
            </a:r>
            <a:r>
              <a:rPr sz="2800" dirty="0"/>
              <a:t>t</a:t>
            </a:r>
            <a:r>
              <a:rPr sz="2800" spc="-5" dirty="0"/>
              <a:t>ure</a:t>
            </a:r>
            <a:r>
              <a:rPr sz="2800" spc="-55" dirty="0"/>
              <a:t> </a:t>
            </a:r>
            <a:r>
              <a:rPr sz="2800" spc="-5" dirty="0"/>
              <a:t>(ºK)</a:t>
            </a:r>
            <a:endParaRPr sz="2800"/>
          </a:p>
          <a:p>
            <a:pPr marL="1104900">
              <a:lnSpc>
                <a:spcPct val="100000"/>
              </a:lnSpc>
              <a:spcBef>
                <a:spcPts val="810"/>
              </a:spcBef>
            </a:pPr>
            <a:r>
              <a:rPr spc="-50" dirty="0"/>
              <a:t>T</a:t>
            </a:r>
            <a:r>
              <a:rPr sz="2400" spc="-75" baseline="-19097" dirty="0"/>
              <a:t>a</a:t>
            </a:r>
            <a:r>
              <a:rPr sz="2800" spc="-50" dirty="0"/>
              <a:t>=</a:t>
            </a:r>
            <a:r>
              <a:rPr sz="2800" spc="40" dirty="0"/>
              <a:t> </a:t>
            </a:r>
            <a:r>
              <a:rPr sz="2800" spc="-10" dirty="0"/>
              <a:t>air</a:t>
            </a:r>
            <a:r>
              <a:rPr sz="2800" spc="10" dirty="0"/>
              <a:t> </a:t>
            </a:r>
            <a:r>
              <a:rPr sz="2800" spc="-5" dirty="0"/>
              <a:t>temperature</a:t>
            </a:r>
            <a:r>
              <a:rPr sz="2800" spc="10" dirty="0"/>
              <a:t> </a:t>
            </a:r>
            <a:r>
              <a:rPr sz="2800" spc="-5" dirty="0"/>
              <a:t>(ºK)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220724" y="2930651"/>
            <a:ext cx="826135" cy="27940"/>
          </a:xfrm>
          <a:custGeom>
            <a:avLst/>
            <a:gdLst/>
            <a:ahLst/>
            <a:cxnLst/>
            <a:rect l="l" t="t" r="r" b="b"/>
            <a:pathLst>
              <a:path w="826135" h="27939">
                <a:moveTo>
                  <a:pt x="826008" y="0"/>
                </a:moveTo>
                <a:lnTo>
                  <a:pt x="0" y="0"/>
                </a:lnTo>
                <a:lnTo>
                  <a:pt x="0" y="27432"/>
                </a:lnTo>
                <a:lnTo>
                  <a:pt x="826008" y="27432"/>
                </a:lnTo>
                <a:lnTo>
                  <a:pt x="826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6614" y="2407919"/>
            <a:ext cx="106680" cy="1073150"/>
          </a:xfrm>
          <a:custGeom>
            <a:avLst/>
            <a:gdLst/>
            <a:ahLst/>
            <a:cxnLst/>
            <a:rect l="l" t="t" r="r" b="b"/>
            <a:pathLst>
              <a:path w="106679" h="1073150">
                <a:moveTo>
                  <a:pt x="106680" y="0"/>
                </a:moveTo>
                <a:lnTo>
                  <a:pt x="0" y="0"/>
                </a:lnTo>
                <a:lnTo>
                  <a:pt x="0" y="20320"/>
                </a:lnTo>
                <a:lnTo>
                  <a:pt x="66167" y="20320"/>
                </a:lnTo>
                <a:lnTo>
                  <a:pt x="66167" y="1054100"/>
                </a:lnTo>
                <a:lnTo>
                  <a:pt x="0" y="1054100"/>
                </a:lnTo>
                <a:lnTo>
                  <a:pt x="0" y="1073150"/>
                </a:lnTo>
                <a:lnTo>
                  <a:pt x="106680" y="1073150"/>
                </a:lnTo>
                <a:lnTo>
                  <a:pt x="106680" y="1054100"/>
                </a:lnTo>
                <a:lnTo>
                  <a:pt x="106680" y="20320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5477" y="2407919"/>
            <a:ext cx="106680" cy="1054100"/>
          </a:xfrm>
          <a:custGeom>
            <a:avLst/>
            <a:gdLst/>
            <a:ahLst/>
            <a:cxnLst/>
            <a:rect l="l" t="t" r="r" b="b"/>
            <a:pathLst>
              <a:path w="106680" h="1054100">
                <a:moveTo>
                  <a:pt x="106680" y="0"/>
                </a:moveTo>
                <a:lnTo>
                  <a:pt x="0" y="0"/>
                </a:lnTo>
                <a:lnTo>
                  <a:pt x="0" y="20320"/>
                </a:lnTo>
                <a:lnTo>
                  <a:pt x="0" y="1054100"/>
                </a:lnTo>
                <a:lnTo>
                  <a:pt x="40513" y="1054100"/>
                </a:lnTo>
                <a:lnTo>
                  <a:pt x="40513" y="20320"/>
                </a:lnTo>
                <a:lnTo>
                  <a:pt x="106680" y="20320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2517" y="2748026"/>
            <a:ext cx="3189605" cy="394335"/>
          </a:xfrm>
          <a:custGeom>
            <a:avLst/>
            <a:gdLst/>
            <a:ahLst/>
            <a:cxnLst/>
            <a:rect l="l" t="t" r="r" b="b"/>
            <a:pathLst>
              <a:path w="3189604" h="394335">
                <a:moveTo>
                  <a:pt x="3063748" y="0"/>
                </a:moveTo>
                <a:lnTo>
                  <a:pt x="3058160" y="16001"/>
                </a:lnTo>
                <a:lnTo>
                  <a:pt x="3080948" y="25888"/>
                </a:lnTo>
                <a:lnTo>
                  <a:pt x="3100546" y="39560"/>
                </a:lnTo>
                <a:lnTo>
                  <a:pt x="3130168" y="78359"/>
                </a:lnTo>
                <a:lnTo>
                  <a:pt x="3147599" y="130651"/>
                </a:lnTo>
                <a:lnTo>
                  <a:pt x="3153410" y="194945"/>
                </a:lnTo>
                <a:lnTo>
                  <a:pt x="3151957" y="229659"/>
                </a:lnTo>
                <a:lnTo>
                  <a:pt x="3140336" y="289563"/>
                </a:lnTo>
                <a:lnTo>
                  <a:pt x="3116927" y="336301"/>
                </a:lnTo>
                <a:lnTo>
                  <a:pt x="3081252" y="367873"/>
                </a:lnTo>
                <a:lnTo>
                  <a:pt x="3058795" y="377825"/>
                </a:lnTo>
                <a:lnTo>
                  <a:pt x="3063748" y="393826"/>
                </a:lnTo>
                <a:lnTo>
                  <a:pt x="3117500" y="368601"/>
                </a:lnTo>
                <a:lnTo>
                  <a:pt x="3156966" y="324993"/>
                </a:lnTo>
                <a:lnTo>
                  <a:pt x="3181254" y="266604"/>
                </a:lnTo>
                <a:lnTo>
                  <a:pt x="3189351" y="196976"/>
                </a:lnTo>
                <a:lnTo>
                  <a:pt x="3187324" y="160901"/>
                </a:lnTo>
                <a:lnTo>
                  <a:pt x="3171080" y="96893"/>
                </a:lnTo>
                <a:lnTo>
                  <a:pt x="3138864" y="44791"/>
                </a:lnTo>
                <a:lnTo>
                  <a:pt x="3092295" y="10310"/>
                </a:lnTo>
                <a:lnTo>
                  <a:pt x="3063748" y="0"/>
                </a:lnTo>
                <a:close/>
              </a:path>
              <a:path w="3189604" h="394335">
                <a:moveTo>
                  <a:pt x="125603" y="0"/>
                </a:moveTo>
                <a:lnTo>
                  <a:pt x="72056" y="25241"/>
                </a:lnTo>
                <a:lnTo>
                  <a:pt x="32512" y="68961"/>
                </a:lnTo>
                <a:lnTo>
                  <a:pt x="8159" y="127539"/>
                </a:lnTo>
                <a:lnTo>
                  <a:pt x="0" y="196976"/>
                </a:lnTo>
                <a:lnTo>
                  <a:pt x="2024" y="233195"/>
                </a:lnTo>
                <a:lnTo>
                  <a:pt x="18216" y="297203"/>
                </a:lnTo>
                <a:lnTo>
                  <a:pt x="50361" y="349089"/>
                </a:lnTo>
                <a:lnTo>
                  <a:pt x="96982" y="383518"/>
                </a:lnTo>
                <a:lnTo>
                  <a:pt x="125603" y="393826"/>
                </a:lnTo>
                <a:lnTo>
                  <a:pt x="130683" y="377825"/>
                </a:lnTo>
                <a:lnTo>
                  <a:pt x="108225" y="367873"/>
                </a:lnTo>
                <a:lnTo>
                  <a:pt x="88852" y="354028"/>
                </a:lnTo>
                <a:lnTo>
                  <a:pt x="59309" y="314706"/>
                </a:lnTo>
                <a:lnTo>
                  <a:pt x="41767" y="261207"/>
                </a:lnTo>
                <a:lnTo>
                  <a:pt x="35941" y="194945"/>
                </a:lnTo>
                <a:lnTo>
                  <a:pt x="37395" y="161297"/>
                </a:lnTo>
                <a:lnTo>
                  <a:pt x="49067" y="103004"/>
                </a:lnTo>
                <a:lnTo>
                  <a:pt x="72576" y="57042"/>
                </a:lnTo>
                <a:lnTo>
                  <a:pt x="108493" y="25888"/>
                </a:lnTo>
                <a:lnTo>
                  <a:pt x="131191" y="16001"/>
                </a:lnTo>
                <a:lnTo>
                  <a:pt x="125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4617" y="2402585"/>
            <a:ext cx="1885950" cy="1084580"/>
          </a:xfrm>
          <a:custGeom>
            <a:avLst/>
            <a:gdLst/>
            <a:ahLst/>
            <a:cxnLst/>
            <a:rect l="l" t="t" r="r" b="b"/>
            <a:pathLst>
              <a:path w="1885950" h="1084579">
                <a:moveTo>
                  <a:pt x="195326" y="15494"/>
                </a:moveTo>
                <a:lnTo>
                  <a:pt x="152819" y="32067"/>
                </a:lnTo>
                <a:lnTo>
                  <a:pt x="122923" y="69900"/>
                </a:lnTo>
                <a:lnTo>
                  <a:pt x="95834" y="113487"/>
                </a:lnTo>
                <a:lnTo>
                  <a:pt x="71539" y="162826"/>
                </a:lnTo>
                <a:lnTo>
                  <a:pt x="50038" y="217932"/>
                </a:lnTo>
                <a:lnTo>
                  <a:pt x="36741" y="260045"/>
                </a:lnTo>
                <a:lnTo>
                  <a:pt x="25501" y="303517"/>
                </a:lnTo>
                <a:lnTo>
                  <a:pt x="16319" y="348361"/>
                </a:lnTo>
                <a:lnTo>
                  <a:pt x="9169" y="394563"/>
                </a:lnTo>
                <a:lnTo>
                  <a:pt x="4076" y="442150"/>
                </a:lnTo>
                <a:lnTo>
                  <a:pt x="1016" y="491096"/>
                </a:lnTo>
                <a:lnTo>
                  <a:pt x="0" y="541655"/>
                </a:lnTo>
                <a:lnTo>
                  <a:pt x="1384" y="599224"/>
                </a:lnTo>
                <a:lnTo>
                  <a:pt x="5549" y="655447"/>
                </a:lnTo>
                <a:lnTo>
                  <a:pt x="12484" y="710082"/>
                </a:lnTo>
                <a:lnTo>
                  <a:pt x="22212" y="763117"/>
                </a:lnTo>
                <a:lnTo>
                  <a:pt x="34721" y="814539"/>
                </a:lnTo>
                <a:lnTo>
                  <a:pt x="50038" y="864362"/>
                </a:lnTo>
                <a:lnTo>
                  <a:pt x="71539" y="920216"/>
                </a:lnTo>
                <a:lnTo>
                  <a:pt x="95834" y="970127"/>
                </a:lnTo>
                <a:lnTo>
                  <a:pt x="122923" y="1014069"/>
                </a:lnTo>
                <a:lnTo>
                  <a:pt x="152819" y="1052055"/>
                </a:lnTo>
                <a:lnTo>
                  <a:pt x="185547" y="1084072"/>
                </a:lnTo>
                <a:lnTo>
                  <a:pt x="195326" y="1068705"/>
                </a:lnTo>
                <a:lnTo>
                  <a:pt x="167182" y="1036078"/>
                </a:lnTo>
                <a:lnTo>
                  <a:pt x="141770" y="998080"/>
                </a:lnTo>
                <a:lnTo>
                  <a:pt x="119062" y="954709"/>
                </a:lnTo>
                <a:lnTo>
                  <a:pt x="99060" y="905941"/>
                </a:lnTo>
                <a:lnTo>
                  <a:pt x="81788" y="851789"/>
                </a:lnTo>
                <a:lnTo>
                  <a:pt x="69570" y="803757"/>
                </a:lnTo>
                <a:lnTo>
                  <a:pt x="59588" y="754253"/>
                </a:lnTo>
                <a:lnTo>
                  <a:pt x="51841" y="703300"/>
                </a:lnTo>
                <a:lnTo>
                  <a:pt x="46316" y="650875"/>
                </a:lnTo>
                <a:lnTo>
                  <a:pt x="43002" y="597001"/>
                </a:lnTo>
                <a:lnTo>
                  <a:pt x="41910" y="541401"/>
                </a:lnTo>
                <a:lnTo>
                  <a:pt x="43014" y="485165"/>
                </a:lnTo>
                <a:lnTo>
                  <a:pt x="46355" y="430491"/>
                </a:lnTo>
                <a:lnTo>
                  <a:pt x="51904" y="377634"/>
                </a:lnTo>
                <a:lnTo>
                  <a:pt x="59690" y="326605"/>
                </a:lnTo>
                <a:lnTo>
                  <a:pt x="69684" y="277393"/>
                </a:lnTo>
                <a:lnTo>
                  <a:pt x="81915" y="229997"/>
                </a:lnTo>
                <a:lnTo>
                  <a:pt x="99187" y="176796"/>
                </a:lnTo>
                <a:lnTo>
                  <a:pt x="119176" y="128752"/>
                </a:lnTo>
                <a:lnTo>
                  <a:pt x="141871" y="85852"/>
                </a:lnTo>
                <a:lnTo>
                  <a:pt x="167246" y="48094"/>
                </a:lnTo>
                <a:lnTo>
                  <a:pt x="195326" y="15494"/>
                </a:lnTo>
                <a:close/>
              </a:path>
              <a:path w="1885950" h="1084579">
                <a:moveTo>
                  <a:pt x="1676527" y="528066"/>
                </a:moveTo>
                <a:lnTo>
                  <a:pt x="208915" y="528066"/>
                </a:lnTo>
                <a:lnTo>
                  <a:pt x="208915" y="555498"/>
                </a:lnTo>
                <a:lnTo>
                  <a:pt x="1676527" y="555498"/>
                </a:lnTo>
                <a:lnTo>
                  <a:pt x="1676527" y="528066"/>
                </a:lnTo>
                <a:close/>
              </a:path>
              <a:path w="1885950" h="1084579">
                <a:moveTo>
                  <a:pt x="1885569" y="541401"/>
                </a:moveTo>
                <a:lnTo>
                  <a:pt x="1884540" y="491096"/>
                </a:lnTo>
                <a:lnTo>
                  <a:pt x="1881479" y="442150"/>
                </a:lnTo>
                <a:lnTo>
                  <a:pt x="1876374" y="394563"/>
                </a:lnTo>
                <a:lnTo>
                  <a:pt x="1869224" y="348361"/>
                </a:lnTo>
                <a:lnTo>
                  <a:pt x="1860003" y="303517"/>
                </a:lnTo>
                <a:lnTo>
                  <a:pt x="1848739" y="260045"/>
                </a:lnTo>
                <a:lnTo>
                  <a:pt x="1835404" y="217932"/>
                </a:lnTo>
                <a:lnTo>
                  <a:pt x="1813953" y="162826"/>
                </a:lnTo>
                <a:lnTo>
                  <a:pt x="1789696" y="113487"/>
                </a:lnTo>
                <a:lnTo>
                  <a:pt x="1762633" y="69900"/>
                </a:lnTo>
                <a:lnTo>
                  <a:pt x="1732737" y="32067"/>
                </a:lnTo>
                <a:lnTo>
                  <a:pt x="1700022" y="0"/>
                </a:lnTo>
                <a:lnTo>
                  <a:pt x="1690243" y="15494"/>
                </a:lnTo>
                <a:lnTo>
                  <a:pt x="1718233" y="48094"/>
                </a:lnTo>
                <a:lnTo>
                  <a:pt x="1743557" y="85852"/>
                </a:lnTo>
                <a:lnTo>
                  <a:pt x="1766201" y="128752"/>
                </a:lnTo>
                <a:lnTo>
                  <a:pt x="1786191" y="176796"/>
                </a:lnTo>
                <a:lnTo>
                  <a:pt x="1803527" y="229997"/>
                </a:lnTo>
                <a:lnTo>
                  <a:pt x="1815795" y="277393"/>
                </a:lnTo>
                <a:lnTo>
                  <a:pt x="1825840" y="326605"/>
                </a:lnTo>
                <a:lnTo>
                  <a:pt x="1833638" y="377634"/>
                </a:lnTo>
                <a:lnTo>
                  <a:pt x="1839201" y="430491"/>
                </a:lnTo>
                <a:lnTo>
                  <a:pt x="1842541" y="485165"/>
                </a:lnTo>
                <a:lnTo>
                  <a:pt x="1843659" y="541655"/>
                </a:lnTo>
                <a:lnTo>
                  <a:pt x="1842541" y="597001"/>
                </a:lnTo>
                <a:lnTo>
                  <a:pt x="1839214" y="650887"/>
                </a:lnTo>
                <a:lnTo>
                  <a:pt x="1833664" y="703300"/>
                </a:lnTo>
                <a:lnTo>
                  <a:pt x="1825904" y="754265"/>
                </a:lnTo>
                <a:lnTo>
                  <a:pt x="1815947" y="803757"/>
                </a:lnTo>
                <a:lnTo>
                  <a:pt x="1803781" y="851789"/>
                </a:lnTo>
                <a:lnTo>
                  <a:pt x="1786496" y="905941"/>
                </a:lnTo>
                <a:lnTo>
                  <a:pt x="1766493" y="954709"/>
                </a:lnTo>
                <a:lnTo>
                  <a:pt x="1743786" y="998080"/>
                </a:lnTo>
                <a:lnTo>
                  <a:pt x="1718373" y="1036078"/>
                </a:lnTo>
                <a:lnTo>
                  <a:pt x="1690243" y="1068705"/>
                </a:lnTo>
                <a:lnTo>
                  <a:pt x="1700022" y="1084072"/>
                </a:lnTo>
                <a:lnTo>
                  <a:pt x="1732737" y="1052055"/>
                </a:lnTo>
                <a:lnTo>
                  <a:pt x="1762633" y="1014069"/>
                </a:lnTo>
                <a:lnTo>
                  <a:pt x="1789696" y="970127"/>
                </a:lnTo>
                <a:lnTo>
                  <a:pt x="1813953" y="920216"/>
                </a:lnTo>
                <a:lnTo>
                  <a:pt x="1835404" y="864362"/>
                </a:lnTo>
                <a:lnTo>
                  <a:pt x="1850758" y="814539"/>
                </a:lnTo>
                <a:lnTo>
                  <a:pt x="1863305" y="763117"/>
                </a:lnTo>
                <a:lnTo>
                  <a:pt x="1873059" y="710082"/>
                </a:lnTo>
                <a:lnTo>
                  <a:pt x="1880006" y="655447"/>
                </a:lnTo>
                <a:lnTo>
                  <a:pt x="1884172" y="599224"/>
                </a:lnTo>
                <a:lnTo>
                  <a:pt x="1885569" y="541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339" y="2307463"/>
            <a:ext cx="8366125" cy="85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7130">
              <a:lnSpc>
                <a:spcPts val="3275"/>
              </a:lnSpc>
              <a:spcBef>
                <a:spcPts val="95"/>
              </a:spcBef>
              <a:tabLst>
                <a:tab pos="6870700" algn="l"/>
              </a:tabLst>
            </a:pPr>
            <a:r>
              <a:rPr sz="3350" spc="-5" dirty="0">
                <a:latin typeface="Cambria Math"/>
                <a:cs typeface="Cambria Math"/>
              </a:rPr>
              <a:t>𝑉𝑠</a:t>
            </a:r>
            <a:r>
              <a:rPr sz="3350" spc="75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𝑑	𝑇𝑠</a:t>
            </a:r>
            <a:r>
              <a:rPr sz="3350" spc="55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−</a:t>
            </a:r>
            <a:r>
              <a:rPr sz="3350" spc="-30" dirty="0">
                <a:latin typeface="Cambria Math"/>
                <a:cs typeface="Cambria Math"/>
              </a:rPr>
              <a:t> </a:t>
            </a:r>
            <a:r>
              <a:rPr sz="3350" spc="-10" dirty="0">
                <a:latin typeface="Cambria Math"/>
                <a:cs typeface="Cambria Math"/>
              </a:rPr>
              <a:t>𝑇𝑎</a:t>
            </a:r>
            <a:endParaRPr sz="3350">
              <a:latin typeface="Cambria Math"/>
              <a:cs typeface="Cambria Math"/>
            </a:endParaRPr>
          </a:p>
          <a:p>
            <a:pPr marL="38100">
              <a:lnSpc>
                <a:spcPts val="3275"/>
              </a:lnSpc>
              <a:tabLst>
                <a:tab pos="2228215" algn="l"/>
                <a:tab pos="3469004" algn="l"/>
              </a:tabLst>
            </a:pPr>
            <a:r>
              <a:rPr sz="3350" spc="-5" dirty="0">
                <a:latin typeface="Cambria Math"/>
                <a:cs typeface="Cambria Math"/>
              </a:rPr>
              <a:t>Δ𝐻</a:t>
            </a:r>
            <a:r>
              <a:rPr sz="3350" spc="290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=	</a:t>
            </a:r>
            <a:r>
              <a:rPr sz="3350" spc="-10" dirty="0">
                <a:latin typeface="Cambria Math"/>
                <a:cs typeface="Cambria Math"/>
              </a:rPr>
              <a:t>1.5</a:t>
            </a:r>
            <a:r>
              <a:rPr sz="3350" spc="5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+	</a:t>
            </a:r>
            <a:r>
              <a:rPr sz="3350" spc="-10" dirty="0">
                <a:latin typeface="Cambria Math"/>
                <a:cs typeface="Cambria Math"/>
              </a:rPr>
              <a:t>2.68 </a:t>
            </a:r>
            <a:r>
              <a:rPr sz="3350" spc="-5" dirty="0">
                <a:latin typeface="Cambria Math"/>
                <a:cs typeface="Cambria Math"/>
              </a:rPr>
              <a:t>⨯</a:t>
            </a:r>
            <a:r>
              <a:rPr sz="3350" spc="-10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10</a:t>
            </a:r>
            <a:r>
              <a:rPr sz="3675" spc="-7" baseline="27210" dirty="0">
                <a:latin typeface="Cambria Math"/>
                <a:cs typeface="Cambria Math"/>
              </a:rPr>
              <a:t>−2</a:t>
            </a:r>
            <a:r>
              <a:rPr sz="3675" spc="480" baseline="27210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⨯</a:t>
            </a:r>
            <a:r>
              <a:rPr sz="3350" spc="-10" dirty="0">
                <a:latin typeface="Cambria Math"/>
                <a:cs typeface="Cambria Math"/>
              </a:rPr>
              <a:t> </a:t>
            </a:r>
            <a:r>
              <a:rPr sz="3350" spc="-5" dirty="0">
                <a:latin typeface="Cambria Math"/>
                <a:cs typeface="Cambria Math"/>
              </a:rPr>
              <a:t>𝑝</a:t>
            </a:r>
            <a:endParaRPr sz="33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5458" y="2914014"/>
            <a:ext cx="638429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9765" algn="l"/>
                <a:tab pos="5922010" algn="l"/>
              </a:tabLst>
            </a:pPr>
            <a:r>
              <a:rPr sz="3350" spc="-5" dirty="0">
                <a:latin typeface="Cambria Math"/>
                <a:cs typeface="Cambria Math"/>
              </a:rPr>
              <a:t>μ	</a:t>
            </a:r>
            <a:r>
              <a:rPr sz="335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5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	</a:t>
            </a:r>
            <a:r>
              <a:rPr sz="3350" spc="-10" dirty="0">
                <a:latin typeface="Cambria Math"/>
                <a:cs typeface="Cambria Math"/>
              </a:rPr>
              <a:t>𝑇𝑠</a:t>
            </a:r>
            <a:endParaRPr sz="33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95181" y="2629026"/>
            <a:ext cx="27241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spc="-5" dirty="0">
                <a:latin typeface="Cambria Math"/>
                <a:cs typeface="Cambria Math"/>
              </a:rPr>
              <a:t>𝑑</a:t>
            </a:r>
            <a:endParaRPr sz="335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Point</a:t>
            </a:r>
            <a:r>
              <a:rPr sz="4400" spc="45" dirty="0"/>
              <a:t> </a:t>
            </a:r>
            <a:r>
              <a:rPr sz="4400" spc="-5" dirty="0"/>
              <a:t>Source</a:t>
            </a:r>
            <a:r>
              <a:rPr sz="4400" spc="25" dirty="0"/>
              <a:t> </a:t>
            </a:r>
            <a:r>
              <a:rPr sz="4400" spc="-5" dirty="0"/>
              <a:t>Gaussian</a:t>
            </a:r>
            <a:r>
              <a:rPr sz="4400" spc="30" dirty="0"/>
              <a:t> </a:t>
            </a:r>
            <a:r>
              <a:rPr sz="4400" spc="-5" dirty="0"/>
              <a:t>Plume </a:t>
            </a:r>
            <a:r>
              <a:rPr sz="4400" spc="-1150" dirty="0"/>
              <a:t> </a:t>
            </a:r>
            <a:r>
              <a:rPr sz="4400" spc="-5" dirty="0"/>
              <a:t>Model</a:t>
            </a:r>
            <a:r>
              <a:rPr sz="4400" spc="10" dirty="0"/>
              <a:t> </a:t>
            </a:r>
            <a:r>
              <a:rPr sz="4400" spc="1160" dirty="0"/>
              <a:t>–</a:t>
            </a:r>
            <a:r>
              <a:rPr sz="4400" spc="35" dirty="0"/>
              <a:t> </a:t>
            </a:r>
            <a:r>
              <a:rPr sz="4400" spc="-10" dirty="0"/>
              <a:t>Stability</a:t>
            </a:r>
            <a:r>
              <a:rPr sz="4400" spc="-15" dirty="0"/>
              <a:t> </a:t>
            </a:r>
            <a:r>
              <a:rPr sz="4400" spc="-5" dirty="0"/>
              <a:t>Categories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2674620"/>
            <a:ext cx="8458200" cy="27172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911" y="5319966"/>
            <a:ext cx="230060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A </a:t>
            </a:r>
            <a:r>
              <a:rPr sz="1800" spc="-15" dirty="0">
                <a:latin typeface="Microsoft Sans Serif"/>
                <a:cs typeface="Microsoft Sans Serif"/>
              </a:rPr>
              <a:t>Extremely </a:t>
            </a:r>
            <a:r>
              <a:rPr sz="1800" spc="-20" dirty="0">
                <a:latin typeface="Microsoft Sans Serif"/>
                <a:cs typeface="Microsoft Sans Serif"/>
              </a:rPr>
              <a:t>Unstable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 </a:t>
            </a:r>
            <a:r>
              <a:rPr sz="1800" spc="-20" dirty="0">
                <a:latin typeface="Microsoft Sans Serif"/>
                <a:cs typeface="Microsoft Sans Serif"/>
              </a:rPr>
              <a:t>Moderately Unstable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Slightly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Unstable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5251" y="5375554"/>
            <a:ext cx="2045335" cy="126809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latin typeface="Microsoft Sans Serif"/>
                <a:cs typeface="Microsoft Sans Serif"/>
              </a:rPr>
              <a:t>D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Neutral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latin typeface="Microsoft Sans Serif"/>
                <a:cs typeface="Microsoft Sans Serif"/>
              </a:rPr>
              <a:t>E </a:t>
            </a:r>
            <a:r>
              <a:rPr sz="1800" spc="-20" dirty="0">
                <a:latin typeface="Microsoft Sans Serif"/>
                <a:cs typeface="Microsoft Sans Serif"/>
              </a:rPr>
              <a:t>Slightly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Stable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latin typeface="Microsoft Sans Serif"/>
                <a:cs typeface="Microsoft Sans Serif"/>
              </a:rPr>
              <a:t>F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Moderately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Stable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1371598"/>
            <a:ext cx="8304276" cy="548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0" y="1795270"/>
            <a:ext cx="4434840" cy="49636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Point</a:t>
            </a:r>
            <a:r>
              <a:rPr spc="30" dirty="0"/>
              <a:t> </a:t>
            </a:r>
            <a:r>
              <a:rPr spc="-5" dirty="0"/>
              <a:t>Source</a:t>
            </a:r>
            <a:r>
              <a:rPr spc="40" dirty="0"/>
              <a:t> </a:t>
            </a:r>
            <a:r>
              <a:rPr spc="-10" dirty="0"/>
              <a:t>Gaussian</a:t>
            </a:r>
            <a:r>
              <a:rPr spc="60" dirty="0"/>
              <a:t> </a:t>
            </a:r>
            <a:r>
              <a:rPr spc="-15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  <a:r>
              <a:rPr spc="30" dirty="0"/>
              <a:t> </a:t>
            </a:r>
            <a:r>
              <a:rPr spc="1050" dirty="0"/>
              <a:t>–</a:t>
            </a:r>
            <a:r>
              <a:rPr spc="40" dirty="0"/>
              <a:t> </a:t>
            </a:r>
            <a:r>
              <a:rPr spc="-10" dirty="0"/>
              <a:t>Horizontal</a:t>
            </a:r>
            <a:r>
              <a:rPr spc="-70" dirty="0"/>
              <a:t> </a:t>
            </a:r>
            <a:r>
              <a:rPr spc="-10" dirty="0"/>
              <a:t>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685" marR="5080" indent="-29591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Point</a:t>
            </a:r>
            <a:r>
              <a:rPr spc="30" dirty="0"/>
              <a:t> </a:t>
            </a:r>
            <a:r>
              <a:rPr spc="-5" dirty="0"/>
              <a:t>Source</a:t>
            </a:r>
            <a:r>
              <a:rPr spc="40" dirty="0"/>
              <a:t> </a:t>
            </a:r>
            <a:r>
              <a:rPr spc="-10" dirty="0"/>
              <a:t>Gaussian</a:t>
            </a:r>
            <a:r>
              <a:rPr spc="60" dirty="0"/>
              <a:t> </a:t>
            </a:r>
            <a:r>
              <a:rPr spc="-15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  <a:r>
              <a:rPr spc="30" dirty="0"/>
              <a:t> </a:t>
            </a:r>
            <a:r>
              <a:rPr spc="1050" dirty="0"/>
              <a:t>–</a:t>
            </a:r>
            <a:r>
              <a:rPr spc="55" dirty="0"/>
              <a:t> </a:t>
            </a:r>
            <a:r>
              <a:rPr spc="-10" dirty="0"/>
              <a:t>Vertical</a:t>
            </a:r>
            <a:r>
              <a:rPr spc="-15" dirty="0"/>
              <a:t> </a:t>
            </a:r>
            <a:r>
              <a:rPr spc="-10" dirty="0"/>
              <a:t>Dispersion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635" y="1926335"/>
            <a:ext cx="3549396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74" y="210058"/>
            <a:ext cx="72028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Point</a:t>
            </a:r>
            <a:r>
              <a:rPr spc="25" dirty="0"/>
              <a:t> </a:t>
            </a:r>
            <a:r>
              <a:rPr spc="-5" dirty="0"/>
              <a:t>Source</a:t>
            </a:r>
            <a:r>
              <a:rPr spc="50" dirty="0"/>
              <a:t> </a:t>
            </a:r>
            <a:r>
              <a:rPr spc="-10" dirty="0"/>
              <a:t>Gaussian</a:t>
            </a:r>
            <a:r>
              <a:rPr spc="40" dirty="0"/>
              <a:t> </a:t>
            </a:r>
            <a:r>
              <a:rPr spc="-10" dirty="0"/>
              <a:t>Plume </a:t>
            </a:r>
            <a:r>
              <a:rPr spc="-5" dirty="0"/>
              <a:t> </a:t>
            </a:r>
            <a:r>
              <a:rPr spc="-10" dirty="0"/>
              <a:t>Model</a:t>
            </a:r>
            <a:r>
              <a:rPr spc="25" dirty="0"/>
              <a:t> </a:t>
            </a:r>
            <a:r>
              <a:rPr spc="1050" dirty="0"/>
              <a:t>–</a:t>
            </a:r>
            <a:r>
              <a:rPr spc="35" dirty="0"/>
              <a:t> </a:t>
            </a:r>
            <a:r>
              <a:rPr spc="-20" dirty="0"/>
              <a:t>Wind</a:t>
            </a:r>
            <a:r>
              <a:rPr spc="35" dirty="0"/>
              <a:t> </a:t>
            </a:r>
            <a:r>
              <a:rPr spc="-10" dirty="0"/>
              <a:t>Speed</a:t>
            </a:r>
            <a:r>
              <a:rPr spc="-50" dirty="0"/>
              <a:t> </a:t>
            </a:r>
            <a:r>
              <a:rPr spc="-5" dirty="0"/>
              <a:t>Correction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24024"/>
            <a:ext cx="759269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Unless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speed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virtual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stack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height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known,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must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estimated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ground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speed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995" y="337121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3175" y="3146882"/>
            <a:ext cx="38500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where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u</a:t>
            </a:r>
            <a:r>
              <a:rPr sz="2800" i="1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wind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speed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594" y="3632149"/>
            <a:ext cx="1676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elevation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8407" y="387350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8634" y="4206621"/>
            <a:ext cx="34690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Times New Roman"/>
                <a:cs typeface="Times New Roman"/>
              </a:rPr>
              <a:t>p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empirical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constant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808220"/>
            <a:ext cx="7897368" cy="14554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05332" y="3428238"/>
            <a:ext cx="89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 Math"/>
                <a:cs typeface="Cambria Math"/>
              </a:rPr>
              <a:t>𝑈2</a:t>
            </a:r>
            <a:r>
              <a:rPr sz="1800" spc="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6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𝑈1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0433" y="3311905"/>
            <a:ext cx="487045" cy="582930"/>
          </a:xfrm>
          <a:custGeom>
            <a:avLst/>
            <a:gdLst/>
            <a:ahLst/>
            <a:cxnLst/>
            <a:rect l="l" t="t" r="r" b="b"/>
            <a:pathLst>
              <a:path w="487044" h="582929">
                <a:moveTo>
                  <a:pt x="105029" y="8382"/>
                </a:moveTo>
                <a:lnTo>
                  <a:pt x="58648" y="48945"/>
                </a:lnTo>
                <a:lnTo>
                  <a:pt x="26924" y="117221"/>
                </a:lnTo>
                <a:lnTo>
                  <a:pt x="15151" y="157302"/>
                </a:lnTo>
                <a:lnTo>
                  <a:pt x="6743" y="199631"/>
                </a:lnTo>
                <a:lnTo>
                  <a:pt x="1676" y="244221"/>
                </a:lnTo>
                <a:lnTo>
                  <a:pt x="0" y="291211"/>
                </a:lnTo>
                <a:lnTo>
                  <a:pt x="1676" y="337375"/>
                </a:lnTo>
                <a:lnTo>
                  <a:pt x="6743" y="381749"/>
                </a:lnTo>
                <a:lnTo>
                  <a:pt x="15151" y="424192"/>
                </a:lnTo>
                <a:lnTo>
                  <a:pt x="26924" y="464693"/>
                </a:lnTo>
                <a:lnTo>
                  <a:pt x="41617" y="501726"/>
                </a:lnTo>
                <a:lnTo>
                  <a:pt x="78054" y="560781"/>
                </a:lnTo>
                <a:lnTo>
                  <a:pt x="99822" y="582803"/>
                </a:lnTo>
                <a:lnTo>
                  <a:pt x="105029" y="574548"/>
                </a:lnTo>
                <a:lnTo>
                  <a:pt x="86347" y="552196"/>
                </a:lnTo>
                <a:lnTo>
                  <a:pt x="69951" y="525310"/>
                </a:lnTo>
                <a:lnTo>
                  <a:pt x="43942" y="457962"/>
                </a:lnTo>
                <a:lnTo>
                  <a:pt x="34582" y="418896"/>
                </a:lnTo>
                <a:lnTo>
                  <a:pt x="27863" y="378066"/>
                </a:lnTo>
                <a:lnTo>
                  <a:pt x="23825" y="335508"/>
                </a:lnTo>
                <a:lnTo>
                  <a:pt x="22479" y="291084"/>
                </a:lnTo>
                <a:lnTo>
                  <a:pt x="23825" y="246024"/>
                </a:lnTo>
                <a:lnTo>
                  <a:pt x="27889" y="203034"/>
                </a:lnTo>
                <a:lnTo>
                  <a:pt x="34632" y="162255"/>
                </a:lnTo>
                <a:lnTo>
                  <a:pt x="44069" y="123698"/>
                </a:lnTo>
                <a:lnTo>
                  <a:pt x="70015" y="57327"/>
                </a:lnTo>
                <a:lnTo>
                  <a:pt x="86410" y="30670"/>
                </a:lnTo>
                <a:lnTo>
                  <a:pt x="105029" y="8382"/>
                </a:lnTo>
                <a:close/>
              </a:path>
              <a:path w="487044" h="582929">
                <a:moveTo>
                  <a:pt x="374383" y="283718"/>
                </a:moveTo>
                <a:lnTo>
                  <a:pt x="112268" y="283718"/>
                </a:lnTo>
                <a:lnTo>
                  <a:pt x="112268" y="298958"/>
                </a:lnTo>
                <a:lnTo>
                  <a:pt x="374383" y="298958"/>
                </a:lnTo>
                <a:lnTo>
                  <a:pt x="374383" y="283718"/>
                </a:lnTo>
                <a:close/>
              </a:path>
              <a:path w="487044" h="582929">
                <a:moveTo>
                  <a:pt x="486791" y="291084"/>
                </a:moveTo>
                <a:lnTo>
                  <a:pt x="485114" y="244221"/>
                </a:lnTo>
                <a:lnTo>
                  <a:pt x="480085" y="199631"/>
                </a:lnTo>
                <a:lnTo>
                  <a:pt x="471678" y="157302"/>
                </a:lnTo>
                <a:lnTo>
                  <a:pt x="459867" y="117221"/>
                </a:lnTo>
                <a:lnTo>
                  <a:pt x="445223" y="80683"/>
                </a:lnTo>
                <a:lnTo>
                  <a:pt x="408800" y="22059"/>
                </a:lnTo>
                <a:lnTo>
                  <a:pt x="387096" y="0"/>
                </a:lnTo>
                <a:lnTo>
                  <a:pt x="381762" y="8382"/>
                </a:lnTo>
                <a:lnTo>
                  <a:pt x="400354" y="30670"/>
                </a:lnTo>
                <a:lnTo>
                  <a:pt x="416712" y="57327"/>
                </a:lnTo>
                <a:lnTo>
                  <a:pt x="442722" y="123698"/>
                </a:lnTo>
                <a:lnTo>
                  <a:pt x="452145" y="162255"/>
                </a:lnTo>
                <a:lnTo>
                  <a:pt x="458889" y="203034"/>
                </a:lnTo>
                <a:lnTo>
                  <a:pt x="462953" y="246024"/>
                </a:lnTo>
                <a:lnTo>
                  <a:pt x="464312" y="291211"/>
                </a:lnTo>
                <a:lnTo>
                  <a:pt x="462965" y="335508"/>
                </a:lnTo>
                <a:lnTo>
                  <a:pt x="458952" y="378066"/>
                </a:lnTo>
                <a:lnTo>
                  <a:pt x="452247" y="418896"/>
                </a:lnTo>
                <a:lnTo>
                  <a:pt x="442849" y="457962"/>
                </a:lnTo>
                <a:lnTo>
                  <a:pt x="416877" y="525310"/>
                </a:lnTo>
                <a:lnTo>
                  <a:pt x="381762" y="574548"/>
                </a:lnTo>
                <a:lnTo>
                  <a:pt x="387096" y="582803"/>
                </a:lnTo>
                <a:lnTo>
                  <a:pt x="428193" y="533755"/>
                </a:lnTo>
                <a:lnTo>
                  <a:pt x="459867" y="464693"/>
                </a:lnTo>
                <a:lnTo>
                  <a:pt x="471678" y="424192"/>
                </a:lnTo>
                <a:lnTo>
                  <a:pt x="480085" y="381749"/>
                </a:lnTo>
                <a:lnTo>
                  <a:pt x="485114" y="337375"/>
                </a:lnTo>
                <a:lnTo>
                  <a:pt x="486791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40382" y="3254502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𝑍2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0382" y="3580638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𝑍1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3573" y="3184398"/>
            <a:ext cx="1314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85" dirty="0">
                <a:latin typeface="Cambria Math"/>
                <a:cs typeface="Cambria Math"/>
              </a:rPr>
              <a:t>𝑝</a:t>
            </a:r>
            <a:endParaRPr sz="13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77" y="482853"/>
            <a:ext cx="2197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</a:t>
            </a:r>
            <a:r>
              <a:rPr sz="4400" spc="-30" dirty="0"/>
              <a:t>x</a:t>
            </a:r>
            <a:r>
              <a:rPr sz="4400" spc="-5" dirty="0"/>
              <a:t>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635" y="1620977"/>
            <a:ext cx="7888605" cy="443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752600" algn="l"/>
                <a:tab pos="1826260" algn="l"/>
                <a:tab pos="3610610" algn="l"/>
              </a:tabLst>
            </a:pP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stack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in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urban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area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is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emitting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80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g/s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of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NO.	</a:t>
            </a:r>
            <a:r>
              <a:rPr sz="3200" spc="-5" dirty="0">
                <a:latin typeface="Microsoft Sans Serif"/>
                <a:cs typeface="Microsoft Sans Serif"/>
              </a:rPr>
              <a:t>It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has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 </a:t>
            </a:r>
            <a:r>
              <a:rPr sz="3200" spc="-10" dirty="0">
                <a:latin typeface="Microsoft Sans Serif"/>
                <a:cs typeface="Microsoft Sans Serif"/>
              </a:rPr>
              <a:t>effective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stack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height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of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100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m.		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wind speed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is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4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m/s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10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m.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It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is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clear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summer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day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with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the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sun 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nearly </a:t>
            </a:r>
            <a:r>
              <a:rPr sz="3200" dirty="0">
                <a:latin typeface="Microsoft Sans Serif"/>
                <a:cs typeface="Microsoft Sans Serif"/>
              </a:rPr>
              <a:t>overhead.	</a:t>
            </a:r>
            <a:r>
              <a:rPr sz="3200" spc="-5" dirty="0">
                <a:latin typeface="Microsoft Sans Serif"/>
                <a:cs typeface="Microsoft Sans Serif"/>
              </a:rPr>
              <a:t>Estimate </a:t>
            </a:r>
            <a:r>
              <a:rPr sz="3200" dirty="0">
                <a:latin typeface="Microsoft Sans Serif"/>
                <a:cs typeface="Microsoft Sans Serif"/>
              </a:rPr>
              <a:t>the </a:t>
            </a:r>
            <a:r>
              <a:rPr sz="3200" spc="-5" dirty="0">
                <a:latin typeface="Microsoft Sans Serif"/>
                <a:cs typeface="Microsoft Sans Serif"/>
              </a:rPr>
              <a:t>ground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level </a:t>
            </a:r>
            <a:r>
              <a:rPr sz="3200" spc="-5" dirty="0">
                <a:latin typeface="Microsoft Sans Serif"/>
                <a:cs typeface="Microsoft Sans Serif"/>
              </a:rPr>
              <a:t>concentration</a:t>
            </a:r>
            <a:r>
              <a:rPr sz="3200" dirty="0">
                <a:latin typeface="Microsoft Sans Serif"/>
                <a:cs typeface="Microsoft Sans Serif"/>
              </a:rPr>
              <a:t> at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a)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2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km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downwind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on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 </a:t>
            </a:r>
            <a:r>
              <a:rPr sz="3200" spc="-10" dirty="0">
                <a:latin typeface="Microsoft Sans Serif"/>
                <a:cs typeface="Microsoft Sans Serif"/>
              </a:rPr>
              <a:t>centerline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and</a:t>
            </a:r>
            <a:endParaRPr sz="3200">
              <a:latin typeface="Microsoft Sans Serif"/>
              <a:cs typeface="Microsoft Sans Serif"/>
            </a:endParaRPr>
          </a:p>
          <a:p>
            <a:pPr marL="355600" marR="1589405" indent="-342900">
              <a:lnSpc>
                <a:spcPct val="100000"/>
              </a:lnSpc>
              <a:spcBef>
                <a:spcPts val="11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Microsoft Sans Serif"/>
                <a:cs typeface="Microsoft Sans Serif"/>
              </a:rPr>
              <a:t>b)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2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km</a:t>
            </a:r>
            <a:r>
              <a:rPr sz="3200" spc="-5" dirty="0">
                <a:latin typeface="Microsoft Sans Serif"/>
                <a:cs typeface="Microsoft Sans Serif"/>
              </a:rPr>
              <a:t> downwind,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0.1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km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off</a:t>
            </a:r>
            <a:r>
              <a:rPr sz="3200" dirty="0">
                <a:latin typeface="Microsoft Sans Serif"/>
                <a:cs typeface="Microsoft Sans Serif"/>
              </a:rPr>
              <a:t> the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centerline.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976" y="3965447"/>
            <a:ext cx="8004175" cy="2571115"/>
            <a:chOff x="569976" y="3965447"/>
            <a:chExt cx="8004175" cy="2571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6" y="3965447"/>
              <a:ext cx="8004048" cy="25709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62961" y="55633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235076" y="4825"/>
                  </a:lnTo>
                  <a:lnTo>
                    <a:pt x="275463" y="18922"/>
                  </a:lnTo>
                  <a:lnTo>
                    <a:pt x="310769" y="40982"/>
                  </a:lnTo>
                  <a:lnTo>
                    <a:pt x="339979" y="70205"/>
                  </a:lnTo>
                  <a:lnTo>
                    <a:pt x="362076" y="105524"/>
                  </a:lnTo>
                  <a:lnTo>
                    <a:pt x="376174" y="145961"/>
                  </a:lnTo>
                  <a:lnTo>
                    <a:pt x="381000" y="190500"/>
                  </a:lnTo>
                  <a:lnTo>
                    <a:pt x="376174" y="235038"/>
                  </a:lnTo>
                  <a:lnTo>
                    <a:pt x="362076" y="275475"/>
                  </a:lnTo>
                  <a:lnTo>
                    <a:pt x="339979" y="310794"/>
                  </a:lnTo>
                  <a:lnTo>
                    <a:pt x="310769" y="340004"/>
                  </a:lnTo>
                  <a:lnTo>
                    <a:pt x="275463" y="362115"/>
                  </a:lnTo>
                  <a:lnTo>
                    <a:pt x="235076" y="376110"/>
                  </a:lnTo>
                  <a:lnTo>
                    <a:pt x="190500" y="381000"/>
                  </a:lnTo>
                  <a:lnTo>
                    <a:pt x="145923" y="376110"/>
                  </a:lnTo>
                  <a:lnTo>
                    <a:pt x="105537" y="362115"/>
                  </a:lnTo>
                  <a:lnTo>
                    <a:pt x="70231" y="340004"/>
                  </a:lnTo>
                  <a:lnTo>
                    <a:pt x="41020" y="310794"/>
                  </a:lnTo>
                  <a:lnTo>
                    <a:pt x="18923" y="275475"/>
                  </a:lnTo>
                  <a:lnTo>
                    <a:pt x="4825" y="235038"/>
                  </a:lnTo>
                  <a:lnTo>
                    <a:pt x="0" y="190500"/>
                  </a:lnTo>
                  <a:lnTo>
                    <a:pt x="4825" y="145961"/>
                  </a:lnTo>
                  <a:lnTo>
                    <a:pt x="18923" y="105524"/>
                  </a:lnTo>
                  <a:lnTo>
                    <a:pt x="41020" y="70205"/>
                  </a:lnTo>
                  <a:lnTo>
                    <a:pt x="70231" y="40982"/>
                  </a:lnTo>
                  <a:lnTo>
                    <a:pt x="105537" y="18922"/>
                  </a:lnTo>
                  <a:lnTo>
                    <a:pt x="145923" y="4825"/>
                  </a:lnTo>
                  <a:lnTo>
                    <a:pt x="190500" y="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577" y="131775"/>
            <a:ext cx="2199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Example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35635" y="984830"/>
            <a:ext cx="7488555" cy="25247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621665" algn="l"/>
              </a:tabLst>
            </a:pPr>
            <a:r>
              <a:rPr sz="3200" spc="-5" dirty="0">
                <a:latin typeface="Microsoft Sans Serif"/>
                <a:cs typeface="Microsoft Sans Serif"/>
              </a:rPr>
              <a:t>1.	Determine </a:t>
            </a:r>
            <a:r>
              <a:rPr sz="3200" spc="-10" dirty="0">
                <a:latin typeface="Microsoft Sans Serif"/>
                <a:cs typeface="Microsoft Sans Serif"/>
              </a:rPr>
              <a:t>stability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class</a:t>
            </a:r>
            <a:endParaRPr sz="3200">
              <a:latin typeface="Microsoft Sans Serif"/>
              <a:cs typeface="Microsoft Sans Serif"/>
            </a:endParaRPr>
          </a:p>
          <a:p>
            <a:pPr marL="622300" marR="5080">
              <a:lnSpc>
                <a:spcPts val="3460"/>
              </a:lnSpc>
              <a:spcBef>
                <a:spcPts val="855"/>
              </a:spcBef>
              <a:tabLst>
                <a:tab pos="2294255" algn="l"/>
              </a:tabLst>
            </a:pPr>
            <a:r>
              <a:rPr sz="3200" dirty="0">
                <a:latin typeface="Microsoft Sans Serif"/>
                <a:cs typeface="Microsoft Sans Serif"/>
              </a:rPr>
              <a:t>Assume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wind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speed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is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4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km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ground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surface.	</a:t>
            </a:r>
            <a:r>
              <a:rPr sz="3200" spc="-5" dirty="0">
                <a:latin typeface="Microsoft Sans Serif"/>
                <a:cs typeface="Microsoft Sans Serif"/>
              </a:rPr>
              <a:t>Description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suggests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strong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solar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radiation.</a:t>
            </a:r>
            <a:endParaRPr sz="3200">
              <a:latin typeface="Microsoft Sans Serif"/>
              <a:cs typeface="Microsoft Sans Serif"/>
            </a:endParaRPr>
          </a:p>
          <a:p>
            <a:pPr marL="622300">
              <a:lnSpc>
                <a:spcPct val="100000"/>
              </a:lnSpc>
              <a:spcBef>
                <a:spcPts val="335"/>
              </a:spcBef>
            </a:pP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Stability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class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77" y="131775"/>
            <a:ext cx="2199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635" y="1014729"/>
            <a:ext cx="7919720" cy="182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93345" indent="-609600">
              <a:lnSpc>
                <a:spcPct val="100000"/>
              </a:lnSpc>
              <a:spcBef>
                <a:spcPts val="95"/>
              </a:spcBef>
              <a:tabLst>
                <a:tab pos="621665" algn="l"/>
              </a:tabLst>
            </a:pPr>
            <a:r>
              <a:rPr sz="2800" dirty="0">
                <a:latin typeface="Microsoft Sans Serif"/>
                <a:cs typeface="Microsoft Sans Serif"/>
              </a:rPr>
              <a:t>2.	</a:t>
            </a:r>
            <a:r>
              <a:rPr sz="2800" spc="-5" dirty="0">
                <a:latin typeface="Microsoft Sans Serif"/>
                <a:cs typeface="Microsoft Sans Serif"/>
              </a:rPr>
              <a:t>Estimate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wind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speed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effective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stack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height</a:t>
            </a:r>
            <a:endParaRPr sz="2800">
              <a:latin typeface="Microsoft Sans Serif"/>
              <a:cs typeface="Microsoft Sans Serif"/>
            </a:endParaRPr>
          </a:p>
          <a:p>
            <a:pPr marL="622300" marR="508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Microsoft Sans Serif"/>
                <a:cs typeface="Microsoft Sans Serif"/>
              </a:rPr>
              <a:t>Note: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effective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stack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height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given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need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to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calculate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using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Holland’s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formula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3131820"/>
            <a:ext cx="7972425" cy="1469390"/>
            <a:chOff x="533400" y="3131820"/>
            <a:chExt cx="7972425" cy="1469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3131820"/>
              <a:ext cx="7972044" cy="14691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29761" y="39631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235076" y="4825"/>
                  </a:lnTo>
                  <a:lnTo>
                    <a:pt x="275463" y="18923"/>
                  </a:lnTo>
                  <a:lnTo>
                    <a:pt x="310768" y="41020"/>
                  </a:lnTo>
                  <a:lnTo>
                    <a:pt x="339978" y="70231"/>
                  </a:lnTo>
                  <a:lnTo>
                    <a:pt x="362076" y="105537"/>
                  </a:lnTo>
                  <a:lnTo>
                    <a:pt x="376174" y="145923"/>
                  </a:lnTo>
                  <a:lnTo>
                    <a:pt x="381000" y="190500"/>
                  </a:lnTo>
                  <a:lnTo>
                    <a:pt x="376174" y="235076"/>
                  </a:lnTo>
                  <a:lnTo>
                    <a:pt x="362076" y="275463"/>
                  </a:lnTo>
                  <a:lnTo>
                    <a:pt x="339978" y="310769"/>
                  </a:lnTo>
                  <a:lnTo>
                    <a:pt x="310768" y="339979"/>
                  </a:lnTo>
                  <a:lnTo>
                    <a:pt x="275463" y="362076"/>
                  </a:lnTo>
                  <a:lnTo>
                    <a:pt x="235076" y="376174"/>
                  </a:lnTo>
                  <a:lnTo>
                    <a:pt x="190500" y="381000"/>
                  </a:lnTo>
                  <a:lnTo>
                    <a:pt x="145923" y="376174"/>
                  </a:lnTo>
                  <a:lnTo>
                    <a:pt x="105537" y="362076"/>
                  </a:lnTo>
                  <a:lnTo>
                    <a:pt x="70230" y="339979"/>
                  </a:lnTo>
                  <a:lnTo>
                    <a:pt x="41021" y="310769"/>
                  </a:lnTo>
                  <a:lnTo>
                    <a:pt x="18923" y="275463"/>
                  </a:lnTo>
                  <a:lnTo>
                    <a:pt x="4825" y="235076"/>
                  </a:lnTo>
                  <a:lnTo>
                    <a:pt x="0" y="190500"/>
                  </a:lnTo>
                  <a:lnTo>
                    <a:pt x="4825" y="145923"/>
                  </a:lnTo>
                  <a:lnTo>
                    <a:pt x="18923" y="105537"/>
                  </a:lnTo>
                  <a:lnTo>
                    <a:pt x="41021" y="70231"/>
                  </a:lnTo>
                  <a:lnTo>
                    <a:pt x="70230" y="41020"/>
                  </a:lnTo>
                  <a:lnTo>
                    <a:pt x="105537" y="18923"/>
                  </a:lnTo>
                  <a:lnTo>
                    <a:pt x="145923" y="4825"/>
                  </a:lnTo>
                  <a:lnTo>
                    <a:pt x="190500" y="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617214" y="5602985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82336" y="5274665"/>
            <a:ext cx="1754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Symbol"/>
                <a:cs typeface="Symbol"/>
              </a:rPr>
              <a:t>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40" dirty="0">
                <a:latin typeface="Times New Roman"/>
                <a:cs typeface="Times New Roman"/>
              </a:rPr>
              <a:t>5.65</a:t>
            </a:r>
            <a:r>
              <a:rPr sz="3200" spc="40" dirty="0">
                <a:latin typeface="Microsoft Sans Serif"/>
                <a:cs typeface="Microsoft Sans Serif"/>
              </a:rPr>
              <a:t>m/s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3644" y="5313375"/>
            <a:ext cx="182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ymbol"/>
                <a:cs typeface="Symbol"/>
              </a:rPr>
              <a:t>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7404" y="5593486"/>
            <a:ext cx="1102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08050" algn="l"/>
              </a:tabLst>
            </a:pPr>
            <a:r>
              <a:rPr sz="4800" baseline="-5208" dirty="0">
                <a:latin typeface="Symbol"/>
                <a:cs typeface="Symbol"/>
              </a:rPr>
              <a:t></a:t>
            </a:r>
            <a:r>
              <a:rPr sz="4800" spc="405" baseline="-520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10	</a:t>
            </a:r>
            <a:r>
              <a:rPr sz="4800" baseline="-5208" dirty="0">
                <a:latin typeface="Symbol"/>
                <a:cs typeface="Symbol"/>
              </a:rPr>
              <a:t></a:t>
            </a:r>
            <a:endParaRPr sz="4800" baseline="-5208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7404" y="4770501"/>
            <a:ext cx="1514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382" baseline="-31250" dirty="0">
                <a:latin typeface="Symbol"/>
                <a:cs typeface="Symbol"/>
              </a:rPr>
              <a:t></a:t>
            </a:r>
            <a:r>
              <a:rPr sz="4800" spc="7" baseline="-27777" dirty="0">
                <a:latin typeface="Times New Roman"/>
                <a:cs typeface="Times New Roman"/>
              </a:rPr>
              <a:t>10</a:t>
            </a:r>
            <a:r>
              <a:rPr sz="4800" baseline="-27777" dirty="0">
                <a:latin typeface="Times New Roman"/>
                <a:cs typeface="Times New Roman"/>
              </a:rPr>
              <a:t>0</a:t>
            </a:r>
            <a:r>
              <a:rPr sz="4800" spc="-509" baseline="-27777" dirty="0">
                <a:latin typeface="Times New Roman"/>
                <a:cs typeface="Times New Roman"/>
              </a:rPr>
              <a:t> </a:t>
            </a:r>
            <a:r>
              <a:rPr sz="4800" spc="22" baseline="-31250" dirty="0">
                <a:latin typeface="Symbol"/>
                <a:cs typeface="Symbol"/>
              </a:rPr>
              <a:t></a:t>
            </a:r>
            <a:r>
              <a:rPr sz="1850" spc="15" dirty="0">
                <a:latin typeface="Times New Roman"/>
                <a:cs typeface="Times New Roman"/>
              </a:rPr>
              <a:t>0</a:t>
            </a:r>
            <a:r>
              <a:rPr sz="1850" spc="20" dirty="0">
                <a:latin typeface="Times New Roman"/>
                <a:cs typeface="Times New Roman"/>
              </a:rPr>
              <a:t>.</a:t>
            </a:r>
            <a:r>
              <a:rPr sz="1850" spc="15" dirty="0">
                <a:latin typeface="Times New Roman"/>
                <a:cs typeface="Times New Roman"/>
              </a:rPr>
              <a:t>1</a:t>
            </a:r>
            <a:r>
              <a:rPr sz="1850" spc="-5" dirty="0">
                <a:latin typeface="Times New Roman"/>
                <a:cs typeface="Times New Roman"/>
              </a:rPr>
              <a:t>5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6057" y="5697728"/>
            <a:ext cx="827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Symbol"/>
                <a:cs typeface="Symbol"/>
              </a:rPr>
              <a:t>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4800" i="1" spc="-37" baseline="11284" dirty="0">
                <a:latin typeface="Times New Roman"/>
                <a:cs typeface="Times New Roman"/>
              </a:rPr>
              <a:t>z</a:t>
            </a:r>
            <a:r>
              <a:rPr sz="1850" spc="-25" dirty="0">
                <a:latin typeface="Times New Roman"/>
                <a:cs typeface="Times New Roman"/>
              </a:rPr>
              <a:t>1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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6057" y="4991480"/>
            <a:ext cx="1049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96595" algn="l"/>
              </a:tabLst>
            </a:pPr>
            <a:r>
              <a:rPr sz="3200" dirty="0">
                <a:latin typeface="Symbol"/>
                <a:cs typeface="Symbol"/>
              </a:rPr>
              <a:t>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4800" i="1" spc="-1852" baseline="-2604" dirty="0">
                <a:latin typeface="Times New Roman"/>
                <a:cs typeface="Times New Roman"/>
              </a:rPr>
              <a:t>z</a:t>
            </a:r>
            <a:r>
              <a:rPr sz="4800" spc="-1920" baseline="-19965" dirty="0">
                <a:latin typeface="Symbol"/>
                <a:cs typeface="Symbol"/>
              </a:rPr>
              <a:t></a:t>
            </a:r>
            <a:r>
              <a:rPr sz="4800" baseline="-19965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</a:t>
            </a:r>
            <a:r>
              <a:rPr sz="3200" spc="-484" dirty="0">
                <a:latin typeface="Times New Roman"/>
                <a:cs typeface="Times New Roman"/>
              </a:rPr>
              <a:t> </a:t>
            </a:r>
            <a:r>
              <a:rPr sz="2775" i="1" spc="-7" baseline="55555" dirty="0">
                <a:latin typeface="Times New Roman"/>
                <a:cs typeface="Times New Roman"/>
              </a:rPr>
              <a:t>p</a:t>
            </a:r>
            <a:endParaRPr sz="2775" baseline="5555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18207" y="5580379"/>
            <a:ext cx="464820" cy="27940"/>
          </a:xfrm>
          <a:custGeom>
            <a:avLst/>
            <a:gdLst/>
            <a:ahLst/>
            <a:cxnLst/>
            <a:rect l="l" t="t" r="r" b="b"/>
            <a:pathLst>
              <a:path w="464819" h="27939">
                <a:moveTo>
                  <a:pt x="464819" y="0"/>
                </a:moveTo>
                <a:lnTo>
                  <a:pt x="0" y="0"/>
                </a:lnTo>
                <a:lnTo>
                  <a:pt x="0" y="27432"/>
                </a:lnTo>
                <a:lnTo>
                  <a:pt x="464819" y="27432"/>
                </a:lnTo>
                <a:lnTo>
                  <a:pt x="464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7263" y="5274665"/>
            <a:ext cx="3000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20065" algn="l"/>
                <a:tab pos="1656714" algn="l"/>
                <a:tab pos="2280285" algn="l"/>
              </a:tabLst>
            </a:pPr>
            <a:r>
              <a:rPr sz="3200" i="1" spc="25" dirty="0">
                <a:latin typeface="Times New Roman"/>
                <a:cs typeface="Times New Roman"/>
              </a:rPr>
              <a:t>u</a:t>
            </a:r>
            <a:r>
              <a:rPr sz="2775" spc="37" baseline="-19519" dirty="0">
                <a:latin typeface="Times New Roman"/>
                <a:cs typeface="Times New Roman"/>
              </a:rPr>
              <a:t>2	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i="1" spc="20" dirty="0">
                <a:latin typeface="Times New Roman"/>
                <a:cs typeface="Times New Roman"/>
              </a:rPr>
              <a:t>u</a:t>
            </a:r>
            <a:r>
              <a:rPr sz="2775" spc="30" baseline="-19519" dirty="0">
                <a:latin typeface="Times New Roman"/>
                <a:cs typeface="Times New Roman"/>
              </a:rPr>
              <a:t>1</a:t>
            </a:r>
            <a:r>
              <a:rPr sz="4800" spc="30" baseline="2604" dirty="0">
                <a:latin typeface="Symbol"/>
                <a:cs typeface="Symbol"/>
              </a:rPr>
              <a:t></a:t>
            </a:r>
            <a:r>
              <a:rPr sz="4800" spc="30" baseline="2604" dirty="0">
                <a:latin typeface="Times New Roman"/>
                <a:cs typeface="Times New Roman"/>
              </a:rPr>
              <a:t>	</a:t>
            </a:r>
            <a:r>
              <a:rPr sz="2775" spc="-7" baseline="31531" dirty="0">
                <a:latin typeface="Times New Roman"/>
                <a:cs typeface="Times New Roman"/>
              </a:rPr>
              <a:t>2</a:t>
            </a:r>
            <a:r>
              <a:rPr sz="2775" spc="644" baseline="31531" dirty="0">
                <a:latin typeface="Times New Roman"/>
                <a:cs typeface="Times New Roman"/>
              </a:rPr>
              <a:t> </a:t>
            </a:r>
            <a:r>
              <a:rPr sz="4800" baseline="2604" dirty="0">
                <a:latin typeface="Symbol"/>
                <a:cs typeface="Symbol"/>
              </a:rPr>
              <a:t></a:t>
            </a:r>
            <a:r>
              <a:rPr sz="4800" baseline="2604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4</a:t>
            </a:r>
            <a:r>
              <a:rPr sz="4800" spc="-15" baseline="-3472" dirty="0">
                <a:latin typeface="Symbol"/>
                <a:cs typeface="Symbol"/>
              </a:rPr>
              <a:t></a:t>
            </a:r>
            <a:endParaRPr sz="4800" baseline="-3472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4" y="1339575"/>
            <a:ext cx="9049542" cy="54841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0698" y="277495"/>
            <a:ext cx="4367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Chicago</a:t>
            </a:r>
            <a:r>
              <a:rPr sz="4400" spc="20" dirty="0"/>
              <a:t> </a:t>
            </a:r>
            <a:r>
              <a:rPr sz="4400" dirty="0"/>
              <a:t>ca.</a:t>
            </a:r>
            <a:r>
              <a:rPr sz="4400" spc="-60" dirty="0"/>
              <a:t> </a:t>
            </a:r>
            <a:r>
              <a:rPr sz="4400" spc="-5" dirty="0"/>
              <a:t>1950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77" y="93675"/>
            <a:ext cx="2199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8889" y="2294354"/>
            <a:ext cx="793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600" i="1" spc="-5" dirty="0">
                <a:latin typeface="Times New Roman"/>
                <a:cs typeface="Times New Roman"/>
              </a:rPr>
              <a:t>z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125" y="651162"/>
            <a:ext cx="3416300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 marR="17780" indent="-622300">
              <a:lnSpc>
                <a:spcPct val="1351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3.	Determine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σ</a:t>
            </a:r>
            <a:r>
              <a:rPr sz="2400" i="1" spc="-22" baseline="-19097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i="1" spc="-70" dirty="0">
                <a:latin typeface="Times New Roman"/>
                <a:cs typeface="Times New Roman"/>
              </a:rPr>
              <a:t>σ</a:t>
            </a:r>
            <a:r>
              <a:rPr sz="2400" i="1" spc="-104" baseline="-19097" dirty="0">
                <a:latin typeface="Times New Roman"/>
                <a:cs typeface="Times New Roman"/>
              </a:rPr>
              <a:t>z </a:t>
            </a:r>
            <a:r>
              <a:rPr sz="2400" i="1" spc="-577" baseline="-19097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σ</a:t>
            </a:r>
            <a:r>
              <a:rPr sz="2400" i="1" spc="-30" baseline="-19097" dirty="0">
                <a:latin typeface="Times New Roman"/>
                <a:cs typeface="Times New Roman"/>
              </a:rPr>
              <a:t>y</a:t>
            </a:r>
            <a:r>
              <a:rPr sz="2800" spc="-20" dirty="0">
                <a:latin typeface="Microsoft Sans Serif"/>
                <a:cs typeface="Microsoft Sans Serif"/>
              </a:rPr>
              <a:t>=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290</a:t>
            </a:r>
            <a:endParaRPr sz="2800">
              <a:latin typeface="Microsoft Sans Serif"/>
              <a:cs typeface="Microsoft Sans Serif"/>
            </a:endParaRPr>
          </a:p>
          <a:p>
            <a:pPr marL="657860">
              <a:lnSpc>
                <a:spcPct val="100000"/>
              </a:lnSpc>
              <a:spcBef>
                <a:spcPts val="1680"/>
              </a:spcBef>
              <a:tabLst>
                <a:tab pos="1010919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σ	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220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9891" y="2386582"/>
            <a:ext cx="3912235" cy="4395470"/>
            <a:chOff x="659891" y="2386582"/>
            <a:chExt cx="3912235" cy="4395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2386582"/>
              <a:ext cx="3912108" cy="43952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14599" y="4346448"/>
              <a:ext cx="0" cy="2054860"/>
            </a:xfrm>
            <a:custGeom>
              <a:avLst/>
              <a:gdLst/>
              <a:ahLst/>
              <a:cxnLst/>
              <a:rect l="l" t="t" r="r" b="b"/>
              <a:pathLst>
                <a:path h="2054860">
                  <a:moveTo>
                    <a:pt x="0" y="2054352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71927" y="426720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037" y="0"/>
                  </a:moveTo>
                  <a:lnTo>
                    <a:pt x="0" y="85343"/>
                  </a:lnTo>
                  <a:lnTo>
                    <a:pt x="85344" y="85343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7572" y="4267200"/>
              <a:ext cx="1367155" cy="0"/>
            </a:xfrm>
            <a:custGeom>
              <a:avLst/>
              <a:gdLst/>
              <a:ahLst/>
              <a:cxnLst/>
              <a:rect l="l" t="t" r="r" b="b"/>
              <a:pathLst>
                <a:path w="1367155">
                  <a:moveTo>
                    <a:pt x="1367028" y="0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800" y="422452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3" y="0"/>
                  </a:moveTo>
                  <a:lnTo>
                    <a:pt x="0" y="42672"/>
                  </a:lnTo>
                  <a:lnTo>
                    <a:pt x="85343" y="85344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38344" y="2406395"/>
            <a:ext cx="3659504" cy="4282440"/>
            <a:chOff x="5038344" y="2406395"/>
            <a:chExt cx="3659504" cy="42824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8344" y="2406395"/>
              <a:ext cx="3659124" cy="42824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81800" y="4041647"/>
              <a:ext cx="0" cy="2435860"/>
            </a:xfrm>
            <a:custGeom>
              <a:avLst/>
              <a:gdLst/>
              <a:ahLst/>
              <a:cxnLst/>
              <a:rect l="l" t="t" r="r" b="b"/>
              <a:pathLst>
                <a:path h="2435860">
                  <a:moveTo>
                    <a:pt x="0" y="2435352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39127" y="396239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85343"/>
                  </a:lnTo>
                  <a:lnTo>
                    <a:pt x="85344" y="85343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13248" y="3962399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59">
                  <a:moveTo>
                    <a:pt x="1368552" y="0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0" y="3921251"/>
              <a:ext cx="85725" cy="83820"/>
            </a:xfrm>
            <a:custGeom>
              <a:avLst/>
              <a:gdLst/>
              <a:ahLst/>
              <a:cxnLst/>
              <a:rect l="l" t="t" r="r" b="b"/>
              <a:pathLst>
                <a:path w="85725" h="83820">
                  <a:moveTo>
                    <a:pt x="85344" y="0"/>
                  </a:moveTo>
                  <a:lnTo>
                    <a:pt x="0" y="41275"/>
                  </a:lnTo>
                  <a:lnTo>
                    <a:pt x="85344" y="8382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6595" y="4081653"/>
            <a:ext cx="40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2</a:t>
            </a:r>
            <a:r>
              <a:rPr sz="1800" spc="-25" dirty="0">
                <a:solidFill>
                  <a:srgbClr val="FF3300"/>
                </a:solidFill>
                <a:latin typeface="Microsoft Sans Serif"/>
                <a:cs typeface="Microsoft Sans Serif"/>
              </a:rPr>
              <a:t>9</a:t>
            </a:r>
            <a:r>
              <a:rPr sz="1800" spc="-5" dirty="0">
                <a:solidFill>
                  <a:srgbClr val="FF3300"/>
                </a:solidFill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4664" y="3762882"/>
            <a:ext cx="40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3300"/>
                </a:solidFill>
                <a:latin typeface="Microsoft Sans Serif"/>
                <a:cs typeface="Microsoft Sans Serif"/>
              </a:rPr>
              <a:t>2</a:t>
            </a:r>
            <a:r>
              <a:rPr sz="18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20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77" y="482853"/>
            <a:ext cx="2197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</a:t>
            </a:r>
            <a:r>
              <a:rPr sz="4400" spc="-30" dirty="0"/>
              <a:t>x</a:t>
            </a:r>
            <a:r>
              <a:rPr sz="4400" spc="-5" dirty="0"/>
              <a:t>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635" y="1486306"/>
            <a:ext cx="5987415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1100"/>
              </a:lnSpc>
              <a:spcBef>
                <a:spcPts val="100"/>
              </a:spcBef>
              <a:tabLst>
                <a:tab pos="621665" algn="l"/>
                <a:tab pos="1002665" algn="l"/>
              </a:tabLst>
            </a:pPr>
            <a:r>
              <a:rPr sz="2800" dirty="0">
                <a:latin typeface="Microsoft Sans Serif"/>
                <a:cs typeface="Microsoft Sans Serif"/>
              </a:rPr>
              <a:t>4.		</a:t>
            </a:r>
            <a:r>
              <a:rPr sz="2800" spc="-5" dirty="0">
                <a:latin typeface="Microsoft Sans Serif"/>
                <a:cs typeface="Microsoft Sans Serif"/>
              </a:rPr>
              <a:t>Determine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concentration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using Eq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a.	</a:t>
            </a:r>
            <a:r>
              <a:rPr sz="2800" spc="-5" dirty="0">
                <a:latin typeface="Microsoft Sans Serif"/>
                <a:cs typeface="Microsoft Sans Serif"/>
              </a:rPr>
              <a:t>x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2000,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y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0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5792" y="4049267"/>
            <a:ext cx="224028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28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1515" y="404926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2328" y="4049267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3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6556" y="404926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98892" y="4049267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3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21397" y="3526916"/>
            <a:ext cx="147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Symbol"/>
                <a:cs typeface="Symbol"/>
              </a:rPr>
              <a:t>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2234" y="3827145"/>
            <a:ext cx="11322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5805" algn="l"/>
                <a:tab pos="996950" algn="l"/>
              </a:tabLst>
            </a:pPr>
            <a:r>
              <a:rPr sz="3750" spc="-7" baseline="1111" dirty="0">
                <a:latin typeface="Symbol"/>
                <a:cs typeface="Symbol"/>
              </a:rPr>
              <a:t></a:t>
            </a:r>
            <a:r>
              <a:rPr sz="3750" spc="-7" baseline="1111" dirty="0">
                <a:latin typeface="Times New Roman"/>
                <a:cs typeface="Times New Roman"/>
              </a:rPr>
              <a:t>	</a:t>
            </a:r>
            <a:r>
              <a:rPr sz="3750" spc="-7" baseline="1111" dirty="0">
                <a:latin typeface="Symbol"/>
                <a:cs typeface="Symbol"/>
              </a:rPr>
              <a:t></a:t>
            </a:r>
            <a:r>
              <a:rPr sz="3750" spc="-7" baseline="1111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Symbol"/>
                <a:cs typeface="Symbol"/>
              </a:rPr>
              <a:t>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6103" y="3526916"/>
            <a:ext cx="147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Symbol"/>
                <a:cs typeface="Symbol"/>
              </a:rPr>
              <a:t>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5671" y="3821125"/>
            <a:ext cx="147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Symbol"/>
                <a:cs typeface="Symbol"/>
              </a:rPr>
              <a:t>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915" y="3401059"/>
            <a:ext cx="4603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0" spc="37" baseline="-31111" dirty="0">
                <a:latin typeface="Symbol"/>
                <a:cs typeface="Symbol"/>
              </a:rPr>
              <a:t></a:t>
            </a:r>
            <a:r>
              <a:rPr sz="1450" spc="25" dirty="0">
                <a:latin typeface="Times New Roman"/>
                <a:cs typeface="Times New Roman"/>
              </a:rPr>
              <a:t>2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3750" spc="-7" baseline="-17777" dirty="0">
                <a:latin typeface="Symbol"/>
                <a:cs typeface="Symbol"/>
              </a:rPr>
              <a:t></a:t>
            </a:r>
            <a:endParaRPr sz="3750" baseline="-17777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6632" y="4039057"/>
            <a:ext cx="18434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22275" algn="l"/>
                <a:tab pos="1621790" algn="l"/>
              </a:tabLst>
            </a:pPr>
            <a:r>
              <a:rPr sz="3750" spc="-367" baseline="-13333" dirty="0">
                <a:latin typeface="Symbol"/>
                <a:cs typeface="Symbol"/>
              </a:rPr>
              <a:t></a:t>
            </a:r>
            <a:r>
              <a:rPr sz="3750" spc="-367" baseline="-21111" dirty="0">
                <a:latin typeface="Symbol"/>
                <a:cs typeface="Symbol"/>
              </a:rPr>
              <a:t></a:t>
            </a:r>
            <a:r>
              <a:rPr sz="3750" spc="-367" baseline="-21111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2 </a:t>
            </a:r>
            <a:r>
              <a:rPr sz="3750" spc="-7" baseline="-5555" dirty="0">
                <a:latin typeface="Symbol"/>
                <a:cs typeface="Symbol"/>
              </a:rPr>
              <a:t></a:t>
            </a:r>
            <a:r>
              <a:rPr sz="3750" spc="-442" baseline="-55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220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3750" spc="-7" baseline="-5555" dirty="0">
                <a:latin typeface="Symbol"/>
                <a:cs typeface="Symbol"/>
              </a:rPr>
              <a:t></a:t>
            </a:r>
            <a:r>
              <a:rPr sz="3750" spc="-7" baseline="-5555" dirty="0">
                <a:latin typeface="Times New Roman"/>
                <a:cs typeface="Times New Roman"/>
              </a:rPr>
              <a:t>	</a:t>
            </a:r>
            <a:r>
              <a:rPr sz="3750" spc="-367" baseline="-11111" dirty="0">
                <a:latin typeface="Symbol"/>
                <a:cs typeface="Symbol"/>
              </a:rPr>
              <a:t></a:t>
            </a:r>
            <a:r>
              <a:rPr sz="3750" spc="-367" baseline="-17777" dirty="0">
                <a:latin typeface="Symbol"/>
                <a:cs typeface="Symbol"/>
              </a:rPr>
              <a:t></a:t>
            </a:r>
            <a:endParaRPr sz="3750" baseline="-17777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6490" y="3589096"/>
            <a:ext cx="13900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imes New Roman"/>
                <a:cs typeface="Times New Roman"/>
              </a:rPr>
              <a:t>1</a:t>
            </a:r>
            <a:r>
              <a:rPr sz="2500" spc="-175" dirty="0">
                <a:latin typeface="Times New Roman"/>
                <a:cs typeface="Times New Roman"/>
              </a:rPr>
              <a:t> </a:t>
            </a:r>
            <a:r>
              <a:rPr sz="3750" spc="-7" baseline="-3333" dirty="0">
                <a:latin typeface="Symbol"/>
                <a:cs typeface="Symbol"/>
              </a:rPr>
              <a:t></a:t>
            </a:r>
            <a:r>
              <a:rPr sz="3750" spc="-419" baseline="-3333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10</a:t>
            </a:r>
            <a:r>
              <a:rPr sz="2500" spc="-5" dirty="0">
                <a:latin typeface="Times New Roman"/>
                <a:cs typeface="Times New Roman"/>
              </a:rPr>
              <a:t>0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3750" spc="82" baseline="-3333" dirty="0">
                <a:latin typeface="Symbol"/>
                <a:cs typeface="Symbol"/>
              </a:rPr>
              <a:t></a:t>
            </a:r>
            <a:r>
              <a:rPr sz="2175" baseline="47892" dirty="0">
                <a:latin typeface="Times New Roman"/>
                <a:cs typeface="Times New Roman"/>
              </a:rPr>
              <a:t>2 </a:t>
            </a:r>
            <a:r>
              <a:rPr sz="3750" spc="-7" baseline="10000" dirty="0">
                <a:latin typeface="Symbol"/>
                <a:cs typeface="Symbol"/>
              </a:rPr>
              <a:t></a:t>
            </a:r>
            <a:endParaRPr sz="3750" baseline="100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5915" y="3790315"/>
            <a:ext cx="12712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6070" algn="l"/>
              </a:tabLst>
            </a:pPr>
            <a:r>
              <a:rPr sz="3750" spc="-7" baseline="-3333" dirty="0">
                <a:latin typeface="Symbol"/>
                <a:cs typeface="Symbol"/>
              </a:rPr>
              <a:t></a:t>
            </a:r>
            <a:r>
              <a:rPr sz="3750" spc="-7" baseline="-3333" dirty="0">
                <a:latin typeface="Times New Roman"/>
                <a:cs typeface="Times New Roman"/>
              </a:rPr>
              <a:t>	</a:t>
            </a:r>
            <a:r>
              <a:rPr sz="3750" spc="-7" baseline="-5555" dirty="0">
                <a:latin typeface="Symbol"/>
                <a:cs typeface="Symbol"/>
              </a:rPr>
              <a:t></a:t>
            </a:r>
            <a:r>
              <a:rPr sz="3750" spc="-472" baseline="-555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e</a:t>
            </a:r>
            <a:r>
              <a:rPr sz="2500" spc="15" dirty="0">
                <a:latin typeface="Times New Roman"/>
                <a:cs typeface="Times New Roman"/>
              </a:rPr>
              <a:t>x</a:t>
            </a:r>
            <a:r>
              <a:rPr sz="2500" spc="20" dirty="0">
                <a:latin typeface="Times New Roman"/>
                <a:cs typeface="Times New Roman"/>
              </a:rPr>
              <a:t>p</a:t>
            </a:r>
            <a:r>
              <a:rPr sz="3750" spc="30" baseline="-5555" dirty="0">
                <a:latin typeface="Symbol"/>
                <a:cs typeface="Symbol"/>
              </a:rPr>
              <a:t></a:t>
            </a:r>
            <a:r>
              <a:rPr sz="2500" spc="-5" dirty="0">
                <a:latin typeface="Symbol"/>
                <a:cs typeface="Symbol"/>
              </a:rPr>
              <a:t>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1339" y="4039057"/>
            <a:ext cx="18421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22275" algn="l"/>
                <a:tab pos="1620520" algn="l"/>
              </a:tabLst>
            </a:pPr>
            <a:r>
              <a:rPr sz="3750" spc="-367" baseline="-13333" dirty="0">
                <a:latin typeface="Symbol"/>
                <a:cs typeface="Symbol"/>
              </a:rPr>
              <a:t></a:t>
            </a:r>
            <a:r>
              <a:rPr sz="3750" spc="-367" baseline="-21111" dirty="0">
                <a:latin typeface="Symbol"/>
                <a:cs typeface="Symbol"/>
              </a:rPr>
              <a:t></a:t>
            </a:r>
            <a:r>
              <a:rPr sz="3750" spc="-367" baseline="-21111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2 </a:t>
            </a:r>
            <a:r>
              <a:rPr sz="3750" spc="-7" baseline="-5555" dirty="0">
                <a:latin typeface="Symbol"/>
                <a:cs typeface="Symbol"/>
              </a:rPr>
              <a:t></a:t>
            </a:r>
            <a:r>
              <a:rPr sz="3750" spc="-465" baseline="-55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290</a:t>
            </a:r>
            <a:r>
              <a:rPr sz="2500" spc="-204" dirty="0">
                <a:latin typeface="Times New Roman"/>
                <a:cs typeface="Times New Roman"/>
              </a:rPr>
              <a:t> </a:t>
            </a:r>
            <a:r>
              <a:rPr sz="3750" spc="-7" baseline="-5555" dirty="0">
                <a:latin typeface="Symbol"/>
                <a:cs typeface="Symbol"/>
              </a:rPr>
              <a:t></a:t>
            </a:r>
            <a:r>
              <a:rPr sz="3750" spc="-7" baseline="-5555" dirty="0">
                <a:latin typeface="Times New Roman"/>
                <a:cs typeface="Times New Roman"/>
              </a:rPr>
              <a:t>	</a:t>
            </a:r>
            <a:r>
              <a:rPr sz="3750" spc="-367" baseline="-11111" dirty="0">
                <a:latin typeface="Symbol"/>
                <a:cs typeface="Symbol"/>
              </a:rPr>
              <a:t></a:t>
            </a:r>
            <a:r>
              <a:rPr sz="3750" spc="-367" baseline="-17777" dirty="0">
                <a:latin typeface="Symbol"/>
                <a:cs typeface="Symbol"/>
              </a:rPr>
              <a:t></a:t>
            </a:r>
            <a:endParaRPr sz="3750" baseline="-17777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5834" y="3589096"/>
            <a:ext cx="7467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4675" algn="l"/>
              </a:tabLst>
            </a:pPr>
            <a:r>
              <a:rPr sz="2500" spc="-5" dirty="0">
                <a:latin typeface="Times New Roman"/>
                <a:cs typeface="Times New Roman"/>
              </a:rPr>
              <a:t>1</a:t>
            </a:r>
            <a:r>
              <a:rPr sz="2500" spc="-150" dirty="0">
                <a:latin typeface="Times New Roman"/>
                <a:cs typeface="Times New Roman"/>
              </a:rPr>
              <a:t> </a:t>
            </a:r>
            <a:r>
              <a:rPr sz="3750" spc="-7" baseline="-3333" dirty="0">
                <a:latin typeface="Symbol"/>
                <a:cs typeface="Symbol"/>
              </a:rPr>
              <a:t></a:t>
            </a:r>
            <a:r>
              <a:rPr sz="3750" baseline="-3333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91052" y="3587572"/>
            <a:ext cx="3429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imes New Roman"/>
                <a:cs typeface="Times New Roman"/>
              </a:rPr>
              <a:t>8</a:t>
            </a:r>
            <a:r>
              <a:rPr sz="2500" spc="-5" dirty="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200" y="4024629"/>
            <a:ext cx="47694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750" i="1" spc="30" baseline="35555" dirty="0">
                <a:latin typeface="Times New Roman"/>
                <a:cs typeface="Times New Roman"/>
              </a:rPr>
              <a:t>C</a:t>
            </a:r>
            <a:r>
              <a:rPr sz="3750" spc="15" baseline="35555" dirty="0">
                <a:latin typeface="Times New Roman"/>
                <a:cs typeface="Times New Roman"/>
              </a:rPr>
              <a:t>(</a:t>
            </a:r>
            <a:r>
              <a:rPr sz="3750" spc="22" baseline="35555" dirty="0">
                <a:latin typeface="Times New Roman"/>
                <a:cs typeface="Times New Roman"/>
              </a:rPr>
              <a:t>2000,0</a:t>
            </a:r>
            <a:r>
              <a:rPr sz="3750" spc="-7" baseline="35555" dirty="0">
                <a:latin typeface="Times New Roman"/>
                <a:cs typeface="Times New Roman"/>
              </a:rPr>
              <a:t>)</a:t>
            </a:r>
            <a:r>
              <a:rPr sz="3750" spc="67" baseline="35555" dirty="0">
                <a:latin typeface="Times New Roman"/>
                <a:cs typeface="Times New Roman"/>
              </a:rPr>
              <a:t> </a:t>
            </a:r>
            <a:r>
              <a:rPr sz="3750" spc="-7" baseline="35555" dirty="0">
                <a:latin typeface="Symbol"/>
                <a:cs typeface="Symbol"/>
              </a:rPr>
              <a:t></a:t>
            </a:r>
            <a:r>
              <a:rPr sz="3750" spc="-7" baseline="355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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(290)(</a:t>
            </a:r>
            <a:r>
              <a:rPr sz="2500" spc="5" dirty="0">
                <a:latin typeface="Times New Roman"/>
                <a:cs typeface="Times New Roman"/>
              </a:rPr>
              <a:t>2</a:t>
            </a:r>
            <a:r>
              <a:rPr sz="2500" spc="-5" dirty="0">
                <a:latin typeface="Times New Roman"/>
                <a:cs typeface="Times New Roman"/>
              </a:rPr>
              <a:t>2</a:t>
            </a:r>
            <a:r>
              <a:rPr sz="2500" spc="5" dirty="0">
                <a:latin typeface="Times New Roman"/>
                <a:cs typeface="Times New Roman"/>
              </a:rPr>
              <a:t>0</a:t>
            </a:r>
            <a:r>
              <a:rPr sz="2500" spc="10" dirty="0">
                <a:latin typeface="Times New Roman"/>
                <a:cs typeface="Times New Roman"/>
              </a:rPr>
              <a:t>)</a:t>
            </a:r>
            <a:r>
              <a:rPr sz="2500" spc="-5" dirty="0">
                <a:latin typeface="Times New Roman"/>
                <a:cs typeface="Times New Roman"/>
              </a:rPr>
              <a:t>(</a:t>
            </a:r>
            <a:r>
              <a:rPr sz="2500" dirty="0">
                <a:latin typeface="Times New Roman"/>
                <a:cs typeface="Times New Roman"/>
              </a:rPr>
              <a:t>5</a:t>
            </a:r>
            <a:r>
              <a:rPr sz="2500" spc="-5" dirty="0">
                <a:latin typeface="Times New Roman"/>
                <a:cs typeface="Times New Roman"/>
              </a:rPr>
              <a:t>.</a:t>
            </a:r>
            <a:r>
              <a:rPr sz="2500" spc="5" dirty="0">
                <a:latin typeface="Times New Roman"/>
                <a:cs typeface="Times New Roman"/>
              </a:rPr>
              <a:t>6</a:t>
            </a:r>
            <a:r>
              <a:rPr sz="2500" spc="-5" dirty="0">
                <a:latin typeface="Times New Roman"/>
                <a:cs typeface="Times New Roman"/>
              </a:rPr>
              <a:t>)</a:t>
            </a:r>
            <a:r>
              <a:rPr sz="2500" spc="-355" dirty="0">
                <a:latin typeface="Times New Roman"/>
                <a:cs typeface="Times New Roman"/>
              </a:rPr>
              <a:t> </a:t>
            </a:r>
            <a:r>
              <a:rPr sz="3750" spc="15" baseline="35555" dirty="0">
                <a:latin typeface="Times New Roman"/>
                <a:cs typeface="Times New Roman"/>
              </a:rPr>
              <a:t>e</a:t>
            </a:r>
            <a:r>
              <a:rPr sz="3750" spc="22" baseline="35555" dirty="0">
                <a:latin typeface="Times New Roman"/>
                <a:cs typeface="Times New Roman"/>
              </a:rPr>
              <a:t>x</a:t>
            </a:r>
            <a:r>
              <a:rPr sz="3750" spc="30" baseline="35555" dirty="0">
                <a:latin typeface="Times New Roman"/>
                <a:cs typeface="Times New Roman"/>
              </a:rPr>
              <a:t>p</a:t>
            </a:r>
            <a:r>
              <a:rPr sz="3750" spc="30" baseline="31111" dirty="0">
                <a:latin typeface="Symbol"/>
                <a:cs typeface="Symbol"/>
              </a:rPr>
              <a:t></a:t>
            </a:r>
            <a:r>
              <a:rPr sz="3750" spc="-7" baseline="35555" dirty="0">
                <a:latin typeface="Symbol"/>
                <a:cs typeface="Symbol"/>
              </a:rPr>
              <a:t></a:t>
            </a:r>
            <a:endParaRPr sz="3750" baseline="35555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200" y="5079619"/>
            <a:ext cx="54622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i="1" spc="20" dirty="0">
                <a:latin typeface="Times New Roman"/>
                <a:cs typeface="Times New Roman"/>
              </a:rPr>
              <a:t>C</a:t>
            </a:r>
            <a:r>
              <a:rPr sz="2500" spc="10" dirty="0">
                <a:latin typeface="Times New Roman"/>
                <a:cs typeface="Times New Roman"/>
              </a:rPr>
              <a:t>(</a:t>
            </a:r>
            <a:r>
              <a:rPr sz="2500" spc="15" dirty="0">
                <a:latin typeface="Times New Roman"/>
                <a:cs typeface="Times New Roman"/>
              </a:rPr>
              <a:t>2000,0</a:t>
            </a:r>
            <a:r>
              <a:rPr sz="2500" spc="-5" dirty="0">
                <a:latin typeface="Times New Roman"/>
                <a:cs typeface="Times New Roman"/>
              </a:rPr>
              <a:t>)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Symbol"/>
                <a:cs typeface="Symbol"/>
              </a:rPr>
              <a:t>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30" dirty="0">
                <a:latin typeface="Times New Roman"/>
                <a:cs typeface="Times New Roman"/>
              </a:rPr>
              <a:t>6.43</a:t>
            </a:r>
            <a:r>
              <a:rPr sz="2500" spc="25" dirty="0">
                <a:latin typeface="Symbol"/>
                <a:cs typeface="Symbol"/>
              </a:rPr>
              <a:t></a:t>
            </a:r>
            <a:r>
              <a:rPr sz="2500" spc="30" dirty="0">
                <a:latin typeface="Times New Roman"/>
                <a:cs typeface="Times New Roman"/>
              </a:rPr>
              <a:t>10</a:t>
            </a:r>
            <a:r>
              <a:rPr sz="2175" spc="44" baseline="36398" dirty="0">
                <a:latin typeface="Symbol"/>
                <a:cs typeface="Symbol"/>
              </a:rPr>
              <a:t></a:t>
            </a:r>
            <a:r>
              <a:rPr sz="2175" baseline="36398" dirty="0">
                <a:latin typeface="Times New Roman"/>
                <a:cs typeface="Times New Roman"/>
              </a:rPr>
              <a:t>5</a:t>
            </a:r>
            <a:r>
              <a:rPr sz="2175" spc="202" baseline="36398" dirty="0">
                <a:latin typeface="Times New Roman"/>
                <a:cs typeface="Times New Roman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g</a:t>
            </a:r>
            <a:r>
              <a:rPr sz="2500" spc="15" dirty="0">
                <a:latin typeface="Microsoft Sans Serif"/>
                <a:cs typeface="Microsoft Sans Serif"/>
              </a:rPr>
              <a:t>/</a:t>
            </a:r>
            <a:r>
              <a:rPr sz="2500" spc="20" dirty="0">
                <a:latin typeface="Microsoft Sans Serif"/>
                <a:cs typeface="Microsoft Sans Serif"/>
              </a:rPr>
              <a:t>m</a:t>
            </a:r>
            <a:r>
              <a:rPr sz="2175" baseline="36398" dirty="0">
                <a:latin typeface="Microsoft Sans Serif"/>
                <a:cs typeface="Microsoft Sans Serif"/>
              </a:rPr>
              <a:t>3</a:t>
            </a:r>
            <a:r>
              <a:rPr sz="2175" spc="97" baseline="36398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Symbol"/>
                <a:cs typeface="Symbol"/>
              </a:rPr>
              <a:t>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64.3</a:t>
            </a:r>
            <a:r>
              <a:rPr sz="2500" spc="-254" dirty="0">
                <a:latin typeface="Times New Roman"/>
                <a:cs typeface="Times New Roman"/>
              </a:rPr>
              <a:t> </a:t>
            </a:r>
            <a:r>
              <a:rPr sz="2500" spc="70" dirty="0">
                <a:latin typeface="Microsoft Sans Serif"/>
                <a:cs typeface="Microsoft Sans Serif"/>
              </a:rPr>
              <a:t>μ</a:t>
            </a:r>
            <a:r>
              <a:rPr sz="2500" spc="20" dirty="0">
                <a:latin typeface="Microsoft Sans Serif"/>
                <a:cs typeface="Microsoft Sans Serif"/>
              </a:rPr>
              <a:t>g/</a:t>
            </a:r>
            <a:r>
              <a:rPr sz="2500" spc="15" dirty="0">
                <a:latin typeface="Microsoft Sans Serif"/>
                <a:cs typeface="Microsoft Sans Serif"/>
              </a:rPr>
              <a:t>m</a:t>
            </a:r>
            <a:r>
              <a:rPr sz="2175" baseline="36398" dirty="0">
                <a:latin typeface="Microsoft Sans Serif"/>
                <a:cs typeface="Microsoft Sans Serif"/>
              </a:rPr>
              <a:t>3</a:t>
            </a:r>
            <a:endParaRPr sz="2175" baseline="36398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77" y="482853"/>
            <a:ext cx="2197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</a:t>
            </a:r>
            <a:r>
              <a:rPr sz="4400" spc="-30" dirty="0"/>
              <a:t>x</a:t>
            </a:r>
            <a:r>
              <a:rPr sz="4400" spc="-5" dirty="0"/>
              <a:t>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2835" y="2139772"/>
            <a:ext cx="5154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546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b.	x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2000,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y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0.1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100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2867" y="4047744"/>
            <a:ext cx="2173605" cy="0"/>
          </a:xfrm>
          <a:custGeom>
            <a:avLst/>
            <a:gdLst/>
            <a:ahLst/>
            <a:cxnLst/>
            <a:rect l="l" t="t" r="r" b="b"/>
            <a:pathLst>
              <a:path w="2173604">
                <a:moveTo>
                  <a:pt x="0" y="0"/>
                </a:moveTo>
                <a:lnTo>
                  <a:pt x="217322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5628" y="404774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40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4247" y="4047744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3611" y="404774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40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0707" y="4047744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98868" y="3543427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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0781" y="3834765"/>
            <a:ext cx="109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4215" algn="l"/>
                <a:tab pos="966469" algn="l"/>
              </a:tabLst>
            </a:pPr>
            <a:r>
              <a:rPr sz="3600" baseline="1157" dirty="0">
                <a:latin typeface="Symbol"/>
                <a:cs typeface="Symbol"/>
              </a:rPr>
              <a:t></a:t>
            </a:r>
            <a:r>
              <a:rPr sz="3600" baseline="1157" dirty="0">
                <a:latin typeface="Times New Roman"/>
                <a:cs typeface="Times New Roman"/>
              </a:rPr>
              <a:t>	</a:t>
            </a:r>
            <a:r>
              <a:rPr sz="3600" baseline="1157" dirty="0">
                <a:latin typeface="Symbol"/>
                <a:cs typeface="Symbol"/>
              </a:rPr>
              <a:t></a:t>
            </a:r>
            <a:r>
              <a:rPr sz="3600" baseline="1157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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9614" y="3543427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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1273" y="3828745"/>
            <a:ext cx="142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74103" y="4039361"/>
            <a:ext cx="1788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9575" algn="l"/>
                <a:tab pos="1572895" algn="l"/>
              </a:tabLst>
            </a:pPr>
            <a:r>
              <a:rPr sz="3600" spc="-345" baseline="-13888" dirty="0">
                <a:latin typeface="Symbol"/>
                <a:cs typeface="Symbol"/>
              </a:rPr>
              <a:t></a:t>
            </a:r>
            <a:r>
              <a:rPr sz="3600" spc="-345" baseline="-20833" dirty="0">
                <a:latin typeface="Symbol"/>
                <a:cs typeface="Symbol"/>
              </a:rPr>
              <a:t></a:t>
            </a:r>
            <a:r>
              <a:rPr sz="3600" spc="-345" baseline="-20833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3600" baseline="-5787" dirty="0">
                <a:latin typeface="Symbol"/>
                <a:cs typeface="Symbol"/>
              </a:rPr>
              <a:t></a:t>
            </a:r>
            <a:r>
              <a:rPr sz="3600" spc="-434" baseline="-5787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220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3600" baseline="-5787" dirty="0">
                <a:latin typeface="Symbol"/>
                <a:cs typeface="Symbol"/>
              </a:rPr>
              <a:t></a:t>
            </a:r>
            <a:r>
              <a:rPr sz="3600" baseline="-5787" dirty="0">
                <a:latin typeface="Times New Roman"/>
                <a:cs typeface="Times New Roman"/>
              </a:rPr>
              <a:t>	</a:t>
            </a:r>
            <a:r>
              <a:rPr sz="3600" spc="-345" baseline="-10416" dirty="0">
                <a:latin typeface="Symbol"/>
                <a:cs typeface="Symbol"/>
              </a:rPr>
              <a:t></a:t>
            </a:r>
            <a:r>
              <a:rPr sz="3600" spc="-345" baseline="-18518" dirty="0">
                <a:latin typeface="Symbol"/>
                <a:cs typeface="Symbol"/>
              </a:rPr>
              <a:t></a:t>
            </a:r>
            <a:endParaRPr sz="3600" baseline="-18518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06" y="3616528"/>
            <a:ext cx="1350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2314" dirty="0">
                <a:latin typeface="Times New Roman"/>
                <a:cs typeface="Times New Roman"/>
              </a:rPr>
              <a:t>1</a:t>
            </a:r>
            <a:r>
              <a:rPr sz="3600" spc="-202" baseline="23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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3600" spc="15" baseline="2314" dirty="0">
                <a:latin typeface="Times New Roman"/>
                <a:cs typeface="Times New Roman"/>
              </a:rPr>
              <a:t>10</a:t>
            </a:r>
            <a:r>
              <a:rPr sz="3600" baseline="2314" dirty="0">
                <a:latin typeface="Times New Roman"/>
                <a:cs typeface="Times New Roman"/>
              </a:rPr>
              <a:t>0</a:t>
            </a:r>
            <a:r>
              <a:rPr sz="3600" spc="-127" baseline="2314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Symbol"/>
                <a:cs typeface="Symbol"/>
              </a:rPr>
              <a:t></a:t>
            </a:r>
            <a:r>
              <a:rPr sz="2100" baseline="51587" dirty="0">
                <a:latin typeface="Times New Roman"/>
                <a:cs typeface="Times New Roman"/>
              </a:rPr>
              <a:t>2 </a:t>
            </a:r>
            <a:r>
              <a:rPr sz="3600" baseline="12731" dirty="0">
                <a:latin typeface="Symbol"/>
                <a:cs typeface="Symbol"/>
              </a:rPr>
              <a:t></a:t>
            </a:r>
            <a:endParaRPr sz="3600" baseline="12731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5202" y="3799078"/>
            <a:ext cx="118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</a:tabLst>
            </a:pPr>
            <a:r>
              <a:rPr sz="3600" baseline="-3472" dirty="0">
                <a:latin typeface="Symbol"/>
                <a:cs typeface="Symbol"/>
              </a:rPr>
              <a:t></a:t>
            </a:r>
            <a:r>
              <a:rPr sz="3600" baseline="-3472" dirty="0">
                <a:latin typeface="Times New Roman"/>
                <a:cs typeface="Times New Roman"/>
              </a:rPr>
              <a:t>	</a:t>
            </a:r>
            <a:r>
              <a:rPr sz="3600" baseline="-5787" dirty="0">
                <a:latin typeface="Symbol"/>
                <a:cs typeface="Symbol"/>
              </a:rPr>
              <a:t></a:t>
            </a:r>
            <a:r>
              <a:rPr sz="3600" spc="-434" baseline="-5787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e</a:t>
            </a:r>
            <a:r>
              <a:rPr sz="2400" spc="30" dirty="0">
                <a:latin typeface="Times New Roman"/>
                <a:cs typeface="Times New Roman"/>
              </a:rPr>
              <a:t>x</a:t>
            </a:r>
            <a:r>
              <a:rPr sz="2400" spc="40" dirty="0">
                <a:latin typeface="Times New Roman"/>
                <a:cs typeface="Times New Roman"/>
              </a:rPr>
              <a:t>p</a:t>
            </a:r>
            <a:r>
              <a:rPr sz="3600" spc="52" baseline="-5787" dirty="0">
                <a:latin typeface="Symbol"/>
                <a:cs typeface="Symbol"/>
              </a:rPr>
              <a:t></a:t>
            </a:r>
            <a:r>
              <a:rPr sz="2400" dirty="0">
                <a:latin typeface="Symbol"/>
                <a:cs typeface="Symbol"/>
              </a:rPr>
              <a:t>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4595" y="4039361"/>
            <a:ext cx="1789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1480" algn="l"/>
                <a:tab pos="1574165" algn="l"/>
              </a:tabLst>
            </a:pPr>
            <a:r>
              <a:rPr sz="3600" spc="-345" baseline="-13888" dirty="0">
                <a:latin typeface="Symbol"/>
                <a:cs typeface="Symbol"/>
              </a:rPr>
              <a:t></a:t>
            </a:r>
            <a:r>
              <a:rPr sz="3600" spc="-345" baseline="-20833" dirty="0">
                <a:latin typeface="Symbol"/>
                <a:cs typeface="Symbol"/>
              </a:rPr>
              <a:t></a:t>
            </a:r>
            <a:r>
              <a:rPr sz="3600" spc="-345" baseline="-20833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3600" baseline="-5787" dirty="0">
                <a:latin typeface="Symbol"/>
                <a:cs typeface="Symbol"/>
              </a:rPr>
              <a:t></a:t>
            </a:r>
            <a:r>
              <a:rPr sz="3600" spc="-434" baseline="-5787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290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3600" baseline="-5787" dirty="0">
                <a:latin typeface="Symbol"/>
                <a:cs typeface="Symbol"/>
              </a:rPr>
              <a:t></a:t>
            </a:r>
            <a:r>
              <a:rPr sz="3600" baseline="-5787" dirty="0">
                <a:latin typeface="Times New Roman"/>
                <a:cs typeface="Times New Roman"/>
              </a:rPr>
              <a:t>	</a:t>
            </a:r>
            <a:r>
              <a:rPr sz="3600" spc="-345" baseline="-10416" dirty="0">
                <a:latin typeface="Symbol"/>
                <a:cs typeface="Symbol"/>
              </a:rPr>
              <a:t></a:t>
            </a:r>
            <a:r>
              <a:rPr sz="3600" spc="-345" baseline="-18518" dirty="0">
                <a:latin typeface="Symbol"/>
                <a:cs typeface="Symbol"/>
              </a:rPr>
              <a:t></a:t>
            </a:r>
            <a:endParaRPr sz="3600" baseline="-18518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3021" y="3616528"/>
            <a:ext cx="1350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2314" dirty="0">
                <a:latin typeface="Times New Roman"/>
                <a:cs typeface="Times New Roman"/>
              </a:rPr>
              <a:t>1</a:t>
            </a:r>
            <a:r>
              <a:rPr sz="3600" spc="-225" baseline="23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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3600" spc="15" baseline="2314" dirty="0">
                <a:latin typeface="Times New Roman"/>
                <a:cs typeface="Times New Roman"/>
              </a:rPr>
              <a:t>10</a:t>
            </a:r>
            <a:r>
              <a:rPr sz="3600" baseline="2314" dirty="0">
                <a:latin typeface="Times New Roman"/>
                <a:cs typeface="Times New Roman"/>
              </a:rPr>
              <a:t>0</a:t>
            </a:r>
            <a:r>
              <a:rPr sz="3600" spc="-135" baseline="2314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Symbol"/>
                <a:cs typeface="Symbol"/>
              </a:rPr>
              <a:t></a:t>
            </a:r>
            <a:r>
              <a:rPr sz="2100" baseline="51587" dirty="0">
                <a:latin typeface="Times New Roman"/>
                <a:cs typeface="Times New Roman"/>
              </a:rPr>
              <a:t>2</a:t>
            </a:r>
            <a:r>
              <a:rPr sz="2100" spc="7" baseline="51587" dirty="0">
                <a:latin typeface="Times New Roman"/>
                <a:cs typeface="Times New Roman"/>
              </a:rPr>
              <a:t> </a:t>
            </a:r>
            <a:r>
              <a:rPr sz="3600" baseline="12731" dirty="0">
                <a:latin typeface="Symbol"/>
                <a:cs typeface="Symbol"/>
              </a:rPr>
              <a:t></a:t>
            </a:r>
            <a:endParaRPr sz="3600" baseline="12731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0442" y="3602812"/>
            <a:ext cx="334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Times New Roman"/>
                <a:cs typeface="Times New Roman"/>
              </a:rPr>
              <a:t>80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980" y="3786378"/>
            <a:ext cx="4904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i="1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(2000,100)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3750" spc="-7" baseline="-34444" dirty="0">
                <a:latin typeface="Symbol"/>
                <a:cs typeface="Symbol"/>
              </a:rPr>
              <a:t></a:t>
            </a:r>
            <a:r>
              <a:rPr sz="3750" spc="-112" baseline="-34444" dirty="0">
                <a:latin typeface="Times New Roman"/>
                <a:cs typeface="Times New Roman"/>
              </a:rPr>
              <a:t> </a:t>
            </a:r>
            <a:r>
              <a:rPr sz="3600" spc="15" baseline="-35879" dirty="0">
                <a:latin typeface="Times New Roman"/>
                <a:cs typeface="Times New Roman"/>
              </a:rPr>
              <a:t>(</a:t>
            </a:r>
            <a:r>
              <a:rPr sz="3600" spc="7" baseline="-35879" dirty="0">
                <a:latin typeface="Times New Roman"/>
                <a:cs typeface="Times New Roman"/>
              </a:rPr>
              <a:t>290</a:t>
            </a:r>
            <a:r>
              <a:rPr sz="3600" spc="15" baseline="-35879" dirty="0">
                <a:latin typeface="Times New Roman"/>
                <a:cs typeface="Times New Roman"/>
              </a:rPr>
              <a:t>)(</a:t>
            </a:r>
            <a:r>
              <a:rPr sz="3600" spc="7" baseline="-35879" dirty="0">
                <a:latin typeface="Times New Roman"/>
                <a:cs typeface="Times New Roman"/>
              </a:rPr>
              <a:t>220</a:t>
            </a:r>
            <a:r>
              <a:rPr sz="3600" spc="15" baseline="-35879" dirty="0">
                <a:latin typeface="Times New Roman"/>
                <a:cs typeface="Times New Roman"/>
              </a:rPr>
              <a:t>)(</a:t>
            </a:r>
            <a:r>
              <a:rPr sz="3600" spc="7" baseline="-35879" dirty="0">
                <a:latin typeface="Times New Roman"/>
                <a:cs typeface="Times New Roman"/>
              </a:rPr>
              <a:t>5.6</a:t>
            </a:r>
            <a:r>
              <a:rPr sz="3600" baseline="-35879" dirty="0">
                <a:latin typeface="Times New Roman"/>
                <a:cs typeface="Times New Roman"/>
              </a:rPr>
              <a:t>)</a:t>
            </a:r>
            <a:r>
              <a:rPr sz="3600" spc="-480" baseline="-35879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e</a:t>
            </a:r>
            <a:r>
              <a:rPr sz="2400" spc="30" dirty="0">
                <a:latin typeface="Times New Roman"/>
                <a:cs typeface="Times New Roman"/>
              </a:rPr>
              <a:t>x</a:t>
            </a:r>
            <a:r>
              <a:rPr sz="2400" spc="40" dirty="0">
                <a:latin typeface="Times New Roman"/>
                <a:cs typeface="Times New Roman"/>
              </a:rPr>
              <a:t>p</a:t>
            </a:r>
            <a:r>
              <a:rPr sz="3600" spc="52" baseline="-5787" dirty="0">
                <a:latin typeface="Symbol"/>
                <a:cs typeface="Symbol"/>
              </a:rPr>
              <a:t></a:t>
            </a:r>
            <a:r>
              <a:rPr sz="2400" dirty="0">
                <a:latin typeface="Symbol"/>
                <a:cs typeface="Symbol"/>
              </a:rPr>
              <a:t>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80" y="5076520"/>
            <a:ext cx="569531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50" i="1" spc="5" dirty="0">
                <a:latin typeface="Times New Roman"/>
                <a:cs typeface="Times New Roman"/>
              </a:rPr>
              <a:t>C</a:t>
            </a:r>
            <a:r>
              <a:rPr sz="2450" spc="5" dirty="0">
                <a:latin typeface="Times New Roman"/>
                <a:cs typeface="Times New Roman"/>
              </a:rPr>
              <a:t>(2000,100)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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6.06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Symbol"/>
                <a:cs typeface="Symbol"/>
              </a:rPr>
              <a:t></a:t>
            </a:r>
            <a:r>
              <a:rPr sz="2450" spc="25" dirty="0">
                <a:latin typeface="Times New Roman"/>
                <a:cs typeface="Times New Roman"/>
              </a:rPr>
              <a:t>10</a:t>
            </a:r>
            <a:r>
              <a:rPr sz="2100" spc="37" baseline="35714" dirty="0">
                <a:latin typeface="Symbol"/>
                <a:cs typeface="Symbol"/>
              </a:rPr>
              <a:t></a:t>
            </a:r>
            <a:r>
              <a:rPr sz="2100" spc="37" baseline="35714" dirty="0">
                <a:latin typeface="Times New Roman"/>
                <a:cs typeface="Times New Roman"/>
              </a:rPr>
              <a:t>5</a:t>
            </a:r>
            <a:r>
              <a:rPr sz="2100" spc="89" baseline="35714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g/m</a:t>
            </a:r>
            <a:r>
              <a:rPr sz="2100" spc="7" baseline="35714" dirty="0">
                <a:latin typeface="Microsoft Sans Serif"/>
                <a:cs typeface="Microsoft Sans Serif"/>
              </a:rPr>
              <a:t>3</a:t>
            </a:r>
            <a:r>
              <a:rPr sz="2100" spc="-97" baseline="35714" dirty="0">
                <a:latin typeface="Microsoft Sans Serif"/>
                <a:cs typeface="Microsoft Sans Serif"/>
              </a:rPr>
              <a:t> </a:t>
            </a:r>
            <a:r>
              <a:rPr sz="2450" dirty="0">
                <a:latin typeface="Symbol"/>
                <a:cs typeface="Symbol"/>
              </a:rPr>
              <a:t>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60.6 </a:t>
            </a:r>
            <a:r>
              <a:rPr sz="2450" spc="15" dirty="0">
                <a:latin typeface="Microsoft Sans Serif"/>
                <a:cs typeface="Microsoft Sans Serif"/>
              </a:rPr>
              <a:t>μg/m</a:t>
            </a:r>
            <a:r>
              <a:rPr sz="2100" spc="22" baseline="35714" dirty="0">
                <a:latin typeface="Microsoft Sans Serif"/>
                <a:cs typeface="Microsoft Sans Serif"/>
              </a:rPr>
              <a:t>3</a:t>
            </a:r>
            <a:endParaRPr sz="2100" baseline="35714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1" y="228600"/>
            <a:ext cx="9032875" cy="6248400"/>
            <a:chOff x="35051" y="228600"/>
            <a:chExt cx="9032875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7" y="228600"/>
              <a:ext cx="6885432" cy="342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" y="3675888"/>
              <a:ext cx="9032748" cy="2801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80772"/>
            <a:ext cx="6950964" cy="3483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" y="3657600"/>
            <a:ext cx="9119616" cy="2836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442" y="95834"/>
            <a:ext cx="3844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Wind</a:t>
            </a:r>
            <a:r>
              <a:rPr spc="10" dirty="0"/>
              <a:t> </a:t>
            </a:r>
            <a:r>
              <a:rPr spc="-5" dirty="0"/>
              <a:t>as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-30" dirty="0"/>
              <a:t> </a:t>
            </a:r>
            <a:r>
              <a:rPr spc="-15" dirty="0"/>
              <a:t>Factor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852678"/>
            <a:ext cx="7484745" cy="224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851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Strong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winds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blow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pollution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away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(to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someone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else's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backyard)</a:t>
            </a:r>
            <a:endParaRPr sz="2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stronger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wind,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more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turbulent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air,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better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mixing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of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contaminants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with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wind.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220211"/>
            <a:ext cx="5341620" cy="333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0" marR="5080" indent="-297243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Point</a:t>
            </a:r>
            <a:r>
              <a:rPr sz="4400" spc="45" dirty="0"/>
              <a:t> </a:t>
            </a:r>
            <a:r>
              <a:rPr sz="4400" spc="-5" dirty="0"/>
              <a:t>Source</a:t>
            </a:r>
            <a:r>
              <a:rPr sz="4400" spc="25" dirty="0"/>
              <a:t> </a:t>
            </a:r>
            <a:r>
              <a:rPr sz="4400" spc="-5" dirty="0"/>
              <a:t>Gaussian</a:t>
            </a:r>
            <a:r>
              <a:rPr sz="4400" spc="30" dirty="0"/>
              <a:t> </a:t>
            </a:r>
            <a:r>
              <a:rPr sz="4400" spc="-5" dirty="0"/>
              <a:t>Plume </a:t>
            </a:r>
            <a:r>
              <a:rPr sz="4400" spc="-1150" dirty="0"/>
              <a:t> </a:t>
            </a:r>
            <a:r>
              <a:rPr sz="4400" spc="-5" dirty="0"/>
              <a:t>Model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38300"/>
            <a:ext cx="8382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0" marR="5080" indent="-297243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Point</a:t>
            </a:r>
            <a:r>
              <a:rPr sz="4400" spc="45" dirty="0"/>
              <a:t> </a:t>
            </a:r>
            <a:r>
              <a:rPr sz="4400" spc="-5" dirty="0"/>
              <a:t>Source</a:t>
            </a:r>
            <a:r>
              <a:rPr sz="4400" spc="25" dirty="0"/>
              <a:t> </a:t>
            </a:r>
            <a:r>
              <a:rPr sz="4400" spc="-5" dirty="0"/>
              <a:t>Gaussian</a:t>
            </a:r>
            <a:r>
              <a:rPr sz="4400" spc="30" dirty="0"/>
              <a:t> </a:t>
            </a:r>
            <a:r>
              <a:rPr sz="4400" spc="-5" dirty="0"/>
              <a:t>Plume </a:t>
            </a:r>
            <a:r>
              <a:rPr sz="4400" spc="-1150" dirty="0"/>
              <a:t> </a:t>
            </a:r>
            <a:r>
              <a:rPr sz="4400" spc="-5" dirty="0"/>
              <a:t>Model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958339"/>
            <a:ext cx="6213348" cy="4607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5620" marR="5080" indent="-269684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Point</a:t>
            </a:r>
            <a:r>
              <a:rPr spc="30" dirty="0"/>
              <a:t> </a:t>
            </a:r>
            <a:r>
              <a:rPr spc="-5" dirty="0"/>
              <a:t>Source</a:t>
            </a:r>
            <a:r>
              <a:rPr spc="40" dirty="0"/>
              <a:t> </a:t>
            </a:r>
            <a:r>
              <a:rPr spc="-10" dirty="0"/>
              <a:t>Gaussian</a:t>
            </a:r>
            <a:r>
              <a:rPr spc="60" dirty="0"/>
              <a:t> </a:t>
            </a:r>
            <a:r>
              <a:rPr spc="-15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69781"/>
            <a:ext cx="7244080" cy="39624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Model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Structure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and</a:t>
            </a:r>
            <a:r>
              <a:rPr sz="3200" spc="-19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Assumptions</a:t>
            </a:r>
            <a:endParaRPr sz="3200">
              <a:latin typeface="Microsoft Sans Serif"/>
              <a:cs typeface="Microsoft Sans Serif"/>
            </a:endParaRPr>
          </a:p>
          <a:p>
            <a:pPr marL="756285" marR="359410" lvl="1" indent="-287020">
              <a:lnSpc>
                <a:spcPct val="100000"/>
              </a:lnSpc>
              <a:spcBef>
                <a:spcPts val="71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pollutants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released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“virtual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point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source”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advective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transport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by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wind</a:t>
            </a:r>
            <a:endParaRPr sz="28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dispersive </a:t>
            </a:r>
            <a:r>
              <a:rPr sz="2800" dirty="0">
                <a:latin typeface="Microsoft Sans Serif"/>
                <a:cs typeface="Microsoft Sans Serif"/>
              </a:rPr>
              <a:t>transport </a:t>
            </a:r>
            <a:r>
              <a:rPr sz="2800" spc="-5" dirty="0">
                <a:latin typeface="Microsoft Sans Serif"/>
                <a:cs typeface="Microsoft Sans Serif"/>
              </a:rPr>
              <a:t>(spreading) </a:t>
            </a:r>
            <a:r>
              <a:rPr sz="2800" spc="-10" dirty="0">
                <a:latin typeface="Microsoft Sans Serif"/>
                <a:cs typeface="Microsoft Sans Serif"/>
              </a:rPr>
              <a:t>follows </a:t>
            </a:r>
            <a:r>
              <a:rPr sz="2800" spc="-5" dirty="0">
                <a:latin typeface="Microsoft Sans Serif"/>
                <a:cs typeface="Microsoft Sans Serif"/>
              </a:rPr>
              <a:t> normal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(Gaussian)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distribution</a:t>
            </a:r>
            <a:r>
              <a:rPr sz="2800" spc="-10" dirty="0">
                <a:latin typeface="Microsoft Sans Serif"/>
                <a:cs typeface="Microsoft Sans Serif"/>
              </a:rPr>
              <a:t> away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trajectory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constant </a:t>
            </a:r>
            <a:r>
              <a:rPr sz="2800" spc="-5" dirty="0">
                <a:latin typeface="Microsoft Sans Serif"/>
                <a:cs typeface="Microsoft Sans Serif"/>
              </a:rPr>
              <a:t>emission</a:t>
            </a:r>
            <a:r>
              <a:rPr sz="2800" dirty="0">
                <a:latin typeface="Microsoft Sans Serif"/>
                <a:cs typeface="Microsoft Sans Serif"/>
              </a:rPr>
              <a:t> rate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5620" marR="5080" indent="-269684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Point</a:t>
            </a:r>
            <a:r>
              <a:rPr spc="30" dirty="0"/>
              <a:t> </a:t>
            </a:r>
            <a:r>
              <a:rPr spc="-5" dirty="0"/>
              <a:t>Source</a:t>
            </a:r>
            <a:r>
              <a:rPr spc="40" dirty="0"/>
              <a:t> </a:t>
            </a:r>
            <a:r>
              <a:rPr spc="-10" dirty="0"/>
              <a:t>Gaussian</a:t>
            </a:r>
            <a:r>
              <a:rPr spc="60" dirty="0"/>
              <a:t> </a:t>
            </a:r>
            <a:r>
              <a:rPr spc="-15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69781"/>
            <a:ext cx="7720965" cy="319849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Model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Structure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and</a:t>
            </a:r>
            <a:r>
              <a:rPr sz="3200" spc="-15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Assumptions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(cont)</a:t>
            </a:r>
            <a:endParaRPr sz="3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har char="–"/>
              <a:tabLst>
                <a:tab pos="756920" algn="l"/>
              </a:tabLst>
            </a:pPr>
            <a:r>
              <a:rPr sz="2800" spc="-15" dirty="0">
                <a:latin typeface="Microsoft Sans Serif"/>
                <a:cs typeface="Microsoft Sans Serif"/>
              </a:rPr>
              <a:t>wind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speed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constant</a:t>
            </a:r>
            <a:r>
              <a:rPr sz="2800" spc="-20" dirty="0">
                <a:latin typeface="Microsoft Sans Serif"/>
                <a:cs typeface="Microsoft Sans Serif"/>
              </a:rPr>
              <a:t> with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time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elevation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pollutant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conservative (no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reaction)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pollutant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“reflected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by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ground”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terrain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flat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unobstructed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uniform atmospheric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stability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725" y="84582"/>
            <a:ext cx="61125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685" marR="5080" indent="-242062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Point</a:t>
            </a:r>
            <a:r>
              <a:rPr sz="3600" spc="10" dirty="0"/>
              <a:t> </a:t>
            </a:r>
            <a:r>
              <a:rPr sz="3600" spc="-5" dirty="0"/>
              <a:t>Source</a:t>
            </a:r>
            <a:r>
              <a:rPr sz="3600" spc="5" dirty="0"/>
              <a:t> </a:t>
            </a:r>
            <a:r>
              <a:rPr sz="3600" spc="-10" dirty="0"/>
              <a:t>Gaussian</a:t>
            </a:r>
            <a:r>
              <a:rPr sz="3600" spc="10" dirty="0"/>
              <a:t> </a:t>
            </a:r>
            <a:r>
              <a:rPr sz="3600" spc="-10" dirty="0"/>
              <a:t>Plume </a:t>
            </a:r>
            <a:r>
              <a:rPr sz="3600" spc="-944" dirty="0"/>
              <a:t> </a:t>
            </a:r>
            <a:r>
              <a:rPr sz="3600" spc="-5" dirty="0"/>
              <a:t>Model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641979" y="2882899"/>
            <a:ext cx="87630" cy="707390"/>
          </a:xfrm>
          <a:custGeom>
            <a:avLst/>
            <a:gdLst/>
            <a:ahLst/>
            <a:cxnLst/>
            <a:rect l="l" t="t" r="r" b="b"/>
            <a:pathLst>
              <a:path w="87629" h="70738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53340" y="16510"/>
                </a:lnTo>
                <a:lnTo>
                  <a:pt x="53340" y="690880"/>
                </a:lnTo>
                <a:lnTo>
                  <a:pt x="0" y="690880"/>
                </a:lnTo>
                <a:lnTo>
                  <a:pt x="0" y="707390"/>
                </a:lnTo>
                <a:lnTo>
                  <a:pt x="87249" y="707390"/>
                </a:lnTo>
                <a:lnTo>
                  <a:pt x="87249" y="69088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8433" y="2882899"/>
            <a:ext cx="87630" cy="707390"/>
          </a:xfrm>
          <a:custGeom>
            <a:avLst/>
            <a:gdLst/>
            <a:ahLst/>
            <a:cxnLst/>
            <a:rect l="l" t="t" r="r" b="b"/>
            <a:pathLst>
              <a:path w="87630" h="70738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0" y="690880"/>
                </a:lnTo>
                <a:lnTo>
                  <a:pt x="0" y="707390"/>
                </a:lnTo>
                <a:lnTo>
                  <a:pt x="87249" y="707390"/>
                </a:lnTo>
                <a:lnTo>
                  <a:pt x="87249" y="690880"/>
                </a:lnTo>
                <a:lnTo>
                  <a:pt x="34036" y="690880"/>
                </a:lnTo>
                <a:lnTo>
                  <a:pt x="34036" y="1651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8043" y="2900933"/>
            <a:ext cx="317436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045970" algn="l"/>
                <a:tab pos="2502535" algn="l"/>
                <a:tab pos="3135630" algn="l"/>
              </a:tabLst>
            </a:pPr>
            <a:r>
              <a:rPr sz="3350" i="1" spc="-5" dirty="0">
                <a:latin typeface="Times New Roman"/>
                <a:cs typeface="Times New Roman"/>
              </a:rPr>
              <a:t>X(x,y,</a:t>
            </a:r>
            <a:r>
              <a:rPr sz="2800" i="1" spc="-5" dirty="0">
                <a:latin typeface="Times New Roman"/>
                <a:cs typeface="Times New Roman"/>
              </a:rPr>
              <a:t>0,H)=	</a:t>
            </a:r>
            <a:r>
              <a:rPr sz="3075" u="heavy" spc="-15" baseline="447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75" u="heavy" spc="-7" baseline="447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u="heavy" spc="30" baseline="4471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𝐸	</a:t>
            </a:r>
            <a:endParaRPr sz="3075" baseline="44715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2379" y="3245358"/>
            <a:ext cx="110998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latin typeface="Cambria Math"/>
                <a:cs typeface="Cambria Math"/>
              </a:rPr>
              <a:t>л</a:t>
            </a:r>
            <a:r>
              <a:rPr sz="2050" spc="-35" dirty="0">
                <a:latin typeface="Cambria Math"/>
                <a:cs typeface="Cambria Math"/>
              </a:rPr>
              <a:t> </a:t>
            </a:r>
            <a:r>
              <a:rPr sz="2050" spc="90" dirty="0">
                <a:latin typeface="Cambria Math"/>
                <a:cs typeface="Cambria Math"/>
              </a:rPr>
              <a:t>𝑆𝑦</a:t>
            </a:r>
            <a:r>
              <a:rPr sz="2050" spc="25" dirty="0">
                <a:latin typeface="Cambria Math"/>
                <a:cs typeface="Cambria Math"/>
              </a:rPr>
              <a:t> </a:t>
            </a:r>
            <a:r>
              <a:rPr sz="2050" spc="65" dirty="0">
                <a:latin typeface="Cambria Math"/>
                <a:cs typeface="Cambria Math"/>
              </a:rPr>
              <a:t>𝑆𝑧</a:t>
            </a:r>
            <a:r>
              <a:rPr sz="2050" spc="15" dirty="0">
                <a:latin typeface="Cambria Math"/>
                <a:cs typeface="Cambria Math"/>
              </a:rPr>
              <a:t> </a:t>
            </a:r>
            <a:r>
              <a:rPr sz="2050" spc="145" dirty="0">
                <a:latin typeface="Cambria Math"/>
                <a:cs typeface="Cambria Math"/>
              </a:rPr>
              <a:t>𝑢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3447" y="2710179"/>
            <a:ext cx="94615" cy="1052830"/>
          </a:xfrm>
          <a:custGeom>
            <a:avLst/>
            <a:gdLst/>
            <a:ahLst/>
            <a:cxnLst/>
            <a:rect l="l" t="t" r="r" b="b"/>
            <a:pathLst>
              <a:path w="94614" h="1052829">
                <a:moveTo>
                  <a:pt x="94361" y="0"/>
                </a:moveTo>
                <a:lnTo>
                  <a:pt x="0" y="0"/>
                </a:lnTo>
                <a:lnTo>
                  <a:pt x="0" y="16510"/>
                </a:lnTo>
                <a:lnTo>
                  <a:pt x="58674" y="16510"/>
                </a:lnTo>
                <a:lnTo>
                  <a:pt x="58674" y="1036320"/>
                </a:lnTo>
                <a:lnTo>
                  <a:pt x="0" y="1036320"/>
                </a:lnTo>
                <a:lnTo>
                  <a:pt x="0" y="1052830"/>
                </a:lnTo>
                <a:lnTo>
                  <a:pt x="94361" y="1052830"/>
                </a:lnTo>
                <a:lnTo>
                  <a:pt x="94361" y="1036320"/>
                </a:lnTo>
                <a:lnTo>
                  <a:pt x="94361" y="16510"/>
                </a:lnTo>
                <a:lnTo>
                  <a:pt x="94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7277" y="2710179"/>
            <a:ext cx="94615" cy="1052830"/>
          </a:xfrm>
          <a:custGeom>
            <a:avLst/>
            <a:gdLst/>
            <a:ahLst/>
            <a:cxnLst/>
            <a:rect l="l" t="t" r="r" b="b"/>
            <a:pathLst>
              <a:path w="94614" h="1052829">
                <a:moveTo>
                  <a:pt x="94361" y="0"/>
                </a:moveTo>
                <a:lnTo>
                  <a:pt x="0" y="0"/>
                </a:lnTo>
                <a:lnTo>
                  <a:pt x="0" y="16510"/>
                </a:lnTo>
                <a:lnTo>
                  <a:pt x="0" y="1036320"/>
                </a:lnTo>
                <a:lnTo>
                  <a:pt x="0" y="1052830"/>
                </a:lnTo>
                <a:lnTo>
                  <a:pt x="94361" y="1052830"/>
                </a:lnTo>
                <a:lnTo>
                  <a:pt x="94361" y="1036320"/>
                </a:lnTo>
                <a:lnTo>
                  <a:pt x="35814" y="1036320"/>
                </a:lnTo>
                <a:lnTo>
                  <a:pt x="35814" y="16510"/>
                </a:lnTo>
                <a:lnTo>
                  <a:pt x="94361" y="16510"/>
                </a:lnTo>
                <a:lnTo>
                  <a:pt x="94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6287" y="2788919"/>
            <a:ext cx="89535" cy="895350"/>
          </a:xfrm>
          <a:custGeom>
            <a:avLst/>
            <a:gdLst/>
            <a:ahLst/>
            <a:cxnLst/>
            <a:rect l="l" t="t" r="r" b="b"/>
            <a:pathLst>
              <a:path w="89535" h="895350">
                <a:moveTo>
                  <a:pt x="89154" y="0"/>
                </a:moveTo>
                <a:lnTo>
                  <a:pt x="0" y="0"/>
                </a:lnTo>
                <a:lnTo>
                  <a:pt x="0" y="16510"/>
                </a:lnTo>
                <a:lnTo>
                  <a:pt x="55372" y="16510"/>
                </a:lnTo>
                <a:lnTo>
                  <a:pt x="55372" y="878840"/>
                </a:lnTo>
                <a:lnTo>
                  <a:pt x="0" y="878840"/>
                </a:lnTo>
                <a:lnTo>
                  <a:pt x="0" y="895350"/>
                </a:lnTo>
                <a:lnTo>
                  <a:pt x="89154" y="895350"/>
                </a:lnTo>
                <a:lnTo>
                  <a:pt x="89154" y="878840"/>
                </a:lnTo>
                <a:lnTo>
                  <a:pt x="89154" y="16510"/>
                </a:lnTo>
                <a:lnTo>
                  <a:pt x="89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6770" y="2788919"/>
            <a:ext cx="89535" cy="895350"/>
          </a:xfrm>
          <a:custGeom>
            <a:avLst/>
            <a:gdLst/>
            <a:ahLst/>
            <a:cxnLst/>
            <a:rect l="l" t="t" r="r" b="b"/>
            <a:pathLst>
              <a:path w="89535" h="895350">
                <a:moveTo>
                  <a:pt x="89154" y="0"/>
                </a:moveTo>
                <a:lnTo>
                  <a:pt x="0" y="0"/>
                </a:lnTo>
                <a:lnTo>
                  <a:pt x="0" y="16510"/>
                </a:lnTo>
                <a:lnTo>
                  <a:pt x="0" y="878840"/>
                </a:lnTo>
                <a:lnTo>
                  <a:pt x="0" y="895350"/>
                </a:lnTo>
                <a:lnTo>
                  <a:pt x="89154" y="895350"/>
                </a:lnTo>
                <a:lnTo>
                  <a:pt x="89154" y="878840"/>
                </a:lnTo>
                <a:lnTo>
                  <a:pt x="33782" y="878840"/>
                </a:lnTo>
                <a:lnTo>
                  <a:pt x="33782" y="16510"/>
                </a:lnTo>
                <a:lnTo>
                  <a:pt x="89154" y="16510"/>
                </a:lnTo>
                <a:lnTo>
                  <a:pt x="89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57320" y="2971037"/>
            <a:ext cx="1054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5970" algn="l"/>
              </a:tabLst>
            </a:pPr>
            <a:r>
              <a:rPr sz="2800" spc="-10" dirty="0">
                <a:latin typeface="Cambria Math"/>
                <a:cs typeface="Cambria Math"/>
              </a:rPr>
              <a:t>𝑒𝑥</a:t>
            </a:r>
            <a:r>
              <a:rPr sz="2800" spc="-5" dirty="0">
                <a:latin typeface="Cambria Math"/>
                <a:cs typeface="Cambria Math"/>
              </a:rPr>
              <a:t>𝑝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7424" y="2885820"/>
            <a:ext cx="605790" cy="701675"/>
          </a:xfrm>
          <a:custGeom>
            <a:avLst/>
            <a:gdLst/>
            <a:ahLst/>
            <a:cxnLst/>
            <a:rect l="l" t="t" r="r" b="b"/>
            <a:pathLst>
              <a:path w="605789" h="701675">
                <a:moveTo>
                  <a:pt x="134747" y="11684"/>
                </a:moveTo>
                <a:lnTo>
                  <a:pt x="77787" y="51714"/>
                </a:lnTo>
                <a:lnTo>
                  <a:pt x="56730" y="86893"/>
                </a:lnTo>
                <a:lnTo>
                  <a:pt x="37338" y="128270"/>
                </a:lnTo>
                <a:lnTo>
                  <a:pt x="20993" y="175539"/>
                </a:lnTo>
                <a:lnTo>
                  <a:pt x="9321" y="228371"/>
                </a:lnTo>
                <a:lnTo>
                  <a:pt x="2324" y="286740"/>
                </a:lnTo>
                <a:lnTo>
                  <a:pt x="0" y="350774"/>
                </a:lnTo>
                <a:lnTo>
                  <a:pt x="1485" y="402348"/>
                </a:lnTo>
                <a:lnTo>
                  <a:pt x="5969" y="450456"/>
                </a:lnTo>
                <a:lnTo>
                  <a:pt x="13436" y="494995"/>
                </a:lnTo>
                <a:lnTo>
                  <a:pt x="23888" y="535978"/>
                </a:lnTo>
                <a:lnTo>
                  <a:pt x="37338" y="573405"/>
                </a:lnTo>
                <a:lnTo>
                  <a:pt x="56730" y="614794"/>
                </a:lnTo>
                <a:lnTo>
                  <a:pt x="77787" y="649960"/>
                </a:lnTo>
                <a:lnTo>
                  <a:pt x="124714" y="701560"/>
                </a:lnTo>
                <a:lnTo>
                  <a:pt x="134747" y="689991"/>
                </a:lnTo>
                <a:lnTo>
                  <a:pt x="113766" y="666877"/>
                </a:lnTo>
                <a:lnTo>
                  <a:pt x="94678" y="638111"/>
                </a:lnTo>
                <a:lnTo>
                  <a:pt x="77482" y="603732"/>
                </a:lnTo>
                <a:lnTo>
                  <a:pt x="62230" y="563753"/>
                </a:lnTo>
                <a:lnTo>
                  <a:pt x="49720" y="518299"/>
                </a:lnTo>
                <a:lnTo>
                  <a:pt x="40792" y="467652"/>
                </a:lnTo>
                <a:lnTo>
                  <a:pt x="35433" y="411810"/>
                </a:lnTo>
                <a:lnTo>
                  <a:pt x="33655" y="350647"/>
                </a:lnTo>
                <a:lnTo>
                  <a:pt x="35433" y="289750"/>
                </a:lnTo>
                <a:lnTo>
                  <a:pt x="40792" y="233921"/>
                </a:lnTo>
                <a:lnTo>
                  <a:pt x="49720" y="183311"/>
                </a:lnTo>
                <a:lnTo>
                  <a:pt x="62230" y="137922"/>
                </a:lnTo>
                <a:lnTo>
                  <a:pt x="77482" y="97891"/>
                </a:lnTo>
                <a:lnTo>
                  <a:pt x="94678" y="63525"/>
                </a:lnTo>
                <a:lnTo>
                  <a:pt x="113766" y="34785"/>
                </a:lnTo>
                <a:lnTo>
                  <a:pt x="134747" y="11684"/>
                </a:lnTo>
                <a:close/>
              </a:path>
              <a:path w="605789" h="701675">
                <a:moveTo>
                  <a:pt x="459740" y="339471"/>
                </a:moveTo>
                <a:lnTo>
                  <a:pt x="145796" y="339471"/>
                </a:lnTo>
                <a:lnTo>
                  <a:pt x="145796" y="362331"/>
                </a:lnTo>
                <a:lnTo>
                  <a:pt x="459740" y="362331"/>
                </a:lnTo>
                <a:lnTo>
                  <a:pt x="459740" y="339471"/>
                </a:lnTo>
                <a:close/>
              </a:path>
              <a:path w="605789" h="701675">
                <a:moveTo>
                  <a:pt x="605790" y="350647"/>
                </a:moveTo>
                <a:lnTo>
                  <a:pt x="603453" y="286740"/>
                </a:lnTo>
                <a:lnTo>
                  <a:pt x="596455" y="228371"/>
                </a:lnTo>
                <a:lnTo>
                  <a:pt x="584784" y="175539"/>
                </a:lnTo>
                <a:lnTo>
                  <a:pt x="568452" y="128270"/>
                </a:lnTo>
                <a:lnTo>
                  <a:pt x="548982" y="86893"/>
                </a:lnTo>
                <a:lnTo>
                  <a:pt x="527951" y="51714"/>
                </a:lnTo>
                <a:lnTo>
                  <a:pt x="481076" y="0"/>
                </a:lnTo>
                <a:lnTo>
                  <a:pt x="471043" y="11684"/>
                </a:lnTo>
                <a:lnTo>
                  <a:pt x="491998" y="34785"/>
                </a:lnTo>
                <a:lnTo>
                  <a:pt x="511048" y="63525"/>
                </a:lnTo>
                <a:lnTo>
                  <a:pt x="528193" y="97891"/>
                </a:lnTo>
                <a:lnTo>
                  <a:pt x="543433" y="137922"/>
                </a:lnTo>
                <a:lnTo>
                  <a:pt x="556006" y="183311"/>
                </a:lnTo>
                <a:lnTo>
                  <a:pt x="564972" y="233921"/>
                </a:lnTo>
                <a:lnTo>
                  <a:pt x="570344" y="289750"/>
                </a:lnTo>
                <a:lnTo>
                  <a:pt x="572135" y="350774"/>
                </a:lnTo>
                <a:lnTo>
                  <a:pt x="570344" y="411810"/>
                </a:lnTo>
                <a:lnTo>
                  <a:pt x="564972" y="467652"/>
                </a:lnTo>
                <a:lnTo>
                  <a:pt x="556006" y="518299"/>
                </a:lnTo>
                <a:lnTo>
                  <a:pt x="543433" y="563753"/>
                </a:lnTo>
                <a:lnTo>
                  <a:pt x="528193" y="603732"/>
                </a:lnTo>
                <a:lnTo>
                  <a:pt x="511048" y="638111"/>
                </a:lnTo>
                <a:lnTo>
                  <a:pt x="471043" y="689991"/>
                </a:lnTo>
                <a:lnTo>
                  <a:pt x="481076" y="701560"/>
                </a:lnTo>
                <a:lnTo>
                  <a:pt x="527951" y="649960"/>
                </a:lnTo>
                <a:lnTo>
                  <a:pt x="548982" y="614794"/>
                </a:lnTo>
                <a:lnTo>
                  <a:pt x="568452" y="573405"/>
                </a:lnTo>
                <a:lnTo>
                  <a:pt x="581888" y="535978"/>
                </a:lnTo>
                <a:lnTo>
                  <a:pt x="592340" y="494995"/>
                </a:lnTo>
                <a:lnTo>
                  <a:pt x="599808" y="450456"/>
                </a:lnTo>
                <a:lnTo>
                  <a:pt x="604291" y="402348"/>
                </a:lnTo>
                <a:lnTo>
                  <a:pt x="605790" y="350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45709" y="2782061"/>
            <a:ext cx="718820" cy="8001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467995" algn="l"/>
              </a:tabLst>
            </a:pPr>
            <a:r>
              <a:rPr sz="2050" u="heavy" spc="4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1</a:t>
            </a:r>
            <a:r>
              <a:rPr sz="2050" spc="45" dirty="0">
                <a:latin typeface="Cambria Math"/>
                <a:cs typeface="Cambria Math"/>
              </a:rPr>
              <a:t>	</a:t>
            </a:r>
            <a:r>
              <a:rPr sz="2050" spc="140" dirty="0">
                <a:latin typeface="Cambria Math"/>
                <a:cs typeface="Cambria Math"/>
              </a:rPr>
              <a:t>𝑦</a:t>
            </a:r>
            <a:endParaRPr sz="20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98145" algn="l"/>
              </a:tabLst>
            </a:pPr>
            <a:r>
              <a:rPr sz="2050" spc="45" dirty="0">
                <a:latin typeface="Cambria Math"/>
                <a:cs typeface="Cambria Math"/>
              </a:rPr>
              <a:t>2	</a:t>
            </a:r>
            <a:r>
              <a:rPr sz="2050" spc="170" dirty="0">
                <a:latin typeface="Cambria Math"/>
                <a:cs typeface="Cambria Math"/>
              </a:rPr>
              <a:t>𝑆𝑦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2009" y="2693670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5" dirty="0">
                <a:latin typeface="Cambria Math"/>
                <a:cs typeface="Cambria Math"/>
              </a:rPr>
              <a:t>2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12911" y="2788919"/>
            <a:ext cx="89535" cy="895350"/>
          </a:xfrm>
          <a:custGeom>
            <a:avLst/>
            <a:gdLst/>
            <a:ahLst/>
            <a:cxnLst/>
            <a:rect l="l" t="t" r="r" b="b"/>
            <a:pathLst>
              <a:path w="89534" h="895350">
                <a:moveTo>
                  <a:pt x="89154" y="0"/>
                </a:moveTo>
                <a:lnTo>
                  <a:pt x="0" y="0"/>
                </a:lnTo>
                <a:lnTo>
                  <a:pt x="0" y="16510"/>
                </a:lnTo>
                <a:lnTo>
                  <a:pt x="55372" y="16510"/>
                </a:lnTo>
                <a:lnTo>
                  <a:pt x="55372" y="878840"/>
                </a:lnTo>
                <a:lnTo>
                  <a:pt x="0" y="878840"/>
                </a:lnTo>
                <a:lnTo>
                  <a:pt x="0" y="895350"/>
                </a:lnTo>
                <a:lnTo>
                  <a:pt x="89154" y="895350"/>
                </a:lnTo>
                <a:lnTo>
                  <a:pt x="89154" y="878840"/>
                </a:lnTo>
                <a:lnTo>
                  <a:pt x="89154" y="16510"/>
                </a:lnTo>
                <a:lnTo>
                  <a:pt x="89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6238" y="2788919"/>
            <a:ext cx="89535" cy="895350"/>
          </a:xfrm>
          <a:custGeom>
            <a:avLst/>
            <a:gdLst/>
            <a:ahLst/>
            <a:cxnLst/>
            <a:rect l="l" t="t" r="r" b="b"/>
            <a:pathLst>
              <a:path w="89534" h="895350">
                <a:moveTo>
                  <a:pt x="89154" y="0"/>
                </a:moveTo>
                <a:lnTo>
                  <a:pt x="0" y="0"/>
                </a:lnTo>
                <a:lnTo>
                  <a:pt x="0" y="16510"/>
                </a:lnTo>
                <a:lnTo>
                  <a:pt x="0" y="878840"/>
                </a:lnTo>
                <a:lnTo>
                  <a:pt x="0" y="895350"/>
                </a:lnTo>
                <a:lnTo>
                  <a:pt x="89154" y="895350"/>
                </a:lnTo>
                <a:lnTo>
                  <a:pt x="89154" y="878840"/>
                </a:lnTo>
                <a:lnTo>
                  <a:pt x="33782" y="878840"/>
                </a:lnTo>
                <a:lnTo>
                  <a:pt x="33782" y="16510"/>
                </a:lnTo>
                <a:lnTo>
                  <a:pt x="89154" y="16510"/>
                </a:lnTo>
                <a:lnTo>
                  <a:pt x="89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77275" y="2882899"/>
            <a:ext cx="87630" cy="707390"/>
          </a:xfrm>
          <a:custGeom>
            <a:avLst/>
            <a:gdLst/>
            <a:ahLst/>
            <a:cxnLst/>
            <a:rect l="l" t="t" r="r" b="b"/>
            <a:pathLst>
              <a:path w="87629" h="70738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53340" y="16510"/>
                </a:lnTo>
                <a:lnTo>
                  <a:pt x="53340" y="690880"/>
                </a:lnTo>
                <a:lnTo>
                  <a:pt x="0" y="690880"/>
                </a:lnTo>
                <a:lnTo>
                  <a:pt x="0" y="707390"/>
                </a:lnTo>
                <a:lnTo>
                  <a:pt x="87249" y="707390"/>
                </a:lnTo>
                <a:lnTo>
                  <a:pt x="87249" y="69088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9889" y="2882899"/>
            <a:ext cx="87630" cy="707390"/>
          </a:xfrm>
          <a:custGeom>
            <a:avLst/>
            <a:gdLst/>
            <a:ahLst/>
            <a:cxnLst/>
            <a:rect l="l" t="t" r="r" b="b"/>
            <a:pathLst>
              <a:path w="87629" h="70738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0" y="690880"/>
                </a:lnTo>
                <a:lnTo>
                  <a:pt x="0" y="707390"/>
                </a:lnTo>
                <a:lnTo>
                  <a:pt x="87249" y="707390"/>
                </a:lnTo>
                <a:lnTo>
                  <a:pt x="87249" y="690880"/>
                </a:lnTo>
                <a:lnTo>
                  <a:pt x="34036" y="690880"/>
                </a:lnTo>
                <a:lnTo>
                  <a:pt x="34036" y="1651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60946" y="2971037"/>
            <a:ext cx="1052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800" spc="-10" dirty="0">
                <a:latin typeface="Cambria Math"/>
                <a:cs typeface="Cambria Math"/>
              </a:rPr>
              <a:t>𝑒𝑥</a:t>
            </a:r>
            <a:r>
              <a:rPr sz="2800" spc="-5" dirty="0">
                <a:latin typeface="Cambria Math"/>
                <a:cs typeface="Cambria Math"/>
              </a:rPr>
              <a:t>𝑝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99908" y="2943605"/>
            <a:ext cx="573405" cy="586105"/>
          </a:xfrm>
          <a:custGeom>
            <a:avLst/>
            <a:gdLst/>
            <a:ahLst/>
            <a:cxnLst/>
            <a:rect l="l" t="t" r="r" b="b"/>
            <a:pathLst>
              <a:path w="573404" h="586104">
                <a:moveTo>
                  <a:pt x="132207" y="13843"/>
                </a:moveTo>
                <a:lnTo>
                  <a:pt x="74485" y="41821"/>
                </a:lnTo>
                <a:lnTo>
                  <a:pt x="34290" y="108204"/>
                </a:lnTo>
                <a:lnTo>
                  <a:pt x="19278" y="149237"/>
                </a:lnTo>
                <a:lnTo>
                  <a:pt x="8572" y="193662"/>
                </a:lnTo>
                <a:lnTo>
                  <a:pt x="2133" y="241490"/>
                </a:lnTo>
                <a:lnTo>
                  <a:pt x="0" y="292735"/>
                </a:lnTo>
                <a:lnTo>
                  <a:pt x="2133" y="343623"/>
                </a:lnTo>
                <a:lnTo>
                  <a:pt x="8572" y="391325"/>
                </a:lnTo>
                <a:lnTo>
                  <a:pt x="19278" y="435825"/>
                </a:lnTo>
                <a:lnTo>
                  <a:pt x="34290" y="477139"/>
                </a:lnTo>
                <a:lnTo>
                  <a:pt x="52908" y="513715"/>
                </a:lnTo>
                <a:lnTo>
                  <a:pt x="99009" y="568007"/>
                </a:lnTo>
                <a:lnTo>
                  <a:pt x="126492" y="585724"/>
                </a:lnTo>
                <a:lnTo>
                  <a:pt x="132207" y="571881"/>
                </a:lnTo>
                <a:lnTo>
                  <a:pt x="110147" y="554050"/>
                </a:lnTo>
                <a:lnTo>
                  <a:pt x="90652" y="530821"/>
                </a:lnTo>
                <a:lnTo>
                  <a:pt x="59309" y="468122"/>
                </a:lnTo>
                <a:lnTo>
                  <a:pt x="47879" y="429615"/>
                </a:lnTo>
                <a:lnTo>
                  <a:pt x="39700" y="387604"/>
                </a:lnTo>
                <a:lnTo>
                  <a:pt x="34785" y="342074"/>
                </a:lnTo>
                <a:lnTo>
                  <a:pt x="33147" y="292989"/>
                </a:lnTo>
                <a:lnTo>
                  <a:pt x="34785" y="243179"/>
                </a:lnTo>
                <a:lnTo>
                  <a:pt x="39725" y="197205"/>
                </a:lnTo>
                <a:lnTo>
                  <a:pt x="47980" y="155079"/>
                </a:lnTo>
                <a:lnTo>
                  <a:pt x="59563" y="116840"/>
                </a:lnTo>
                <a:lnTo>
                  <a:pt x="90932" y="54724"/>
                </a:lnTo>
                <a:lnTo>
                  <a:pt x="110312" y="31635"/>
                </a:lnTo>
                <a:lnTo>
                  <a:pt x="132207" y="13843"/>
                </a:lnTo>
                <a:close/>
              </a:path>
              <a:path w="573404" h="586104">
                <a:moveTo>
                  <a:pt x="429768" y="281686"/>
                </a:moveTo>
                <a:lnTo>
                  <a:pt x="143256" y="281686"/>
                </a:lnTo>
                <a:lnTo>
                  <a:pt x="143256" y="304546"/>
                </a:lnTo>
                <a:lnTo>
                  <a:pt x="429768" y="304546"/>
                </a:lnTo>
                <a:lnTo>
                  <a:pt x="429768" y="281686"/>
                </a:lnTo>
                <a:close/>
              </a:path>
              <a:path w="573404" h="586104">
                <a:moveTo>
                  <a:pt x="573278" y="292735"/>
                </a:moveTo>
                <a:lnTo>
                  <a:pt x="571144" y="241490"/>
                </a:lnTo>
                <a:lnTo>
                  <a:pt x="564769" y="193662"/>
                </a:lnTo>
                <a:lnTo>
                  <a:pt x="554088" y="149237"/>
                </a:lnTo>
                <a:lnTo>
                  <a:pt x="539115" y="108204"/>
                </a:lnTo>
                <a:lnTo>
                  <a:pt x="520484" y="71945"/>
                </a:lnTo>
                <a:lnTo>
                  <a:pt x="474332" y="17843"/>
                </a:lnTo>
                <a:lnTo>
                  <a:pt x="446786" y="0"/>
                </a:lnTo>
                <a:lnTo>
                  <a:pt x="441198" y="13843"/>
                </a:lnTo>
                <a:lnTo>
                  <a:pt x="463029" y="31635"/>
                </a:lnTo>
                <a:lnTo>
                  <a:pt x="482409" y="54724"/>
                </a:lnTo>
                <a:lnTo>
                  <a:pt x="513715" y="116840"/>
                </a:lnTo>
                <a:lnTo>
                  <a:pt x="525297" y="155079"/>
                </a:lnTo>
                <a:lnTo>
                  <a:pt x="533603" y="197205"/>
                </a:lnTo>
                <a:lnTo>
                  <a:pt x="538581" y="243179"/>
                </a:lnTo>
                <a:lnTo>
                  <a:pt x="540258" y="292989"/>
                </a:lnTo>
                <a:lnTo>
                  <a:pt x="538607" y="342074"/>
                </a:lnTo>
                <a:lnTo>
                  <a:pt x="533679" y="387604"/>
                </a:lnTo>
                <a:lnTo>
                  <a:pt x="525462" y="429615"/>
                </a:lnTo>
                <a:lnTo>
                  <a:pt x="513969" y="468122"/>
                </a:lnTo>
                <a:lnTo>
                  <a:pt x="482625" y="530821"/>
                </a:lnTo>
                <a:lnTo>
                  <a:pt x="441198" y="571881"/>
                </a:lnTo>
                <a:lnTo>
                  <a:pt x="446786" y="585724"/>
                </a:lnTo>
                <a:lnTo>
                  <a:pt x="498894" y="544004"/>
                </a:lnTo>
                <a:lnTo>
                  <a:pt x="539115" y="477139"/>
                </a:lnTo>
                <a:lnTo>
                  <a:pt x="554088" y="435825"/>
                </a:lnTo>
                <a:lnTo>
                  <a:pt x="564769" y="391325"/>
                </a:lnTo>
                <a:lnTo>
                  <a:pt x="571144" y="343623"/>
                </a:lnTo>
                <a:lnTo>
                  <a:pt x="573278" y="292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47558" y="2782061"/>
            <a:ext cx="690245" cy="8001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437515" algn="l"/>
              </a:tabLst>
            </a:pPr>
            <a:r>
              <a:rPr sz="2050" u="heavy" spc="4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1</a:t>
            </a:r>
            <a:r>
              <a:rPr sz="2050" spc="45" dirty="0">
                <a:latin typeface="Cambria Math"/>
                <a:cs typeface="Cambria Math"/>
              </a:rPr>
              <a:t>	</a:t>
            </a:r>
            <a:r>
              <a:rPr sz="2050" spc="40" dirty="0">
                <a:latin typeface="Cambria Math"/>
                <a:cs typeface="Cambria Math"/>
              </a:rPr>
              <a:t>𝐻</a:t>
            </a:r>
            <a:endParaRPr sz="20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96240" algn="l"/>
              </a:tabLst>
            </a:pPr>
            <a:r>
              <a:rPr sz="2050" spc="45" dirty="0">
                <a:latin typeface="Cambria Math"/>
                <a:cs typeface="Cambria Math"/>
              </a:rPr>
              <a:t>2	</a:t>
            </a:r>
            <a:r>
              <a:rPr sz="2050" spc="125" dirty="0">
                <a:latin typeface="Cambria Math"/>
                <a:cs typeface="Cambria Math"/>
              </a:rPr>
              <a:t>𝑆𝑧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3632" y="2751582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5" dirty="0">
                <a:latin typeface="Cambria Math"/>
                <a:cs typeface="Cambria Math"/>
              </a:rPr>
              <a:t>2</a:t>
            </a:r>
            <a:endParaRPr sz="205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276" y="210058"/>
            <a:ext cx="67938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8910" marR="5080" indent="-269684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Point</a:t>
            </a:r>
            <a:r>
              <a:rPr spc="30" dirty="0"/>
              <a:t> </a:t>
            </a:r>
            <a:r>
              <a:rPr spc="-5" dirty="0"/>
              <a:t>Source</a:t>
            </a:r>
            <a:r>
              <a:rPr spc="40" dirty="0"/>
              <a:t> </a:t>
            </a:r>
            <a:r>
              <a:rPr spc="-10" dirty="0"/>
              <a:t>Gaussian</a:t>
            </a:r>
            <a:r>
              <a:rPr spc="60" dirty="0"/>
              <a:t> </a:t>
            </a:r>
            <a:r>
              <a:rPr spc="-15" dirty="0"/>
              <a:t>Plume </a:t>
            </a:r>
            <a:r>
              <a:rPr spc="-1045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3299282"/>
            <a:ext cx="6847840" cy="300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Where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χ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downwind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concentration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</a:t>
            </a:r>
            <a:endParaRPr sz="2800">
              <a:latin typeface="Microsoft Sans Serif"/>
              <a:cs typeface="Microsoft Sans Serif"/>
            </a:endParaRPr>
          </a:p>
          <a:p>
            <a:pPr marL="2781935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Microsoft Sans Serif"/>
                <a:cs typeface="Microsoft Sans Serif"/>
              </a:rPr>
              <a:t>ground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level </a:t>
            </a:r>
            <a:r>
              <a:rPr sz="2800" spc="-55" dirty="0">
                <a:latin typeface="Microsoft Sans Serif"/>
                <a:cs typeface="Microsoft Sans Serif"/>
              </a:rPr>
              <a:t>(g/m</a:t>
            </a:r>
            <a:r>
              <a:rPr sz="2400" spc="-82" baseline="24305" dirty="0">
                <a:latin typeface="Microsoft Sans Serif"/>
                <a:cs typeface="Microsoft Sans Serif"/>
              </a:rPr>
              <a:t>3</a:t>
            </a:r>
            <a:r>
              <a:rPr sz="2800" spc="-55" dirty="0">
                <a:latin typeface="Microsoft Sans Serif"/>
                <a:cs typeface="Microsoft Sans Serif"/>
              </a:rPr>
              <a:t>)</a:t>
            </a:r>
            <a:endParaRPr sz="2800">
              <a:latin typeface="Microsoft Sans Serif"/>
              <a:cs typeface="Microsoft Sans Serif"/>
            </a:endParaRPr>
          </a:p>
          <a:p>
            <a:pPr marL="1217295">
              <a:lnSpc>
                <a:spcPct val="100000"/>
              </a:lnSpc>
              <a:spcBef>
                <a:spcPts val="685"/>
              </a:spcBef>
            </a:pP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Arial"/>
                <a:cs typeface="Arial"/>
              </a:rPr>
              <a:t>= </a:t>
            </a:r>
            <a:r>
              <a:rPr sz="2800" spc="-5" dirty="0">
                <a:latin typeface="Microsoft Sans Serif"/>
                <a:cs typeface="Microsoft Sans Serif"/>
              </a:rPr>
              <a:t>emission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rate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of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pollutant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(g/s)</a:t>
            </a:r>
            <a:endParaRPr sz="2800">
              <a:latin typeface="Microsoft Sans Serif"/>
              <a:cs typeface="Microsoft Sans Serif"/>
            </a:endParaRPr>
          </a:p>
          <a:p>
            <a:pPr marL="1249680">
              <a:lnSpc>
                <a:spcPct val="100000"/>
              </a:lnSpc>
              <a:spcBef>
                <a:spcPts val="695"/>
              </a:spcBef>
            </a:pPr>
            <a:r>
              <a:rPr sz="2800" i="1" spc="-110" dirty="0">
                <a:latin typeface="Times New Roman"/>
                <a:cs typeface="Times New Roman"/>
              </a:rPr>
              <a:t>s</a:t>
            </a:r>
            <a:r>
              <a:rPr sz="2400" i="1" spc="-172" baseline="-19097" dirty="0">
                <a:latin typeface="Times New Roman"/>
                <a:cs typeface="Times New Roman"/>
              </a:rPr>
              <a:t>y</a:t>
            </a:r>
            <a:r>
              <a:rPr sz="2800" i="1" spc="-120" dirty="0">
                <a:latin typeface="Times New Roman"/>
                <a:cs typeface="Times New Roman"/>
              </a:rPr>
              <a:t>,</a:t>
            </a:r>
            <a:r>
              <a:rPr sz="2800" i="1" spc="-110" dirty="0">
                <a:latin typeface="Times New Roman"/>
                <a:cs typeface="Times New Roman"/>
              </a:rPr>
              <a:t>s</a:t>
            </a:r>
            <a:r>
              <a:rPr sz="2400" i="1" spc="-7" baseline="-19097" dirty="0">
                <a:latin typeface="Times New Roman"/>
                <a:cs typeface="Times New Roman"/>
              </a:rPr>
              <a:t>z</a:t>
            </a:r>
            <a:r>
              <a:rPr sz="2400" i="1" spc="-345" baseline="-19097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Arial"/>
                <a:cs typeface="Arial"/>
              </a:rPr>
              <a:t>= </a:t>
            </a:r>
            <a:r>
              <a:rPr sz="2800" spc="-10" dirty="0">
                <a:latin typeface="Microsoft Sans Serif"/>
                <a:cs typeface="Microsoft Sans Serif"/>
              </a:rPr>
              <a:t>pl</a:t>
            </a:r>
            <a:r>
              <a:rPr sz="2800" spc="-5" dirty="0">
                <a:latin typeface="Microsoft Sans Serif"/>
                <a:cs typeface="Microsoft Sans Serif"/>
              </a:rPr>
              <a:t>ume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st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nd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rd de</a:t>
            </a:r>
            <a:r>
              <a:rPr sz="2800" spc="5" dirty="0">
                <a:latin typeface="Microsoft Sans Serif"/>
                <a:cs typeface="Microsoft Sans Serif"/>
              </a:rPr>
              <a:t>v</a:t>
            </a:r>
            <a:r>
              <a:rPr sz="2800" spc="-10" dirty="0">
                <a:latin typeface="Microsoft Sans Serif"/>
                <a:cs typeface="Microsoft Sans Serif"/>
              </a:rPr>
              <a:t>ia</a:t>
            </a:r>
            <a:r>
              <a:rPr sz="2800" dirty="0">
                <a:latin typeface="Microsoft Sans Serif"/>
                <a:cs typeface="Microsoft Sans Serif"/>
              </a:rPr>
              <a:t>t</a:t>
            </a:r>
            <a:r>
              <a:rPr sz="2800" spc="-10" dirty="0">
                <a:latin typeface="Microsoft Sans Serif"/>
                <a:cs typeface="Microsoft Sans Serif"/>
              </a:rPr>
              <a:t>ions</a:t>
            </a:r>
            <a:r>
              <a:rPr sz="2800" spc="-2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(m)</a:t>
            </a:r>
            <a:endParaRPr sz="2800">
              <a:latin typeface="Microsoft Sans Serif"/>
              <a:cs typeface="Microsoft Sans Serif"/>
            </a:endParaRPr>
          </a:p>
          <a:p>
            <a:pPr marL="1249680">
              <a:lnSpc>
                <a:spcPct val="100000"/>
              </a:lnSpc>
              <a:spcBef>
                <a:spcPts val="1205"/>
              </a:spcBef>
            </a:pPr>
            <a:r>
              <a:rPr sz="2800" i="1" spc="-5" dirty="0">
                <a:latin typeface="Times New Roman"/>
                <a:cs typeface="Times New Roman"/>
              </a:rPr>
              <a:t>u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wind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speed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(m/s)</a:t>
            </a:r>
            <a:endParaRPr sz="2800">
              <a:latin typeface="Microsoft Sans Serif"/>
              <a:cs typeface="Microsoft Sans Serif"/>
            </a:endParaRPr>
          </a:p>
          <a:p>
            <a:pPr marL="1249680">
              <a:lnSpc>
                <a:spcPct val="100000"/>
              </a:lnSpc>
              <a:spcBef>
                <a:spcPts val="705"/>
              </a:spcBef>
            </a:pPr>
            <a:r>
              <a:rPr sz="2800" i="1" spc="-15" dirty="0">
                <a:latin typeface="Times New Roman"/>
                <a:cs typeface="Times New Roman"/>
              </a:rPr>
              <a:t>x,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95" dirty="0">
                <a:latin typeface="Times New Roman"/>
                <a:cs typeface="Times New Roman"/>
              </a:rPr>
              <a:t>y,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z,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H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=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distances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(m)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Microsoft Sans Serif</vt:lpstr>
      <vt:lpstr>Symbol</vt:lpstr>
      <vt:lpstr>Times New Roman</vt:lpstr>
      <vt:lpstr>Office Theme</vt:lpstr>
      <vt:lpstr>Meteorology and Dispersion Modeling  Air Quality and Meteorology</vt:lpstr>
      <vt:lpstr>Chicago ca. 1950</vt:lpstr>
      <vt:lpstr>Wind as a Factor</vt:lpstr>
      <vt:lpstr>Point Source Gaussian Plume  Model</vt:lpstr>
      <vt:lpstr>Point Source Gaussian Plume  Model</vt:lpstr>
      <vt:lpstr>Point Source Gaussian Plume  Model</vt:lpstr>
      <vt:lpstr>Point Source Gaussian Plume  Model</vt:lpstr>
      <vt:lpstr>Point Source Gaussian Plume  Model</vt:lpstr>
      <vt:lpstr>Point Source Gaussian Plume  Model</vt:lpstr>
      <vt:lpstr>Point Source Gaussian Plume  Model – Effective Stack Height</vt:lpstr>
      <vt:lpstr>Point Source Gaussian Plume  Model – Effective Stack Height</vt:lpstr>
      <vt:lpstr>Point Source Gaussian Plume  Model – Stability Categories</vt:lpstr>
      <vt:lpstr>PowerPoint Presentation</vt:lpstr>
      <vt:lpstr>Point Source Gaussian Plume  Model – Horizontal Dispersion</vt:lpstr>
      <vt:lpstr>Point Source Gaussian Plume  Model – Vertical Dispersion</vt:lpstr>
      <vt:lpstr>Point Source Gaussian Plume  Model – Wind Speed Correction</vt:lpstr>
      <vt:lpstr>Example</vt:lpstr>
      <vt:lpstr>Example</vt:lpstr>
      <vt:lpstr>Example</vt:lpstr>
      <vt:lpstr>Example</vt:lpstr>
      <vt:lpstr>Example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Meteorology and Dispersion Modeling  Air Quality and Meteorology</dc:title>
  <dc:creator>Barez</dc:creator>
  <cp:lastModifiedBy>DR.Ahmed Saker 2O14</cp:lastModifiedBy>
  <cp:revision>1</cp:revision>
  <dcterms:created xsi:type="dcterms:W3CDTF">2022-05-26T09:01:08Z</dcterms:created>
  <dcterms:modified xsi:type="dcterms:W3CDTF">2022-05-26T09:01:56Z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2022-05-26T00:00:00Z</vt:filetime>
  </property>
</Properties>
</file>