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95CC-54D4-4BFB-9DA0-ACECFB656F44}" type="datetimeFigureOut">
              <a:rPr lang="en-US" smtClean="0"/>
              <a:pPr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2D06-3A0E-4CB3-8D04-E69AA0640F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95CC-54D4-4BFB-9DA0-ACECFB656F44}" type="datetimeFigureOut">
              <a:rPr lang="en-US" smtClean="0"/>
              <a:pPr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2D06-3A0E-4CB3-8D04-E69AA0640F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95CC-54D4-4BFB-9DA0-ACECFB656F44}" type="datetimeFigureOut">
              <a:rPr lang="en-US" smtClean="0"/>
              <a:pPr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2D06-3A0E-4CB3-8D04-E69AA0640F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95CC-54D4-4BFB-9DA0-ACECFB656F44}" type="datetimeFigureOut">
              <a:rPr lang="en-US" smtClean="0"/>
              <a:pPr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2D06-3A0E-4CB3-8D04-E69AA0640F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95CC-54D4-4BFB-9DA0-ACECFB656F44}" type="datetimeFigureOut">
              <a:rPr lang="en-US" smtClean="0"/>
              <a:pPr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2D06-3A0E-4CB3-8D04-E69AA0640F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95CC-54D4-4BFB-9DA0-ACECFB656F44}" type="datetimeFigureOut">
              <a:rPr lang="en-US" smtClean="0"/>
              <a:pPr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2D06-3A0E-4CB3-8D04-E69AA0640F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95CC-54D4-4BFB-9DA0-ACECFB656F44}" type="datetimeFigureOut">
              <a:rPr lang="en-US" smtClean="0"/>
              <a:pPr/>
              <a:t>5/31/2024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2D06-3A0E-4CB3-8D04-E69AA0640F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95CC-54D4-4BFB-9DA0-ACECFB656F44}" type="datetimeFigureOut">
              <a:rPr lang="en-US" smtClean="0"/>
              <a:pPr/>
              <a:t>5/31/2024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2D06-3A0E-4CB3-8D04-E69AA0640F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95CC-54D4-4BFB-9DA0-ACECFB656F44}" type="datetimeFigureOut">
              <a:rPr lang="en-US" smtClean="0"/>
              <a:pPr/>
              <a:t>5/31/2024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2D06-3A0E-4CB3-8D04-E69AA0640F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95CC-54D4-4BFB-9DA0-ACECFB656F44}" type="datetimeFigureOut">
              <a:rPr lang="en-US" smtClean="0"/>
              <a:pPr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2D06-3A0E-4CB3-8D04-E69AA0640F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95CC-54D4-4BFB-9DA0-ACECFB656F44}" type="datetimeFigureOut">
              <a:rPr lang="en-US" smtClean="0"/>
              <a:pPr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2D06-3A0E-4CB3-8D04-E69AA0640F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695CC-54D4-4BFB-9DA0-ACECFB656F44}" type="datetimeFigureOut">
              <a:rPr lang="en-US" smtClean="0"/>
              <a:pPr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32D06-3A0E-4CB3-8D04-E69AA0640F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685800"/>
            <a:ext cx="495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History of Agriculture Extension and </a:t>
            </a:r>
            <a:r>
              <a:rPr lang="en-US" sz="2400" b="1" dirty="0" smtClean="0"/>
              <a:t>terminology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r>
              <a:rPr lang="en-US" sz="2400" b="1" dirty="0" smtClean="0"/>
              <a:t>Lecture -1- Agricultural Extension </a:t>
            </a:r>
          </a:p>
          <a:p>
            <a:pPr algn="ctr"/>
            <a:r>
              <a:rPr lang="en-US" sz="2400" b="1" dirty="0" smtClean="0"/>
              <a:t>Third – Stage / Animal Resources </a:t>
            </a:r>
            <a:endParaRPr lang="en-US" sz="2400" b="1" dirty="0"/>
          </a:p>
        </p:txBody>
      </p:sp>
      <p:pic>
        <p:nvPicPr>
          <p:cNvPr id="3" name="Picture 2" descr="images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04800"/>
            <a:ext cx="1652588" cy="15811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Introduction: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685800"/>
            <a:ext cx="8610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Agricultural communities developed  approximately 10000 years ago when humans began to domesticate plants and </a:t>
            </a:r>
            <a:r>
              <a:rPr lang="en-US" sz="2000" dirty="0" err="1" smtClean="0"/>
              <a:t>animals.By</a:t>
            </a:r>
            <a:r>
              <a:rPr lang="en-US" sz="2000" dirty="0" smtClean="0"/>
              <a:t> establishing </a:t>
            </a:r>
            <a:r>
              <a:rPr lang="en-US" sz="2000" dirty="0" err="1" smtClean="0"/>
              <a:t>domesticity,families</a:t>
            </a:r>
            <a:r>
              <a:rPr lang="en-US" sz="2000" dirty="0" smtClean="0"/>
              <a:t> and larger groups were able to build communities and transition from a nomadic hunter-gatherer lifestyle dependent on foraging and hunting for survival.</a:t>
            </a:r>
            <a:endParaRPr lang="en-US" sz="2000" dirty="0"/>
          </a:p>
        </p:txBody>
      </p:sp>
      <p:pic>
        <p:nvPicPr>
          <p:cNvPr id="7" name="Picture 6" descr="Maler_der_Grabkammer_des_Sennudem_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667000"/>
            <a:ext cx="8229600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678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What is the history and origin of agriculture?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85800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Farming started in the </a:t>
            </a:r>
            <a:r>
              <a:rPr lang="en-US" sz="2000" dirty="0" err="1" smtClean="0"/>
              <a:t>predynastic</a:t>
            </a:r>
            <a:r>
              <a:rPr lang="en-US" sz="2000" dirty="0" smtClean="0"/>
              <a:t> period at the </a:t>
            </a:r>
            <a:r>
              <a:rPr lang="en-US" sz="2000" dirty="0" err="1" smtClean="0"/>
              <a:t>paleolithic,after</a:t>
            </a:r>
            <a:r>
              <a:rPr lang="en-US" sz="2000" dirty="0" smtClean="0"/>
              <a:t> 10000 </a:t>
            </a:r>
            <a:r>
              <a:rPr lang="en-US" sz="2000" dirty="0" err="1" smtClean="0"/>
              <a:t>BC.Staple</a:t>
            </a:r>
            <a:r>
              <a:rPr lang="en-US" sz="2000" dirty="0" smtClean="0"/>
              <a:t> food crops were grains such as wheat and </a:t>
            </a:r>
            <a:r>
              <a:rPr lang="en-US" sz="2000" dirty="0" err="1" smtClean="0"/>
              <a:t>barley,alongside</a:t>
            </a:r>
            <a:r>
              <a:rPr lang="en-US" sz="2000" dirty="0" smtClean="0"/>
              <a:t> industrial crops such as flax and </a:t>
            </a:r>
            <a:r>
              <a:rPr lang="en-US" sz="2000" dirty="0" err="1" smtClean="0"/>
              <a:t>papyrus.In</a:t>
            </a:r>
            <a:r>
              <a:rPr lang="en-US" sz="2000" dirty="0" smtClean="0"/>
              <a:t> India ,</a:t>
            </a:r>
            <a:r>
              <a:rPr lang="en-US" sz="2000" dirty="0" err="1" smtClean="0"/>
              <a:t>Wheat,Barley</a:t>
            </a:r>
            <a:r>
              <a:rPr lang="en-US" sz="2000" dirty="0" smtClean="0"/>
              <a:t> and jujube were domesticated by 9000 </a:t>
            </a:r>
            <a:r>
              <a:rPr lang="en-US" sz="2000" dirty="0" err="1" smtClean="0"/>
              <a:t>BC,soon</a:t>
            </a:r>
            <a:r>
              <a:rPr lang="en-US" sz="2000" dirty="0" smtClean="0"/>
              <a:t> followed by sheep and goats.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2133600"/>
            <a:ext cx="586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Who first started agriculture?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2667000"/>
            <a:ext cx="838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Epyptians</a:t>
            </a:r>
            <a:r>
              <a:rPr lang="en-US" sz="2000" dirty="0" smtClean="0"/>
              <a:t>: Were among the first peoples to practice agriculture on a large </a:t>
            </a:r>
            <a:r>
              <a:rPr lang="en-US" sz="2000" dirty="0" err="1" smtClean="0"/>
              <a:t>scale,starting</a:t>
            </a:r>
            <a:r>
              <a:rPr lang="en-US" sz="2000" dirty="0" smtClean="0"/>
              <a:t> in the pre-dynastic period from the end of the </a:t>
            </a:r>
            <a:r>
              <a:rPr lang="en-US" sz="2000" dirty="0" err="1" smtClean="0"/>
              <a:t>paleolithic</a:t>
            </a:r>
            <a:r>
              <a:rPr lang="en-US" sz="2000" dirty="0" smtClean="0"/>
              <a:t> into the </a:t>
            </a:r>
            <a:r>
              <a:rPr lang="en-US" sz="2000" dirty="0" err="1" smtClean="0"/>
              <a:t>Neolithic,between</a:t>
            </a:r>
            <a:r>
              <a:rPr lang="en-US" sz="2000" dirty="0" smtClean="0"/>
              <a:t> around 10000 BC and 4000 BC.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3886200"/>
            <a:ext cx="655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What are the stages of agriculture history?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4267200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Humans invented agriculture between 7000 and 10000 years </a:t>
            </a:r>
            <a:r>
              <a:rPr lang="en-US" sz="2000" dirty="0" err="1" smtClean="0"/>
              <a:t>ago,during</a:t>
            </a:r>
            <a:r>
              <a:rPr lang="en-US" sz="2000" dirty="0" smtClean="0"/>
              <a:t> the Neolithic </a:t>
            </a:r>
            <a:r>
              <a:rPr lang="en-US" sz="2000" dirty="0" err="1" smtClean="0"/>
              <a:t>ear,or</a:t>
            </a:r>
            <a:r>
              <a:rPr lang="en-US" sz="2000" dirty="0" smtClean="0"/>
              <a:t> the New Stone Age.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Who is called agriculture?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762000"/>
            <a:ext cx="845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Agriculture is the art and science of cultivating the </a:t>
            </a:r>
            <a:r>
              <a:rPr lang="en-US" sz="2000" dirty="0" err="1" smtClean="0"/>
              <a:t>soil,growing</a:t>
            </a:r>
            <a:r>
              <a:rPr lang="en-US" sz="2000" dirty="0" smtClean="0"/>
              <a:t> crops and raising </a:t>
            </a:r>
            <a:r>
              <a:rPr lang="en-US" sz="2000" dirty="0" err="1" smtClean="0"/>
              <a:t>livestock.It</a:t>
            </a:r>
            <a:r>
              <a:rPr lang="en-US" sz="2000" dirty="0" smtClean="0"/>
              <a:t> includes the preparation of plant and animal products for people to use and their distribution to </a:t>
            </a:r>
            <a:r>
              <a:rPr lang="en-US" sz="2000" dirty="0" err="1" smtClean="0"/>
              <a:t>markets.Agriculture</a:t>
            </a:r>
            <a:r>
              <a:rPr lang="en-US" sz="2000" dirty="0" smtClean="0"/>
              <a:t> provides most of the world is food and fabrics.</a:t>
            </a:r>
            <a:endParaRPr lang="en-US" sz="2000" dirty="0"/>
          </a:p>
        </p:txBody>
      </p:sp>
      <p:pic>
        <p:nvPicPr>
          <p:cNvPr id="6" name="Picture 5" descr="27225_c0-41-990-701_r1050x700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514600"/>
            <a:ext cx="8382000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What are the 7 types of agriculture?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838200"/>
            <a:ext cx="815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different  types of farming are as follows: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29540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1-Daiey Farming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373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2-Commercial Farming.</a:t>
            </a:r>
          </a:p>
          <a:p>
            <a:r>
              <a:rPr lang="en-US" sz="2000" dirty="0" smtClean="0"/>
              <a:t>3-Plantation Farming.</a:t>
            </a:r>
          </a:p>
          <a:p>
            <a:r>
              <a:rPr lang="en-US" sz="2000" dirty="0" smtClean="0"/>
              <a:t>4-Commercial grain Farming.</a:t>
            </a:r>
          </a:p>
          <a:p>
            <a:r>
              <a:rPr lang="en-US" sz="2000" dirty="0" smtClean="0"/>
              <a:t>5-Commercial mixed Farming.</a:t>
            </a:r>
          </a:p>
          <a:p>
            <a:r>
              <a:rPr lang="en-US" sz="2000" dirty="0" smtClean="0"/>
              <a:t>6-Primitive subsistence Farming.</a:t>
            </a:r>
          </a:p>
          <a:p>
            <a:r>
              <a:rPr lang="en-US" sz="2000" dirty="0" smtClean="0"/>
              <a:t>7-Intensive subsistence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3810000"/>
            <a:ext cx="71628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There exist four main branches of </a:t>
            </a:r>
            <a:r>
              <a:rPr lang="en-US" sz="2400" b="1" dirty="0" err="1" smtClean="0"/>
              <a:t>agriculture,namely</a:t>
            </a:r>
            <a:r>
              <a:rPr lang="en-US" sz="2000" b="1" dirty="0" smtClean="0"/>
              <a:t>;</a:t>
            </a:r>
          </a:p>
          <a:p>
            <a:r>
              <a:rPr lang="en-US" sz="2000" dirty="0" smtClean="0"/>
              <a:t>1-Livestock production.</a:t>
            </a:r>
          </a:p>
          <a:p>
            <a:r>
              <a:rPr lang="en-US" sz="2000" dirty="0" smtClean="0"/>
              <a:t>2-Crop production.</a:t>
            </a:r>
          </a:p>
          <a:p>
            <a:r>
              <a:rPr lang="en-US" sz="2000" dirty="0" smtClean="0"/>
              <a:t>3-Aricultural economics.</a:t>
            </a:r>
          </a:p>
          <a:p>
            <a:r>
              <a:rPr lang="en-US" sz="2000" dirty="0" smtClean="0"/>
              <a:t>4-Aricultural engineering.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610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What are 5 important of agriculture?</a:t>
            </a:r>
          </a:p>
          <a:p>
            <a:endParaRPr lang="en-US" sz="2000" b="1" dirty="0" smtClean="0"/>
          </a:p>
          <a:p>
            <a:r>
              <a:rPr lang="en-US" sz="2000" dirty="0" err="1" smtClean="0"/>
              <a:t>Ariculture</a:t>
            </a:r>
            <a:r>
              <a:rPr lang="en-US" sz="2000" dirty="0" smtClean="0"/>
              <a:t> impacts society </a:t>
            </a:r>
            <a:r>
              <a:rPr lang="en-US" sz="2000" dirty="0" err="1" smtClean="0"/>
              <a:t>inmany</a:t>
            </a:r>
            <a:r>
              <a:rPr lang="en-US" sz="2000" dirty="0" smtClean="0"/>
              <a:t> </a:t>
            </a:r>
            <a:r>
              <a:rPr lang="en-US" sz="2000" dirty="0" err="1" smtClean="0"/>
              <a:t>ways,including:supporting</a:t>
            </a:r>
            <a:r>
              <a:rPr lang="en-US" sz="2000" dirty="0" smtClean="0"/>
              <a:t> livelihoods ,through food ,</a:t>
            </a:r>
            <a:r>
              <a:rPr lang="en-US" sz="2000" dirty="0" err="1" smtClean="0"/>
              <a:t>habitat,and</a:t>
            </a:r>
            <a:r>
              <a:rPr lang="en-US" sz="2000" dirty="0" smtClean="0"/>
              <a:t> </a:t>
            </a:r>
            <a:r>
              <a:rPr lang="en-US" sz="2000" dirty="0" err="1" smtClean="0"/>
              <a:t>jobs;providing</a:t>
            </a:r>
            <a:r>
              <a:rPr lang="en-US" sz="2000" dirty="0" smtClean="0"/>
              <a:t> raw materials for food and other </a:t>
            </a:r>
            <a:r>
              <a:rPr lang="en-US" sz="2000" dirty="0" err="1" smtClean="0"/>
              <a:t>products;and</a:t>
            </a:r>
            <a:r>
              <a:rPr lang="en-US" sz="2000" dirty="0" smtClean="0"/>
              <a:t> building strong economies through </a:t>
            </a:r>
            <a:r>
              <a:rPr lang="en-US" sz="2000" dirty="0" err="1" smtClean="0"/>
              <a:t>trade.Source:The</a:t>
            </a:r>
            <a:r>
              <a:rPr lang="en-US" sz="2000" dirty="0" smtClean="0"/>
              <a:t> balance small business.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2819400"/>
            <a:ext cx="78486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The 7 steps involved in agricultural practices are mentioned below:</a:t>
            </a:r>
          </a:p>
          <a:p>
            <a:endParaRPr lang="en-US" dirty="0"/>
          </a:p>
          <a:p>
            <a:r>
              <a:rPr lang="en-US" sz="2000" dirty="0" smtClean="0"/>
              <a:t>1-ploughing.</a:t>
            </a:r>
          </a:p>
          <a:p>
            <a:r>
              <a:rPr lang="en-US" sz="2000" dirty="0" smtClean="0"/>
              <a:t>2-Sowing.</a:t>
            </a:r>
          </a:p>
          <a:p>
            <a:r>
              <a:rPr lang="en-US" sz="2000" dirty="0" smtClean="0"/>
              <a:t>3-Adding nutrients.</a:t>
            </a:r>
          </a:p>
          <a:p>
            <a:r>
              <a:rPr lang="en-US" sz="2000" dirty="0" smtClean="0"/>
              <a:t>4-Irrigation.</a:t>
            </a:r>
          </a:p>
          <a:p>
            <a:r>
              <a:rPr lang="en-US" sz="2000" dirty="0" smtClean="0"/>
              <a:t>5-Protecting plants.</a:t>
            </a:r>
          </a:p>
          <a:p>
            <a:r>
              <a:rPr lang="en-US" sz="2000" dirty="0" smtClean="0"/>
              <a:t>6-Harvesting.</a:t>
            </a:r>
          </a:p>
          <a:p>
            <a:r>
              <a:rPr lang="en-US" sz="2000" dirty="0" smtClean="0"/>
              <a:t>7-Storage.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458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Reference:</a:t>
            </a:r>
          </a:p>
          <a:p>
            <a:endParaRPr lang="en-US" dirty="0" smtClean="0"/>
          </a:p>
          <a:p>
            <a:r>
              <a:rPr lang="en-US" sz="2000" dirty="0" smtClean="0"/>
              <a:t>1-PW </a:t>
            </a:r>
            <a:r>
              <a:rPr lang="en-US" sz="2000" dirty="0" err="1" smtClean="0"/>
              <a:t>Bidwell,JI</a:t>
            </a:r>
            <a:r>
              <a:rPr lang="en-US" sz="2000" dirty="0" smtClean="0"/>
              <a:t> Falconer-1925-Carnegie Institution of Washington.</a:t>
            </a:r>
          </a:p>
          <a:p>
            <a:endParaRPr lang="en-US" sz="2000" dirty="0" smtClean="0"/>
          </a:p>
          <a:p>
            <a:r>
              <a:rPr lang="en-US" sz="2000" dirty="0" smtClean="0"/>
              <a:t>2-JW </a:t>
            </a:r>
            <a:r>
              <a:rPr lang="en-US" sz="2000" dirty="0" err="1" smtClean="0"/>
              <a:t>Jones,JM</a:t>
            </a:r>
            <a:r>
              <a:rPr lang="en-US" sz="2000" dirty="0" smtClean="0"/>
              <a:t> </a:t>
            </a:r>
            <a:r>
              <a:rPr lang="en-US" sz="2000" dirty="0" err="1" smtClean="0"/>
              <a:t>Antle,B</a:t>
            </a:r>
            <a:r>
              <a:rPr lang="en-US" sz="2000" dirty="0" smtClean="0"/>
              <a:t> </a:t>
            </a:r>
            <a:r>
              <a:rPr lang="en-US" sz="2000" dirty="0" err="1" smtClean="0"/>
              <a:t>Basso,KJ</a:t>
            </a:r>
            <a:r>
              <a:rPr lang="en-US" sz="2000" dirty="0" smtClean="0"/>
              <a:t> </a:t>
            </a:r>
            <a:r>
              <a:rPr lang="en-US" sz="2000" dirty="0" err="1" smtClean="0"/>
              <a:t>Boote,RT</a:t>
            </a:r>
            <a:r>
              <a:rPr lang="en-US" sz="2000" dirty="0" smtClean="0"/>
              <a:t> Conant…Agricultural systems,2017-Elsevier.</a:t>
            </a:r>
          </a:p>
          <a:p>
            <a:endParaRPr lang="en-US" sz="2000" dirty="0" smtClean="0"/>
          </a:p>
          <a:p>
            <a:r>
              <a:rPr lang="en-US" sz="2000" dirty="0" smtClean="0"/>
              <a:t>3-SEJ Russell-A History of Agricultural Science in Great Britain…,1966-cabdirect.org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372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Sidra</dc:creator>
  <cp:lastModifiedBy>Roshna 4pc</cp:lastModifiedBy>
  <cp:revision>12</cp:revision>
  <dcterms:created xsi:type="dcterms:W3CDTF">2023-02-05T19:08:07Z</dcterms:created>
  <dcterms:modified xsi:type="dcterms:W3CDTF">2024-05-31T12:33:17Z</dcterms:modified>
</cp:coreProperties>
</file>