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4695CC-54D4-4BFB-9DA0-ACECFB656F44}"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695CC-54D4-4BFB-9DA0-ACECFB656F44}"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695CC-54D4-4BFB-9DA0-ACECFB656F44}"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4695CC-54D4-4BFB-9DA0-ACECFB656F44}"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695CC-54D4-4BFB-9DA0-ACECFB656F44}" type="datetimeFigureOut">
              <a:rPr lang="en-US" smtClean="0"/>
              <a:pPr/>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4695CC-54D4-4BFB-9DA0-ACECFB656F44}"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4695CC-54D4-4BFB-9DA0-ACECFB656F44}" type="datetimeFigureOut">
              <a:rPr lang="en-US" smtClean="0"/>
              <a:pPr/>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4695CC-54D4-4BFB-9DA0-ACECFB656F44}" type="datetimeFigureOut">
              <a:rPr lang="en-US" smtClean="0"/>
              <a:pPr/>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695CC-54D4-4BFB-9DA0-ACECFB656F44}" type="datetimeFigureOut">
              <a:rPr lang="en-US" smtClean="0"/>
              <a:pPr/>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695CC-54D4-4BFB-9DA0-ACECFB656F44}"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695CC-54D4-4BFB-9DA0-ACECFB656F44}" type="datetimeFigureOut">
              <a:rPr lang="en-US" smtClean="0"/>
              <a:pPr/>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32D06-3A0E-4CB3-8D04-E69AA0640F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695CC-54D4-4BFB-9DA0-ACECFB656F44}" type="datetimeFigureOut">
              <a:rPr lang="en-US" smtClean="0"/>
              <a:pPr/>
              <a:t>5/30/2023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32D06-3A0E-4CB3-8D04-E69AA0640F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685800"/>
            <a:ext cx="8610600" cy="3785652"/>
          </a:xfrm>
          <a:prstGeom prst="rect">
            <a:avLst/>
          </a:prstGeom>
          <a:noFill/>
        </p:spPr>
        <p:txBody>
          <a:bodyPr wrap="square" rtlCol="0">
            <a:spAutoFit/>
          </a:bodyPr>
          <a:lstStyle/>
          <a:p>
            <a:r>
              <a:rPr lang="en-US" sz="2000" dirty="0"/>
              <a:t>History of Agriculture Extension and Terminology</a:t>
            </a:r>
          </a:p>
          <a:p>
            <a:r>
              <a:rPr lang="en-US" sz="2000" dirty="0"/>
              <a:t>•	Terminology</a:t>
            </a:r>
          </a:p>
          <a:p>
            <a:r>
              <a:rPr lang="en-US" sz="2000" dirty="0"/>
              <a:t>•	The term ‘extension’ was first used to describe as education </a:t>
            </a:r>
            <a:r>
              <a:rPr lang="en-US" sz="2000" dirty="0" err="1"/>
              <a:t>programme</a:t>
            </a:r>
            <a:r>
              <a:rPr lang="en-US" sz="2000" dirty="0"/>
              <a:t> in England in the second half of the 19th Century. When traveling teachers used the </a:t>
            </a:r>
            <a:r>
              <a:rPr lang="en-US" sz="2000" dirty="0" err="1"/>
              <a:t>programmes</a:t>
            </a:r>
            <a:r>
              <a:rPr lang="en-US" sz="2000" dirty="0"/>
              <a:t> to extend the work of universities beyond the campus and into </a:t>
            </a:r>
            <a:r>
              <a:rPr lang="en-US" sz="2000" dirty="0" err="1"/>
              <a:t>neighbouring</a:t>
            </a:r>
            <a:r>
              <a:rPr lang="en-US" sz="2000" dirty="0"/>
              <a:t> communities</a:t>
            </a:r>
          </a:p>
          <a:p>
            <a:r>
              <a:rPr lang="en-US" sz="2000" dirty="0"/>
              <a:t>•	In the United State of America, applying specifically to agriculture, while in Britain the idea change to ‘advisory service’ in the 20th</a:t>
            </a:r>
          </a:p>
          <a:p>
            <a:endParaRPr lang="en-US" sz="2000" dirty="0"/>
          </a:p>
          <a:p>
            <a:r>
              <a:rPr lang="en-US" sz="2000" dirty="0"/>
              <a:t>Arabic: Al-</a:t>
            </a:r>
            <a:r>
              <a:rPr lang="en-US" sz="2000" dirty="0" err="1"/>
              <a:t>Ershad</a:t>
            </a:r>
            <a:r>
              <a:rPr lang="en-US" sz="2000" dirty="0"/>
              <a:t> (“guidance”)</a:t>
            </a:r>
          </a:p>
          <a:p>
            <a:r>
              <a:rPr lang="en-US" sz="2000" dirty="0" smtClean="0"/>
              <a:t>Spanish</a:t>
            </a:r>
            <a:r>
              <a:rPr lang="en-US" sz="2000" dirty="0"/>
              <a:t>: </a:t>
            </a:r>
            <a:r>
              <a:rPr lang="en-US" sz="2000" dirty="0" err="1"/>
              <a:t>Capacitación</a:t>
            </a:r>
            <a:r>
              <a:rPr lang="en-US" sz="2000" dirty="0"/>
              <a:t> (“training” "capacity building")</a:t>
            </a:r>
          </a:p>
          <a:p>
            <a:r>
              <a:rPr lang="en-US" sz="2000" dirty="0"/>
              <a:t>Persian: </a:t>
            </a:r>
            <a:r>
              <a:rPr lang="en-US" sz="2000" dirty="0" err="1"/>
              <a:t>Tarvij</a:t>
            </a:r>
            <a:r>
              <a:rPr lang="en-US" sz="2000" dirty="0"/>
              <a:t> and </a:t>
            </a:r>
            <a:r>
              <a:rPr lang="en-US" sz="2000" dirty="0" err="1"/>
              <a:t>Gostaresh</a:t>
            </a:r>
            <a:r>
              <a:rPr lang="en-US" sz="2000" dirty="0"/>
              <a:t> (“to promote and to extend”) - </a:t>
            </a:r>
            <a:r>
              <a:rPr lang="ar-KW" sz="2000" dirty="0"/>
              <a:t>ترویج و گسترش</a:t>
            </a:r>
          </a:p>
        </p:txBody>
      </p:sp>
      <p:pic>
        <p:nvPicPr>
          <p:cNvPr id="7" name="Picture 6" descr="Maler_der_Grabkammer_des_Sennudem_001.jpg"/>
          <p:cNvPicPr>
            <a:picLocks noChangeAspect="1"/>
          </p:cNvPicPr>
          <p:nvPr/>
        </p:nvPicPr>
        <p:blipFill>
          <a:blip r:embed="rId2" cstate="print"/>
          <a:stretch>
            <a:fillRect/>
          </a:stretch>
        </p:blipFill>
        <p:spPr>
          <a:xfrm>
            <a:off x="457200" y="4471452"/>
            <a:ext cx="8229600" cy="20055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85800"/>
            <a:ext cx="8305800" cy="5632311"/>
          </a:xfrm>
          <a:prstGeom prst="rect">
            <a:avLst/>
          </a:prstGeom>
          <a:noFill/>
        </p:spPr>
        <p:txBody>
          <a:bodyPr wrap="square" rtlCol="0">
            <a:spAutoFit/>
          </a:bodyPr>
          <a:lstStyle/>
          <a:p>
            <a:r>
              <a:rPr lang="en-US" sz="2400" dirty="0"/>
              <a:t>Definition of agriculture extension</a:t>
            </a:r>
          </a:p>
          <a:p>
            <a:r>
              <a:rPr lang="en-US" sz="2400" dirty="0"/>
              <a:t>Maunder, 1973:  Extension is a service which assist farm people, through educational procedures in improving farming methods and techniques, increasing production efficiency and income, bettering their levels of living and lifting social and educational standards.</a:t>
            </a:r>
          </a:p>
          <a:p>
            <a:r>
              <a:rPr lang="en-US" sz="2400" dirty="0"/>
              <a:t>Adams, 1982: Agricultural Extension: assistance to farmers to help them identify and </a:t>
            </a:r>
            <a:r>
              <a:rPr lang="en-US" sz="2400" dirty="0" err="1"/>
              <a:t>analyse</a:t>
            </a:r>
            <a:r>
              <a:rPr lang="en-US" sz="2400" dirty="0"/>
              <a:t> their production problems and become aware of the opportunity for improvement.</a:t>
            </a:r>
          </a:p>
          <a:p>
            <a:r>
              <a:rPr lang="en-US" sz="2400" dirty="0" err="1"/>
              <a:t>Röling</a:t>
            </a:r>
            <a:r>
              <a:rPr lang="en-US" sz="2400" dirty="0"/>
              <a:t>, 1988: Extension is a professional communication intervention deployed by an institution to induce change in </a:t>
            </a:r>
            <a:r>
              <a:rPr lang="en-US" sz="2400" dirty="0" err="1"/>
              <a:t>behaviours</a:t>
            </a:r>
            <a:r>
              <a:rPr lang="en-US" sz="2400" dirty="0"/>
              <a:t>. </a:t>
            </a:r>
          </a:p>
          <a:p>
            <a:r>
              <a:rPr lang="en-US" sz="2400" dirty="0"/>
              <a:t>2006: Extension is the process of enabling change in individuals, communities and industries involved in the industry sector and in natural resource management.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4800600" cy="400110"/>
          </a:xfrm>
          <a:prstGeom prst="rect">
            <a:avLst/>
          </a:prstGeom>
          <a:noFill/>
        </p:spPr>
        <p:txBody>
          <a:bodyPr wrap="square" rtlCol="0">
            <a:spAutoFit/>
          </a:bodyPr>
          <a:lstStyle/>
          <a:p>
            <a:r>
              <a:rPr lang="en-US" sz="2000" b="1" dirty="0" smtClean="0"/>
              <a:t>Who is called agriculture?</a:t>
            </a:r>
            <a:endParaRPr lang="en-US" sz="2000" b="1" dirty="0"/>
          </a:p>
        </p:txBody>
      </p:sp>
      <p:sp>
        <p:nvSpPr>
          <p:cNvPr id="5" name="TextBox 4"/>
          <p:cNvSpPr txBox="1"/>
          <p:nvPr/>
        </p:nvSpPr>
        <p:spPr>
          <a:xfrm>
            <a:off x="228600" y="762000"/>
            <a:ext cx="8458200" cy="1323439"/>
          </a:xfrm>
          <a:prstGeom prst="rect">
            <a:avLst/>
          </a:prstGeom>
          <a:noFill/>
        </p:spPr>
        <p:txBody>
          <a:bodyPr wrap="square" rtlCol="0">
            <a:spAutoFit/>
          </a:bodyPr>
          <a:lstStyle/>
          <a:p>
            <a:r>
              <a:rPr lang="en-US" sz="2000" dirty="0" smtClean="0"/>
              <a:t>Agriculture is the art and science of cultivating the </a:t>
            </a:r>
            <a:r>
              <a:rPr lang="en-US" sz="2000" dirty="0" err="1" smtClean="0"/>
              <a:t>soil,growing</a:t>
            </a:r>
            <a:r>
              <a:rPr lang="en-US" sz="2000" dirty="0" smtClean="0"/>
              <a:t> crops and raising </a:t>
            </a:r>
            <a:r>
              <a:rPr lang="en-US" sz="2000" dirty="0" err="1" smtClean="0"/>
              <a:t>livestock.It</a:t>
            </a:r>
            <a:r>
              <a:rPr lang="en-US" sz="2000" dirty="0" smtClean="0"/>
              <a:t> includes the preparation of plant and animal products for people to use and their distribution to </a:t>
            </a:r>
            <a:r>
              <a:rPr lang="en-US" sz="2000" dirty="0" err="1" smtClean="0"/>
              <a:t>markets.Agriculture</a:t>
            </a:r>
            <a:r>
              <a:rPr lang="en-US" sz="2000" dirty="0" smtClean="0"/>
              <a:t> provides most of the world is food and fabrics.</a:t>
            </a:r>
            <a:endParaRPr lang="en-US" sz="2000" dirty="0"/>
          </a:p>
        </p:txBody>
      </p:sp>
      <p:pic>
        <p:nvPicPr>
          <p:cNvPr id="6" name="Picture 5" descr="27225_c0-41-990-701_r1050x700 (1).jpg"/>
          <p:cNvPicPr>
            <a:picLocks noChangeAspect="1"/>
          </p:cNvPicPr>
          <p:nvPr/>
        </p:nvPicPr>
        <p:blipFill>
          <a:blip r:embed="rId2"/>
          <a:stretch>
            <a:fillRect/>
          </a:stretch>
        </p:blipFill>
        <p:spPr>
          <a:xfrm>
            <a:off x="304800" y="2514600"/>
            <a:ext cx="8382000" cy="381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612845"/>
            <a:ext cx="7467600" cy="6370975"/>
          </a:xfrm>
          <a:prstGeom prst="rect">
            <a:avLst/>
          </a:prstGeom>
        </p:spPr>
        <p:txBody>
          <a:bodyPr wrap="square">
            <a:spAutoFit/>
          </a:bodyPr>
          <a:lstStyle/>
          <a:p>
            <a:r>
              <a:rPr lang="en-US" sz="2400" dirty="0"/>
              <a:t>Modern agricultural extension services</a:t>
            </a:r>
          </a:p>
          <a:p>
            <a:r>
              <a:rPr lang="en-US" sz="2400" dirty="0"/>
              <a:t>•	The first agricultural extension service of a modern kind came into presence as the result of a problem. The problem was the outbreak of potato disease in Europe in 1845. In Ireland its effects were particularly severe because the predominantly farmer population relied on potatoes in their diet, and "the potato famine" continued until 1851.</a:t>
            </a:r>
          </a:p>
          <a:p>
            <a:endParaRPr lang="en-US" sz="2400" dirty="0"/>
          </a:p>
          <a:p>
            <a:r>
              <a:rPr lang="en-US" sz="2400" dirty="0"/>
              <a:t>•	in 1847, the Earl of Clarendon, wrote a letter to the president Agricultural Improvement of Ireland, This letter, was about to urge the president to appoint traveling lecturers to travel around the most troubled areas to inform and show small farmers, in simple terms, how to improve their cultivation and how to grow nutritious root crops other than potatoes.</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177</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dc:creator>
  <cp:lastModifiedBy>Roshna 4pc</cp:lastModifiedBy>
  <cp:revision>12</cp:revision>
  <dcterms:created xsi:type="dcterms:W3CDTF">2023-02-05T19:08:07Z</dcterms:created>
  <dcterms:modified xsi:type="dcterms:W3CDTF">2023-05-30T20:34:05Z</dcterms:modified>
</cp:coreProperties>
</file>