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EB69F7-54F5-42DB-8392-5FE4A5C13E5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41C58F-EB79-4163-BBCE-8CCEAE73DB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sheries" TargetMode="External"/><Relationship Id="rId3" Type="http://schemas.openxmlformats.org/officeDocument/2006/relationships/hyperlink" Target="https://en.wikipedia.org/wiki/Biology" TargetMode="External"/><Relationship Id="rId7" Type="http://schemas.openxmlformats.org/officeDocument/2006/relationships/hyperlink" Target="https://en.wikipedia.org/wiki/Agriculture" TargetMode="External"/><Relationship Id="rId2" Type="http://schemas.openxmlformats.org/officeDocument/2006/relationships/hyperlink" Target="https://en.wikipedia.org/wiki/Statist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harmacy" TargetMode="External"/><Relationship Id="rId5" Type="http://schemas.openxmlformats.org/officeDocument/2006/relationships/hyperlink" Target="https://en.wikipedia.org/wiki/Medicine" TargetMode="External"/><Relationship Id="rId4" Type="http://schemas.openxmlformats.org/officeDocument/2006/relationships/hyperlink" Target="https://en.wikipedia.org/wiki/Experi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7F2276-1087-5FF9-22EF-FE0FE93BD9EF}"/>
              </a:ext>
            </a:extLst>
          </p:cNvPr>
          <p:cNvSpPr txBox="1"/>
          <p:nvPr/>
        </p:nvSpPr>
        <p:spPr>
          <a:xfrm>
            <a:off x="296213" y="1094705"/>
            <a:ext cx="118957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/>
              <a:t>Bio-Statistics:       First Stage-  Group 7 and 2  Lecture -1- </a:t>
            </a:r>
            <a:endParaRPr lang="en-US" sz="2400" dirty="0"/>
          </a:p>
          <a:p>
            <a:r>
              <a:rPr lang="en-GB" sz="2400" b="1" dirty="0"/>
              <a:t>What is Statistics?</a:t>
            </a:r>
            <a:endParaRPr lang="en-US" sz="2400" dirty="0"/>
          </a:p>
          <a:p>
            <a:r>
              <a:rPr lang="en-GB" sz="2400" dirty="0"/>
              <a:t>In generally, statistics is the methodology for collecting, analysing, interpreting and drawing conclusions from information and collected data.</a:t>
            </a:r>
            <a:endParaRPr lang="en-US" sz="2400" dirty="0"/>
          </a:p>
          <a:p>
            <a:r>
              <a:rPr lang="en-GB" sz="2400" b="1" dirty="0"/>
              <a:t>What is Biostatistics?</a:t>
            </a:r>
            <a:endParaRPr lang="en-US" sz="2400" dirty="0"/>
          </a:p>
          <a:p>
            <a:r>
              <a:rPr lang="en-GB" sz="2400" dirty="0"/>
              <a:t>Biostatistics is the branch of statistics responsible for the proper interpretation of scientific data generated in the biology, public health and other health sciences (i.e., the biomedical sciences). </a:t>
            </a:r>
            <a:endParaRPr lang="en-US" sz="2400" dirty="0"/>
          </a:p>
          <a:p>
            <a:r>
              <a:rPr lang="en-GB" sz="2400" dirty="0"/>
              <a:t>Biostatistics is the application of </a:t>
            </a:r>
            <a:r>
              <a:rPr lang="en-GB" sz="2400" dirty="0">
                <a:hlinkClick r:id="rId2" tooltip="Statistics"/>
              </a:rPr>
              <a:t>statistics</a:t>
            </a:r>
            <a:r>
              <a:rPr lang="en-GB" sz="2400" dirty="0"/>
              <a:t> to a wide range of topics in </a:t>
            </a:r>
            <a:r>
              <a:rPr lang="en-GB" sz="2400" dirty="0">
                <a:hlinkClick r:id="rId3" tooltip="Biology"/>
              </a:rPr>
              <a:t>biology</a:t>
            </a:r>
            <a:r>
              <a:rPr lang="en-GB" sz="2400" dirty="0"/>
              <a:t>. The science of biostatistics encompasses the design of biological </a:t>
            </a:r>
            <a:r>
              <a:rPr lang="en-GB" sz="2400" dirty="0">
                <a:hlinkClick r:id="rId4" tooltip="Experiment"/>
              </a:rPr>
              <a:t>experiments</a:t>
            </a:r>
            <a:r>
              <a:rPr lang="en-GB" sz="2400" dirty="0"/>
              <a:t>, especially in </a:t>
            </a:r>
            <a:r>
              <a:rPr lang="en-GB" sz="2400" dirty="0">
                <a:hlinkClick r:id="rId5" tooltip="Medicine"/>
              </a:rPr>
              <a:t>medicine</a:t>
            </a:r>
            <a:r>
              <a:rPr lang="en-GB" sz="2400" dirty="0"/>
              <a:t>, </a:t>
            </a:r>
            <a:r>
              <a:rPr lang="en-GB" sz="2400" dirty="0">
                <a:hlinkClick r:id="rId6" tooltip="Pharmacy"/>
              </a:rPr>
              <a:t>pharmacy</a:t>
            </a:r>
            <a:r>
              <a:rPr lang="en-GB" sz="2400" dirty="0"/>
              <a:t>, </a:t>
            </a:r>
            <a:r>
              <a:rPr lang="en-GB" sz="2400" dirty="0">
                <a:hlinkClick r:id="rId7" tooltip="Agriculture"/>
              </a:rPr>
              <a:t>agriculture</a:t>
            </a:r>
            <a:r>
              <a:rPr lang="en-GB" sz="2400" dirty="0"/>
              <a:t> and </a:t>
            </a:r>
            <a:r>
              <a:rPr lang="en-GB" sz="2400" dirty="0">
                <a:hlinkClick r:id="rId8" tooltip="Fisheries"/>
              </a:rPr>
              <a:t>fishery</a:t>
            </a:r>
            <a:r>
              <a:rPr lang="en-GB" sz="2400" dirty="0"/>
              <a:t>; the collection, summarization, and analysis of data from those experiments; and the interpretation of, and inference from, the results.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38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0" y="636330"/>
            <a:ext cx="9375819" cy="50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5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8F1943-7CF1-8638-4D55-B482D16E1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1" y="278296"/>
            <a:ext cx="11781183" cy="5804452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Functions of Statistics</a:t>
            </a:r>
            <a:endParaRPr lang="en-US" sz="2800" dirty="0"/>
          </a:p>
          <a:p>
            <a:r>
              <a:rPr lang="en-GB" sz="2800" dirty="0"/>
              <a:t>Definiteness</a:t>
            </a:r>
            <a:endParaRPr lang="en-US" sz="2800" dirty="0"/>
          </a:p>
          <a:p>
            <a:r>
              <a:rPr lang="en-GB" sz="2800" dirty="0"/>
              <a:t>Condensation</a:t>
            </a:r>
            <a:endParaRPr lang="en-US" sz="2800" dirty="0"/>
          </a:p>
          <a:p>
            <a:r>
              <a:rPr lang="en-GB" sz="2800" dirty="0"/>
              <a:t>Comparison</a:t>
            </a:r>
            <a:endParaRPr lang="en-US" sz="2800" dirty="0"/>
          </a:p>
          <a:p>
            <a:r>
              <a:rPr lang="en-GB" sz="2800" dirty="0"/>
              <a:t>Formulating and testing of hypothesis</a:t>
            </a:r>
            <a:endParaRPr lang="en-US" sz="2800" dirty="0"/>
          </a:p>
          <a:p>
            <a:r>
              <a:rPr lang="en-GB" sz="2800" dirty="0"/>
              <a:t>Prediction or Forecasting</a:t>
            </a:r>
            <a:endParaRPr lang="en-US" sz="2800" dirty="0"/>
          </a:p>
          <a:p>
            <a:r>
              <a:rPr lang="en-GB" sz="2800" dirty="0"/>
              <a:t>Planning and Decision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GB" sz="2800" b="1" dirty="0"/>
              <a:t> Types of statistics </a:t>
            </a:r>
            <a:endParaRPr lang="en-US" sz="2800" dirty="0"/>
          </a:p>
          <a:p>
            <a:r>
              <a:rPr lang="en-US" sz="2800" b="1" dirty="0"/>
              <a:t>Descriptive statistics</a:t>
            </a:r>
            <a:r>
              <a:rPr lang="en-US" sz="2800" dirty="0"/>
              <a:t> (Exploratory): is concerned with summary calculations, graphs, charts and tables… about a given data.</a:t>
            </a:r>
          </a:p>
          <a:p>
            <a:r>
              <a:rPr lang="en-US" sz="2800" b="1" dirty="0"/>
              <a:t>Inferential statistics</a:t>
            </a:r>
            <a:r>
              <a:rPr lang="en-US" sz="2800" dirty="0"/>
              <a:t> (Confirmatory): is a method used to generalize from a sample to a population.</a:t>
            </a:r>
            <a:r>
              <a:rPr lang="en-US" sz="2800" i="1" dirty="0"/>
              <a:t>–	</a:t>
            </a:r>
            <a:r>
              <a:rPr lang="en-US" sz="2800" dirty="0"/>
              <a:t>sometimes called analytical statistics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878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4581BC-DA1B-E880-74EB-8DBC67110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74" y="145774"/>
            <a:ext cx="11970327" cy="512527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which may take on different values.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variables: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variable: a variable which can’t be measured in quantitative form. But can only be identified by name or categories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types of color , types of birth ( single , twin) , sex (males and females ) .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variable: A variable that can be measured and expressed numerically and they can be of two types (discrete or continuous).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values of a discrete variable are usually whole numbers, e.g.  wheat production in  five years.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continuous variable is a measurement on a continuous scale, e.g. weight, height, blood pressure, age, etc.</a:t>
            </a: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and Sample: 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 Is any specific collection of objects of interest (The collection of all possible outcomes)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 is any subset or sub collection of the population, including the case that the sample consists of the whole population (a sub-set of a population)</a:t>
            </a: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5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67E5BD-1B8B-C15F-AA8D-65370E3A0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80" y="185531"/>
            <a:ext cx="12019721" cy="6268279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Numbers or measurements collected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Parameter: is a characteristic of a population 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The average height of all Britons.</a:t>
            </a:r>
          </a:p>
          <a:p>
            <a:pPr algn="l"/>
            <a:endParaRPr lang="en-US" sz="2800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 of Data : primary and secondary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1-Primary Data: a data collected by the user  directly from the source.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collection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Interview   face-to-face , Telephone 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Group discussion (FGD)</a:t>
            </a:r>
          </a:p>
          <a:p>
            <a:pPr algn="l"/>
            <a:endParaRPr lang="en-US" sz="2800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	Secondary Data: a data gathered or compiled           from published and unpublished sources.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journals, reports, government publications, publications of professionals and research organizations.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	- CSA: Central statistics agency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DHS: the demographic and Health Survey</a:t>
            </a:r>
          </a:p>
          <a:p>
            <a:pPr algn="l"/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HDS: Health and Demographic Surveillance</a:t>
            </a:r>
            <a:endParaRPr lang="en-US" sz="2800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06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391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9647507817932</dc:creator>
  <cp:lastModifiedBy>Roshna 4pc</cp:lastModifiedBy>
  <cp:revision>11</cp:revision>
  <dcterms:created xsi:type="dcterms:W3CDTF">2022-10-02T18:51:43Z</dcterms:created>
  <dcterms:modified xsi:type="dcterms:W3CDTF">2023-05-30T20:28:05Z</dcterms:modified>
</cp:coreProperties>
</file>