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83FE-51D5-412D-9D13-082A99E42968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786874" cy="6643710"/>
          </a:xfrm>
        </p:spPr>
        <p:txBody>
          <a:bodyPr/>
          <a:lstStyle/>
          <a:p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Randomized complete Block Design(RCBD)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  <a:p>
            <a:pPr algn="just"/>
            <a:r>
              <a:rPr lang="en-US" dirty="0"/>
              <a:t>   </a:t>
            </a:r>
            <a:r>
              <a:rPr lang="en-US" sz="3600" dirty="0"/>
              <a:t>An experiment was contacted to study the effect of four herds to increase the weight of the Calve and used 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Randomized complete Block Design(RCBD) </a:t>
            </a:r>
            <a:r>
              <a:rPr lang="en-US" sz="3600" dirty="0"/>
              <a:t>with four of data were as follows 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/>
              <a:t>5- compare between mean</a:t>
            </a:r>
          </a:p>
          <a:p>
            <a:r>
              <a:rPr lang="en-US" sz="5400" dirty="0"/>
              <a:t>L.S.D test</a:t>
            </a:r>
          </a:p>
          <a:p>
            <a:r>
              <a:rPr lang="en-US" dirty="0" err="1"/>
              <a:t>L.S.d</a:t>
            </a:r>
            <a:r>
              <a:rPr lang="en-US" dirty="0"/>
              <a:t>=t(</a:t>
            </a:r>
            <a:r>
              <a:rPr lang="el-GR" dirty="0"/>
              <a:t>α </a:t>
            </a:r>
            <a:r>
              <a:rPr lang="en-US" sz="3600" u="sng" dirty="0"/>
              <a:t>0.05</a:t>
            </a:r>
            <a:r>
              <a:rPr lang="en-US" u="sng" dirty="0"/>
              <a:t> </a:t>
            </a:r>
            <a:r>
              <a:rPr lang="en-US" dirty="0"/>
              <a:t>, </a:t>
            </a:r>
            <a:r>
              <a:rPr lang="en-US" sz="4400" dirty="0" err="1"/>
              <a:t>dfe</a:t>
            </a:r>
            <a:r>
              <a:rPr lang="en-US" dirty="0"/>
              <a:t>)*</a:t>
            </a:r>
            <a:r>
              <a:rPr lang="en-US" sz="6600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l-GR" sz="6600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Ῡ</a:t>
            </a:r>
            <a:r>
              <a:rPr lang="en-US" sz="6600" dirty="0" err="1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6600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dirty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l-GR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Ῡ</a:t>
            </a:r>
            <a:r>
              <a:rPr lang="en-US" dirty="0" err="1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= </a:t>
            </a:r>
          </a:p>
          <a:p>
            <a:endParaRPr lang="en-US" dirty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/>
              <a:t>t(</a:t>
            </a:r>
            <a:r>
              <a:rPr lang="el-GR" dirty="0"/>
              <a:t>α </a:t>
            </a:r>
            <a:r>
              <a:rPr lang="en-US" sz="3600" u="sng" dirty="0"/>
              <a:t>0.05</a:t>
            </a:r>
            <a:r>
              <a:rPr lang="en-US" u="sng" dirty="0"/>
              <a:t> </a:t>
            </a:r>
            <a:r>
              <a:rPr lang="en-US" dirty="0"/>
              <a:t>, </a:t>
            </a:r>
            <a:r>
              <a:rPr lang="en-US" sz="4400" dirty="0" err="1"/>
              <a:t>dfe</a:t>
            </a:r>
            <a:r>
              <a:rPr lang="en-US" dirty="0"/>
              <a:t>)= 2.26</a:t>
            </a:r>
            <a:endParaRPr lang="en-US" dirty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/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500438"/>
            <a:ext cx="3929090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215106"/>
          </a:xfrm>
        </p:spPr>
        <p:txBody>
          <a:bodyPr/>
          <a:lstStyle/>
          <a:p>
            <a:r>
              <a:rPr lang="en-US" dirty="0"/>
              <a:t>L.S.D=2.26*1.97= </a:t>
            </a:r>
            <a:r>
              <a:rPr lang="en-US" sz="4800" dirty="0"/>
              <a:t>4.45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t4       t3        t2        t1</a:t>
            </a:r>
          </a:p>
          <a:p>
            <a:pPr>
              <a:buNone/>
            </a:pPr>
            <a:r>
              <a:rPr lang="en-US" dirty="0"/>
              <a:t>   63        59        57       53</a:t>
            </a:r>
          </a:p>
          <a:p>
            <a:pPr>
              <a:buNone/>
            </a:pPr>
            <a:r>
              <a:rPr lang="en-US" dirty="0"/>
              <a:t>    a           </a:t>
            </a:r>
            <a:r>
              <a:rPr lang="en-US" dirty="0" err="1"/>
              <a:t>ab</a:t>
            </a:r>
            <a:r>
              <a:rPr lang="en-US" dirty="0"/>
              <a:t>          </a:t>
            </a:r>
            <a:r>
              <a:rPr lang="en-US" dirty="0" err="1"/>
              <a:t>bc</a:t>
            </a:r>
            <a:r>
              <a:rPr lang="en-US" dirty="0"/>
              <a:t>       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>
            <a:normAutofit/>
          </a:bodyPr>
          <a:lstStyle/>
          <a:p>
            <a:r>
              <a:rPr lang="en-US" sz="4800" dirty="0"/>
              <a:t>Example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     </a:t>
            </a:r>
            <a:r>
              <a:rPr lang="en-US" sz="4400" dirty="0"/>
              <a:t>An experiment  was conducted using the design (RCBD) to study the effect level nitrogen ( zero, 10, 20 ,30) kg of acres. in the character the production amount in the soy and the data is as follows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0" y="1071546"/>
          <a:ext cx="8715440" cy="541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94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94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9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94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94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943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8943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21537">
                <a:tc>
                  <a:txBody>
                    <a:bodyPr/>
                    <a:lstStyle/>
                    <a:p>
                      <a:r>
                        <a:rPr lang="en-US" sz="2800" dirty="0"/>
                        <a:t>treat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/>
                        <a:t>Yi.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dirty="0"/>
                        <a:t>Ῡ</a:t>
                      </a:r>
                      <a:r>
                        <a:rPr lang="en-US" sz="3600" dirty="0" err="1"/>
                        <a:t>i</a:t>
                      </a:r>
                      <a:r>
                        <a:rPr lang="en-US" sz="3600" dirty="0"/>
                        <a:t>.</a:t>
                      </a:r>
                    </a:p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/>
                        <a:t>t1=</a:t>
                      </a:r>
                      <a:r>
                        <a:rPr lang="en-US" sz="2000" baseline="0" dirty="0"/>
                        <a:t> zero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/>
                        <a:t>t2=</a:t>
                      </a:r>
                      <a:r>
                        <a:rPr lang="en-US" sz="2000" baseline="0" dirty="0"/>
                        <a:t> 10kg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/>
                        <a:t>t3=</a:t>
                      </a:r>
                      <a:r>
                        <a:rPr lang="en-US" sz="2000" baseline="0" dirty="0"/>
                        <a:t> 20kg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/>
                        <a:t>t4=30kg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145.8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/>
                        <a:t>Y.j</a:t>
                      </a:r>
                      <a:endParaRPr lang="en-US" sz="3600" dirty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y..(1755)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/>
          <a:lstStyle/>
          <a:p>
            <a:r>
              <a:rPr lang="en-US" sz="6000" dirty="0"/>
              <a:t>Find</a:t>
            </a:r>
            <a:r>
              <a:rPr lang="en-US" sz="5400" dirty="0"/>
              <a:t> </a:t>
            </a:r>
          </a:p>
          <a:p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1- Linear model</a:t>
            </a:r>
          </a:p>
          <a:p>
            <a:r>
              <a:rPr lang="en-US" sz="44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2-Hypothesis test </a:t>
            </a:r>
          </a:p>
          <a:p>
            <a:r>
              <a:rPr lang="en-US" sz="4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3-Complet ANOVA table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4400" b="1" dirty="0">
                <a:ln w="10541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4-Discus and result</a:t>
            </a:r>
          </a:p>
          <a:p>
            <a:r>
              <a:rPr lang="en-US" sz="6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en-US" sz="6600" dirty="0"/>
              <a:t> – </a:t>
            </a:r>
            <a:r>
              <a:rPr lang="en-US" sz="6000" dirty="0"/>
              <a:t>comprising  between  mean </a:t>
            </a:r>
            <a:endParaRPr lang="en-US" sz="66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Linear model</a:t>
            </a:r>
            <a:r>
              <a:rPr lang="en-US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en-US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en-US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 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Yij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M+ti+bj+eij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3600" b="1" dirty="0"/>
              <a:t>2-Hypothesis test </a:t>
            </a:r>
          </a:p>
          <a:p>
            <a:r>
              <a:rPr lang="en-US" b="1" dirty="0"/>
              <a:t>A-treatment</a:t>
            </a:r>
          </a:p>
          <a:p>
            <a:r>
              <a:rPr lang="en-US" b="1" dirty="0"/>
              <a:t>         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 :M = 0</a:t>
            </a:r>
          </a:p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Ha: M  ≠ 0</a:t>
            </a:r>
          </a:p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B- block</a:t>
            </a:r>
          </a:p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Ho :M = 0</a:t>
            </a:r>
          </a:p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Ha: M  ≠ 0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429420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3-Complet ANOVA table </a:t>
            </a:r>
          </a:p>
          <a:p>
            <a:r>
              <a:rPr lang="en-US" dirty="0"/>
              <a:t> </a:t>
            </a:r>
            <a:r>
              <a:rPr lang="en-US" sz="6000" u="sng" dirty="0"/>
              <a:t>Find</a:t>
            </a:r>
            <a:r>
              <a:rPr lang="en-US" sz="4800" u="sng" dirty="0"/>
              <a:t>   </a:t>
            </a:r>
            <a:r>
              <a:rPr lang="en-US" dirty="0"/>
              <a:t> </a:t>
            </a:r>
          </a:p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correction factor  C.F</a:t>
            </a:r>
          </a:p>
          <a:p>
            <a:r>
              <a:rPr lang="en-US" dirty="0"/>
              <a:t>        (y..)</a:t>
            </a:r>
            <a:r>
              <a:rPr lang="en-US" baseline="30000" dirty="0"/>
              <a:t>2                   </a:t>
            </a:r>
            <a:r>
              <a:rPr lang="en-US" dirty="0"/>
              <a:t>(1755)</a:t>
            </a:r>
            <a:r>
              <a:rPr lang="en-US" baseline="30000" dirty="0"/>
              <a:t> 2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C.F=-------=       -------------=154001.25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tb</a:t>
            </a:r>
            <a:r>
              <a:rPr lang="en-US" dirty="0"/>
              <a:t>                  4*5</a:t>
            </a:r>
          </a:p>
          <a:p>
            <a:endParaRPr lang="en-US" dirty="0"/>
          </a:p>
          <a:p>
            <a:r>
              <a:rPr lang="en-US" dirty="0"/>
              <a:t> SST= ∑yij</a:t>
            </a:r>
            <a:r>
              <a:rPr lang="en-US" baseline="30000" dirty="0"/>
              <a:t>2</a:t>
            </a:r>
            <a:r>
              <a:rPr lang="en-US" dirty="0"/>
              <a:t> _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C.F</a:t>
            </a:r>
            <a:endParaRPr lang="en-US" dirty="0"/>
          </a:p>
          <a:p>
            <a:r>
              <a:rPr lang="en-US" dirty="0"/>
              <a:t>         (24)</a:t>
            </a:r>
            <a:r>
              <a:rPr lang="en-US" baseline="30000" dirty="0"/>
              <a:t>2 +</a:t>
            </a:r>
            <a:r>
              <a:rPr lang="en-US" dirty="0"/>
              <a:t> (52)</a:t>
            </a:r>
            <a:r>
              <a:rPr lang="en-US" baseline="30000" dirty="0"/>
              <a:t>2 +………+</a:t>
            </a:r>
            <a:r>
              <a:rPr lang="en-US" dirty="0"/>
              <a:t>(157)</a:t>
            </a:r>
            <a:r>
              <a:rPr lang="en-US" baseline="30000" dirty="0"/>
              <a:t>2  </a:t>
            </a:r>
            <a:r>
              <a:rPr lang="en-US" dirty="0"/>
              <a:t>_</a:t>
            </a:r>
            <a:r>
              <a:rPr lang="en-US" baseline="30000" dirty="0"/>
              <a:t> </a:t>
            </a:r>
            <a:r>
              <a:rPr lang="en-US" dirty="0"/>
              <a:t>154001.25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= 37793.7</a:t>
            </a:r>
            <a:endParaRPr lang="en-US" dirty="0"/>
          </a:p>
          <a:p>
            <a:r>
              <a:rPr lang="en-US" dirty="0"/>
              <a:t>       </a:t>
            </a:r>
            <a:br>
              <a:rPr lang="en-US" dirty="0"/>
            </a:b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sz="5400" dirty="0"/>
              <a:t>   </a:t>
            </a:r>
            <a:r>
              <a:rPr lang="en-US" sz="2000" dirty="0"/>
              <a:t>∑</a:t>
            </a:r>
            <a:r>
              <a:rPr lang="en-US" sz="1800" dirty="0"/>
              <a:t>(</a:t>
            </a:r>
            <a:r>
              <a:rPr lang="en-US" sz="1800" dirty="0" err="1"/>
              <a:t>yi</a:t>
            </a:r>
            <a:r>
              <a:rPr lang="en-US" sz="1800" dirty="0"/>
              <a:t>.)</a:t>
            </a:r>
            <a:r>
              <a:rPr lang="en-US" sz="2800" baseline="30000" dirty="0"/>
              <a:t>2            </a:t>
            </a:r>
            <a:r>
              <a:rPr lang="en-US" sz="1800" dirty="0"/>
              <a:t>(234)</a:t>
            </a:r>
            <a:r>
              <a:rPr lang="en-US" sz="1800" baseline="30000" dirty="0"/>
              <a:t>2  +      </a:t>
            </a:r>
            <a:r>
              <a:rPr lang="en-US" sz="1800" dirty="0"/>
              <a:t>(370)</a:t>
            </a:r>
            <a:r>
              <a:rPr lang="en-US" sz="1800" baseline="30000" dirty="0"/>
              <a:t>2  +     </a:t>
            </a:r>
            <a:r>
              <a:rPr lang="en-US" sz="1800" dirty="0"/>
              <a:t>(422)</a:t>
            </a:r>
            <a:r>
              <a:rPr lang="en-US" sz="1800" baseline="30000" dirty="0"/>
              <a:t>2   +     </a:t>
            </a:r>
            <a:r>
              <a:rPr lang="en-US" sz="1800" dirty="0"/>
              <a:t>(729)</a:t>
            </a:r>
            <a:r>
              <a:rPr lang="en-US" sz="1800" baseline="30000" dirty="0"/>
              <a:t>2      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SSt</a:t>
            </a: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600" dirty="0"/>
              <a:t>=  ----------   _   </a:t>
            </a:r>
            <a:r>
              <a:rPr lang="en-US" sz="2400" dirty="0"/>
              <a:t>C.F</a:t>
            </a:r>
            <a:r>
              <a:rPr lang="en-US" sz="1600" dirty="0"/>
              <a:t> = ----- ------------------------------------------  _  </a:t>
            </a:r>
            <a:r>
              <a:rPr lang="en-US" sz="2000" dirty="0"/>
              <a:t>154001.25 =26234.95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600" dirty="0"/>
              <a:t>                     </a:t>
            </a:r>
            <a:r>
              <a:rPr lang="en-US" sz="2800" dirty="0"/>
              <a:t>b</a:t>
            </a:r>
            <a:r>
              <a:rPr lang="en-US" sz="1600" dirty="0"/>
              <a:t>                                             </a:t>
            </a:r>
            <a:r>
              <a:rPr lang="en-US" sz="2800" dirty="0"/>
              <a:t>5</a:t>
            </a:r>
          </a:p>
          <a:p>
            <a:endParaRPr lang="en-US" sz="2800" dirty="0"/>
          </a:p>
          <a:p>
            <a:r>
              <a:rPr lang="en-US" sz="5400" dirty="0"/>
              <a:t>      </a:t>
            </a:r>
            <a:r>
              <a:rPr lang="en-US" sz="2800" dirty="0"/>
              <a:t>∑</a:t>
            </a:r>
            <a:r>
              <a:rPr lang="en-US" sz="2400" dirty="0"/>
              <a:t>(</a:t>
            </a:r>
            <a:r>
              <a:rPr lang="en-US" sz="2400" dirty="0" err="1"/>
              <a:t>y.j</a:t>
            </a:r>
            <a:r>
              <a:rPr lang="en-US" sz="2400" dirty="0"/>
              <a:t>)</a:t>
            </a:r>
            <a:r>
              <a:rPr lang="en-US" sz="2800" baseline="30000" dirty="0"/>
              <a:t>2                </a:t>
            </a:r>
            <a:r>
              <a:rPr lang="en-US" sz="1800" dirty="0"/>
              <a:t>(302)</a:t>
            </a:r>
            <a:r>
              <a:rPr lang="en-US" sz="1800" baseline="30000" dirty="0"/>
              <a:t>2  +      </a:t>
            </a:r>
            <a:r>
              <a:rPr lang="en-US" sz="1800" dirty="0"/>
              <a:t>(407)</a:t>
            </a:r>
            <a:r>
              <a:rPr lang="en-US" sz="1800" baseline="30000" dirty="0"/>
              <a:t>2  +     </a:t>
            </a:r>
            <a:r>
              <a:rPr lang="en-US" sz="1800" dirty="0"/>
              <a:t>(326)</a:t>
            </a:r>
            <a:r>
              <a:rPr lang="en-US" sz="1800" baseline="30000" dirty="0"/>
              <a:t>2   +     </a:t>
            </a:r>
            <a:r>
              <a:rPr lang="en-US" sz="1800" dirty="0"/>
              <a:t>(347)</a:t>
            </a:r>
            <a:r>
              <a:rPr lang="en-US" sz="1800" baseline="30000" dirty="0"/>
              <a:t>2 +     </a:t>
            </a:r>
            <a:r>
              <a:rPr lang="en-US" sz="1800" dirty="0"/>
              <a:t>(373)</a:t>
            </a:r>
            <a:r>
              <a:rPr lang="en-US" sz="1800" baseline="30000" dirty="0"/>
              <a:t>2   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SSb</a:t>
            </a:r>
            <a:r>
              <a:rPr lang="en-US" sz="1600" dirty="0"/>
              <a:t>=  ----------   _   </a:t>
            </a:r>
            <a:r>
              <a:rPr lang="en-US" sz="2400" dirty="0"/>
              <a:t>C.F</a:t>
            </a:r>
            <a:r>
              <a:rPr lang="en-US" sz="1600" dirty="0"/>
              <a:t> = ----- ------------------------------------------------------------ _ </a:t>
            </a:r>
            <a:r>
              <a:rPr lang="en-US" sz="1800" dirty="0"/>
              <a:t>154001.25</a:t>
            </a:r>
            <a:r>
              <a:rPr lang="en-US" sz="1600" dirty="0"/>
              <a:t> </a:t>
            </a:r>
            <a:r>
              <a:rPr lang="en-US" sz="1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576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/>
              <a:t>                     t                                            </a:t>
            </a:r>
            <a:r>
              <a:rPr lang="en-US" sz="2400" dirty="0"/>
              <a:t>4 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 err="1"/>
              <a:t>SSb</a:t>
            </a:r>
            <a:r>
              <a:rPr lang="en-US" sz="2400" dirty="0"/>
              <a:t>=1665.5</a:t>
            </a:r>
            <a:endParaRPr lang="ar-SA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en-US" dirty="0" err="1"/>
              <a:t>Sse</a:t>
            </a:r>
            <a:r>
              <a:rPr lang="en-US" dirty="0"/>
              <a:t>=SST- </a:t>
            </a:r>
            <a:r>
              <a:rPr lang="en-US" dirty="0" err="1"/>
              <a:t>SSt</a:t>
            </a:r>
            <a:r>
              <a:rPr lang="en-US" dirty="0"/>
              <a:t> – </a:t>
            </a:r>
            <a:r>
              <a:rPr lang="en-US" dirty="0" err="1"/>
              <a:t>SSb</a:t>
            </a:r>
            <a:r>
              <a:rPr lang="en-US" dirty="0"/>
              <a:t>=</a:t>
            </a:r>
          </a:p>
          <a:p>
            <a:r>
              <a:rPr lang="en-US" dirty="0"/>
              <a:t>        37793.7 – 26234.95 – 1665.6 =9893.2</a:t>
            </a:r>
          </a:p>
          <a:p>
            <a:endParaRPr lang="en-US" dirty="0"/>
          </a:p>
          <a:p>
            <a:endParaRPr lang="en-US" dirty="0"/>
          </a:p>
          <a:p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8" y="1428736"/>
          <a:ext cx="8429682" cy="52864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04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49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49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49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49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494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057282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F.tab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/>
                        <a:t>F.Cal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MS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SS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DF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S.O.V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7282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    0.01= 5.95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10.6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8744.98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26234.9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T-1=3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treat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7282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0.01=  5.41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416.37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1665.5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B-1=4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block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728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824.4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9893.2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(t-1)(b-1)=12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error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5728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Tb-1=19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Total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Because the calculate value of  F(10.6)greater than the tabular value F(5.95)accept the alternative hypothesis and we reject the existence of significant differences between the treatment at the level  of  probability </a:t>
            </a:r>
            <a:r>
              <a:rPr lang="el-GR" dirty="0"/>
              <a:t>α</a:t>
            </a:r>
            <a:r>
              <a:rPr lang="en-US"/>
              <a:t>0.01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2" y="142852"/>
          <a:ext cx="8786876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8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5526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552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66523">
                <a:tc>
                  <a:txBody>
                    <a:bodyPr/>
                    <a:lstStyle/>
                    <a:p>
                      <a:r>
                        <a:rPr lang="en-US" sz="2800" dirty="0"/>
                        <a:t>treat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Ῡ</a:t>
                      </a:r>
                      <a:r>
                        <a:rPr lang="en-US" sz="2800" dirty="0" err="1"/>
                        <a:t>i</a:t>
                      </a:r>
                      <a:r>
                        <a:rPr lang="en-US" sz="2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6523">
                <a:tc>
                  <a:txBody>
                    <a:bodyPr/>
                    <a:lstStyle/>
                    <a:p>
                      <a:r>
                        <a:rPr lang="en-US" sz="2400" dirty="0"/>
                        <a:t>t1=</a:t>
                      </a:r>
                      <a:r>
                        <a:rPr lang="en-US" sz="2400" dirty="0" err="1"/>
                        <a:t>grdarash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6523">
                <a:tc>
                  <a:txBody>
                    <a:bodyPr/>
                    <a:lstStyle/>
                    <a:p>
                      <a:r>
                        <a:rPr lang="en-US" sz="2400" dirty="0"/>
                        <a:t>t2=</a:t>
                      </a:r>
                      <a:r>
                        <a:rPr lang="en-US" sz="2400" dirty="0" err="1"/>
                        <a:t>swreza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6523">
                <a:tc>
                  <a:txBody>
                    <a:bodyPr/>
                    <a:lstStyle/>
                    <a:p>
                      <a:r>
                        <a:rPr lang="en-US" sz="2400" dirty="0"/>
                        <a:t>t3=</a:t>
                      </a:r>
                      <a:r>
                        <a:rPr lang="en-US" sz="2400" dirty="0" err="1"/>
                        <a:t>qushtapa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6523">
                <a:tc>
                  <a:txBody>
                    <a:bodyPr/>
                    <a:lstStyle/>
                    <a:p>
                      <a:r>
                        <a:rPr lang="en-US" sz="2800" dirty="0"/>
                        <a:t>t4=</a:t>
                      </a:r>
                      <a:r>
                        <a:rPr lang="en-US" sz="2800" dirty="0" err="1"/>
                        <a:t>prde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68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/>
                        <a:t>Y.j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</a:t>
                      </a:r>
                      <a:r>
                        <a:rPr lang="en-US" sz="2400" dirty="0"/>
                        <a:t>..(928)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Duncan test   L.S.R= </a:t>
            </a:r>
            <a:r>
              <a:rPr lang="en-US" dirty="0" err="1"/>
              <a:t>sx</a:t>
            </a:r>
            <a:r>
              <a:rPr lang="en-US" dirty="0"/>
              <a:t> * SSR</a:t>
            </a:r>
          </a:p>
          <a:p>
            <a:endParaRPr lang="en-US" dirty="0"/>
          </a:p>
          <a:p>
            <a:pPr>
              <a:buNone/>
            </a:pPr>
            <a:r>
              <a:rPr lang="en-US" dirty="0" err="1"/>
              <a:t>Sx</a:t>
            </a:r>
            <a:r>
              <a:rPr lang="en-US" dirty="0"/>
              <a:t>=                   *SSR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L.S.R=                    *SSR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sx</a:t>
            </a:r>
            <a:r>
              <a:rPr lang="en-US" dirty="0"/>
              <a:t> =12.8</a:t>
            </a:r>
          </a:p>
          <a:p>
            <a:endParaRPr lang="en-US" dirty="0"/>
          </a:p>
          <a:p>
            <a:r>
              <a:rPr lang="en-US" dirty="0" err="1"/>
              <a:t>ssR</a:t>
            </a:r>
            <a:r>
              <a:rPr lang="en-US" dirty="0"/>
              <a:t>=4.32    4.55     4.68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       55.2      58.2     59.9</a:t>
            </a:r>
          </a:p>
          <a:p>
            <a:r>
              <a:rPr lang="en-US" dirty="0"/>
              <a:t>     </a:t>
            </a:r>
          </a:p>
          <a:p>
            <a:endParaRPr lang="ar-S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28662" y="278605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43372" y="42860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250927" y="360680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14480" y="3357562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00232" y="3214686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142984"/>
            <a:ext cx="1333500" cy="7524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071678"/>
            <a:ext cx="1333500" cy="75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642918"/>
          <a:ext cx="8229600" cy="29822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3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0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65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74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55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506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5222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5723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T4=145.8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T3=84.4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T2=74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T1=46.8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LSR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61.4**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71.8**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99**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59.9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T4=145.8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 10.4ns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37.6ns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58.2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T3=84.4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27.2ns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 55.2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T2= 74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T1=  46.8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 flipV="1">
            <a:off x="2643174" y="142873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643174" y="1428736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714612" y="1428736"/>
            <a:ext cx="278608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28662" y="4143380"/>
            <a:ext cx="3286148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/>
              <a:t>T4=145.8          a</a:t>
            </a:r>
          </a:p>
          <a:p>
            <a:r>
              <a:rPr lang="en-US" dirty="0"/>
              <a:t>T3=84.4            b </a:t>
            </a:r>
          </a:p>
          <a:p>
            <a:r>
              <a:rPr lang="en-US" dirty="0"/>
              <a:t>T2=74                b</a:t>
            </a:r>
          </a:p>
          <a:p>
            <a:r>
              <a:rPr lang="en-US" dirty="0"/>
              <a:t>T1=46.8             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643710"/>
          </a:xfrm>
        </p:spPr>
        <p:txBody>
          <a:bodyPr>
            <a:normAutofit/>
          </a:bodyPr>
          <a:lstStyle/>
          <a:p>
            <a:r>
              <a:rPr lang="en-US" sz="6000" dirty="0"/>
              <a:t>Find</a:t>
            </a:r>
            <a:r>
              <a:rPr lang="en-US" sz="5400" dirty="0"/>
              <a:t> </a:t>
            </a:r>
          </a:p>
          <a:p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1- Linear model</a:t>
            </a:r>
          </a:p>
          <a:p>
            <a:r>
              <a:rPr lang="en-US" sz="44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2-Hypothesis test </a:t>
            </a:r>
          </a:p>
          <a:p>
            <a:r>
              <a:rPr lang="en-US" sz="4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3-Complet ANOVA table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4400" b="1" dirty="0">
                <a:ln w="10541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4-Discus and result</a:t>
            </a:r>
          </a:p>
          <a:p>
            <a:r>
              <a:rPr lang="en-US" sz="6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en-US" sz="6600" dirty="0"/>
              <a:t> – </a:t>
            </a:r>
            <a:r>
              <a:rPr lang="en-US" sz="6000" dirty="0"/>
              <a:t>comprising  between  mean </a:t>
            </a:r>
            <a:endParaRPr lang="en-US" sz="6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/>
          <a:lstStyle/>
          <a:p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Linear model</a:t>
            </a:r>
            <a:r>
              <a:rPr lang="en-US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en-US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en-US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 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Yij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M+ti+bj+eij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/>
              <a:t>Yij</a:t>
            </a:r>
            <a:r>
              <a:rPr lang="en-US" dirty="0"/>
              <a:t>=the observation value in (</a:t>
            </a:r>
            <a:r>
              <a:rPr lang="en-US" dirty="0" err="1"/>
              <a:t>i</a:t>
            </a:r>
            <a:r>
              <a:rPr lang="en-US" dirty="0"/>
              <a:t>) treatment and (j) block</a:t>
            </a:r>
          </a:p>
          <a:p>
            <a:r>
              <a:rPr lang="en-US" dirty="0"/>
              <a:t>M=overall mean </a:t>
            </a:r>
          </a:p>
          <a:p>
            <a:r>
              <a:rPr lang="en-US" dirty="0" err="1"/>
              <a:t>ti</a:t>
            </a:r>
            <a:r>
              <a:rPr lang="en-US" dirty="0"/>
              <a:t> =effect of (</a:t>
            </a:r>
            <a:r>
              <a:rPr lang="en-US" dirty="0" err="1"/>
              <a:t>i</a:t>
            </a:r>
            <a:r>
              <a:rPr lang="en-US" dirty="0"/>
              <a:t>)treatment (</a:t>
            </a:r>
            <a:r>
              <a:rPr lang="en-US" dirty="0" err="1"/>
              <a:t>i</a:t>
            </a:r>
            <a:r>
              <a:rPr lang="en-US" dirty="0"/>
              <a:t>=t1,t2,t3,t4)</a:t>
            </a:r>
          </a:p>
          <a:p>
            <a:r>
              <a:rPr lang="en-US" dirty="0" err="1"/>
              <a:t>Bj</a:t>
            </a:r>
            <a:r>
              <a:rPr lang="en-US" dirty="0"/>
              <a:t>=effect of (j)block(j=b1,b2,b3,b4)</a:t>
            </a:r>
          </a:p>
          <a:p>
            <a:r>
              <a:rPr lang="en-US" dirty="0" err="1"/>
              <a:t>eij</a:t>
            </a:r>
            <a:r>
              <a:rPr lang="en-US" dirty="0"/>
              <a:t>=experimental error assumed to be normal      in dependent distribution (NID) with zero mean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/>
          <a:lstStyle/>
          <a:p>
            <a:r>
              <a:rPr lang="en-US" sz="5400" b="1" dirty="0"/>
              <a:t>2-Hypothesis test </a:t>
            </a:r>
          </a:p>
          <a:p>
            <a:r>
              <a:rPr lang="en-US" sz="4800" b="1" dirty="0"/>
              <a:t>A-treatment</a:t>
            </a:r>
          </a:p>
          <a:p>
            <a:r>
              <a:rPr lang="en-US" b="1" dirty="0"/>
              <a:t>         </a:t>
            </a: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 :M = 0</a:t>
            </a:r>
          </a:p>
          <a:p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Ha: M  ≠ 0</a:t>
            </a:r>
          </a:p>
          <a:p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B- block</a:t>
            </a:r>
          </a:p>
          <a:p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Ho :M = 0</a:t>
            </a:r>
          </a:p>
          <a:p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Ha: M  ≠ 0</a:t>
            </a:r>
          </a:p>
          <a:p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64371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3-Complet ANOVA table </a:t>
            </a:r>
          </a:p>
          <a:p>
            <a:r>
              <a:rPr lang="en-US" dirty="0"/>
              <a:t> </a:t>
            </a:r>
            <a:r>
              <a:rPr lang="en-US" sz="6000" u="sng" dirty="0"/>
              <a:t>Find</a:t>
            </a:r>
            <a:r>
              <a:rPr lang="en-US" sz="4800" u="sng" dirty="0"/>
              <a:t>   </a:t>
            </a:r>
            <a:r>
              <a:rPr lang="en-US" dirty="0"/>
              <a:t> </a:t>
            </a:r>
          </a:p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correction factor  C.F</a:t>
            </a:r>
          </a:p>
          <a:p>
            <a:r>
              <a:rPr lang="en-US" dirty="0"/>
              <a:t>         (y..)</a:t>
            </a:r>
            <a:r>
              <a:rPr lang="en-US" baseline="30000" dirty="0"/>
              <a:t>2                   </a:t>
            </a:r>
            <a:r>
              <a:rPr lang="en-US" dirty="0"/>
              <a:t>(928)</a:t>
            </a:r>
            <a:r>
              <a:rPr lang="en-US" baseline="30000" dirty="0"/>
              <a:t> 2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C.F=-------=       -------------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tb</a:t>
            </a:r>
            <a:r>
              <a:rPr lang="en-US" dirty="0"/>
              <a:t>                  4*4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(928)</a:t>
            </a:r>
            <a:r>
              <a:rPr lang="en-US" baseline="30000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C.F=  ---------</a:t>
            </a:r>
            <a:br>
              <a:rPr lang="en-US" dirty="0"/>
            </a:br>
            <a:r>
              <a:rPr lang="en-US" dirty="0"/>
              <a:t>              16</a:t>
            </a:r>
            <a:br>
              <a:rPr lang="en-US" dirty="0"/>
            </a:br>
            <a:r>
              <a:rPr lang="en-US" dirty="0"/>
              <a:t>          </a:t>
            </a:r>
            <a:br>
              <a:rPr lang="en-US" dirty="0"/>
            </a:br>
            <a:r>
              <a:rPr lang="en-US" dirty="0"/>
              <a:t> C.F=53824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r>
              <a:rPr lang="en-US" dirty="0"/>
              <a:t>SST= ∑yij</a:t>
            </a:r>
            <a:r>
              <a:rPr lang="en-US" baseline="30000" dirty="0"/>
              <a:t>2</a:t>
            </a:r>
            <a:r>
              <a:rPr lang="en-US" dirty="0"/>
              <a:t> _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C.F</a:t>
            </a:r>
            <a:endParaRPr lang="en-US" dirty="0"/>
          </a:p>
          <a:p>
            <a:r>
              <a:rPr lang="en-US" dirty="0"/>
              <a:t>          (62)</a:t>
            </a:r>
            <a:r>
              <a:rPr lang="en-US" baseline="30000" dirty="0"/>
              <a:t>2 +</a:t>
            </a:r>
            <a:r>
              <a:rPr lang="en-US" dirty="0"/>
              <a:t> (47)</a:t>
            </a:r>
            <a:r>
              <a:rPr lang="en-US" baseline="30000" dirty="0"/>
              <a:t>2 +………+</a:t>
            </a:r>
            <a:r>
              <a:rPr lang="en-US" dirty="0"/>
              <a:t>(59)</a:t>
            </a:r>
            <a:r>
              <a:rPr lang="en-US" baseline="30000" dirty="0"/>
              <a:t>2  </a:t>
            </a:r>
            <a:r>
              <a:rPr lang="en-US" dirty="0"/>
              <a:t>_</a:t>
            </a:r>
            <a:r>
              <a:rPr lang="en-US" baseline="30000" dirty="0"/>
              <a:t>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53824  = 854</a:t>
            </a:r>
            <a:endParaRPr lang="en-US" dirty="0"/>
          </a:p>
          <a:p>
            <a:endParaRPr lang="en-US" sz="4000" b="1" dirty="0"/>
          </a:p>
          <a:p>
            <a:r>
              <a:rPr lang="en-US" sz="5400" dirty="0"/>
              <a:t>     </a:t>
            </a:r>
            <a:r>
              <a:rPr lang="en-US" sz="2000" dirty="0"/>
              <a:t>∑</a:t>
            </a:r>
            <a:r>
              <a:rPr lang="en-US" sz="1800" dirty="0"/>
              <a:t>(</a:t>
            </a:r>
            <a:r>
              <a:rPr lang="en-US" sz="1800" dirty="0" err="1"/>
              <a:t>yi</a:t>
            </a:r>
            <a:r>
              <a:rPr lang="en-US" sz="1800" dirty="0"/>
              <a:t>.)</a:t>
            </a:r>
            <a:r>
              <a:rPr lang="en-US" sz="2800" baseline="30000" dirty="0"/>
              <a:t>2            </a:t>
            </a:r>
            <a:r>
              <a:rPr lang="en-US" sz="1800" dirty="0"/>
              <a:t>(212)</a:t>
            </a:r>
            <a:r>
              <a:rPr lang="en-US" sz="1800" baseline="30000" dirty="0"/>
              <a:t>2  +      </a:t>
            </a:r>
            <a:r>
              <a:rPr lang="en-US" sz="1800" dirty="0"/>
              <a:t>(228)</a:t>
            </a:r>
            <a:r>
              <a:rPr lang="en-US" sz="1800" baseline="30000" dirty="0"/>
              <a:t>2  +     </a:t>
            </a:r>
            <a:r>
              <a:rPr lang="en-US" sz="1800" dirty="0"/>
              <a:t>(236)</a:t>
            </a:r>
            <a:r>
              <a:rPr lang="en-US" sz="1800" baseline="30000" dirty="0"/>
              <a:t>2   +     </a:t>
            </a:r>
            <a:r>
              <a:rPr lang="en-US" sz="1800" dirty="0"/>
              <a:t>(252)</a:t>
            </a:r>
            <a:r>
              <a:rPr lang="en-US" sz="1800" baseline="30000" dirty="0"/>
              <a:t>2      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SSt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600" dirty="0"/>
              <a:t>=  ----------   _   </a:t>
            </a:r>
            <a:r>
              <a:rPr lang="en-US" sz="2400" dirty="0"/>
              <a:t>C.F</a:t>
            </a:r>
            <a:r>
              <a:rPr lang="en-US" sz="1600" dirty="0"/>
              <a:t> = ----- ------------------------------------------ _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53824=  208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600" dirty="0"/>
              <a:t>                     </a:t>
            </a:r>
            <a:r>
              <a:rPr lang="en-US" sz="2800" dirty="0"/>
              <a:t>b</a:t>
            </a:r>
            <a:r>
              <a:rPr lang="en-US" sz="1600" dirty="0"/>
              <a:t>                                             </a:t>
            </a:r>
            <a:r>
              <a:rPr lang="en-US" sz="2800" dirty="0"/>
              <a:t>4</a:t>
            </a:r>
            <a:endParaRPr lang="en-US" sz="1600" dirty="0"/>
          </a:p>
          <a:p>
            <a:endParaRPr lang="en-US" dirty="0"/>
          </a:p>
          <a:p>
            <a:r>
              <a:rPr lang="en-US" sz="5400" dirty="0"/>
              <a:t>    </a:t>
            </a:r>
            <a:r>
              <a:rPr lang="en-US" sz="2800" dirty="0"/>
              <a:t>∑</a:t>
            </a:r>
            <a:r>
              <a:rPr lang="en-US" sz="2400" dirty="0"/>
              <a:t>(y.j</a:t>
            </a:r>
            <a:r>
              <a:rPr lang="en-US" sz="2800" baseline="30000" dirty="0"/>
              <a:t>2                </a:t>
            </a:r>
            <a:r>
              <a:rPr lang="en-US" sz="1800" dirty="0"/>
              <a:t>(272)</a:t>
            </a:r>
            <a:r>
              <a:rPr lang="en-US" sz="1800" baseline="30000" dirty="0"/>
              <a:t>2  +      </a:t>
            </a:r>
            <a:r>
              <a:rPr lang="en-US" sz="1800" dirty="0"/>
              <a:t>(208)</a:t>
            </a:r>
            <a:r>
              <a:rPr lang="en-US" sz="1800" baseline="30000" dirty="0"/>
              <a:t>2  +     </a:t>
            </a:r>
            <a:r>
              <a:rPr lang="en-US" sz="1800" dirty="0"/>
              <a:t>(224)</a:t>
            </a:r>
            <a:r>
              <a:rPr lang="en-US" sz="1800" baseline="30000" dirty="0"/>
              <a:t>2   +     </a:t>
            </a:r>
            <a:r>
              <a:rPr lang="en-US" sz="1800" dirty="0"/>
              <a:t>(224)</a:t>
            </a:r>
            <a:r>
              <a:rPr lang="en-US" sz="1800" baseline="30000" dirty="0"/>
              <a:t>2      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SSb</a:t>
            </a:r>
            <a:r>
              <a:rPr lang="en-US" sz="1600" dirty="0"/>
              <a:t>=  ----------   _   </a:t>
            </a:r>
            <a:r>
              <a:rPr lang="en-US" sz="2400" dirty="0"/>
              <a:t>C.F</a:t>
            </a:r>
            <a:r>
              <a:rPr lang="en-US" sz="1600" dirty="0"/>
              <a:t> = ----- ------------------------------------------ _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53824=  576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/>
              <a:t>                     t                                            </a:t>
            </a:r>
            <a:r>
              <a:rPr lang="en-US" sz="2400" dirty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/>
          <a:lstStyle/>
          <a:p>
            <a:r>
              <a:rPr lang="en-US" dirty="0" err="1"/>
              <a:t>Sse</a:t>
            </a:r>
            <a:r>
              <a:rPr lang="en-US" dirty="0"/>
              <a:t>=</a:t>
            </a:r>
            <a:r>
              <a:rPr lang="en-US" dirty="0" err="1"/>
              <a:t>ssT-sst-ssb</a:t>
            </a:r>
            <a:r>
              <a:rPr lang="en-US" dirty="0"/>
              <a:t>=</a:t>
            </a:r>
          </a:p>
          <a:p>
            <a:r>
              <a:rPr lang="en-US" dirty="0"/>
              <a:t>        854-208-576=70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071678"/>
          <a:ext cx="8215368" cy="460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9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92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92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00119">
                <a:tc>
                  <a:txBody>
                    <a:bodyPr/>
                    <a:lstStyle/>
                    <a:p>
                      <a:r>
                        <a:rPr lang="en-US" sz="3200" dirty="0" err="1"/>
                        <a:t>s.o.v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df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/>
                        <a:t>ss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F-cal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F-tab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 err="1"/>
                        <a:t>Tret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t-</a:t>
                      </a:r>
                      <a:r>
                        <a:rPr lang="en-US" sz="2000" baseline="0" dirty="0"/>
                        <a:t> 1</a:t>
                      </a:r>
                    </a:p>
                    <a:p>
                      <a:r>
                        <a:rPr lang="en-US" sz="2000" baseline="0" dirty="0"/>
                        <a:t>4-1=3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8.91*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/>
                        <a:t>α </a:t>
                      </a:r>
                      <a:r>
                        <a:rPr lang="en-US" sz="2000" u="sng" dirty="0"/>
                        <a:t>0.05 </a:t>
                      </a:r>
                    </a:p>
                    <a:p>
                      <a:r>
                        <a:rPr lang="en-US" sz="2000" dirty="0"/>
                        <a:t>3.86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B-1=</a:t>
                      </a:r>
                    </a:p>
                    <a:p>
                      <a:r>
                        <a:rPr lang="en-US" sz="2000" dirty="0"/>
                        <a:t>4-1=3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24.67*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/>
                        <a:t>α </a:t>
                      </a:r>
                      <a:r>
                        <a:rPr lang="en-US" sz="2000" u="sng" dirty="0"/>
                        <a:t>0.05 </a:t>
                      </a:r>
                    </a:p>
                    <a:p>
                      <a:r>
                        <a:rPr lang="en-US" sz="2000" dirty="0"/>
                        <a:t>3.86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(t-1)(b-1</a:t>
                      </a:r>
                      <a:r>
                        <a:rPr lang="en-US" sz="2000" dirty="0"/>
                        <a:t>)</a:t>
                      </a:r>
                    </a:p>
                    <a:p>
                      <a:r>
                        <a:rPr lang="en-US" sz="2000" dirty="0"/>
                        <a:t>4-1)(4-1)=9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tb-1</a:t>
                      </a:r>
                    </a:p>
                    <a:p>
                      <a:r>
                        <a:rPr lang="en-US" sz="2000" dirty="0"/>
                        <a:t>4*4-1=15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/>
          </a:bodyPr>
          <a:lstStyle/>
          <a:p>
            <a:r>
              <a:rPr lang="en-US" sz="6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4-Discus and result</a:t>
            </a:r>
          </a:p>
          <a:p>
            <a:pPr algn="just"/>
            <a:r>
              <a:rPr lang="en-US" dirty="0"/>
              <a:t>      </a:t>
            </a:r>
            <a:r>
              <a:rPr lang="en-US" sz="4400" dirty="0"/>
              <a:t>Because the calculated value of F-cal(8.9) greater than the tabular value of F-tab(3.86) accept the alternative hypothesis and we reject the null hypothesis .the existence of significant difference between the treatment at the level of </a:t>
            </a:r>
            <a:r>
              <a:rPr lang="el-GR" sz="4400" u="sng" dirty="0"/>
              <a:t>α </a:t>
            </a:r>
            <a:r>
              <a:rPr lang="en-US" sz="4400" u="sng" dirty="0"/>
              <a:t>0.05 </a:t>
            </a:r>
            <a:endParaRPr lang="en-US" u="sng" dirty="0"/>
          </a:p>
          <a:p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633</Words>
  <Application>Microsoft Office PowerPoint</Application>
  <PresentationFormat>On-screen Show (4:3)</PresentationFormat>
  <Paragraphs>274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M.HAVAL</dc:creator>
  <cp:lastModifiedBy>Roshna 4pc</cp:lastModifiedBy>
  <cp:revision>53</cp:revision>
  <dcterms:created xsi:type="dcterms:W3CDTF">2014-11-24T00:57:17Z</dcterms:created>
  <dcterms:modified xsi:type="dcterms:W3CDTF">2023-05-30T20:35:54Z</dcterms:modified>
</cp:coreProperties>
</file>