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57" r:id="rId3"/>
    <p:sldId id="284" r:id="rId4"/>
    <p:sldId id="258" r:id="rId5"/>
    <p:sldId id="259" r:id="rId6"/>
    <p:sldId id="285" r:id="rId7"/>
    <p:sldId id="260" r:id="rId8"/>
    <p:sldId id="261" r:id="rId9"/>
    <p:sldId id="262" r:id="rId10"/>
    <p:sldId id="299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748-CE6C-41E1-8D1D-A5064D3751E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79C2-7C35-4854-9D2B-E719CEED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1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748-CE6C-41E1-8D1D-A5064D3751E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79C2-7C35-4854-9D2B-E719CEED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5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748-CE6C-41E1-8D1D-A5064D3751E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79C2-7C35-4854-9D2B-E719CEED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748-CE6C-41E1-8D1D-A5064D3751E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79C2-7C35-4854-9D2B-E719CEED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748-CE6C-41E1-8D1D-A5064D3751E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79C2-7C35-4854-9D2B-E719CEED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748-CE6C-41E1-8D1D-A5064D3751E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79C2-7C35-4854-9D2B-E719CEED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5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748-CE6C-41E1-8D1D-A5064D3751E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79C2-7C35-4854-9D2B-E719CEED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8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748-CE6C-41E1-8D1D-A5064D3751E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79C2-7C35-4854-9D2B-E719CEED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4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748-CE6C-41E1-8D1D-A5064D3751E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79C2-7C35-4854-9D2B-E719CEED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2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748-CE6C-41E1-8D1D-A5064D3751E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79C2-7C35-4854-9D2B-E719CEED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8748-CE6C-41E1-8D1D-A5064D3751E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79C2-7C35-4854-9D2B-E719CEED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7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D8748-CE6C-41E1-8D1D-A5064D3751E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E79C2-7C35-4854-9D2B-E719CEED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1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733800"/>
            <a:ext cx="87630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</a:rPr>
              <a:t>Lecture </a:t>
            </a:r>
            <a:r>
              <a:rPr lang="en-US" sz="3600" b="1" dirty="0" smtClean="0">
                <a:solidFill>
                  <a:schemeClr val="tx1"/>
                </a:solidFill>
              </a:rPr>
              <a:t>2: Adv. Animal </a:t>
            </a:r>
            <a:r>
              <a:rPr lang="en-US" sz="4300" dirty="0" smtClean="0">
                <a:solidFill>
                  <a:schemeClr val="tx1"/>
                </a:solidFill>
              </a:rPr>
              <a:t>Breeding</a:t>
            </a:r>
            <a:r>
              <a:rPr lang="en-US" sz="4300" dirty="0">
                <a:solidFill>
                  <a:schemeClr val="tx1"/>
                </a:solidFill>
              </a:rPr>
              <a:t>. </a:t>
            </a:r>
            <a:r>
              <a:rPr lang="en-US" sz="43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-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crossbreeding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915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2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/>
              <a:t>The role o f inbreeding and crossbreeding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These unique biological advantages (high reproductive rate, their relatively low cost and </a:t>
            </a:r>
            <a:r>
              <a:rPr lang="en-US" dirty="0" smtClean="0"/>
              <a:t>short generation </a:t>
            </a:r>
            <a:r>
              <a:rPr lang="en-US" dirty="0"/>
              <a:t>interval) of chicken have made it possible to </a:t>
            </a:r>
            <a:r>
              <a:rPr lang="en-US" dirty="0" smtClean="0"/>
              <a:t>develop inbred lines.</a:t>
            </a:r>
          </a:p>
          <a:p>
            <a:pPr marL="0" indent="0">
              <a:buNone/>
            </a:pPr>
            <a:r>
              <a:rPr lang="en-US" dirty="0" smtClean="0"/>
              <a:t>Intense inbreeding </a:t>
            </a:r>
            <a:r>
              <a:rPr lang="en-US" dirty="0"/>
              <a:t>increases the chance of expression of </a:t>
            </a:r>
            <a:r>
              <a:rPr lang="en-US" b="1" dirty="0"/>
              <a:t>deleterious recessive genes </a:t>
            </a:r>
            <a:r>
              <a:rPr lang="en-US" dirty="0"/>
              <a:t>and </a:t>
            </a:r>
            <a:r>
              <a:rPr lang="en-US" b="1" dirty="0" smtClean="0"/>
              <a:t>perhaps death </a:t>
            </a:r>
            <a:r>
              <a:rPr lang="en-US" b="1" dirty="0"/>
              <a:t>of chicks. </a:t>
            </a:r>
            <a:endParaRPr lang="en-US" b="1" dirty="0" smtClean="0"/>
          </a:p>
          <a:p>
            <a:r>
              <a:rPr lang="en-US" dirty="0" smtClean="0"/>
              <a:t>In </a:t>
            </a:r>
            <a:r>
              <a:rPr lang="en-US" dirty="0"/>
              <a:t>addition affected animals will be culled, this will reduce the frequency </a:t>
            </a:r>
            <a:r>
              <a:rPr lang="en-US" dirty="0" smtClean="0"/>
              <a:t>of detrimental </a:t>
            </a:r>
            <a:r>
              <a:rPr lang="en-US" dirty="0"/>
              <a:t>genes in the offspring generation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 cost of removing even large number of</a:t>
            </a:r>
          </a:p>
          <a:p>
            <a:pPr marL="0" indent="0">
              <a:buNone/>
            </a:pPr>
            <a:r>
              <a:rPr lang="en-US" dirty="0"/>
              <a:t>animals with undesirable genes is relatively small in poultry and fee remaining could </a:t>
            </a:r>
            <a:r>
              <a:rPr lang="en-US" dirty="0" smtClean="0"/>
              <a:t>easily multiply </a:t>
            </a:r>
            <a:r>
              <a:rPr lang="en-US" dirty="0"/>
              <a:t>to produce adequate number of replacements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/>
              <a:t>Sex chromosomes and sex-linked genes.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Birds differ from mammals in certain characteristics associated with </a:t>
            </a:r>
            <a:r>
              <a:rPr lang="en-US" b="1" dirty="0"/>
              <a:t>inheritance</a:t>
            </a:r>
            <a:r>
              <a:rPr lang="en-US" b="1" dirty="0" smtClean="0"/>
              <a:t>.</a:t>
            </a:r>
          </a:p>
          <a:p>
            <a:r>
              <a:rPr lang="en-US" dirty="0"/>
              <a:t>One of </a:t>
            </a:r>
            <a:r>
              <a:rPr lang="en-US" dirty="0" smtClean="0"/>
              <a:t>the major </a:t>
            </a:r>
            <a:r>
              <a:rPr lang="en-US" dirty="0"/>
              <a:t>differences is the</a:t>
            </a:r>
            <a:r>
              <a:rPr lang="en-US" b="1" dirty="0"/>
              <a:t> genetics </a:t>
            </a:r>
            <a:r>
              <a:rPr lang="en-US" dirty="0"/>
              <a:t>mechanism by which sex of the offspring is determined. </a:t>
            </a:r>
          </a:p>
          <a:p>
            <a:r>
              <a:rPr lang="en-US" dirty="0" smtClean="0"/>
              <a:t>In mammals</a:t>
            </a:r>
            <a:r>
              <a:rPr lang="en-US" dirty="0"/>
              <a:t>, sex of offspring is determined by the male gametes, </a:t>
            </a:r>
            <a:r>
              <a:rPr lang="en-US" b="1" dirty="0"/>
              <a:t>but in birds it is </a:t>
            </a:r>
            <a:r>
              <a:rPr lang="en-US" b="1" dirty="0" smtClean="0"/>
              <a:t>determined by </a:t>
            </a:r>
            <a:r>
              <a:rPr lang="en-US" b="1" dirty="0"/>
              <a:t>the female gametes.</a:t>
            </a:r>
          </a:p>
        </p:txBody>
      </p:sp>
    </p:spTree>
    <p:extLst>
      <p:ext uri="{BB962C8B-B14F-4D97-AF65-F5344CB8AC3E}">
        <p14:creationId xmlns:p14="http://schemas.microsoft.com/office/powerpoint/2010/main" val="26330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Basically this procedure depends on the number of complete </a:t>
            </a:r>
            <a:r>
              <a:rPr lang="en-US" dirty="0" smtClean="0"/>
              <a:t>sex chromosomes </a:t>
            </a:r>
            <a:r>
              <a:rPr lang="en-US" i="1" dirty="0"/>
              <a:t>(Z) </a:t>
            </a:r>
            <a:r>
              <a:rPr lang="en-US" dirty="0"/>
              <a:t>in each tissue cell.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birds there are two complete sex chromosomes in </a:t>
            </a:r>
            <a:r>
              <a:rPr lang="en-US" dirty="0" smtClean="0"/>
              <a:t>the male </a:t>
            </a:r>
            <a:r>
              <a:rPr lang="en-US" dirty="0"/>
              <a:t>but the female possesses only one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Chicken breeds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White leghorn: </a:t>
            </a:r>
          </a:p>
          <a:p>
            <a:pPr marL="0" indent="0">
              <a:buNone/>
            </a:pPr>
            <a:r>
              <a:rPr lang="en-US" dirty="0" smtClean="0"/>
              <a:t>White leghorn is a breed of chicken originating in central Italy. White leghorns are commonly used as layer chicken.</a:t>
            </a:r>
          </a:p>
          <a:p>
            <a:r>
              <a:rPr lang="en-US" dirty="0"/>
              <a:t>White Leghorn is the best layer of white </a:t>
            </a:r>
            <a:r>
              <a:rPr lang="en-US" dirty="0" smtClean="0"/>
              <a:t>eggs,</a:t>
            </a:r>
          </a:p>
          <a:p>
            <a:r>
              <a:rPr lang="en-US" dirty="0" smtClean="0"/>
              <a:t>are </a:t>
            </a:r>
            <a:r>
              <a:rPr lang="en-US" dirty="0"/>
              <a:t>used most often </a:t>
            </a:r>
            <a:r>
              <a:rPr lang="en-US" dirty="0" smtClean="0"/>
              <a:t>in tropical </a:t>
            </a:r>
            <a:r>
              <a:rPr lang="en-US" dirty="0"/>
              <a:t>Africa among the pure poultry strains</a:t>
            </a:r>
            <a:r>
              <a:rPr lang="en-US" dirty="0" smtClean="0"/>
              <a:t>.</a:t>
            </a:r>
          </a:p>
          <a:p>
            <a:r>
              <a:rPr lang="en-US" dirty="0"/>
              <a:t>The White Leghorn is a strain </a:t>
            </a:r>
            <a:r>
              <a:rPr lang="en-US" dirty="0" smtClean="0"/>
              <a:t>with great </a:t>
            </a:r>
            <a:r>
              <a:rPr lang="en-US" dirty="0"/>
              <a:t>tolerance for tropical climatic condition such as heat and humidity.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White leghorn: 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2" descr="http://www.mthealthy.com/files/948458/uploaded/Babcock%20White%20Leghorns%20100%20X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1108" y="1825625"/>
            <a:ext cx="5801784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46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Rhode island red</a:t>
            </a:r>
            <a:endParaRPr lang="en-US" dirty="0"/>
          </a:p>
        </p:txBody>
      </p:sp>
      <p:pic>
        <p:nvPicPr>
          <p:cNvPr id="4" name="Picture 2" descr="https://encrypted-tbn0.gstatic.com/images?q=tbn:ANd9GcSGgJcNNdgstbHn4vAu1mBZNQ31nLHYkqeqjmyi14KjYEGjQN_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33762" y="2996406"/>
            <a:ext cx="2276475" cy="2009775"/>
          </a:xfrm>
          <a:prstGeom prst="rect">
            <a:avLst/>
          </a:prstGeom>
          <a:noFill/>
        </p:spPr>
      </p:pic>
      <p:pic>
        <p:nvPicPr>
          <p:cNvPr id="1026" name="Picture 2" descr="ÙØªÙØ¬Ø© Ø¨Ø­Ø« Ø§ÙØµÙØ± Ø¹Ù âªRhode island red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1524000"/>
            <a:ext cx="398318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ÙØªÙØ¬Ø© Ø¨Ø­Ø« Ø§ÙØµÙØ± Ø¹Ù âªRhode island red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5943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Rhode Island Red is a breed of chicken(Gallus </a:t>
            </a:r>
            <a:r>
              <a:rPr lang="en-US" dirty="0" err="1" smtClean="0"/>
              <a:t>gallus</a:t>
            </a:r>
            <a:r>
              <a:rPr lang="en-US" dirty="0" smtClean="0"/>
              <a:t> </a:t>
            </a:r>
            <a:r>
              <a:rPr lang="en-US" dirty="0" err="1" smtClean="0"/>
              <a:t>domesticus</a:t>
            </a:r>
            <a:r>
              <a:rPr lang="en-US" dirty="0" smtClean="0"/>
              <a:t>), raised for meat and eggs. They are a popular choice for backyard flocks because of their egg laying abilities and hardiness. </a:t>
            </a:r>
          </a:p>
          <a:p>
            <a:r>
              <a:rPr lang="en-US" dirty="0"/>
              <a:t>A breed created in Rhode Island State in the USA from a </a:t>
            </a:r>
            <a:r>
              <a:rPr lang="en-US" dirty="0" smtClean="0"/>
              <a:t>cross between </a:t>
            </a:r>
            <a:r>
              <a:rPr lang="en-US" dirty="0"/>
              <a:t>Asiatic and Mediterranean breeds.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breed occupies one of the very top places</a:t>
            </a:r>
          </a:p>
          <a:p>
            <a:r>
              <a:rPr lang="en-US" dirty="0"/>
              <a:t>both as the </a:t>
            </a:r>
            <a:r>
              <a:rPr lang="en-US" b="1" dirty="0"/>
              <a:t>pure breed </a:t>
            </a:r>
            <a:r>
              <a:rPr lang="en-US" dirty="0"/>
              <a:t>and in </a:t>
            </a:r>
            <a:r>
              <a:rPr lang="en-US" b="1" dirty="0"/>
              <a:t>commercial crosses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breed well adapted to </a:t>
            </a:r>
            <a:r>
              <a:rPr lang="en-US" b="1" dirty="0" smtClean="0"/>
              <a:t>commercial rearing </a:t>
            </a:r>
            <a:r>
              <a:rPr lang="en-US" dirty="0"/>
              <a:t>and to tropical conditions.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Plymouth rock or Barred rock</a:t>
            </a:r>
            <a:endParaRPr lang="en-US" dirty="0"/>
          </a:p>
        </p:txBody>
      </p:sp>
      <p:pic>
        <p:nvPicPr>
          <p:cNvPr id="4" name="Picture 2" descr="https://encrypted-tbn2.gstatic.com/images?q=tbn:ANd9GcTXyTNkRNLC1eBBUyX7ouMWzY9MPfoDWtGpVWMSxpJXZCwhGW-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038600" cy="4953000"/>
          </a:xfrm>
          <a:prstGeom prst="rect">
            <a:avLst/>
          </a:prstGeom>
          <a:noFill/>
        </p:spPr>
      </p:pic>
      <p:pic>
        <p:nvPicPr>
          <p:cNvPr id="5" name="Picture 4" descr="https://encrypted-tbn2.gstatic.com/images?q=tbn:ANd9GcSXkV7dJDj_-gYiBt1KH5ttHcg4zfkL0YVLoj6nzihqCsj3-D-LV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524000"/>
            <a:ext cx="47244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Genetics?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science of genetics is concerned </a:t>
            </a:r>
            <a:r>
              <a:rPr lang="en-US" dirty="0" smtClean="0"/>
              <a:t>with determining </a:t>
            </a:r>
            <a:r>
              <a:rPr lang="en-US" dirty="0"/>
              <a:t>the modes of inheritance or the</a:t>
            </a:r>
          </a:p>
          <a:p>
            <a:pPr marL="0" indent="0">
              <a:buNone/>
            </a:pPr>
            <a:r>
              <a:rPr lang="en-US" dirty="0" smtClean="0"/>
              <a:t>  transmission </a:t>
            </a:r>
            <a:r>
              <a:rPr lang="en-US" dirty="0"/>
              <a:t>of biological properties from generation to generation.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Genetics:  </a:t>
            </a:r>
            <a:r>
              <a:rPr lang="en-US" dirty="0" smtClean="0"/>
              <a:t>is the study of genes and inheritance in living organisms.</a:t>
            </a:r>
          </a:p>
          <a:p>
            <a:r>
              <a:rPr lang="en-US" dirty="0" smtClean="0"/>
              <a:t>The </a:t>
            </a:r>
            <a:r>
              <a:rPr lang="en-US" dirty="0"/>
              <a:t>particulates </a:t>
            </a:r>
            <a:r>
              <a:rPr lang="en-US" dirty="0" smtClean="0"/>
              <a:t>that determine </a:t>
            </a:r>
            <a:r>
              <a:rPr lang="en-US" dirty="0"/>
              <a:t>the modes of inheritance are called </a:t>
            </a:r>
            <a:r>
              <a:rPr lang="en-US" b="1" dirty="0"/>
              <a:t>genes. 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genes or hereditary factors </a:t>
            </a:r>
            <a:r>
              <a:rPr lang="en-US" dirty="0" smtClean="0"/>
              <a:t>are contained </a:t>
            </a:r>
            <a:r>
              <a:rPr lang="en-US" dirty="0"/>
              <a:t>in bodies called </a:t>
            </a:r>
            <a:r>
              <a:rPr lang="en-US" b="1" dirty="0"/>
              <a:t>chromosomes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Plymouth Rock, often called simply Rocks or Barred Rocks(after their most popular color), is a chicken breed that originated in the United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Araucana</a:t>
            </a:r>
            <a:r>
              <a:rPr lang="en-US" dirty="0" smtClean="0"/>
              <a:t> breed</a:t>
            </a:r>
            <a:endParaRPr lang="en-US" dirty="0"/>
          </a:p>
        </p:txBody>
      </p:sp>
      <p:pic>
        <p:nvPicPr>
          <p:cNvPr id="4" name="Picture 2" descr="http://static1.mypetchicken.com/images/ChickenPix/medium/Studio_ArcnaCk_0018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114800" cy="4876800"/>
          </a:xfrm>
          <a:prstGeom prst="rect">
            <a:avLst/>
          </a:prstGeom>
          <a:noFill/>
        </p:spPr>
      </p:pic>
      <p:pic>
        <p:nvPicPr>
          <p:cNvPr id="5" name="Picture 16" descr="http://www.backyardchickenkeeping.com/wp-content/uploads/2012/07/Whitetufts-Arauc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1148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5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" name="Picture 8" descr="http://www.cashsblueeggs.com/photos/undefined/20130912_1737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467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3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Araucana</a:t>
            </a:r>
            <a:r>
              <a:rPr lang="en-US" dirty="0" smtClean="0"/>
              <a:t>, also known in the United States as a South American </a:t>
            </a:r>
            <a:r>
              <a:rPr lang="en-US" dirty="0" err="1" smtClean="0"/>
              <a:t>Rumpless</a:t>
            </a:r>
            <a:r>
              <a:rPr lang="en-US" dirty="0" smtClean="0"/>
              <a:t> is a breed of chicken originating from Chile. It is the only breed to combine 3 unique traits. It is completely rumples. It has feathers or “tufts” sticking out of the sides of its face and lays a blue egg.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White </a:t>
            </a:r>
            <a:r>
              <a:rPr lang="en-US" dirty="0" err="1"/>
              <a:t>Wayandotte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9154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1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 hen of American origin, created towards the end of the 19th century, </a:t>
            </a:r>
            <a:r>
              <a:rPr lang="en-US" dirty="0" smtClean="0"/>
              <a:t>it enjoyed </a:t>
            </a:r>
            <a:r>
              <a:rPr lang="en-US" dirty="0"/>
              <a:t>first place in that country before spreading through Europe. Its </a:t>
            </a:r>
            <a:r>
              <a:rPr lang="en-US" dirty="0" smtClean="0"/>
              <a:t>color </a:t>
            </a:r>
            <a:r>
              <a:rPr lang="en-US" dirty="0"/>
              <a:t>is white, </a:t>
            </a:r>
            <a:r>
              <a:rPr lang="en-US" dirty="0" smtClean="0"/>
              <a:t>the </a:t>
            </a:r>
            <a:r>
              <a:rPr lang="en-US" dirty="0"/>
              <a:t>beak and feet are </a:t>
            </a:r>
            <a:r>
              <a:rPr lang="en-US" dirty="0" smtClean="0"/>
              <a:t>yellow.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 </a:t>
            </a:r>
            <a:r>
              <a:rPr lang="en-US" dirty="0" err="1"/>
              <a:t>Wayandotte</a:t>
            </a:r>
            <a:r>
              <a:rPr lang="en-US" dirty="0"/>
              <a:t> is </a:t>
            </a:r>
            <a:r>
              <a:rPr lang="en-US" dirty="0" smtClean="0"/>
              <a:t>a very </a:t>
            </a:r>
            <a:r>
              <a:rPr lang="en-US" dirty="0"/>
              <a:t>hardy breed adapting to all climates and of mixed aptitude (dual purpose breed</a:t>
            </a:r>
            <a:r>
              <a:rPr lang="en-US" dirty="0" smtClean="0"/>
              <a:t>).</a:t>
            </a:r>
          </a:p>
          <a:p>
            <a:r>
              <a:rPr lang="en-US" dirty="0"/>
              <a:t>Thus </a:t>
            </a:r>
            <a:r>
              <a:rPr lang="en-US" dirty="0" smtClean="0"/>
              <a:t>it is </a:t>
            </a:r>
            <a:r>
              <a:rPr lang="en-US" dirty="0"/>
              <a:t>very profitable up to the time of culling,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Commercial crosses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Commercial crosses are strains developed by selecting within breeds for several generations</a:t>
            </a:r>
          </a:p>
          <a:p>
            <a:pPr marL="0" indent="0">
              <a:buNone/>
            </a:pPr>
            <a:r>
              <a:rPr lang="en-US" dirty="0"/>
              <a:t>and crossing the breeds in different ways.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the naming of the crosses the male strain is </a:t>
            </a:r>
            <a:r>
              <a:rPr lang="en-US" dirty="0" smtClean="0"/>
              <a:t>the first </a:t>
            </a:r>
            <a:r>
              <a:rPr lang="en-US" dirty="0"/>
              <a:t>named</a:t>
            </a:r>
            <a:r>
              <a:rPr lang="en-US" dirty="0" smtClean="0"/>
              <a:t>.</a:t>
            </a:r>
          </a:p>
          <a:p>
            <a:r>
              <a:rPr lang="en-US" dirty="0"/>
              <a:t>Pure breeds or pure </a:t>
            </a:r>
            <a:r>
              <a:rPr lang="en-US" dirty="0" smtClean="0"/>
              <a:t>strains: are </a:t>
            </a:r>
            <a:r>
              <a:rPr lang="en-US" dirty="0"/>
              <a:t>strains which are crossed between themselves to produce commercial crosses </a:t>
            </a:r>
            <a:r>
              <a:rPr lang="en-US" dirty="0" smtClean="0"/>
              <a:t>that will </a:t>
            </a:r>
            <a:r>
              <a:rPr lang="en-US" dirty="0"/>
              <a:t>be used to produce eggs or meat (or both for the mixed breeds).</a:t>
            </a:r>
          </a:p>
        </p:txBody>
      </p:sp>
    </p:spTree>
    <p:extLst>
      <p:ext uri="{BB962C8B-B14F-4D97-AF65-F5344CB8AC3E}">
        <p14:creationId xmlns:p14="http://schemas.microsoft.com/office/powerpoint/2010/main" val="38762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SELECTION AND CULLING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Selection:</a:t>
            </a:r>
          </a:p>
          <a:p>
            <a:r>
              <a:rPr lang="en-US" dirty="0"/>
              <a:t>Selection is the process of deciding which animals in a generation will be allowed to </a:t>
            </a:r>
            <a:r>
              <a:rPr lang="en-US" dirty="0" smtClean="0"/>
              <a:t>become parents </a:t>
            </a:r>
            <a:r>
              <a:rPr lang="en-US" dirty="0"/>
              <a:t>of the next generation and how many progeny they will be permitted to leave.</a:t>
            </a:r>
          </a:p>
          <a:p>
            <a:r>
              <a:rPr lang="en-US" dirty="0"/>
              <a:t>Selection is of two types</a:t>
            </a:r>
            <a:r>
              <a:rPr lang="en-US" dirty="0" smtClean="0"/>
              <a:t>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2 types of selections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Natural </a:t>
            </a:r>
            <a:r>
              <a:rPr lang="en-US" b="1" dirty="0" smtClean="0"/>
              <a:t>selection:  </a:t>
            </a:r>
            <a:r>
              <a:rPr lang="en-US" dirty="0"/>
              <a:t>is a type of selection where natural factors influence the ability of </a:t>
            </a:r>
            <a:r>
              <a:rPr lang="en-US" dirty="0" smtClean="0"/>
              <a:t>an individual </a:t>
            </a:r>
            <a:r>
              <a:rPr lang="en-US" dirty="0"/>
              <a:t>to survive and produce offspring for future generation.</a:t>
            </a:r>
          </a:p>
          <a:p>
            <a:r>
              <a:rPr lang="en-US" dirty="0" smtClean="0"/>
              <a:t> </a:t>
            </a:r>
            <a:r>
              <a:rPr lang="en-US" b="1" dirty="0"/>
              <a:t>Artificial </a:t>
            </a:r>
            <a:r>
              <a:rPr lang="en-US" b="1" dirty="0" smtClean="0"/>
              <a:t>selection: </a:t>
            </a:r>
            <a:r>
              <a:rPr lang="en-US" dirty="0"/>
              <a:t>is a type of selection where man </a:t>
            </a:r>
            <a:r>
              <a:rPr lang="en-US" b="1" dirty="0"/>
              <a:t>decides</a:t>
            </a:r>
            <a:r>
              <a:rPr lang="en-US" dirty="0"/>
              <a:t> the animals that should </a:t>
            </a:r>
            <a:r>
              <a:rPr lang="en-US" dirty="0" smtClean="0"/>
              <a:t>be parents </a:t>
            </a:r>
            <a:r>
              <a:rPr lang="en-US" dirty="0"/>
              <a:t>of the next generation.</a:t>
            </a:r>
          </a:p>
        </p:txBody>
      </p:sp>
    </p:spTree>
    <p:extLst>
      <p:ext uri="{BB962C8B-B14F-4D97-AF65-F5344CB8AC3E}">
        <p14:creationId xmlns:p14="http://schemas.microsoft.com/office/powerpoint/2010/main" val="26287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science of genetics deals with the transmission of individual characteristics of both parents to the offspring through the mechanism of heredity. </a:t>
            </a:r>
          </a:p>
          <a:p>
            <a:r>
              <a:rPr lang="en-US" dirty="0" smtClean="0"/>
              <a:t>Poultry breeding utilizes genetic principles to accomplish the goals of poultry producers for meat or egg production.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70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i="1" dirty="0" smtClean="0"/>
              <a:t>As Layers</a:t>
            </a:r>
            <a:r>
              <a:rPr lang="en-US" b="1" dirty="0" smtClean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To </a:t>
            </a:r>
            <a:r>
              <a:rPr lang="en-US" dirty="0"/>
              <a:t>obtain maximum number of </a:t>
            </a:r>
            <a:r>
              <a:rPr lang="en-US" b="1" dirty="0"/>
              <a:t>saleable eggs</a:t>
            </a:r>
          </a:p>
          <a:p>
            <a:pPr marL="0" indent="0">
              <a:buNone/>
            </a:pPr>
            <a:r>
              <a:rPr lang="en-US" dirty="0"/>
              <a:t>per hen housed at low feed cost per </a:t>
            </a:r>
            <a:r>
              <a:rPr lang="en-US" dirty="0" smtClean="0"/>
              <a:t>egg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or per kg egg mass and the eggs should have</a:t>
            </a:r>
          </a:p>
          <a:p>
            <a:pPr marL="0" indent="0">
              <a:buNone/>
            </a:pPr>
            <a:r>
              <a:rPr lang="en-US" dirty="0"/>
              <a:t>optimal internal and external qualities. 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Stock </a:t>
            </a:r>
            <a:r>
              <a:rPr lang="en-US" dirty="0"/>
              <a:t>should have low mortality and high </a:t>
            </a:r>
            <a:r>
              <a:rPr lang="en-US" dirty="0" smtClean="0"/>
              <a:t>adaptability to </a:t>
            </a:r>
            <a:r>
              <a:rPr lang="en-US" dirty="0"/>
              <a:t>different environments.”</a:t>
            </a:r>
          </a:p>
        </p:txBody>
      </p:sp>
    </p:spTree>
    <p:extLst>
      <p:ext uri="{BB962C8B-B14F-4D97-AF65-F5344CB8AC3E}">
        <p14:creationId xmlns:p14="http://schemas.microsoft.com/office/powerpoint/2010/main" val="23336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/>
              <a:t>Breeders today select for </a:t>
            </a:r>
            <a:r>
              <a:rPr lang="en-US" b="1" dirty="0" smtClean="0"/>
              <a:t>: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age at sexual maturity,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rate of lay, </a:t>
            </a:r>
            <a:endParaRPr lang="en-US" sz="2400" dirty="0" smtClean="0"/>
          </a:p>
          <a:p>
            <a:r>
              <a:rPr lang="en-US" sz="2400" dirty="0" smtClean="0"/>
              <a:t>livability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egg </a:t>
            </a:r>
            <a:r>
              <a:rPr lang="en-US" sz="2400" dirty="0"/>
              <a:t>weight, </a:t>
            </a:r>
            <a:endParaRPr lang="en-US" sz="2400" dirty="0" smtClean="0"/>
          </a:p>
          <a:p>
            <a:r>
              <a:rPr lang="en-US" sz="2400" dirty="0" smtClean="0"/>
              <a:t>body </a:t>
            </a:r>
            <a:r>
              <a:rPr lang="en-US" sz="2400" dirty="0"/>
              <a:t>weight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feed conversion,</a:t>
            </a:r>
          </a:p>
          <a:p>
            <a:r>
              <a:rPr lang="en-US" sz="2400" dirty="0"/>
              <a:t>shell color, </a:t>
            </a:r>
            <a:endParaRPr lang="en-US" sz="2400" dirty="0" smtClean="0"/>
          </a:p>
          <a:p>
            <a:r>
              <a:rPr lang="en-US" sz="2400" dirty="0" smtClean="0"/>
              <a:t>shell </a:t>
            </a:r>
            <a:r>
              <a:rPr lang="en-US" sz="2400" dirty="0"/>
              <a:t>strength, </a:t>
            </a:r>
            <a:endParaRPr lang="en-US" sz="2400" dirty="0" smtClean="0"/>
          </a:p>
          <a:p>
            <a:r>
              <a:rPr lang="en-US" sz="2400" dirty="0" smtClean="0"/>
              <a:t>albumen </a:t>
            </a:r>
            <a:r>
              <a:rPr lang="en-US" sz="2400" dirty="0"/>
              <a:t>height, </a:t>
            </a:r>
            <a:endParaRPr lang="en-US" sz="2400" dirty="0" smtClean="0"/>
          </a:p>
          <a:p>
            <a:r>
              <a:rPr lang="en-US" sz="2400" dirty="0" smtClean="0"/>
              <a:t>egg </a:t>
            </a:r>
            <a:r>
              <a:rPr lang="en-US" sz="2400" dirty="0"/>
              <a:t>inclusions (blood and meat spots),</a:t>
            </a:r>
          </a:p>
        </p:txBody>
      </p:sp>
    </p:spTree>
    <p:extLst>
      <p:ext uri="{BB962C8B-B14F-4D97-AF65-F5344CB8AC3E}">
        <p14:creationId xmlns:p14="http://schemas.microsoft.com/office/powerpoint/2010/main" val="29631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Selection base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/>
              <a:t>Individual </a:t>
            </a:r>
            <a:r>
              <a:rPr lang="en-US" b="1" dirty="0" smtClean="0"/>
              <a:t>selection: </a:t>
            </a:r>
            <a:r>
              <a:rPr lang="en-US" dirty="0"/>
              <a:t>Selection based on an individual performance is called individual selection or </a:t>
            </a:r>
            <a:r>
              <a:rPr lang="en-US" dirty="0" smtClean="0"/>
              <a:t>performance testing.</a:t>
            </a:r>
          </a:p>
          <a:p>
            <a:r>
              <a:rPr lang="en-US" b="1" dirty="0"/>
              <a:t>Pedigree </a:t>
            </a:r>
            <a:r>
              <a:rPr lang="en-US" b="1" dirty="0" smtClean="0"/>
              <a:t>selection:</a:t>
            </a:r>
          </a:p>
          <a:p>
            <a:pPr marL="0" indent="0">
              <a:buNone/>
            </a:pPr>
            <a:r>
              <a:rPr lang="en-US" dirty="0" smtClean="0"/>
              <a:t> Pedigree </a:t>
            </a:r>
            <a:r>
              <a:rPr lang="en-US" dirty="0"/>
              <a:t>selection could be </a:t>
            </a:r>
            <a:r>
              <a:rPr lang="en-US" dirty="0" smtClean="0"/>
              <a:t>practiced </a:t>
            </a:r>
            <a:r>
              <a:rPr lang="en-US" dirty="0"/>
              <a:t>if the record of the parents of a bird along with </a:t>
            </a:r>
            <a:r>
              <a:rPr lang="en-US" dirty="0" smtClean="0"/>
              <a:t>their performance </a:t>
            </a:r>
            <a:r>
              <a:rPr lang="en-US" dirty="0"/>
              <a:t>is available</a:t>
            </a:r>
            <a:r>
              <a:rPr lang="en-US" dirty="0" smtClean="0"/>
              <a:t>.</a:t>
            </a:r>
          </a:p>
          <a:p>
            <a:r>
              <a:rPr lang="en-US" b="1" dirty="0"/>
              <a:t>Progeny </a:t>
            </a:r>
            <a:r>
              <a:rPr lang="en-US" b="1" dirty="0" smtClean="0"/>
              <a:t>selection:  </a:t>
            </a:r>
            <a:r>
              <a:rPr lang="en-US" dirty="0"/>
              <a:t>When a performance record of a progeny is used to predicted the breeding worth of either </a:t>
            </a:r>
            <a:r>
              <a:rPr lang="en-US" dirty="0" smtClean="0"/>
              <a:t>or both </a:t>
            </a:r>
            <a:r>
              <a:rPr lang="en-US" dirty="0"/>
              <a:t>parents we call this progeny testing.</a:t>
            </a:r>
          </a:p>
        </p:txBody>
      </p:sp>
    </p:spTree>
    <p:extLst>
      <p:ext uri="{BB962C8B-B14F-4D97-AF65-F5344CB8AC3E}">
        <p14:creationId xmlns:p14="http://schemas.microsoft.com/office/powerpoint/2010/main" val="33080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Culling?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Culling which involves identifying and </a:t>
            </a:r>
            <a:r>
              <a:rPr lang="en-US" dirty="0" smtClean="0"/>
              <a:t>removing non-laying </a:t>
            </a:r>
            <a:r>
              <a:rPr lang="en-US" dirty="0"/>
              <a:t>and low producing hens from a flock is an indirect method of applying </a:t>
            </a:r>
            <a:r>
              <a:rPr lang="en-US" dirty="0" smtClean="0"/>
              <a:t>breeding knowledge </a:t>
            </a:r>
            <a:r>
              <a:rPr lang="en-US" dirty="0"/>
              <a:t>to the production of poultry stock</a:t>
            </a:r>
            <a:r>
              <a:rPr lang="en-US" dirty="0" smtClean="0"/>
              <a:t>.</a:t>
            </a:r>
          </a:p>
          <a:p>
            <a:r>
              <a:rPr lang="en-US" dirty="0"/>
              <a:t>Culling should take place </a:t>
            </a:r>
            <a:r>
              <a:rPr lang="en-US" b="1" dirty="0"/>
              <a:t>throughout</a:t>
            </a:r>
            <a:r>
              <a:rPr lang="en-US" dirty="0"/>
              <a:t> </a:t>
            </a:r>
            <a:r>
              <a:rPr lang="en-US" b="1" dirty="0"/>
              <a:t>the year</a:t>
            </a:r>
            <a:r>
              <a:rPr lang="en-US" dirty="0"/>
              <a:t>. When chicks are started, all obviously weak</a:t>
            </a:r>
          </a:p>
          <a:p>
            <a:pPr marL="0" indent="0">
              <a:buNone/>
            </a:pPr>
            <a:r>
              <a:rPr lang="en-US" dirty="0"/>
              <a:t>birds should be culled. As the flock get older,</a:t>
            </a:r>
          </a:p>
        </p:txBody>
      </p:sp>
    </p:spTree>
    <p:extLst>
      <p:ext uri="{BB962C8B-B14F-4D97-AF65-F5344CB8AC3E}">
        <p14:creationId xmlns:p14="http://schemas.microsoft.com/office/powerpoint/2010/main" val="37982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slow-growing pullets </a:t>
            </a:r>
            <a:r>
              <a:rPr lang="en-US" dirty="0" smtClean="0"/>
              <a:t>should be eliminated.</a:t>
            </a:r>
          </a:p>
          <a:p>
            <a:r>
              <a:rPr lang="en-US" dirty="0"/>
              <a:t>slow-maturing birds should </a:t>
            </a:r>
            <a:r>
              <a:rPr lang="en-US" dirty="0" smtClean="0"/>
              <a:t>be removed.</a:t>
            </a:r>
          </a:p>
          <a:p>
            <a:r>
              <a:rPr lang="en-US" dirty="0"/>
              <a:t>flock owners should remove the sick, lame, or </a:t>
            </a:r>
            <a:r>
              <a:rPr lang="en-US" dirty="0" smtClean="0"/>
              <a:t>injured birds.</a:t>
            </a:r>
          </a:p>
          <a:p>
            <a:r>
              <a:rPr lang="en-US" dirty="0"/>
              <a:t>heavy culling should not be necessary during the first eight to </a:t>
            </a:r>
            <a:r>
              <a:rPr lang="en-US" dirty="0" smtClean="0"/>
              <a:t>nine months </a:t>
            </a:r>
            <a:r>
              <a:rPr lang="en-US" dirty="0"/>
              <a:t>of lay</a:t>
            </a:r>
            <a:r>
              <a:rPr lang="en-US" dirty="0" smtClean="0"/>
              <a:t>.</a:t>
            </a:r>
          </a:p>
          <a:p>
            <a:r>
              <a:rPr lang="en-US" dirty="0"/>
              <a:t>The degree of culling is relatively high in small poultry </a:t>
            </a:r>
            <a:r>
              <a:rPr lang="en-US" dirty="0" smtClean="0"/>
              <a:t>flocks particularly </a:t>
            </a:r>
            <a:r>
              <a:rPr lang="en-US" dirty="0"/>
              <a:t>if they are kept for a second or third production year.</a:t>
            </a:r>
          </a:p>
        </p:txBody>
      </p:sp>
    </p:spTree>
    <p:extLst>
      <p:ext uri="{BB962C8B-B14F-4D97-AF65-F5344CB8AC3E}">
        <p14:creationId xmlns:p14="http://schemas.microsoft.com/office/powerpoint/2010/main" val="30303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In general, there are four reasons for culling:-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1) Salvage the poor producer before the bird becomes too emaciated for market or </a:t>
            </a:r>
            <a:r>
              <a:rPr lang="en-US" dirty="0" smtClean="0"/>
              <a:t>before she </a:t>
            </a:r>
            <a:r>
              <a:rPr lang="en-US" dirty="0"/>
              <a:t>dies.</a:t>
            </a:r>
          </a:p>
          <a:p>
            <a:pPr marL="0" indent="0">
              <a:buNone/>
            </a:pPr>
            <a:r>
              <a:rPr lang="en-US" dirty="0"/>
              <a:t>2) Increase </a:t>
            </a:r>
            <a:r>
              <a:rPr lang="en-US" dirty="0" smtClean="0"/>
              <a:t>the </a:t>
            </a:r>
            <a:r>
              <a:rPr lang="en-US" dirty="0"/>
              <a:t>efficiency of production, which is reflected as a higher percent </a:t>
            </a:r>
            <a:r>
              <a:rPr lang="en-US" dirty="0" smtClean="0"/>
              <a:t>production of </a:t>
            </a:r>
            <a:r>
              <a:rPr lang="en-US" dirty="0"/>
              <a:t>the flock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Increase </a:t>
            </a:r>
            <a:r>
              <a:rPr lang="en-US" dirty="0"/>
              <a:t>the amount of floor and feeder space available for the good producers, with </a:t>
            </a:r>
            <a:r>
              <a:rPr lang="en-US" dirty="0" smtClean="0"/>
              <a:t>a resulting </a:t>
            </a:r>
            <a:r>
              <a:rPr lang="en-US" dirty="0"/>
              <a:t>increase in efficiency of space and </a:t>
            </a:r>
            <a:r>
              <a:rPr lang="en-US" dirty="0" smtClean="0"/>
              <a:t>labor </a:t>
            </a:r>
            <a:r>
              <a:rPr lang="en-US" dirty="0"/>
              <a:t>required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4) Control spread of disease.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How to decide?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a hen is examined to determine whether to “cull” her or “keep” her in the </a:t>
            </a:r>
            <a:r>
              <a:rPr lang="en-US" dirty="0" smtClean="0"/>
              <a:t>laying flock</a:t>
            </a:r>
            <a:r>
              <a:rPr lang="en-US" dirty="0"/>
              <a:t>, there are five things you want to know about the individual:</a:t>
            </a:r>
          </a:p>
        </p:txBody>
      </p:sp>
    </p:spTree>
    <p:extLst>
      <p:ext uri="{BB962C8B-B14F-4D97-AF65-F5344CB8AC3E}">
        <p14:creationId xmlns:p14="http://schemas.microsoft.com/office/powerpoint/2010/main" val="3900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Ability to lay. Body capacity, stamina, general health, and alert appearance</a:t>
            </a:r>
            <a:r>
              <a:rPr lang="en-US" dirty="0" smtClean="0"/>
              <a:t>.</a:t>
            </a:r>
          </a:p>
          <a:p>
            <a:r>
              <a:rPr lang="en-US" dirty="0"/>
              <a:t>This </a:t>
            </a:r>
            <a:r>
              <a:rPr lang="en-US" dirty="0" smtClean="0"/>
              <a:t>may be </a:t>
            </a:r>
            <a:r>
              <a:rPr lang="en-US" dirty="0"/>
              <a:t>determined before production begins or anytime during the first production year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/>
              <a:t>Present production</a:t>
            </a:r>
            <a:r>
              <a:rPr lang="en-US" dirty="0"/>
              <a:t>. This may be determined at any season of the year to distinguish</a:t>
            </a:r>
          </a:p>
          <a:p>
            <a:pPr marL="0" indent="0">
              <a:buNone/>
            </a:pPr>
            <a:r>
              <a:rPr lang="en-US" dirty="0"/>
              <a:t>between those birds that are laying and those that are resting at the time of handling.</a:t>
            </a:r>
          </a:p>
        </p:txBody>
      </p:sp>
    </p:spTree>
    <p:extLst>
      <p:ext uri="{BB962C8B-B14F-4D97-AF65-F5344CB8AC3E}">
        <p14:creationId xmlns:p14="http://schemas.microsoft.com/office/powerpoint/2010/main" val="9656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 smtClean="0"/>
              <a:t>3) Indication </a:t>
            </a:r>
            <a:r>
              <a:rPr lang="en-US" b="1" dirty="0"/>
              <a:t>of past </a:t>
            </a:r>
            <a:r>
              <a:rPr lang="en-US" b="1" dirty="0" smtClean="0"/>
              <a:t>performance: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These characteristics are usually not apparent in </a:t>
            </a:r>
            <a:r>
              <a:rPr lang="en-US" dirty="0" smtClean="0"/>
              <a:t>the pullet </a:t>
            </a:r>
            <a:r>
              <a:rPr lang="en-US" dirty="0"/>
              <a:t>that has just started to lay, since it depends upon the length of time a bird has</a:t>
            </a:r>
          </a:p>
          <a:p>
            <a:pPr marL="0" indent="0">
              <a:buNone/>
            </a:pPr>
            <a:r>
              <a:rPr lang="en-US" dirty="0"/>
              <a:t>been in production. However, these can and should be used for measuring the worth</a:t>
            </a:r>
          </a:p>
          <a:p>
            <a:pPr marL="0" indent="0">
              <a:buNone/>
            </a:pPr>
            <a:r>
              <a:rPr lang="en-US" dirty="0"/>
              <a:t>of a bird any time after she starts laying.</a:t>
            </a:r>
          </a:p>
        </p:txBody>
      </p:sp>
    </p:spTree>
    <p:extLst>
      <p:ext uri="{BB962C8B-B14F-4D97-AF65-F5344CB8AC3E}">
        <p14:creationId xmlns:p14="http://schemas.microsoft.com/office/powerpoint/2010/main" val="15940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4) </a:t>
            </a:r>
            <a:r>
              <a:rPr lang="en-US" b="1" dirty="0" smtClean="0"/>
              <a:t>Rate </a:t>
            </a:r>
            <a:r>
              <a:rPr lang="en-US" b="1" dirty="0"/>
              <a:t>of </a:t>
            </a:r>
            <a:r>
              <a:rPr lang="en-US" b="1" dirty="0" smtClean="0"/>
              <a:t>production: </a:t>
            </a:r>
            <a:r>
              <a:rPr lang="en-US" dirty="0" smtClean="0"/>
              <a:t>The </a:t>
            </a:r>
            <a:r>
              <a:rPr lang="en-US" dirty="0"/>
              <a:t>number of eggs laid in a given length of time is important;</a:t>
            </a:r>
          </a:p>
          <a:p>
            <a:pPr marL="0" indent="0">
              <a:buNone/>
            </a:pPr>
            <a:r>
              <a:rPr lang="en-US" dirty="0"/>
              <a:t>the higher the rate of production, the more valuable the hen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5) Health </a:t>
            </a:r>
            <a:r>
              <a:rPr lang="en-US" b="1" dirty="0"/>
              <a:t>and </a:t>
            </a:r>
            <a:r>
              <a:rPr lang="en-US" b="1" dirty="0" smtClean="0"/>
              <a:t>vitality:  </a:t>
            </a:r>
            <a:r>
              <a:rPr lang="en-US" dirty="0"/>
              <a:t>The ability of the birds to withstand the strain of egg production</a:t>
            </a:r>
          </a:p>
          <a:p>
            <a:pPr marL="0" indent="0">
              <a:buNone/>
            </a:pPr>
            <a:r>
              <a:rPr lang="en-US" dirty="0"/>
              <a:t>may be determined anytime before or after the egg-laying period.</a:t>
            </a:r>
          </a:p>
        </p:txBody>
      </p:sp>
    </p:spTree>
    <p:extLst>
      <p:ext uri="{BB962C8B-B14F-4D97-AF65-F5344CB8AC3E}">
        <p14:creationId xmlns:p14="http://schemas.microsoft.com/office/powerpoint/2010/main" val="8686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All plants and animals are made of small building blocks </a:t>
            </a:r>
            <a:r>
              <a:rPr lang="en-US" dirty="0" smtClean="0"/>
              <a:t>called cells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individual cell contains a cell wall (membrane) and a </a:t>
            </a:r>
            <a:r>
              <a:rPr lang="en-US" dirty="0" smtClean="0"/>
              <a:t>nucleus within </a:t>
            </a:r>
            <a:r>
              <a:rPr lang="en-US" dirty="0"/>
              <a:t>the membrane.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cellular material, cytoplasm, is found </a:t>
            </a:r>
            <a:r>
              <a:rPr lang="en-US" dirty="0" smtClean="0"/>
              <a:t>between the </a:t>
            </a:r>
            <a:r>
              <a:rPr lang="en-US" dirty="0"/>
              <a:t>nucleus and membrane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5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Steps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When planning to cull or select birds in a laying </a:t>
            </a:r>
            <a:r>
              <a:rPr lang="en-US" dirty="0" smtClean="0"/>
              <a:t>flock.</a:t>
            </a:r>
          </a:p>
          <a:p>
            <a:r>
              <a:rPr lang="en-US" dirty="0" smtClean="0"/>
              <a:t> </a:t>
            </a:r>
            <a:r>
              <a:rPr lang="en-US" dirty="0"/>
              <a:t>look over the entire flock </a:t>
            </a:r>
            <a:r>
              <a:rPr lang="en-US" dirty="0" smtClean="0"/>
              <a:t>before handling </a:t>
            </a:r>
            <a:r>
              <a:rPr lang="en-US" dirty="0"/>
              <a:t>any of the birds to get an overall picture</a:t>
            </a:r>
            <a:r>
              <a:rPr lang="en-US" dirty="0" smtClean="0"/>
              <a:t>.</a:t>
            </a:r>
          </a:p>
          <a:p>
            <a:r>
              <a:rPr lang="en-US" dirty="0"/>
              <a:t>Note the health and vitality of the bird</a:t>
            </a:r>
          </a:p>
          <a:p>
            <a:pPr marL="0" indent="0">
              <a:buNone/>
            </a:pPr>
            <a:r>
              <a:rPr lang="en-US" dirty="0"/>
              <a:t>before you pick it up</a:t>
            </a:r>
            <a:r>
              <a:rPr lang="en-US" dirty="0" smtClean="0"/>
              <a:t>.</a:t>
            </a:r>
          </a:p>
          <a:p>
            <a:r>
              <a:rPr lang="en-US" dirty="0"/>
              <a:t>Then look at the gross structure of the </a:t>
            </a:r>
            <a:r>
              <a:rPr lang="en-US" dirty="0" smtClean="0"/>
              <a:t>individual.</a:t>
            </a:r>
          </a:p>
          <a:p>
            <a:r>
              <a:rPr lang="en-US" dirty="0"/>
              <a:t>her posture, </a:t>
            </a:r>
            <a:r>
              <a:rPr lang="en-US" dirty="0" smtClean="0"/>
              <a:t>body shape</a:t>
            </a:r>
            <a:r>
              <a:rPr lang="en-US" dirty="0"/>
              <a:t>, and general appearance.</a:t>
            </a:r>
          </a:p>
        </p:txBody>
      </p:sp>
    </p:spTree>
    <p:extLst>
      <p:ext uri="{BB962C8B-B14F-4D97-AF65-F5344CB8AC3E}">
        <p14:creationId xmlns:p14="http://schemas.microsoft.com/office/powerpoint/2010/main" val="38382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Environmental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Indigenous birds are better adapted to local environment and local </a:t>
            </a:r>
            <a:r>
              <a:rPr lang="en-US" dirty="0" smtClean="0"/>
              <a:t>feedstuffs.</a:t>
            </a:r>
          </a:p>
          <a:p>
            <a:r>
              <a:rPr lang="en-US" dirty="0"/>
              <a:t>low level </a:t>
            </a:r>
            <a:r>
              <a:rPr lang="en-US" dirty="0" smtClean="0"/>
              <a:t>of feeding</a:t>
            </a:r>
            <a:r>
              <a:rPr lang="en-US" dirty="0"/>
              <a:t>, heat stress and also are more disease resistance than imported </a:t>
            </a:r>
            <a:r>
              <a:rPr lang="en-US" dirty="0" smtClean="0"/>
              <a:t>breeds.</a:t>
            </a:r>
          </a:p>
          <a:p>
            <a:r>
              <a:rPr lang="en-US" dirty="0"/>
              <a:t>they are more tolerant to high ambient temperature and perhaps </a:t>
            </a:r>
            <a:r>
              <a:rPr lang="en-US" dirty="0" smtClean="0"/>
              <a:t>have a </a:t>
            </a:r>
            <a:r>
              <a:rPr lang="en-US" dirty="0"/>
              <a:t>higher feed conversion efficiency due to their smaller maintenance requirement.</a:t>
            </a:r>
          </a:p>
        </p:txBody>
      </p:sp>
    </p:spTree>
    <p:extLst>
      <p:ext uri="{BB962C8B-B14F-4D97-AF65-F5344CB8AC3E}">
        <p14:creationId xmlns:p14="http://schemas.microsoft.com/office/powerpoint/2010/main" val="21487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Reference list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/>
              <a:t>Parkhurst</a:t>
            </a:r>
            <a:r>
              <a:rPr lang="en-US" dirty="0"/>
              <a:t>.,Carmen R .&amp; </a:t>
            </a:r>
            <a:r>
              <a:rPr lang="en-US" dirty="0" err="1"/>
              <a:t>Mountney</a:t>
            </a:r>
            <a:r>
              <a:rPr lang="en-US" dirty="0"/>
              <a:t> ., George J. (1988). </a:t>
            </a:r>
            <a:r>
              <a:rPr lang="en-US" i="1" dirty="0"/>
              <a:t>Poultry meat and egg production.</a:t>
            </a:r>
            <a:r>
              <a:rPr lang="en-US" dirty="0"/>
              <a:t> New York.</a:t>
            </a:r>
          </a:p>
          <a:p>
            <a:pPr>
              <a:buFontTx/>
              <a:buChar char="-"/>
            </a:pPr>
            <a:r>
              <a:rPr lang="en-US" dirty="0" err="1"/>
              <a:t>Daghir</a:t>
            </a:r>
            <a:r>
              <a:rPr lang="en-US" dirty="0"/>
              <a:t>., </a:t>
            </a:r>
            <a:r>
              <a:rPr lang="en-US" dirty="0" err="1"/>
              <a:t>Nuhad</a:t>
            </a:r>
            <a:r>
              <a:rPr lang="en-US" dirty="0"/>
              <a:t> J. (2008).</a:t>
            </a:r>
            <a:r>
              <a:rPr lang="en-US" b="1" dirty="0"/>
              <a:t> </a:t>
            </a:r>
            <a:r>
              <a:rPr lang="en-US" i="1" dirty="0"/>
              <a:t>POULTRY PRODUCTION IN HOT CLIMATES.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chromosomes:</a:t>
            </a:r>
            <a:r>
              <a:rPr lang="en-US" dirty="0" err="1" smtClean="0">
                <a:solidFill>
                  <a:schemeClr val="tx1"/>
                </a:solidFill>
              </a:rPr>
              <a:t>contained</a:t>
            </a:r>
            <a:r>
              <a:rPr lang="en-US" dirty="0" smtClean="0"/>
              <a:t> within the nucleus, carry genetic material called genes (units of inheritance</a:t>
            </a:r>
            <a:r>
              <a:rPr lang="en-US" b="1" dirty="0" smtClean="0"/>
              <a:t>).</a:t>
            </a:r>
          </a:p>
          <a:p>
            <a:r>
              <a:rPr lang="en-US" dirty="0" smtClean="0"/>
              <a:t>In chickens, it is 39 and the number of chromosomes varies for different species.</a:t>
            </a:r>
          </a:p>
          <a:p>
            <a:r>
              <a:rPr lang="en-US" dirty="0" smtClean="0"/>
              <a:t>In </a:t>
            </a:r>
            <a:r>
              <a:rPr lang="en-US" dirty="0"/>
              <a:t>all animals, including birds, the body cells contain one pair of </a:t>
            </a:r>
            <a:r>
              <a:rPr lang="en-US" dirty="0" smtClean="0"/>
              <a:t>sex chromosomes </a:t>
            </a:r>
            <a:r>
              <a:rPr lang="en-US" dirty="0"/>
              <a:t>since they relate to the animal's sex.</a:t>
            </a:r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The chromosomes are threadlike structures </a:t>
            </a:r>
            <a:r>
              <a:rPr lang="en-US" dirty="0" smtClean="0"/>
              <a:t>located in </a:t>
            </a:r>
            <a:r>
              <a:rPr lang="en-US" dirty="0"/>
              <a:t>the nuclei o f microscopic cells which make up the bodies of all higher organisms</a:t>
            </a:r>
            <a:r>
              <a:rPr lang="en-US" dirty="0" smtClean="0"/>
              <a:t>.</a:t>
            </a:r>
          </a:p>
          <a:p>
            <a:r>
              <a:rPr lang="en-US" dirty="0"/>
              <a:t>Chromosomes exist </a:t>
            </a:r>
            <a:r>
              <a:rPr lang="en-US" dirty="0" smtClean="0"/>
              <a:t>in  </a:t>
            </a:r>
            <a:r>
              <a:rPr lang="en-US" dirty="0"/>
              <a:t>every living </a:t>
            </a:r>
            <a:r>
              <a:rPr lang="en-US" dirty="0" smtClean="0"/>
              <a:t>cell</a:t>
            </a:r>
          </a:p>
          <a:p>
            <a:r>
              <a:rPr lang="en-US" dirty="0" smtClean="0"/>
              <a:t>Transmission of </a:t>
            </a:r>
            <a:r>
              <a:rPr lang="en-US" dirty="0"/>
              <a:t>hereditary characters is only through sex cells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manipulation </a:t>
            </a:r>
            <a:r>
              <a:rPr lang="en-US" dirty="0"/>
              <a:t>of genes is the basis for all breeding programs, and DNA may be considered </a:t>
            </a:r>
            <a:r>
              <a:rPr lang="en-US" dirty="0" smtClean="0"/>
              <a:t>as building </a:t>
            </a:r>
            <a:r>
              <a:rPr lang="en-US" dirty="0"/>
              <a:t>blocks </a:t>
            </a:r>
            <a:r>
              <a:rPr lang="en-US" dirty="0" smtClean="0"/>
              <a:t>of </a:t>
            </a:r>
            <a:r>
              <a:rPr lang="en-US" dirty="0"/>
              <a:t>the genetic foundation of an animal.</a:t>
            </a:r>
          </a:p>
        </p:txBody>
      </p:sp>
    </p:spTree>
    <p:extLst>
      <p:ext uri="{BB962C8B-B14F-4D97-AF65-F5344CB8AC3E}">
        <p14:creationId xmlns:p14="http://schemas.microsoft.com/office/powerpoint/2010/main" val="40421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They are referred </a:t>
            </a:r>
            <a:r>
              <a:rPr lang="en-US" dirty="0" smtClean="0"/>
              <a:t>to </a:t>
            </a:r>
            <a:r>
              <a:rPr lang="en-US" dirty="0"/>
              <a:t>as the X and </a:t>
            </a:r>
            <a:r>
              <a:rPr lang="en-US" dirty="0" smtClean="0"/>
              <a:t>chromosomes </a:t>
            </a:r>
            <a:r>
              <a:rPr lang="en-US" dirty="0"/>
              <a:t>with the X being larger than the 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In </a:t>
            </a:r>
            <a:r>
              <a:rPr lang="en-US" dirty="0" smtClean="0"/>
              <a:t>humans </a:t>
            </a:r>
            <a:r>
              <a:rPr lang="en-US" dirty="0"/>
              <a:t>and farm </a:t>
            </a:r>
            <a:r>
              <a:rPr lang="en-US" dirty="0" smtClean="0"/>
              <a:t>animals, </a:t>
            </a:r>
            <a:r>
              <a:rPr lang="en-US" dirty="0"/>
              <a:t>the male is XY (heterogametic) and </a:t>
            </a:r>
            <a:r>
              <a:rPr lang="en-US" dirty="0" smtClean="0"/>
              <a:t>the female </a:t>
            </a:r>
            <a:r>
              <a:rPr lang="en-US" dirty="0"/>
              <a:t>is XX (homogametic</a:t>
            </a:r>
            <a:r>
              <a:rPr lang="en-US" dirty="0" smtClean="0"/>
              <a:t>).</a:t>
            </a:r>
          </a:p>
          <a:p>
            <a:r>
              <a:rPr lang="en-US" b="1" dirty="0"/>
              <a:t>In </a:t>
            </a:r>
            <a:r>
              <a:rPr lang="en-US" dirty="0"/>
              <a:t>birds, the males are ZZ (</a:t>
            </a:r>
            <a:r>
              <a:rPr lang="en-US" dirty="0" smtClean="0"/>
              <a:t>homogametic) and </a:t>
            </a:r>
            <a:r>
              <a:rPr lang="en-US" dirty="0"/>
              <a:t>the females ZW (heterogametic).</a:t>
            </a:r>
          </a:p>
        </p:txBody>
      </p:sp>
    </p:spTree>
    <p:extLst>
      <p:ext uri="{BB962C8B-B14F-4D97-AF65-F5344CB8AC3E}">
        <p14:creationId xmlns:p14="http://schemas.microsoft.com/office/powerpoint/2010/main" val="32556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As the chromosomes exist in pairs </a:t>
            </a:r>
            <a:r>
              <a:rPr lang="en-US" dirty="0" smtClean="0"/>
              <a:t>the genes </a:t>
            </a:r>
            <a:r>
              <a:rPr lang="en-US" dirty="0"/>
              <a:t>also exist in pairs</a:t>
            </a:r>
            <a:r>
              <a:rPr lang="en-US" dirty="0" smtClean="0"/>
              <a:t>.</a:t>
            </a:r>
          </a:p>
          <a:p>
            <a:r>
              <a:rPr lang="en-US" dirty="0"/>
              <a:t>On each chromosome there could </a:t>
            </a:r>
            <a:r>
              <a:rPr lang="en-US" dirty="0" smtClean="0"/>
              <a:t>be thousands of </a:t>
            </a:r>
            <a:r>
              <a:rPr lang="en-US" dirty="0"/>
              <a:t>genes</a:t>
            </a:r>
            <a:r>
              <a:rPr lang="en-US" dirty="0" smtClean="0"/>
              <a:t>.</a:t>
            </a:r>
          </a:p>
          <a:p>
            <a:r>
              <a:rPr lang="en-US" b="1" dirty="0"/>
              <a:t>Phenotype </a:t>
            </a:r>
            <a:r>
              <a:rPr lang="en-US" b="1" dirty="0" smtClean="0"/>
              <a:t>: </a:t>
            </a:r>
            <a:r>
              <a:rPr lang="en-US" dirty="0" smtClean="0"/>
              <a:t>The </a:t>
            </a:r>
            <a:r>
              <a:rPr lang="en-US" dirty="0"/>
              <a:t>external appearance or some other observable or measurable characteristic </a:t>
            </a:r>
            <a:r>
              <a:rPr lang="en-US" dirty="0" smtClean="0"/>
              <a:t>of an </a:t>
            </a:r>
            <a:r>
              <a:rPr lang="en-US" dirty="0"/>
              <a:t>individual.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72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/>
              <a:t>Poultry breeding compared to other livestock.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Poultry breeding has achieved a level of practical application that is not even approached </a:t>
            </a:r>
            <a:r>
              <a:rPr lang="en-US" dirty="0" smtClean="0"/>
              <a:t>in large-animal breeding.</a:t>
            </a:r>
          </a:p>
          <a:p>
            <a:r>
              <a:rPr lang="en-US" b="1" dirty="0"/>
              <a:t>Selection</a:t>
            </a:r>
            <a:r>
              <a:rPr lang="en-US" dirty="0"/>
              <a:t> and </a:t>
            </a:r>
            <a:r>
              <a:rPr lang="en-US" b="1" dirty="0" smtClean="0"/>
              <a:t>crossbreeding</a:t>
            </a:r>
            <a:r>
              <a:rPr lang="en-US" dirty="0" smtClean="0"/>
              <a:t> </a:t>
            </a:r>
            <a:r>
              <a:rPr lang="en-US" dirty="0"/>
              <a:t>techniques have enabled the production </a:t>
            </a:r>
            <a:r>
              <a:rPr lang="en-US" dirty="0" smtClean="0"/>
              <a:t>of a </a:t>
            </a:r>
            <a:r>
              <a:rPr lang="en-US" dirty="0"/>
              <a:t>laying fowl which will provide up to 300 eggs a </a:t>
            </a:r>
            <a:r>
              <a:rPr lang="en-US" dirty="0" smtClean="0"/>
              <a:t>year with many reasons.</a:t>
            </a:r>
          </a:p>
          <a:p>
            <a:r>
              <a:rPr lang="en-US" b="1" dirty="0"/>
              <a:t>Generation </a:t>
            </a:r>
            <a:r>
              <a:rPr lang="en-US" b="1" dirty="0" smtClean="0"/>
              <a:t>interval: </a:t>
            </a:r>
          </a:p>
          <a:p>
            <a:r>
              <a:rPr lang="en-US" b="1" dirty="0"/>
              <a:t>High reproductive </a:t>
            </a:r>
            <a:r>
              <a:rPr lang="en-US" b="1" dirty="0" smtClean="0"/>
              <a:t>rate: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1926</Words>
  <Application>Microsoft Office PowerPoint</Application>
  <PresentationFormat>On-screen Show (4:3)</PresentationFormat>
  <Paragraphs>164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Office Theme</vt:lpstr>
      <vt:lpstr>PowerPoint Presentation</vt:lpstr>
      <vt:lpstr>Genetics?</vt:lpstr>
      <vt:lpstr>Cont..</vt:lpstr>
      <vt:lpstr>Cont..</vt:lpstr>
      <vt:lpstr>Cont..</vt:lpstr>
      <vt:lpstr>Cont..</vt:lpstr>
      <vt:lpstr>Cont..</vt:lpstr>
      <vt:lpstr>Cont..</vt:lpstr>
      <vt:lpstr>Poultry breeding compared to other livestock.</vt:lpstr>
      <vt:lpstr>crossbreeding</vt:lpstr>
      <vt:lpstr>The role o f inbreeding and crossbreeding</vt:lpstr>
      <vt:lpstr>Cont..</vt:lpstr>
      <vt:lpstr>Sex chromosomes and sex-linked genes.</vt:lpstr>
      <vt:lpstr>Cont..</vt:lpstr>
      <vt:lpstr>Chicken breeds</vt:lpstr>
      <vt:lpstr>White leghorn:  </vt:lpstr>
      <vt:lpstr>Rhode island red</vt:lpstr>
      <vt:lpstr>Cont..</vt:lpstr>
      <vt:lpstr>Plymouth rock or Barred rock</vt:lpstr>
      <vt:lpstr>Cont..</vt:lpstr>
      <vt:lpstr>Araucana breed</vt:lpstr>
      <vt:lpstr>Cont..</vt:lpstr>
      <vt:lpstr>Cont..</vt:lpstr>
      <vt:lpstr>White Wayandotte:</vt:lpstr>
      <vt:lpstr>Cont..</vt:lpstr>
      <vt:lpstr>Cont..</vt:lpstr>
      <vt:lpstr>Commercial crosses</vt:lpstr>
      <vt:lpstr>SELECTION AND CULLING</vt:lpstr>
      <vt:lpstr>2 types of selections </vt:lpstr>
      <vt:lpstr>Cont..</vt:lpstr>
      <vt:lpstr>Cont..</vt:lpstr>
      <vt:lpstr>Selection base on</vt:lpstr>
      <vt:lpstr>Culling?</vt:lpstr>
      <vt:lpstr>Cont..</vt:lpstr>
      <vt:lpstr>In general, there are four reasons for culling:-</vt:lpstr>
      <vt:lpstr>How to decide?</vt:lpstr>
      <vt:lpstr>Cont..</vt:lpstr>
      <vt:lpstr>Cont..</vt:lpstr>
      <vt:lpstr>Cont..</vt:lpstr>
      <vt:lpstr>Steps ?</vt:lpstr>
      <vt:lpstr>Environmental adaptation</vt:lpstr>
      <vt:lpstr>Reference list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Burao Animal Science&amp; Agri</dc:title>
  <dc:creator>Admin</dc:creator>
  <cp:lastModifiedBy>Roshna 4pc</cp:lastModifiedBy>
  <cp:revision>23</cp:revision>
  <dcterms:created xsi:type="dcterms:W3CDTF">2019-09-08T15:34:19Z</dcterms:created>
  <dcterms:modified xsi:type="dcterms:W3CDTF">2024-05-31T12:44:38Z</dcterms:modified>
</cp:coreProperties>
</file>