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5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flu/about/disease/complication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English Department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01000" cy="198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400" dirty="0" smtClean="0">
                <a:solidFill>
                  <a:srgbClr val="00B050"/>
                </a:solidFill>
                <a:latin typeface="Berlin Sans FB" pitchFamily="34" charset="0"/>
              </a:rPr>
              <a:t>Hygiene and Safety Committee</a:t>
            </a:r>
            <a:endParaRPr lang="en-US" sz="4400" dirty="0">
              <a:solidFill>
                <a:srgbClr val="00B05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47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How </a:t>
            </a:r>
            <a:r>
              <a:rPr lang="en-US" b="1" i="1" dirty="0"/>
              <a:t>to Protect </a:t>
            </a:r>
            <a:r>
              <a:rPr lang="en-US" b="1" i="1" dirty="0" smtClean="0"/>
              <a:t>Others:</a:t>
            </a:r>
          </a:p>
          <a:p>
            <a:pPr marL="0" indent="0" algn="just">
              <a:buNone/>
            </a:pPr>
            <a:r>
              <a:rPr lang="en-US" sz="2800" dirty="0"/>
              <a:t>If you have a cold, you should follow these tips to help prevent spreading it to other people: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000" dirty="0"/>
              <a:t>Stay at home while you are sick and keep children out of school or daycare while they are sick</a:t>
            </a:r>
            <a:r>
              <a:rPr lang="en-US" sz="3000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/>
              <a:t>Avoid close contact with others, such as hugging, kissing, or shaking </a:t>
            </a:r>
            <a:r>
              <a:rPr lang="en-US" sz="2800" dirty="0" smtClean="0"/>
              <a:t>hands.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Move away from people before coughing or sneezing</a:t>
            </a:r>
            <a:r>
              <a:rPr lang="en-US" sz="2800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/>
              <a:t>Cough and sneeze into a tissue then throw it away, or cough and sneeze into your upper shirt sleeve, completely covering your mouth and nose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lvl="0" indent="0" algn="just">
              <a:buNone/>
            </a:pPr>
            <a:endParaRPr lang="en-US" sz="3000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435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www.cdc.gov/features/rhinoviruses/rhinoviruses_456px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6106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4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irl sneezing into shirt sleev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458200" cy="601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56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sz="2800" dirty="0" smtClean="0"/>
              <a:t>Wash </a:t>
            </a:r>
            <a:r>
              <a:rPr lang="en-US" sz="2800" dirty="0"/>
              <a:t>your hands after coughing, sneezing, or blowing your nose.</a:t>
            </a:r>
          </a:p>
          <a:p>
            <a:pPr marL="0" lvl="0" indent="0" algn="just">
              <a:buNone/>
            </a:pPr>
            <a:endParaRPr lang="en-US" sz="3000" dirty="0" smtClean="0"/>
          </a:p>
          <a:p>
            <a:pPr marL="514350" indent="-514350" algn="just">
              <a:buFont typeface="+mj-lt"/>
              <a:buAutoNum type="arabicPeriod" startAt="4"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514350" lvl="0" indent="-514350" algn="just">
              <a:buFont typeface="+mj-lt"/>
              <a:buAutoNum type="arabicPeriod" startAt="6"/>
            </a:pPr>
            <a:r>
              <a:rPr lang="en-US" dirty="0" smtClean="0"/>
              <a:t>Disinfect </a:t>
            </a:r>
            <a:r>
              <a:rPr lang="en-US" dirty="0"/>
              <a:t>frequently touched surfaces and objects, such as toys and doorknobs.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4" name="Picture 3" descr="Boy washing hand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905000"/>
            <a:ext cx="6248400" cy="373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355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There is no vaccine to protect you against the common cold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/>
              <a:t>How to Feel </a:t>
            </a:r>
            <a:r>
              <a:rPr lang="en-US" b="1" dirty="0" smtClean="0"/>
              <a:t>Better: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is no cure for a cold.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you should get lots of rest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drink plenty of </a:t>
            </a:r>
            <a:r>
              <a:rPr lang="en-US" dirty="0" smtClean="0"/>
              <a:t>fluids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Over-the-counter medicines may help ease symptoms but will not make your cold go away any faster</a:t>
            </a:r>
            <a:endParaRPr lang="en-US" sz="2800" b="1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5490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  </a:t>
            </a:r>
            <a:r>
              <a:rPr lang="en-US" sz="3000" b="1" dirty="0" smtClean="0"/>
              <a:t>Know </a:t>
            </a:r>
            <a:r>
              <a:rPr lang="en-US" sz="3000" b="1" dirty="0"/>
              <a:t>the Difference between </a:t>
            </a:r>
            <a:r>
              <a:rPr lang="en-US" sz="3000" b="1" dirty="0">
                <a:solidFill>
                  <a:srgbClr val="FF0000"/>
                </a:solidFill>
              </a:rPr>
              <a:t>Common Cold </a:t>
            </a:r>
            <a:r>
              <a:rPr lang="en-US" sz="3000" b="1" dirty="0"/>
              <a:t>and </a:t>
            </a:r>
            <a:r>
              <a:rPr lang="en-US" sz="3000" b="1" dirty="0">
                <a:solidFill>
                  <a:srgbClr val="FF0000"/>
                </a:solidFill>
              </a:rPr>
              <a:t>Flu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The flu, which is caused by influenza viruses, also spreads and causes illness around the same time as the common </a:t>
            </a:r>
            <a:r>
              <a:rPr lang="en-US" dirty="0" smtClean="0"/>
              <a:t>cold.</a:t>
            </a:r>
          </a:p>
          <a:p>
            <a:pPr algn="just"/>
            <a:r>
              <a:rPr lang="en-US" dirty="0"/>
              <a:t>Because these two illnesses have similar symptoms, it can be difficult (or even impossible) to tell the difference between them based on symptoms alone.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753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general, flu symptoms are worse than the common cold and can include fever or feeling feverish/chills, cough, sore throat, runny or stuffy nose, muscle or body aches, headaches and fatigue (tiredness</a:t>
            </a:r>
            <a:r>
              <a:rPr lang="en-US" dirty="0" smtClean="0"/>
              <a:t>)</a:t>
            </a:r>
          </a:p>
          <a:p>
            <a:pPr algn="just"/>
            <a:r>
              <a:rPr lang="en-US" dirty="0"/>
              <a:t>Flu can also have very </a:t>
            </a:r>
            <a:r>
              <a:rPr lang="en-US" u="sng" dirty="0">
                <a:hlinkClick r:id="rId2"/>
              </a:rPr>
              <a:t>serious complications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CDC (</a:t>
            </a:r>
            <a:r>
              <a:rPr lang="en-US" b="1" dirty="0"/>
              <a:t>Centers for Disease Control</a:t>
            </a:r>
            <a:r>
              <a:rPr lang="en-US" dirty="0"/>
              <a:t> ) recommend a yearly flu vaccination as the first and best way to prevent the flu. If you get the flu, antiviral drugs may be a treatment option.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0602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/>
          <a:lstStyle/>
          <a:p>
            <a:r>
              <a:rPr lang="en-US" b="1" dirty="0" smtClean="0"/>
              <a:t>What are the first signs of a cold?</a:t>
            </a:r>
          </a:p>
          <a:p>
            <a:endParaRPr lang="en-US" b="1" dirty="0"/>
          </a:p>
          <a:p>
            <a:r>
              <a:rPr lang="en-US" b="1" dirty="0" smtClean="0"/>
              <a:t>Sore </a:t>
            </a:r>
            <a:r>
              <a:rPr lang="en-US" b="1" dirty="0"/>
              <a:t>throat </a:t>
            </a:r>
            <a:r>
              <a:rPr lang="en-US" dirty="0"/>
              <a:t>and </a:t>
            </a:r>
            <a:r>
              <a:rPr lang="en-US" b="1" dirty="0"/>
              <a:t>runny nose </a:t>
            </a:r>
            <a:r>
              <a:rPr lang="en-US" dirty="0"/>
              <a:t>are usually the first signs of a cold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                      followed </a:t>
            </a:r>
            <a:r>
              <a:rPr lang="en-US" dirty="0"/>
              <a:t>by </a:t>
            </a:r>
            <a:r>
              <a:rPr lang="en-US" b="1" dirty="0"/>
              <a:t>coughing</a:t>
            </a:r>
            <a:r>
              <a:rPr lang="en-US" dirty="0"/>
              <a:t> and </a:t>
            </a:r>
            <a:r>
              <a:rPr lang="en-US" b="1" dirty="0"/>
              <a:t>sneezing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Most people recover in about </a:t>
            </a:r>
            <a:r>
              <a:rPr lang="en-US" b="1" dirty="0"/>
              <a:t>7-10 days.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47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You can help reduce your risk of getting a cold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wash </a:t>
            </a:r>
            <a:r>
              <a:rPr lang="en-US" b="1" dirty="0">
                <a:solidFill>
                  <a:srgbClr val="FF0000"/>
                </a:solidFill>
              </a:rPr>
              <a:t>your hands often,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2. avoid </a:t>
            </a:r>
            <a:r>
              <a:rPr lang="en-US" b="1" dirty="0">
                <a:solidFill>
                  <a:srgbClr val="FFC000"/>
                </a:solidFill>
              </a:rPr>
              <a:t>close contact with sick people</a:t>
            </a:r>
            <a:r>
              <a:rPr lang="en-US" b="1" dirty="0" smtClean="0">
                <a:solidFill>
                  <a:srgbClr val="FFC000"/>
                </a:solidFill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3. and </a:t>
            </a:r>
            <a:r>
              <a:rPr lang="en-US" b="1" dirty="0">
                <a:solidFill>
                  <a:srgbClr val="00B050"/>
                </a:solidFill>
              </a:rPr>
              <a:t>don’t touch your face with unwashed hands.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33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Common Colds are </a:t>
            </a:r>
            <a:r>
              <a:rPr lang="en-US" dirty="0"/>
              <a:t>the main reason that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 1. children </a:t>
            </a:r>
            <a:r>
              <a:rPr lang="en-US" dirty="0"/>
              <a:t>miss </a:t>
            </a:r>
            <a:r>
              <a:rPr lang="en-US" dirty="0" smtClean="0"/>
              <a:t>school</a:t>
            </a:r>
          </a:p>
          <a:p>
            <a:pPr marL="0" indent="0">
              <a:buNone/>
            </a:pPr>
            <a:r>
              <a:rPr lang="en-US" dirty="0" smtClean="0"/>
              <a:t>          2. and </a:t>
            </a:r>
            <a:r>
              <a:rPr lang="en-US" dirty="0"/>
              <a:t>adults miss </a:t>
            </a:r>
            <a:r>
              <a:rPr lang="en-US" dirty="0" smtClean="0"/>
              <a:t>work</a:t>
            </a:r>
          </a:p>
          <a:p>
            <a:r>
              <a:rPr lang="en-US" dirty="0"/>
              <a:t>Each year in the United States, there are </a:t>
            </a:r>
            <a:r>
              <a:rPr lang="en-US" b="1" dirty="0">
                <a:solidFill>
                  <a:srgbClr val="FF0000"/>
                </a:solidFill>
              </a:rPr>
              <a:t>millions of cases</a:t>
            </a:r>
            <a:r>
              <a:rPr lang="en-US" dirty="0"/>
              <a:t> of the common cold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00B050"/>
                </a:solidFill>
              </a:rPr>
              <a:t>Adults</a:t>
            </a:r>
            <a:r>
              <a:rPr lang="en-US" dirty="0"/>
              <a:t> have an average of </a:t>
            </a:r>
            <a:r>
              <a:rPr lang="en-US" b="1" dirty="0">
                <a:solidFill>
                  <a:srgbClr val="00B050"/>
                </a:solidFill>
              </a:rPr>
              <a:t>2-3 colds per year</a:t>
            </a:r>
            <a:r>
              <a:rPr lang="en-US" dirty="0"/>
              <a:t>, and </a:t>
            </a:r>
            <a:r>
              <a:rPr lang="en-US" b="1" dirty="0">
                <a:solidFill>
                  <a:srgbClr val="FF6699"/>
                </a:solidFill>
              </a:rPr>
              <a:t>children have even more</a:t>
            </a:r>
            <a:r>
              <a:rPr lang="en-US" dirty="0"/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40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Most people get colds in the </a:t>
            </a:r>
            <a:r>
              <a:rPr lang="en-US" b="1" dirty="0">
                <a:solidFill>
                  <a:srgbClr val="FF0000"/>
                </a:solidFill>
              </a:rPr>
              <a:t>winter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spring</a:t>
            </a:r>
            <a:r>
              <a:rPr lang="en-US" dirty="0"/>
              <a:t>, but it is possible to get a cold </a:t>
            </a:r>
            <a:r>
              <a:rPr lang="en-US" u="sng" dirty="0"/>
              <a:t>any time of the year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Bahnschrift SemiBold" pitchFamily="34" charset="0"/>
              </a:rPr>
              <a:t>  Symptoms </a:t>
            </a:r>
            <a:r>
              <a:rPr lang="en-US" dirty="0">
                <a:latin typeface="Bahnschrift SemiBold" pitchFamily="34" charset="0"/>
              </a:rPr>
              <a:t>usually include:</a:t>
            </a:r>
            <a:endParaRPr lang="en-US" dirty="0" smtClean="0">
              <a:latin typeface="Bahnschrift SemiBold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sore </a:t>
            </a:r>
            <a:r>
              <a:rPr lang="en-US" dirty="0" smtClean="0"/>
              <a:t>throat   ( painful, often red)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runny </a:t>
            </a:r>
            <a:r>
              <a:rPr lang="en-US" dirty="0" smtClean="0"/>
              <a:t>nose    (producing a lot of liquid)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coughing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sneezing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headaches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body aches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432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Most people recover within about 7-10 days.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However, people </a:t>
            </a:r>
            <a:r>
              <a:rPr lang="en-US" b="1" dirty="0" smtClean="0"/>
              <a:t>with: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weakened immune systems, 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</a:rPr>
              <a:t>asthma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</a:rPr>
              <a:t>or </a:t>
            </a:r>
            <a:r>
              <a:rPr lang="en-US" b="1" dirty="0">
                <a:solidFill>
                  <a:srgbClr val="00B0F0"/>
                </a:solidFill>
              </a:rPr>
              <a:t>respiratory </a:t>
            </a:r>
            <a:r>
              <a:rPr lang="en-US" b="1" dirty="0" smtClean="0">
                <a:solidFill>
                  <a:srgbClr val="00B0F0"/>
                </a:solidFill>
              </a:rPr>
              <a:t>conditions </a:t>
            </a:r>
          </a:p>
          <a:p>
            <a:pPr marL="0" indent="0">
              <a:buNone/>
            </a:pPr>
            <a:r>
              <a:rPr lang="en-US" dirty="0" smtClean="0"/>
              <a:t>                  may </a:t>
            </a:r>
            <a:r>
              <a:rPr lang="en-US" dirty="0"/>
              <a:t>develop serious illness, such </a:t>
            </a:r>
            <a:r>
              <a:rPr lang="en-US" dirty="0" smtClean="0"/>
              <a:t>as: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bronchitis </a:t>
            </a:r>
            <a:r>
              <a:rPr lang="ar-IQ" b="1" dirty="0" smtClean="0">
                <a:solidFill>
                  <a:srgbClr val="FF0000"/>
                </a:solidFill>
              </a:rPr>
              <a:t>(التهاب القصبات)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or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pneumonia</a:t>
            </a:r>
            <a:r>
              <a:rPr lang="ar-IQ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ar-IQ" b="1" dirty="0" smtClean="0">
                <a:solidFill>
                  <a:srgbClr val="FF0000"/>
                </a:solidFill>
              </a:rPr>
              <a:t>(ذات الرئة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0534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How to protect yourself: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sz="2800" dirty="0"/>
              <a:t>Viruses that cause colds can spread from infected people to others through the </a:t>
            </a:r>
            <a:r>
              <a:rPr lang="en-US" sz="2800" b="1" dirty="0">
                <a:solidFill>
                  <a:srgbClr val="FF0000"/>
                </a:solidFill>
              </a:rPr>
              <a:t>air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close personal contact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You </a:t>
            </a:r>
            <a:r>
              <a:rPr lang="en-US" sz="2800" dirty="0"/>
              <a:t>can also get infected through contact with </a:t>
            </a:r>
            <a:r>
              <a:rPr lang="en-US" sz="2800" b="1" dirty="0">
                <a:solidFill>
                  <a:srgbClr val="FF0000"/>
                </a:solidFill>
              </a:rPr>
              <a:t>stool (poop) </a:t>
            </a:r>
            <a:r>
              <a:rPr lang="en-US" sz="2800" dirty="0"/>
              <a:t>or </a:t>
            </a:r>
            <a:r>
              <a:rPr lang="en-US" sz="2800" b="1" dirty="0">
                <a:solidFill>
                  <a:srgbClr val="FF0000"/>
                </a:solidFill>
              </a:rPr>
              <a:t>respiratory secretions </a:t>
            </a:r>
            <a:r>
              <a:rPr lang="en-US" sz="2800" dirty="0"/>
              <a:t>from an infected person. 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can happen when you </a:t>
            </a:r>
            <a:r>
              <a:rPr lang="en-US" sz="2800" b="1" dirty="0">
                <a:solidFill>
                  <a:srgbClr val="00B050"/>
                </a:solidFill>
              </a:rPr>
              <a:t>shake hands</a:t>
            </a:r>
            <a:r>
              <a:rPr lang="en-US" sz="2800" dirty="0"/>
              <a:t> with someone who has a cold, or </a:t>
            </a:r>
            <a:r>
              <a:rPr lang="en-US" sz="2800" b="1" dirty="0">
                <a:solidFill>
                  <a:srgbClr val="00B050"/>
                </a:solidFill>
              </a:rPr>
              <a:t>touch a surface</a:t>
            </a:r>
            <a:r>
              <a:rPr lang="en-US" sz="2800" dirty="0"/>
              <a:t>, like a doorknob, that has respiratory viruses on it, then touch your eyes, mouth, or nose.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393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You can help reduce your risk of getting a cold</a:t>
            </a:r>
            <a:r>
              <a:rPr lang="en-US" b="1" i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Wash </a:t>
            </a:r>
            <a:r>
              <a:rPr lang="en-US" b="1" dirty="0">
                <a:solidFill>
                  <a:srgbClr val="00B050"/>
                </a:solidFill>
              </a:rPr>
              <a:t>your hands often with soap and water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lv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Wash them for </a:t>
            </a:r>
            <a:r>
              <a:rPr lang="en-US" u="sng" dirty="0" smtClean="0"/>
              <a:t>20 seconds</a:t>
            </a:r>
            <a:r>
              <a:rPr lang="en-US" dirty="0" smtClean="0"/>
              <a:t>, and </a:t>
            </a:r>
            <a:r>
              <a:rPr lang="en-US" dirty="0"/>
              <a:t>help young children do the same. If </a:t>
            </a:r>
            <a:r>
              <a:rPr lang="en-US" u="sng" dirty="0"/>
              <a:t>soap and water </a:t>
            </a:r>
            <a:r>
              <a:rPr lang="en-US" dirty="0"/>
              <a:t>are not available, use an </a:t>
            </a:r>
            <a:r>
              <a:rPr lang="en-US" u="sng" dirty="0"/>
              <a:t>alcohol-based hand sanitizer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Viruses </a:t>
            </a:r>
            <a:r>
              <a:rPr lang="en-US" dirty="0">
                <a:solidFill>
                  <a:srgbClr val="FF0000"/>
                </a:solidFill>
              </a:rPr>
              <a:t>that cause colds can live on your hands, and regular </a:t>
            </a:r>
            <a:r>
              <a:rPr lang="en-US" dirty="0" smtClean="0">
                <a:solidFill>
                  <a:srgbClr val="FF0000"/>
                </a:solidFill>
              </a:rPr>
              <a:t>hand washing </a:t>
            </a:r>
            <a:r>
              <a:rPr lang="en-US" dirty="0">
                <a:solidFill>
                  <a:srgbClr val="FF0000"/>
                </a:solidFill>
              </a:rPr>
              <a:t>can help protect you from getting sick.</a:t>
            </a:r>
          </a:p>
          <a:p>
            <a:pPr marL="0" indent="0">
              <a:buNone/>
            </a:pPr>
            <a:endParaRPr lang="en-US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536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Common Colds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2. Avoid </a:t>
            </a:r>
            <a:r>
              <a:rPr lang="en-US" b="1" dirty="0"/>
              <a:t>touching your eyes, nose, and mouth with unwashed </a:t>
            </a:r>
            <a:r>
              <a:rPr lang="en-US" b="1" dirty="0" smtClean="0"/>
              <a:t>hands:</a:t>
            </a:r>
          </a:p>
          <a:p>
            <a:pPr marL="0" lvl="0" indent="0" algn="just">
              <a:buNone/>
            </a:pPr>
            <a:r>
              <a:rPr lang="en-US" dirty="0" smtClean="0"/>
              <a:t>   Viruses </a:t>
            </a:r>
            <a:r>
              <a:rPr lang="en-US" dirty="0"/>
              <a:t>that cause colds can enter your body this way and make you </a:t>
            </a:r>
            <a:r>
              <a:rPr lang="en-US" dirty="0" smtClean="0"/>
              <a:t>sick.</a:t>
            </a:r>
          </a:p>
          <a:p>
            <a:pPr marL="0" lv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b="1" dirty="0" smtClean="0"/>
              <a:t>Stay </a:t>
            </a:r>
            <a:r>
              <a:rPr lang="en-US" b="1" dirty="0"/>
              <a:t>away from people who are sick</a:t>
            </a:r>
            <a:r>
              <a:rPr lang="en-US" b="1" dirty="0" smtClean="0"/>
              <a:t>.</a:t>
            </a:r>
          </a:p>
          <a:p>
            <a:pPr marL="0" lvl="0" indent="0" algn="just">
              <a:buNone/>
            </a:pPr>
            <a:r>
              <a:rPr lang="en-US" dirty="0"/>
              <a:t>Sick people can spread viruses that cause the common cold through close contact with others.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522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746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English Department </vt:lpstr>
      <vt:lpstr>Common Colds</vt:lpstr>
      <vt:lpstr>Common Colds</vt:lpstr>
      <vt:lpstr>Common Colds</vt:lpstr>
      <vt:lpstr>Common Colds</vt:lpstr>
      <vt:lpstr>Common Colds</vt:lpstr>
      <vt:lpstr>Common Colds</vt:lpstr>
      <vt:lpstr>Common Colds</vt:lpstr>
      <vt:lpstr>Common Colds</vt:lpstr>
      <vt:lpstr>Common Colds</vt:lpstr>
      <vt:lpstr>PowerPoint Presentation</vt:lpstr>
      <vt:lpstr>PowerPoint Presentation</vt:lpstr>
      <vt:lpstr>Common Colds</vt:lpstr>
      <vt:lpstr>Common Colds</vt:lpstr>
      <vt:lpstr>Common Colds</vt:lpstr>
      <vt:lpstr>Common Colds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Department </dc:title>
  <dc:creator>mohammed ahmed</dc:creator>
  <cp:lastModifiedBy>dara</cp:lastModifiedBy>
  <cp:revision>28</cp:revision>
  <dcterms:created xsi:type="dcterms:W3CDTF">2006-08-16T00:00:00Z</dcterms:created>
  <dcterms:modified xsi:type="dcterms:W3CDTF">2019-12-02T06:20:35Z</dcterms:modified>
</cp:coreProperties>
</file>