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82000" cy="1470025"/>
          </a:xfrm>
        </p:spPr>
        <p:txBody>
          <a:bodyPr/>
          <a:lstStyle/>
          <a:p>
            <a:r>
              <a:rPr lang="en-US" sz="7200" dirty="0" smtClean="0">
                <a:latin typeface="Acanthus Black SSi" panose="02020500000000000000" pitchFamily="18" charset="0"/>
              </a:rPr>
              <a:t>2-</a:t>
            </a:r>
            <a:r>
              <a:rPr lang="en-US" dirty="0" smtClean="0">
                <a:latin typeface="Acanthus Black SSi" panose="02020500000000000000" pitchFamily="18" charset="0"/>
              </a:rPr>
              <a:t> WHAT IS LANGUAGE?</a:t>
            </a:r>
            <a:endParaRPr lang="en-US" dirty="0">
              <a:latin typeface="Acanthus Black SSi" panose="02020500000000000000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Linguistics: the </a:t>
            </a:r>
            <a:r>
              <a:rPr lang="en-US" dirty="0" smtClean="0">
                <a:solidFill>
                  <a:srgbClr val="C00000"/>
                </a:solidFill>
              </a:rPr>
              <a:t>scientific study</a:t>
            </a:r>
            <a:r>
              <a:rPr lang="en-US" dirty="0" smtClean="0">
                <a:solidFill>
                  <a:schemeClr val="tx1"/>
                </a:solidFill>
              </a:rPr>
              <a:t>  of </a:t>
            </a:r>
            <a:r>
              <a:rPr lang="en-US" i="1" dirty="0" smtClean="0">
                <a:solidFill>
                  <a:srgbClr val="7030A0"/>
                </a:solidFill>
              </a:rPr>
              <a:t>LANGUAGE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b="1" i="1" smtClean="0">
                <a:solidFill>
                  <a:schemeClr val="tx1"/>
                </a:solidFill>
              </a:rPr>
              <a:t>Language is:</a:t>
            </a:r>
            <a:endParaRPr lang="en-US" b="1" i="1" dirty="0" smtClean="0">
              <a:solidFill>
                <a:schemeClr val="tx1"/>
              </a:solidFill>
            </a:endParaRPr>
          </a:p>
          <a:p>
            <a:pPr algn="l"/>
            <a:endParaRPr lang="en-US" b="1" i="1" dirty="0" smtClean="0">
              <a:solidFill>
                <a:schemeClr val="tx1"/>
              </a:solidFill>
            </a:endParaRPr>
          </a:p>
          <a:p>
            <a:pPr marL="1597025" algn="just"/>
            <a:r>
              <a:rPr lang="en-US" sz="2800" dirty="0" smtClean="0">
                <a:solidFill>
                  <a:schemeClr val="tx1"/>
                </a:solidFill>
              </a:rPr>
              <a:t>the specialized sound signalling system which seems to be genetically programmed to develop in humans.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48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/>
            <a:r>
              <a:rPr lang="en-US" dirty="0" smtClean="0"/>
              <a:t>Language is a patterned system of arbitrary sound signals characterized by structure dependence, creativity, displacement, duality and cultural transmission.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9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oper" pitchFamily="2" charset="0"/>
              </a:rPr>
              <a:t>The design features of language </a:t>
            </a:r>
            <a:r>
              <a:rPr lang="en-US" sz="3600" dirty="0" smtClean="0">
                <a:latin typeface="Cooper" pitchFamily="2" charset="0"/>
              </a:rPr>
              <a:t/>
            </a:r>
            <a:br>
              <a:rPr lang="en-US" sz="3600" dirty="0" smtClean="0">
                <a:latin typeface="Cooper" pitchFamily="2" charset="0"/>
              </a:rPr>
            </a:br>
            <a:r>
              <a:rPr lang="en-US" sz="2800" dirty="0" smtClean="0">
                <a:latin typeface="Cooper" pitchFamily="2" charset="0"/>
              </a:rPr>
              <a:t>(Charles Hockett)</a:t>
            </a:r>
            <a:endParaRPr lang="en-US" sz="2800" dirty="0">
              <a:latin typeface="Coop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447800"/>
            <a:ext cx="8948057" cy="5257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u="sng" dirty="0" smtClean="0">
                <a:latin typeface="Aero" pitchFamily="2" charset="0"/>
              </a:rPr>
              <a:t>Use of Sound Signals: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u="sng" dirty="0" smtClean="0"/>
              <a:t>Q1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Is this a unique feature?</a:t>
            </a:r>
          </a:p>
          <a:p>
            <a:pPr marL="682625" indent="0" algn="just">
              <a:buNone/>
              <a:tabLst>
                <a:tab pos="8694738" algn="l"/>
              </a:tabLst>
            </a:pPr>
            <a:r>
              <a:rPr lang="en-US" sz="2600" b="1" dirty="0" smtClean="0"/>
              <a:t>(humans, grasshoppers, birds, dolphins, cows, monkeys and many other species)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i="1" u="sng" dirty="0" smtClean="0"/>
              <a:t>Q2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What some other ways used by animals?</a:t>
            </a:r>
          </a:p>
          <a:p>
            <a:pPr marL="174625" indent="0">
              <a:buNone/>
            </a:pPr>
            <a:r>
              <a:rPr lang="en-US" sz="2600" b="1" dirty="0" smtClean="0"/>
              <a:t>        (</a:t>
            </a:r>
            <a:r>
              <a:rPr lang="en-US" sz="2600" b="1" dirty="0"/>
              <a:t>bees, crabs….)</a:t>
            </a:r>
          </a:p>
          <a:p>
            <a:pPr marL="561975" indent="-387350"/>
            <a:r>
              <a:rPr lang="en-US" dirty="0" smtClean="0"/>
              <a:t>Advantages of sound signals: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400" dirty="0" smtClean="0"/>
              <a:t>1. they can be used in the dark and at some distance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2. they allow a wide variety of messages to be sent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3. they leave the body free for other activities.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b="1" i="1" u="sng" dirty="0" smtClean="0"/>
              <a:t>Q3:</a:t>
            </a:r>
            <a:r>
              <a:rPr lang="en-US" b="1" i="1" dirty="0" smtClean="0"/>
              <a:t>  </a:t>
            </a:r>
            <a:r>
              <a:rPr lang="en-US" sz="2600" b="1" dirty="0" smtClean="0">
                <a:solidFill>
                  <a:srgbClr val="FF0000"/>
                </a:solidFill>
              </a:rPr>
              <a:t>Were the organs of speech originally created for speaking?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1. yes       2. no, adapted</a:t>
            </a:r>
            <a:r>
              <a:rPr lang="en-US" sz="2600" dirty="0" smtClean="0">
                <a:solidFill>
                  <a:srgbClr val="FF0000"/>
                </a:solidFill>
              </a:rPr>
              <a:t>       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1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8382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design features of language </a:t>
            </a:r>
            <a:b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(Charles </a:t>
            </a:r>
            <a:r>
              <a:rPr lang="en-US" sz="24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Hockett</a:t>
            </a:r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7630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000" i="1" dirty="0" smtClean="0">
                <a:latin typeface="Aero" pitchFamily="2" charset="0"/>
              </a:rPr>
              <a:t>2.   </a:t>
            </a:r>
            <a:r>
              <a:rPr lang="en-US" sz="3000" i="1" u="sng" dirty="0" smtClean="0">
                <a:latin typeface="Aero" pitchFamily="2" charset="0"/>
              </a:rPr>
              <a:t>Arbitrariness:</a:t>
            </a:r>
          </a:p>
          <a:p>
            <a:pPr algn="just">
              <a:buFontTx/>
              <a:buChar char="-"/>
            </a:pPr>
            <a:r>
              <a:rPr lang="en-US" sz="2300" dirty="0" smtClean="0"/>
              <a:t>There is no link between the </a:t>
            </a:r>
            <a:r>
              <a:rPr lang="en-US" sz="2300" i="1" u="sng" dirty="0" smtClean="0">
                <a:solidFill>
                  <a:srgbClr val="C00000"/>
                </a:solidFill>
              </a:rPr>
              <a:t>signal</a:t>
            </a:r>
            <a:r>
              <a:rPr lang="en-US" sz="2300" i="1" u="sng" dirty="0" smtClean="0"/>
              <a:t> and </a:t>
            </a:r>
            <a:r>
              <a:rPr lang="en-US" sz="2300" i="1" u="sng" dirty="0" smtClean="0">
                <a:solidFill>
                  <a:srgbClr val="FF0000"/>
                </a:solidFill>
              </a:rPr>
              <a:t>message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en-US" sz="2300" dirty="0" smtClean="0"/>
              <a:t>(form &amp; meaning)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algn="just">
              <a:buFontTx/>
              <a:buChar char="-"/>
            </a:pPr>
            <a:r>
              <a:rPr lang="en-US" sz="2400" dirty="0" smtClean="0"/>
              <a:t>There is a recognizable link between the sound and its meaning that an animal wishes to convey. ( warning, fear, hunger, pain)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b="1" i="1" dirty="0" smtClean="0"/>
              <a:t>Onomatopoeic Words </a:t>
            </a:r>
            <a:r>
              <a:rPr lang="en-US" sz="2400" dirty="0" smtClean="0"/>
              <a:t>(Echoism)   (bomb, quack-quack, whistle)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29343" y="2808514"/>
            <a:ext cx="1981200" cy="97631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solidFill>
                  <a:srgbClr val="00B050"/>
                </a:solidFill>
              </a:rPr>
              <a:t>book</a:t>
            </a:r>
            <a:endParaRPr lang="en-US" b="1" i="1" dirty="0">
              <a:solidFill>
                <a:srgbClr val="00B05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505200" y="2618989"/>
            <a:ext cx="4953000" cy="1892572"/>
            <a:chOff x="3505200" y="2618989"/>
            <a:chExt cx="4953000" cy="1892572"/>
          </a:xfrm>
        </p:grpSpPr>
        <p:sp>
          <p:nvSpPr>
            <p:cNvPr id="9" name="Left-Right Arrow 8"/>
            <p:cNvSpPr/>
            <p:nvPr/>
          </p:nvSpPr>
          <p:spPr>
            <a:xfrm>
              <a:off x="3505200" y="3296670"/>
              <a:ext cx="2057400" cy="230754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8914" y="2618989"/>
              <a:ext cx="2449286" cy="1892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2448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72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000" i="1" dirty="0" smtClean="0">
                <a:solidFill>
                  <a:prstClr val="black"/>
                </a:solidFill>
                <a:latin typeface="Aero" pitchFamily="2" charset="0"/>
              </a:rPr>
              <a:t>3.   </a:t>
            </a:r>
            <a:r>
              <a:rPr lang="en-US" sz="3000" i="1" u="sng" dirty="0" smtClean="0">
                <a:solidFill>
                  <a:prstClr val="black"/>
                </a:solidFill>
                <a:latin typeface="Aero" pitchFamily="2" charset="0"/>
              </a:rPr>
              <a:t>The need for learning:</a:t>
            </a:r>
            <a:r>
              <a:rPr lang="en-US" sz="3000" i="1" dirty="0" smtClean="0">
                <a:solidFill>
                  <a:prstClr val="black"/>
                </a:solidFill>
                <a:latin typeface="Aero" pitchFamily="2" charset="0"/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  <a:latin typeface="Aero" pitchFamily="2" charset="0"/>
              </a:rPr>
              <a:t>(culturally transmission)</a:t>
            </a:r>
            <a:endParaRPr lang="en-US" sz="2400" i="1" dirty="0">
              <a:solidFill>
                <a:prstClr val="black"/>
              </a:solidFill>
              <a:latin typeface="Aero" pitchFamily="2" charset="0"/>
            </a:endParaRPr>
          </a:p>
          <a:p>
            <a:pPr marL="682625" indent="-392113" algn="just">
              <a:buNone/>
            </a:pPr>
            <a:r>
              <a:rPr lang="en-US" sz="2800" dirty="0" smtClean="0"/>
              <a:t>1.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new-born child has a innate predisposition towards language learning. This ability can be activated only by long exposure to language.</a:t>
            </a:r>
          </a:p>
          <a:p>
            <a:pPr marL="739775" indent="-392113" algn="just">
              <a:lnSpc>
                <a:spcPct val="150000"/>
              </a:lnSpc>
              <a:buNone/>
            </a:pPr>
            <a:r>
              <a:rPr lang="en-US" sz="2800" dirty="0" smtClean="0"/>
              <a:t>2. </a:t>
            </a:r>
            <a:r>
              <a:rPr lang="en-US" sz="2800" dirty="0" smtClean="0">
                <a:latin typeface="AcanthusSSK" pitchFamily="2" charset="0"/>
              </a:rPr>
              <a:t>Human Languages are learned  in social groups. </a:t>
            </a:r>
          </a:p>
          <a:p>
            <a:pPr marL="739775" indent="-392113" algn="just">
              <a:buNone/>
            </a:pPr>
            <a:endParaRPr lang="en-US" sz="28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i="1" dirty="0" smtClean="0"/>
              <a:t>Animal communication systems are usually transferred genetically, i.e. no need for learning from others. (bee !!) </a:t>
            </a:r>
          </a:p>
          <a:p>
            <a:pPr marL="0" indent="0" algn="just">
              <a:buNone/>
            </a:pPr>
            <a:endParaRPr lang="en-US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921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design features of language </a:t>
            </a:r>
            <a:b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(Charles Hockett)</a:t>
            </a:r>
          </a:p>
        </p:txBody>
      </p:sp>
    </p:spTree>
    <p:extLst>
      <p:ext uri="{BB962C8B-B14F-4D97-AF65-F5344CB8AC3E}">
        <p14:creationId xmlns:p14="http://schemas.microsoft.com/office/powerpoint/2010/main" val="332991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600200"/>
            <a:ext cx="8864600" cy="4953000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buNone/>
            </a:pPr>
            <a:r>
              <a:rPr lang="en-US" sz="4400" i="1" dirty="0">
                <a:solidFill>
                  <a:prstClr val="black"/>
                </a:solidFill>
                <a:latin typeface="Aero" pitchFamily="2" charset="0"/>
              </a:rPr>
              <a:t>4.   </a:t>
            </a:r>
            <a:r>
              <a:rPr lang="en-US" sz="4400" i="1" u="sng" dirty="0">
                <a:solidFill>
                  <a:prstClr val="black"/>
                </a:solidFill>
                <a:latin typeface="Aero" pitchFamily="2" charset="0"/>
              </a:rPr>
              <a:t>Duality: </a:t>
            </a:r>
          </a:p>
          <a:p>
            <a:pPr algn="just"/>
            <a:r>
              <a:rPr lang="en-US" b="1" dirty="0"/>
              <a:t>Language is organized into two layers (strata or levels</a:t>
            </a:r>
            <a:r>
              <a:rPr lang="en-US" b="1" dirty="0" smtClean="0"/>
              <a:t>):</a:t>
            </a:r>
            <a:endParaRPr lang="en-US" b="1" dirty="0"/>
          </a:p>
          <a:p>
            <a:pPr marL="798513" indent="-50800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primary level consists  of the basic single sounds (phonemes) which are meaningless  (f, g, d, 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804863" indent="-457200">
              <a:buAutoNum type="arabicPeriod" startAt="2"/>
            </a:pPr>
            <a:r>
              <a:rPr lang="en-US" dirty="0"/>
              <a:t>the secondary level consists of the </a:t>
            </a:r>
            <a:r>
              <a:rPr lang="en-US" b="1" i="1" dirty="0"/>
              <a:t>combination of these phonemes in various ways</a:t>
            </a:r>
            <a:r>
              <a:rPr lang="en-US" b="1" dirty="0"/>
              <a:t> </a:t>
            </a:r>
            <a:r>
              <a:rPr lang="en-US" dirty="0"/>
              <a:t>to produce </a:t>
            </a:r>
            <a:r>
              <a:rPr lang="en-US" b="1" i="1" dirty="0"/>
              <a:t>meaningful elements</a:t>
            </a:r>
            <a:r>
              <a:rPr lang="en-US" b="1" dirty="0"/>
              <a:t>. </a:t>
            </a:r>
            <a:r>
              <a:rPr lang="en-US" dirty="0"/>
              <a:t>(fog, god, dog, doff)</a:t>
            </a:r>
          </a:p>
          <a:p>
            <a:pPr marL="0" indent="0">
              <a:buNone/>
            </a:pPr>
            <a:endParaRPr lang="en-US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300" b="1" i="1" dirty="0" smtClean="0">
                <a:solidFill>
                  <a:srgbClr val="FF0000"/>
                </a:solidFill>
              </a:rPr>
              <a:t> Animals </a:t>
            </a:r>
            <a:r>
              <a:rPr lang="en-US" sz="3300" b="1" i="1" dirty="0">
                <a:solidFill>
                  <a:srgbClr val="FF0000"/>
                </a:solidFill>
              </a:rPr>
              <a:t>who use vocal signals have the </a:t>
            </a:r>
            <a:r>
              <a:rPr lang="en-US" sz="3300" b="1" i="1" u="sng" dirty="0">
                <a:solidFill>
                  <a:srgbClr val="FF0000"/>
                </a:solidFill>
              </a:rPr>
              <a:t>first level only</a:t>
            </a:r>
            <a:r>
              <a:rPr lang="en-US" sz="3300" b="1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design features of language </a:t>
            </a:r>
            <a:b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(Charles Hockett)</a:t>
            </a:r>
          </a:p>
        </p:txBody>
      </p:sp>
    </p:spTree>
    <p:extLst>
      <p:ext uri="{BB962C8B-B14F-4D97-AF65-F5344CB8AC3E}">
        <p14:creationId xmlns:p14="http://schemas.microsoft.com/office/powerpoint/2010/main" val="339883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600200"/>
            <a:ext cx="8784771" cy="5029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i="1" dirty="0" smtClean="0">
                <a:solidFill>
                  <a:prstClr val="black"/>
                </a:solidFill>
                <a:latin typeface="Aero" pitchFamily="2" charset="0"/>
              </a:rPr>
              <a:t>5.   </a:t>
            </a:r>
            <a:r>
              <a:rPr lang="en-US" i="1" u="sng" dirty="0" smtClean="0">
                <a:solidFill>
                  <a:prstClr val="black"/>
                </a:solidFill>
                <a:latin typeface="Aero" pitchFamily="2" charset="0"/>
              </a:rPr>
              <a:t>Displacement: </a:t>
            </a:r>
            <a:endParaRPr lang="en-US" i="1" u="sng" dirty="0">
              <a:solidFill>
                <a:prstClr val="black"/>
              </a:solidFill>
              <a:latin typeface="Aero" pitchFamily="2" charset="0"/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</a:p>
          <a:p>
            <a:pPr marL="0" indent="0">
              <a:buNone/>
            </a:pPr>
            <a:r>
              <a:rPr lang="en-US" sz="2400" dirty="0" smtClean="0"/>
              <a:t>      </a:t>
            </a:r>
            <a:r>
              <a:rPr lang="en-US" sz="2800" dirty="0" smtClean="0"/>
              <a:t>A </a:t>
            </a:r>
            <a:r>
              <a:rPr lang="en-US" sz="2800" b="1" i="1" u="sng" dirty="0" smtClean="0"/>
              <a:t>unique</a:t>
            </a:r>
            <a:r>
              <a:rPr lang="en-US" sz="2800" dirty="0" smtClean="0"/>
              <a:t> </a:t>
            </a:r>
            <a:r>
              <a:rPr lang="en-US" sz="2800" dirty="0"/>
              <a:t>and positive design feature of </a:t>
            </a:r>
            <a:r>
              <a:rPr lang="en-US" sz="2800" dirty="0" smtClean="0"/>
              <a:t>language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a.    time ( past, now, future)  </a:t>
            </a:r>
          </a:p>
          <a:p>
            <a:pPr marL="0" indent="0">
              <a:lnSpc>
                <a:spcPct val="1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				vs     </a:t>
            </a:r>
            <a:r>
              <a:rPr lang="en-US" sz="2400" dirty="0" smtClean="0">
                <a:solidFill>
                  <a:srgbClr val="FF0000"/>
                </a:solidFill>
              </a:rPr>
              <a:t>(now only)</a:t>
            </a:r>
            <a:r>
              <a:rPr lang="en-US" sz="2400" dirty="0" smtClean="0"/>
              <a:t> </a:t>
            </a:r>
          </a:p>
          <a:p>
            <a:pPr marL="0" indent="0">
              <a:lnSpc>
                <a:spcPct val="1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sz="2400" dirty="0" smtClean="0"/>
              <a:t>	b.    place (close, remote, imaginary)       </a:t>
            </a:r>
          </a:p>
          <a:p>
            <a:pPr marL="0" indent="0">
              <a:lnSpc>
                <a:spcPct val="1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				               vs    </a:t>
            </a:r>
            <a:r>
              <a:rPr lang="en-US" sz="2400" dirty="0" smtClean="0">
                <a:solidFill>
                  <a:srgbClr val="FF0000"/>
                </a:solidFill>
              </a:rPr>
              <a:t>(close only) (</a:t>
            </a:r>
            <a:r>
              <a:rPr lang="en-US" sz="2400" smtClean="0">
                <a:solidFill>
                  <a:srgbClr val="FF0000"/>
                </a:solidFill>
              </a:rPr>
              <a:t>here)</a:t>
            </a:r>
          </a:p>
          <a:p>
            <a:pPr marL="0" indent="0">
              <a:lnSpc>
                <a:spcPct val="10000"/>
              </a:lnSpc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c.    subject ( unlimited )          </a:t>
            </a:r>
          </a:p>
          <a:p>
            <a:pPr marL="0" indent="0">
              <a:lnSpc>
                <a:spcPct val="1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				vs     </a:t>
            </a:r>
            <a:r>
              <a:rPr lang="en-US" sz="2400" dirty="0" smtClean="0">
                <a:solidFill>
                  <a:srgbClr val="FF0000"/>
                </a:solidFill>
              </a:rPr>
              <a:t>( very limited)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8683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design features of language </a:t>
            </a:r>
            <a:b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(Charles Hockett)</a:t>
            </a:r>
          </a:p>
        </p:txBody>
      </p:sp>
    </p:spTree>
    <p:extLst>
      <p:ext uri="{BB962C8B-B14F-4D97-AF65-F5344CB8AC3E}">
        <p14:creationId xmlns:p14="http://schemas.microsoft.com/office/powerpoint/2010/main" val="32850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</p:spPr>
        <p:txBody>
          <a:bodyPr/>
          <a:lstStyle/>
          <a:p>
            <a:pPr marL="514350" lvl="0" indent="-514350">
              <a:buAutoNum type="arabicPeriod" startAt="6"/>
            </a:pPr>
            <a:r>
              <a:rPr lang="en-US" i="1" dirty="0" smtClean="0">
                <a:solidFill>
                  <a:prstClr val="black"/>
                </a:solidFill>
                <a:latin typeface="Aero" pitchFamily="2" charset="0"/>
              </a:rPr>
              <a:t> </a:t>
            </a:r>
            <a:r>
              <a:rPr lang="en-US" i="1" u="sng" dirty="0" smtClean="0">
                <a:solidFill>
                  <a:prstClr val="black"/>
                </a:solidFill>
                <a:latin typeface="Aero" pitchFamily="2" charset="0"/>
              </a:rPr>
              <a:t>Creativity </a:t>
            </a:r>
            <a:r>
              <a:rPr lang="en-US" i="1" u="sng" dirty="0">
                <a:solidFill>
                  <a:prstClr val="black"/>
                </a:solidFill>
                <a:latin typeface="Aero" pitchFamily="2" charset="0"/>
              </a:rPr>
              <a:t>: </a:t>
            </a:r>
            <a:r>
              <a:rPr lang="en-US" sz="2400" i="1" u="sng" dirty="0">
                <a:solidFill>
                  <a:prstClr val="black"/>
                </a:solidFill>
                <a:latin typeface="Aero" pitchFamily="2" charset="0"/>
              </a:rPr>
              <a:t>(Productivity)</a:t>
            </a:r>
          </a:p>
          <a:p>
            <a:pPr marL="855663" lvl="0" indent="-390525" algn="just">
              <a:buNone/>
            </a:pPr>
            <a:endParaRPr lang="en-US" dirty="0" smtClean="0"/>
          </a:p>
          <a:p>
            <a:pPr marL="465138" lvl="0" indent="0" algn="just">
              <a:buNone/>
            </a:pPr>
            <a:r>
              <a:rPr lang="en-US" dirty="0" smtClean="0"/>
              <a:t>The human infant can 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produce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and 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/>
              <a:t>novel utterances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different </a:t>
            </a:r>
            <a:r>
              <a:rPr lang="en-US" dirty="0" smtClean="0"/>
              <a:t>situations.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design features of language </a:t>
            </a:r>
            <a:b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(Charles Hockett)</a:t>
            </a:r>
          </a:p>
        </p:txBody>
      </p:sp>
    </p:spTree>
    <p:extLst>
      <p:ext uri="{BB962C8B-B14F-4D97-AF65-F5344CB8AC3E}">
        <p14:creationId xmlns:p14="http://schemas.microsoft.com/office/powerpoint/2010/main" val="174182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i="1" dirty="0" smtClean="0">
                <a:solidFill>
                  <a:prstClr val="black"/>
                </a:solidFill>
                <a:latin typeface="Aero" pitchFamily="2" charset="0"/>
              </a:rPr>
              <a:t>7.  </a:t>
            </a:r>
            <a:r>
              <a:rPr lang="en-US" i="1" u="sng" dirty="0" smtClean="0">
                <a:solidFill>
                  <a:prstClr val="black"/>
                </a:solidFill>
                <a:latin typeface="Aero" pitchFamily="2" charset="0"/>
              </a:rPr>
              <a:t>Patterning:</a:t>
            </a:r>
            <a:endParaRPr lang="en-US" i="1" u="sng" dirty="0">
              <a:solidFill>
                <a:prstClr val="black"/>
              </a:solidFill>
              <a:latin typeface="Aero" pitchFamily="2" charset="0"/>
            </a:endParaRPr>
          </a:p>
          <a:p>
            <a:pPr marL="566738" indent="-58738" algn="just">
              <a:buNone/>
            </a:pPr>
            <a:r>
              <a:rPr lang="en-US" sz="2800" dirty="0" smtClean="0">
                <a:latin typeface="Gill Sans MT Condensed" panose="020B0506020104020203" pitchFamily="34" charset="0"/>
              </a:rPr>
              <a:t>The 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sounds of a word</a:t>
            </a:r>
            <a:r>
              <a:rPr lang="en-US" sz="2800" dirty="0" smtClean="0">
                <a:latin typeface="Gill Sans MT Condensed" panose="020B0506020104020203" pitchFamily="34" charset="0"/>
              </a:rPr>
              <a:t> and the 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words of a sentence</a:t>
            </a:r>
            <a:r>
              <a:rPr lang="en-US" sz="2800" dirty="0" smtClean="0">
                <a:latin typeface="Gill Sans MT Condensed" panose="020B0506020104020203" pitchFamily="34" charset="0"/>
              </a:rPr>
              <a:t> are arranged according to certain patterns.</a:t>
            </a:r>
            <a:endParaRPr lang="en-US" sz="2800" dirty="0">
              <a:latin typeface="Gill Sans MT Condensed" panose="020B0506020104020203" pitchFamily="34" charset="0"/>
            </a:endParaRPr>
          </a:p>
          <a:p>
            <a:pPr marL="739775" indent="-739775" algn="just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e.g.1.</a:t>
            </a:r>
            <a:r>
              <a:rPr lang="en-US" sz="2800" dirty="0" smtClean="0">
                <a:latin typeface="Gill Sans MT Condensed" panose="020B0506020104020203" pitchFamily="34" charset="0"/>
              </a:rPr>
              <a:t>  In English the sounds (a, b, s, t) could be arranged in only four patterns: (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bats, tabs, stab,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bast</a:t>
            </a:r>
            <a:r>
              <a:rPr lang="en-US" sz="2800" dirty="0" smtClean="0">
                <a:latin typeface="Gill Sans MT Condensed" panose="020B0506020104020203" pitchFamily="34" charset="0"/>
              </a:rPr>
              <a:t>) while sequences such as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(*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sbat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, *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abts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, *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stba</a:t>
            </a:r>
            <a:r>
              <a:rPr lang="en-US" sz="2800" dirty="0" smtClean="0">
                <a:latin typeface="Gill Sans MT Condensed" panose="020B0506020104020203" pitchFamily="34" charset="0"/>
              </a:rPr>
              <a:t>) are not existed.</a:t>
            </a:r>
          </a:p>
          <a:p>
            <a:pPr marL="739775" indent="-739775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e.g.2. </a:t>
            </a:r>
            <a:r>
              <a:rPr lang="en-US" sz="2800" dirty="0" smtClean="0">
                <a:latin typeface="Gill Sans MT Condensed" panose="020B0506020104020203" pitchFamily="34" charset="0"/>
              </a:rPr>
              <a:t>To form a sentence from the words (burglar, loudly, sneezed, the) only three patterns (combinations) are possible. </a:t>
            </a:r>
          </a:p>
          <a:p>
            <a:pPr marL="1538288" indent="-739775" algn="just">
              <a:buFont typeface="+mj-lt"/>
              <a:buAutoNum type="arabicPeriod"/>
            </a:pPr>
            <a:r>
              <a:rPr lang="en-US" sz="2600" dirty="0">
                <a:latin typeface="Gill Sans MT Condensed" panose="020B0506020104020203" pitchFamily="34" charset="0"/>
              </a:rPr>
              <a:t>The burglar sneezed </a:t>
            </a:r>
            <a:r>
              <a:rPr lang="en-US" sz="2600" dirty="0" smtClean="0">
                <a:latin typeface="Gill Sans MT Condensed" panose="020B0506020104020203" pitchFamily="34" charset="0"/>
              </a:rPr>
              <a:t>loudly.        (well-formed)</a:t>
            </a:r>
          </a:p>
          <a:p>
            <a:pPr marL="1538288" indent="-739775" algn="just">
              <a:buFont typeface="+mj-lt"/>
              <a:buAutoNum type="arabicPeriod"/>
            </a:pPr>
            <a:r>
              <a:rPr lang="en-US" sz="2600" dirty="0">
                <a:latin typeface="Gill Sans MT Condensed" panose="020B0506020104020203" pitchFamily="34" charset="0"/>
              </a:rPr>
              <a:t>Loudly the burglar </a:t>
            </a:r>
            <a:r>
              <a:rPr lang="en-US" sz="2600" dirty="0" smtClean="0">
                <a:latin typeface="Gill Sans MT Condensed" panose="020B0506020104020203" pitchFamily="34" charset="0"/>
              </a:rPr>
              <a:t>sneezed</a:t>
            </a:r>
            <a:r>
              <a:rPr lang="en-US" sz="2600" i="1" dirty="0" smtClean="0">
                <a:latin typeface="Gill Sans MT Condensed" panose="020B0506020104020203" pitchFamily="34" charset="0"/>
              </a:rPr>
              <a:t>.</a:t>
            </a:r>
            <a:r>
              <a:rPr lang="en-US" sz="2600" dirty="0">
                <a:latin typeface="Gill Sans MT Condensed" panose="020B0506020104020203" pitchFamily="34" charset="0"/>
              </a:rPr>
              <a:t> </a:t>
            </a:r>
            <a:r>
              <a:rPr lang="en-US" sz="2600" dirty="0" smtClean="0">
                <a:latin typeface="Gill Sans MT Condensed" panose="020B0506020104020203" pitchFamily="34" charset="0"/>
              </a:rPr>
              <a:t>      (</a:t>
            </a:r>
            <a:r>
              <a:rPr lang="en-US" sz="2600" dirty="0">
                <a:latin typeface="Gill Sans MT Condensed" panose="020B0506020104020203" pitchFamily="34" charset="0"/>
              </a:rPr>
              <a:t>well-formed</a:t>
            </a:r>
            <a:r>
              <a:rPr lang="en-US" sz="2600" dirty="0" smtClean="0">
                <a:latin typeface="Gill Sans MT Condensed" panose="020B0506020104020203" pitchFamily="34" charset="0"/>
              </a:rPr>
              <a:t>)</a:t>
            </a:r>
            <a:endParaRPr lang="en-US" sz="2600" i="1" dirty="0">
              <a:latin typeface="Gill Sans MT Condensed" panose="020B0506020104020203" pitchFamily="34" charset="0"/>
            </a:endParaRPr>
          </a:p>
          <a:p>
            <a:pPr marL="1538288" indent="-739775" algn="just">
              <a:buFont typeface="+mj-lt"/>
              <a:buAutoNum type="arabicPeriod"/>
            </a:pPr>
            <a:r>
              <a:rPr lang="en-US" sz="2600" dirty="0" smtClean="0">
                <a:latin typeface="Gill Sans MT Condensed" panose="020B0506020104020203" pitchFamily="34" charset="0"/>
              </a:rPr>
              <a:t>The </a:t>
            </a:r>
            <a:r>
              <a:rPr lang="en-US" sz="2600" dirty="0">
                <a:latin typeface="Gill Sans MT Condensed" panose="020B0506020104020203" pitchFamily="34" charset="0"/>
              </a:rPr>
              <a:t>burglar loudly </a:t>
            </a:r>
            <a:r>
              <a:rPr lang="en-US" sz="2600" dirty="0" smtClean="0">
                <a:latin typeface="Gill Sans MT Condensed" panose="020B0506020104020203" pitchFamily="34" charset="0"/>
              </a:rPr>
              <a:t>sneezed.        (</a:t>
            </a:r>
            <a:r>
              <a:rPr lang="en-US" sz="2600" dirty="0">
                <a:latin typeface="Gill Sans MT Condensed" panose="020B0506020104020203" pitchFamily="34" charset="0"/>
              </a:rPr>
              <a:t>well-formed)</a:t>
            </a:r>
            <a:endParaRPr lang="en-US" sz="2600" dirty="0" smtClean="0">
              <a:latin typeface="Gill Sans MT Condensed" panose="020B0506020104020203" pitchFamily="34" charset="0"/>
            </a:endParaRPr>
          </a:p>
          <a:p>
            <a:pPr marL="1538288" indent="-739775" algn="just">
              <a:buFont typeface="+mj-lt"/>
              <a:buAutoNum type="arabicPeriod"/>
            </a:pPr>
            <a:r>
              <a:rPr lang="en-US" sz="2600" dirty="0" smtClean="0">
                <a:latin typeface="Gill Sans MT Condensed" panose="020B0506020104020203" pitchFamily="34" charset="0"/>
              </a:rPr>
              <a:t>*The loudly burglar sneezed.</a:t>
            </a:r>
            <a:r>
              <a:rPr lang="en-US" sz="2600" dirty="0">
                <a:latin typeface="Gill Sans MT Condensed" panose="020B0506020104020203" pitchFamily="34" charset="0"/>
              </a:rPr>
              <a:t> </a:t>
            </a:r>
            <a:r>
              <a:rPr lang="en-US" sz="2600" dirty="0" smtClean="0">
                <a:latin typeface="Gill Sans MT Condensed" panose="020B0506020104020203" pitchFamily="34" charset="0"/>
              </a:rPr>
              <a:t>      (</a:t>
            </a:r>
            <a:r>
              <a:rPr lang="en-US" sz="2600" dirty="0">
                <a:latin typeface="Gill Sans MT Condensed" panose="020B0506020104020203" pitchFamily="34" charset="0"/>
              </a:rPr>
              <a:t>i</a:t>
            </a:r>
            <a:r>
              <a:rPr lang="en-US" sz="2600" dirty="0" smtClean="0">
                <a:latin typeface="Gill Sans MT Condensed" panose="020B0506020104020203" pitchFamily="34" charset="0"/>
              </a:rPr>
              <a:t>ll-formed</a:t>
            </a:r>
            <a:r>
              <a:rPr lang="en-US" sz="2600" dirty="0">
                <a:latin typeface="Gill Sans MT Condensed" panose="020B0506020104020203" pitchFamily="34" charset="0"/>
              </a:rPr>
              <a:t>)</a:t>
            </a:r>
            <a:endParaRPr lang="en-US" sz="2600" dirty="0" smtClean="0">
              <a:latin typeface="Gill Sans MT Condensed" panose="020B0506020104020203" pitchFamily="34" charset="0"/>
            </a:endParaRPr>
          </a:p>
          <a:p>
            <a:pPr marL="1538288" indent="-739775" algn="just">
              <a:buFont typeface="+mj-lt"/>
              <a:buAutoNum type="arabicPeriod"/>
            </a:pPr>
            <a:r>
              <a:rPr lang="en-US" sz="2600" dirty="0" smtClean="0">
                <a:latin typeface="Gill Sans MT Condensed" panose="020B0506020104020203" pitchFamily="34" charset="0"/>
              </a:rPr>
              <a:t>*Sneezed burglar loudly the.</a:t>
            </a:r>
            <a:r>
              <a:rPr lang="en-US" sz="2600" dirty="0">
                <a:latin typeface="Gill Sans MT Condensed" panose="020B0506020104020203" pitchFamily="34" charset="0"/>
              </a:rPr>
              <a:t> </a:t>
            </a:r>
            <a:r>
              <a:rPr lang="en-US" sz="2600" dirty="0" smtClean="0">
                <a:latin typeface="Gill Sans MT Condensed" panose="020B0506020104020203" pitchFamily="34" charset="0"/>
              </a:rPr>
              <a:t>      (</a:t>
            </a:r>
            <a:r>
              <a:rPr lang="en-US" sz="2600" dirty="0">
                <a:latin typeface="Gill Sans MT Condensed" panose="020B0506020104020203" pitchFamily="34" charset="0"/>
              </a:rPr>
              <a:t>i</a:t>
            </a:r>
            <a:r>
              <a:rPr lang="en-US" sz="2600" dirty="0" smtClean="0">
                <a:latin typeface="Gill Sans MT Condensed" panose="020B0506020104020203" pitchFamily="34" charset="0"/>
              </a:rPr>
              <a:t>ll-formed</a:t>
            </a:r>
            <a:r>
              <a:rPr lang="en-US" sz="2600" dirty="0">
                <a:latin typeface="Gill Sans MT Condensed" panose="020B0506020104020203" pitchFamily="34" charset="0"/>
              </a:rPr>
              <a:t>)</a:t>
            </a:r>
            <a:endParaRPr lang="en-US" sz="2600" dirty="0" smtClean="0">
              <a:latin typeface="Gill Sans MT Condensed" panose="020B0506020104020203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e.g.3.</a:t>
            </a:r>
            <a:r>
              <a:rPr lang="en-US" sz="2800" dirty="0" smtClean="0">
                <a:latin typeface="Gill Sans MT Condensed" panose="020B0506020104020203" pitchFamily="34" charset="0"/>
              </a:rPr>
              <a:t> Such combinations are also impossible</a:t>
            </a:r>
          </a:p>
          <a:p>
            <a:pPr marL="1544638" indent="-746125" algn="just">
              <a:buFont typeface="+mj-lt"/>
              <a:buAutoNum type="arabicPeriod"/>
            </a:pPr>
            <a:r>
              <a:rPr lang="en-US" sz="2800" dirty="0" smtClean="0">
                <a:latin typeface="Gill Sans MT Condensed" panose="020B0506020104020203" pitchFamily="34" charset="0"/>
              </a:rPr>
              <a:t>*A burglars</a:t>
            </a:r>
          </a:p>
          <a:p>
            <a:pPr marL="1544638" indent="-746125" algn="just">
              <a:buFont typeface="+mj-lt"/>
              <a:buAutoNum type="arabicPeriod"/>
            </a:pPr>
            <a:r>
              <a:rPr lang="en-US" sz="2800" dirty="0" smtClean="0">
                <a:latin typeface="Gill Sans MT Condensed" panose="020B0506020104020203" pitchFamily="34" charset="0"/>
              </a:rPr>
              <a:t>*Burglars sneezes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design features of </a:t>
            </a:r>
            <a:r>
              <a:rPr lang="en-US" sz="18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language (</a:t>
            </a:r>
            <a:r>
              <a:rPr lang="en-US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Charles Hockett)</a:t>
            </a:r>
          </a:p>
        </p:txBody>
      </p:sp>
    </p:spTree>
    <p:extLst>
      <p:ext uri="{BB962C8B-B14F-4D97-AF65-F5344CB8AC3E}">
        <p14:creationId xmlns:p14="http://schemas.microsoft.com/office/powerpoint/2010/main" val="34530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9436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i="1" dirty="0" smtClean="0">
                <a:solidFill>
                  <a:prstClr val="black"/>
                </a:solidFill>
                <a:latin typeface="Aero" pitchFamily="2" charset="0"/>
              </a:rPr>
              <a:t>8.  </a:t>
            </a:r>
            <a:r>
              <a:rPr lang="en-US" i="1" u="sng" dirty="0" smtClean="0">
                <a:solidFill>
                  <a:prstClr val="black"/>
                </a:solidFill>
                <a:latin typeface="Aero" pitchFamily="2" charset="0"/>
              </a:rPr>
              <a:t>Structure dependence:</a:t>
            </a:r>
            <a:endParaRPr lang="en-US" i="1" u="sng" dirty="0">
              <a:solidFill>
                <a:prstClr val="black"/>
              </a:solidFill>
              <a:latin typeface="Aero" pitchFamily="2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is another feature of language that differs from AC.</a:t>
            </a:r>
          </a:p>
          <a:p>
            <a:pPr marL="0" indent="0"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internal structures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English teacher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sentence consists of a number of basic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	1.   S + V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S + V + O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S + BE +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The elements have 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rather fixed positions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06400" indent="-40640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The elements of a structure may consist of 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one word or more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even can be 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omitted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06400" indent="-40640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For certain purposes, the elements can 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change places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06400" indent="-40640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a. </a:t>
            </a:r>
            <a:r>
              <a:rPr lang="en-US" sz="28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</a:t>
            </a:r>
            <a:r>
              <a:rPr lang="en-US" sz="28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sz="2800" dirty="0"/>
              <a:t> eat vitamins</a:t>
            </a:r>
            <a:r>
              <a:rPr lang="en-US" sz="2800" dirty="0" smtClean="0"/>
              <a:t>.</a:t>
            </a:r>
          </a:p>
          <a:p>
            <a:pPr marL="406400" indent="-40640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b.</a:t>
            </a:r>
            <a:r>
              <a:rPr lang="en-US" sz="2800" dirty="0"/>
              <a:t> 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patient </a:t>
            </a:r>
            <a:r>
              <a:rPr lang="en-US" sz="2800" dirty="0" smtClean="0"/>
              <a:t>eat vitamins?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design features of language </a:t>
            </a:r>
            <a:r>
              <a:rPr lang="en-US" sz="18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Charles Hockett)</a:t>
            </a:r>
          </a:p>
        </p:txBody>
      </p:sp>
    </p:spTree>
    <p:extLst>
      <p:ext uri="{BB962C8B-B14F-4D97-AF65-F5344CB8AC3E}">
        <p14:creationId xmlns:p14="http://schemas.microsoft.com/office/powerpoint/2010/main" val="339154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612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2- WHAT IS LANGUAGE?</vt:lpstr>
      <vt:lpstr>The design features of language  (Charles Hockett)</vt:lpstr>
      <vt:lpstr>The design features of language  (Charles Hockett)</vt:lpstr>
      <vt:lpstr>The design features of language  (Charles Hockett)</vt:lpstr>
      <vt:lpstr>The design features of language  (Charles Hockett)</vt:lpstr>
      <vt:lpstr>The design features of language  (Charles Hockett)</vt:lpstr>
      <vt:lpstr>The design features of language  (Charles Hockett)</vt:lpstr>
      <vt:lpstr>The design features of language (Charles Hockett)</vt:lpstr>
      <vt:lpstr>The design features of language (Charles Hockett)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 WHAT IS LANGUAGE?</dc:title>
  <dc:creator>sidra</dc:creator>
  <cp:lastModifiedBy>sidra</cp:lastModifiedBy>
  <cp:revision>78</cp:revision>
  <dcterms:created xsi:type="dcterms:W3CDTF">2006-08-16T00:00:00Z</dcterms:created>
  <dcterms:modified xsi:type="dcterms:W3CDTF">2017-11-29T06:47:13Z</dcterms:modified>
</cp:coreProperties>
</file>