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notesMasterIdLst>
    <p:notesMasterId r:id="rId143"/>
  </p:notesMasterIdLst>
  <p:handoutMasterIdLst>
    <p:handoutMasterId r:id="rId14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99" r:id="rId15"/>
    <p:sldId id="394"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401"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400" r:id="rId65"/>
    <p:sldId id="316" r:id="rId66"/>
    <p:sldId id="317" r:id="rId67"/>
    <p:sldId id="318" r:id="rId68"/>
    <p:sldId id="390" r:id="rId69"/>
    <p:sldId id="391" r:id="rId70"/>
    <p:sldId id="319" r:id="rId71"/>
    <p:sldId id="320" r:id="rId72"/>
    <p:sldId id="321" r:id="rId73"/>
    <p:sldId id="322" r:id="rId74"/>
    <p:sldId id="323" r:id="rId75"/>
    <p:sldId id="324" r:id="rId76"/>
    <p:sldId id="325" r:id="rId77"/>
    <p:sldId id="326" r:id="rId78"/>
    <p:sldId id="327" r:id="rId79"/>
    <p:sldId id="402" r:id="rId80"/>
    <p:sldId id="328" r:id="rId81"/>
    <p:sldId id="329" r:id="rId82"/>
    <p:sldId id="330" r:id="rId83"/>
    <p:sldId id="331" r:id="rId84"/>
    <p:sldId id="332" r:id="rId85"/>
    <p:sldId id="333" r:id="rId86"/>
    <p:sldId id="334" r:id="rId87"/>
    <p:sldId id="335" r:id="rId88"/>
    <p:sldId id="336" r:id="rId89"/>
    <p:sldId id="337" r:id="rId90"/>
    <p:sldId id="338" r:id="rId91"/>
    <p:sldId id="339" r:id="rId92"/>
    <p:sldId id="340" r:id="rId93"/>
    <p:sldId id="341" r:id="rId94"/>
    <p:sldId id="342" r:id="rId95"/>
    <p:sldId id="343" r:id="rId96"/>
    <p:sldId id="344" r:id="rId97"/>
    <p:sldId id="345"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3" r:id="rId116"/>
    <p:sldId id="364" r:id="rId117"/>
    <p:sldId id="365" r:id="rId118"/>
    <p:sldId id="366" r:id="rId119"/>
    <p:sldId id="367" r:id="rId120"/>
    <p:sldId id="368" r:id="rId121"/>
    <p:sldId id="369" r:id="rId122"/>
    <p:sldId id="370" r:id="rId123"/>
    <p:sldId id="371" r:id="rId124"/>
    <p:sldId id="372" r:id="rId125"/>
    <p:sldId id="373" r:id="rId126"/>
    <p:sldId id="374" r:id="rId127"/>
    <p:sldId id="375" r:id="rId128"/>
    <p:sldId id="376" r:id="rId129"/>
    <p:sldId id="397" r:id="rId130"/>
    <p:sldId id="396" r:id="rId131"/>
    <p:sldId id="377" r:id="rId132"/>
    <p:sldId id="398" r:id="rId133"/>
    <p:sldId id="378" r:id="rId134"/>
    <p:sldId id="379" r:id="rId135"/>
    <p:sldId id="380" r:id="rId136"/>
    <p:sldId id="381" r:id="rId137"/>
    <p:sldId id="382" r:id="rId138"/>
    <p:sldId id="383" r:id="rId139"/>
    <p:sldId id="384" r:id="rId140"/>
    <p:sldId id="385" r:id="rId141"/>
    <p:sldId id="386" r:id="rId142"/>
  </p:sldIdLst>
  <p:sldSz cx="9144000" cy="6858000" type="screen4x3"/>
  <p:notesSz cx="6858000" cy="9144000"/>
  <p:defaultTextStyle>
    <a:defPPr>
      <a:defRPr lang="ar-IQ"/>
    </a:defPPr>
    <a:lvl1pPr algn="l" rtl="0" fontAlgn="base">
      <a:spcBef>
        <a:spcPct val="0"/>
      </a:spcBef>
      <a:spcAft>
        <a:spcPct val="0"/>
      </a:spcAft>
      <a:defRPr kern="1200">
        <a:solidFill>
          <a:schemeClr val="tx1"/>
        </a:solidFill>
        <a:latin typeface="Arial" pitchFamily="34" charset="0"/>
        <a:ea typeface="+mn-ea"/>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mn-ea"/>
        <a:cs typeface="Times New Roman" pitchFamily="18" charset="0"/>
      </a:defRPr>
    </a:lvl2pPr>
    <a:lvl3pPr marL="914400" algn="l" rtl="0" fontAlgn="base">
      <a:spcBef>
        <a:spcPct val="0"/>
      </a:spcBef>
      <a:spcAft>
        <a:spcPct val="0"/>
      </a:spcAft>
      <a:defRPr kern="1200">
        <a:solidFill>
          <a:schemeClr val="tx1"/>
        </a:solidFill>
        <a:latin typeface="Arial" pitchFamily="34" charset="0"/>
        <a:ea typeface="+mn-ea"/>
        <a:cs typeface="Times New Roman" pitchFamily="18" charset="0"/>
      </a:defRPr>
    </a:lvl3pPr>
    <a:lvl4pPr marL="1371600" algn="l" rtl="0" fontAlgn="base">
      <a:spcBef>
        <a:spcPct val="0"/>
      </a:spcBef>
      <a:spcAft>
        <a:spcPct val="0"/>
      </a:spcAft>
      <a:defRPr kern="1200">
        <a:solidFill>
          <a:schemeClr val="tx1"/>
        </a:solidFill>
        <a:latin typeface="Arial" pitchFamily="34" charset="0"/>
        <a:ea typeface="+mn-ea"/>
        <a:cs typeface="Times New Roman" pitchFamily="18" charset="0"/>
      </a:defRPr>
    </a:lvl4pPr>
    <a:lvl5pPr marL="1828800" algn="l" rtl="0" fontAlgn="base">
      <a:spcBef>
        <a:spcPct val="0"/>
      </a:spcBef>
      <a:spcAft>
        <a:spcPct val="0"/>
      </a:spcAft>
      <a:defRPr kern="1200">
        <a:solidFill>
          <a:schemeClr val="tx1"/>
        </a:solidFill>
        <a:latin typeface="Arial" pitchFamily="34" charset="0"/>
        <a:ea typeface="+mn-ea"/>
        <a:cs typeface="Times New Roman" pitchFamily="18" charset="0"/>
      </a:defRPr>
    </a:lvl5pPr>
    <a:lvl6pPr marL="2286000" algn="r" defTabSz="914400" rtl="1" eaLnBrk="1" latinLnBrk="0" hangingPunct="1">
      <a:defRPr kern="1200">
        <a:solidFill>
          <a:schemeClr val="tx1"/>
        </a:solidFill>
        <a:latin typeface="Arial" pitchFamily="34" charset="0"/>
        <a:ea typeface="+mn-ea"/>
        <a:cs typeface="Times New Roman" pitchFamily="18" charset="0"/>
      </a:defRPr>
    </a:lvl6pPr>
    <a:lvl7pPr marL="2743200" algn="r" defTabSz="914400" rtl="1" eaLnBrk="1" latinLnBrk="0" hangingPunct="1">
      <a:defRPr kern="1200">
        <a:solidFill>
          <a:schemeClr val="tx1"/>
        </a:solidFill>
        <a:latin typeface="Arial" pitchFamily="34" charset="0"/>
        <a:ea typeface="+mn-ea"/>
        <a:cs typeface="Times New Roman" pitchFamily="18" charset="0"/>
      </a:defRPr>
    </a:lvl7pPr>
    <a:lvl8pPr marL="3200400" algn="r" defTabSz="914400" rtl="1" eaLnBrk="1" latinLnBrk="0" hangingPunct="1">
      <a:defRPr kern="1200">
        <a:solidFill>
          <a:schemeClr val="tx1"/>
        </a:solidFill>
        <a:latin typeface="Arial" pitchFamily="34" charset="0"/>
        <a:ea typeface="+mn-ea"/>
        <a:cs typeface="Times New Roman" pitchFamily="18" charset="0"/>
      </a:defRPr>
    </a:lvl8pPr>
    <a:lvl9pPr marL="3657600" algn="r" defTabSz="914400" rtl="1" eaLnBrk="1" latinLnBrk="0" hangingPunct="1">
      <a:defRPr kern="1200">
        <a:solidFill>
          <a:schemeClr val="tx1"/>
        </a:solidFill>
        <a:latin typeface="Arial" pitchFamily="34" charset="0"/>
        <a:ea typeface="+mn-ea"/>
        <a:cs typeface="Times New Roman" pitchFamily="18" charset="0"/>
      </a:defRPr>
    </a:lvl9pPr>
  </p:defaultTextStyle>
  <p:extLst>
    <p:ext uri="{521415D9-36F7-43E2-AB2F-B90AF26B5E84}">
      <p14:sectionLst xmlns:p14="http://schemas.microsoft.com/office/powerpoint/2010/main">
        <p14:section name="Default Section" id="{AD0CA263-0405-BF4C-87A7-F8496EEC937B}">
          <p14:sldIdLst>
            <p14:sldId id="256"/>
          </p14:sldIdLst>
        </p14:section>
        <p14:section name="Untitled Section" id="{D972A1FC-2F1E-A84E-89E1-CDDB3A26E31C}">
          <p14:sldIdLst>
            <p14:sldId id="257"/>
            <p14:sldId id="258"/>
            <p14:sldId id="259"/>
            <p14:sldId id="260"/>
            <p14:sldId id="261"/>
            <p14:sldId id="262"/>
            <p14:sldId id="263"/>
            <p14:sldId id="264"/>
            <p14:sldId id="265"/>
            <p14:sldId id="266"/>
            <p14:sldId id="267"/>
            <p14:sldId id="268"/>
            <p14:sldId id="399"/>
            <p14:sldId id="394"/>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401"/>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400"/>
            <p14:sldId id="316"/>
            <p14:sldId id="317"/>
            <p14:sldId id="318"/>
            <p14:sldId id="390"/>
            <p14:sldId id="391"/>
            <p14:sldId id="319"/>
            <p14:sldId id="320"/>
            <p14:sldId id="321"/>
            <p14:sldId id="322"/>
            <p14:sldId id="323"/>
            <p14:sldId id="324"/>
            <p14:sldId id="325"/>
            <p14:sldId id="326"/>
            <p14:sldId id="327"/>
            <p14:sldId id="402"/>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97"/>
            <p14:sldId id="396"/>
            <p14:sldId id="377"/>
            <p14:sldId id="398"/>
            <p14:sldId id="378"/>
            <p14:sldId id="379"/>
            <p14:sldId id="380"/>
            <p14:sldId id="381"/>
            <p14:sldId id="382"/>
            <p14:sldId id="383"/>
            <p14:sldId id="384"/>
            <p14:sldId id="385"/>
            <p14:sldId id="3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D0D"/>
    <a:srgbClr val="0000FF"/>
    <a:srgbClr val="336600"/>
    <a:srgbClr val="FF0000"/>
    <a:srgbClr val="99CCFF"/>
    <a:srgbClr val="FFCC66"/>
    <a:srgbClr val="FFCC99"/>
    <a:srgbClr val="FF9966"/>
    <a:srgbClr val="9900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57902" autoAdjust="0"/>
    <p:restoredTop sz="86377" autoAdjust="0"/>
  </p:normalViewPr>
  <p:slideViewPr>
    <p:cSldViewPr>
      <p:cViewPr varScale="1">
        <p:scale>
          <a:sx n="76" d="100"/>
          <a:sy n="76" d="100"/>
        </p:scale>
        <p:origin x="-104" y="-392"/>
      </p:cViewPr>
      <p:guideLst>
        <p:guide orient="horz" pos="2160"/>
        <p:guide pos="2880"/>
      </p:guideLst>
    </p:cSldViewPr>
  </p:slideViewPr>
  <p:outlineViewPr>
    <p:cViewPr>
      <p:scale>
        <a:sx n="33" d="100"/>
        <a:sy n="33" d="100"/>
      </p:scale>
      <p:origin x="0" y="67386"/>
    </p:cViewPr>
  </p:outlineViewPr>
  <p:notesTextViewPr>
    <p:cViewPr>
      <p:scale>
        <a:sx n="100" d="100"/>
        <a:sy n="100" d="100"/>
      </p:scale>
      <p:origin x="0" y="0"/>
    </p:cViewPr>
  </p:notesTextViewPr>
  <p:sorterViewPr>
    <p:cViewPr>
      <p:scale>
        <a:sx n="66" d="100"/>
        <a:sy n="66" d="100"/>
      </p:scale>
      <p:origin x="0" y="224"/>
    </p:cViewPr>
  </p:sorterViewPr>
  <p:notesViewPr>
    <p:cSldViewPr>
      <p:cViewPr varScale="1">
        <p:scale>
          <a:sx n="56" d="100"/>
          <a:sy n="56" d="100"/>
        </p:scale>
        <p:origin x="-24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notesMaster" Target="notesMasters/notesMaster1.xml"/><Relationship Id="rId144" Type="http://schemas.openxmlformats.org/officeDocument/2006/relationships/handoutMaster" Target="handoutMasters/handoutMaster1.xml"/><Relationship Id="rId145" Type="http://schemas.openxmlformats.org/officeDocument/2006/relationships/printerSettings" Target="printerSettings/printerSettings1.bin"/><Relationship Id="rId146" Type="http://schemas.openxmlformats.org/officeDocument/2006/relationships/presProps" Target="presProps.xml"/><Relationship Id="rId147" Type="http://schemas.openxmlformats.org/officeDocument/2006/relationships/viewProps" Target="viewProps.xml"/><Relationship Id="rId148" Type="http://schemas.openxmlformats.org/officeDocument/2006/relationships/theme" Target="theme/theme1.xml"/><Relationship Id="rId14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50793-32A9-41C6-9309-EE5EB2179FBA}" type="doc">
      <dgm:prSet loTypeId="urn:microsoft.com/office/officeart/2005/8/layout/chevron2" loCatId="process" qsTypeId="urn:microsoft.com/office/officeart/2005/8/quickstyle/3d6" qsCatId="3D" csTypeId="urn:microsoft.com/office/officeart/2005/8/colors/accent1_2" csCatId="accent1" phldr="1"/>
      <dgm:spPr/>
      <dgm:t>
        <a:bodyPr/>
        <a:lstStyle/>
        <a:p>
          <a:pPr rtl="1"/>
          <a:endParaRPr lang="x-none"/>
        </a:p>
      </dgm:t>
    </dgm:pt>
    <dgm:pt modelId="{B050D620-31F8-422F-9BEF-672B458AB3E5}">
      <dgm:prSet phldrT="[Text]" custT="1"/>
      <dgm:spPr/>
      <dgm:t>
        <a:bodyPr/>
        <a:lstStyle/>
        <a:p>
          <a:pPr rtl="1"/>
          <a:r>
            <a:rPr lang="x-none" sz="1800" dirty="0" smtClean="0"/>
            <a:t>الخطوة الاولى</a:t>
          </a:r>
          <a:endParaRPr lang="x-none" sz="1800" dirty="0"/>
        </a:p>
      </dgm:t>
    </dgm:pt>
    <dgm:pt modelId="{A53599FF-E435-4946-B39E-4038ADE09F3A}" type="parTrans" cxnId="{FC5D7915-4013-4885-BBCF-D326F7BA274B}">
      <dgm:prSet/>
      <dgm:spPr/>
      <dgm:t>
        <a:bodyPr/>
        <a:lstStyle/>
        <a:p>
          <a:pPr rtl="1"/>
          <a:endParaRPr lang="x-none"/>
        </a:p>
      </dgm:t>
    </dgm:pt>
    <dgm:pt modelId="{08EFF0E2-A98C-49E9-99DF-15E0520CD1BA}" type="sibTrans" cxnId="{FC5D7915-4013-4885-BBCF-D326F7BA274B}">
      <dgm:prSet/>
      <dgm:spPr/>
      <dgm:t>
        <a:bodyPr/>
        <a:lstStyle/>
        <a:p>
          <a:pPr rtl="1"/>
          <a:endParaRPr lang="x-none"/>
        </a:p>
      </dgm:t>
    </dgm:pt>
    <dgm:pt modelId="{C1952F8F-1658-41FB-8677-70DB4B3FA48A}">
      <dgm:prSet phldrT="[Text]"/>
      <dgm:spPr/>
      <dgm:t>
        <a:bodyPr/>
        <a:lstStyle/>
        <a:p>
          <a:pPr rtl="1"/>
          <a:r>
            <a:rPr lang="x-none" dirty="0" smtClean="0"/>
            <a:t>تحديد الاهداف</a:t>
          </a:r>
          <a:endParaRPr lang="x-none" dirty="0"/>
        </a:p>
      </dgm:t>
    </dgm:pt>
    <dgm:pt modelId="{2287DF8A-5C54-4D1E-BA3B-A4F0F8FE37E3}" type="parTrans" cxnId="{9DF79122-1CDA-4471-9686-050270F8AA4E}">
      <dgm:prSet/>
      <dgm:spPr/>
      <dgm:t>
        <a:bodyPr/>
        <a:lstStyle/>
        <a:p>
          <a:pPr rtl="1"/>
          <a:endParaRPr lang="x-none"/>
        </a:p>
      </dgm:t>
    </dgm:pt>
    <dgm:pt modelId="{C6E9BB9D-EC27-4210-9608-8C004B3335D4}" type="sibTrans" cxnId="{9DF79122-1CDA-4471-9686-050270F8AA4E}">
      <dgm:prSet/>
      <dgm:spPr/>
      <dgm:t>
        <a:bodyPr/>
        <a:lstStyle/>
        <a:p>
          <a:pPr rtl="1"/>
          <a:endParaRPr lang="x-none"/>
        </a:p>
      </dgm:t>
    </dgm:pt>
    <dgm:pt modelId="{FCA143D3-6F39-4B33-9EAA-C138DD8A9E14}">
      <dgm:prSet phldrT="[Text]"/>
      <dgm:spPr/>
      <dgm:t>
        <a:bodyPr/>
        <a:lstStyle/>
        <a:p>
          <a:pPr rtl="1"/>
          <a:r>
            <a:rPr lang="x-none" dirty="0" smtClean="0"/>
            <a:t>الخطوة الثانية</a:t>
          </a:r>
          <a:endParaRPr lang="x-none" dirty="0"/>
        </a:p>
      </dgm:t>
    </dgm:pt>
    <dgm:pt modelId="{50E20CAB-67DC-4A2E-B30D-38957370B7D7}" type="parTrans" cxnId="{51960CA3-BDEF-4B1B-951A-454D12AD4548}">
      <dgm:prSet/>
      <dgm:spPr/>
      <dgm:t>
        <a:bodyPr/>
        <a:lstStyle/>
        <a:p>
          <a:pPr rtl="1"/>
          <a:endParaRPr lang="x-none"/>
        </a:p>
      </dgm:t>
    </dgm:pt>
    <dgm:pt modelId="{7CD17FA2-1EB4-4D22-BF87-2C965314F659}" type="sibTrans" cxnId="{51960CA3-BDEF-4B1B-951A-454D12AD4548}">
      <dgm:prSet/>
      <dgm:spPr/>
      <dgm:t>
        <a:bodyPr/>
        <a:lstStyle/>
        <a:p>
          <a:pPr rtl="1"/>
          <a:endParaRPr lang="x-none"/>
        </a:p>
      </dgm:t>
    </dgm:pt>
    <dgm:pt modelId="{2D0640A3-D570-4630-97F1-73B8A87A91CE}">
      <dgm:prSet phldrT="[Text]"/>
      <dgm:spPr/>
      <dgm:t>
        <a:bodyPr/>
        <a:lstStyle/>
        <a:p>
          <a:pPr rtl="1"/>
          <a:r>
            <a:rPr lang="x-none" dirty="0" smtClean="0"/>
            <a:t>تحديد الموقف الحالي مقابل الاهداف</a:t>
          </a:r>
          <a:endParaRPr lang="x-none" dirty="0"/>
        </a:p>
      </dgm:t>
    </dgm:pt>
    <dgm:pt modelId="{1B691F4F-044D-4580-9F7B-16CAFC647C62}" type="parTrans" cxnId="{C378E966-D181-4EED-B915-927B435053D1}">
      <dgm:prSet/>
      <dgm:spPr/>
      <dgm:t>
        <a:bodyPr/>
        <a:lstStyle/>
        <a:p>
          <a:pPr rtl="1"/>
          <a:endParaRPr lang="x-none"/>
        </a:p>
      </dgm:t>
    </dgm:pt>
    <dgm:pt modelId="{E989CE60-6F39-4804-B32C-04CF9BA88586}" type="sibTrans" cxnId="{C378E966-D181-4EED-B915-927B435053D1}">
      <dgm:prSet/>
      <dgm:spPr/>
      <dgm:t>
        <a:bodyPr/>
        <a:lstStyle/>
        <a:p>
          <a:pPr rtl="1"/>
          <a:endParaRPr lang="x-none"/>
        </a:p>
      </dgm:t>
    </dgm:pt>
    <dgm:pt modelId="{BE5CB30C-9833-4B0C-B31D-615F16EAA41F}">
      <dgm:prSet phldrT="[Text]"/>
      <dgm:spPr/>
      <dgm:t>
        <a:bodyPr/>
        <a:lstStyle/>
        <a:p>
          <a:pPr rtl="1"/>
          <a:r>
            <a:rPr lang="x-none" dirty="0" smtClean="0"/>
            <a:t>الخطوة الثالث</a:t>
          </a:r>
          <a:endParaRPr lang="x-none" dirty="0"/>
        </a:p>
      </dgm:t>
    </dgm:pt>
    <dgm:pt modelId="{E901FCBD-F534-43D7-86D2-3C6904AC1704}" type="parTrans" cxnId="{18413563-EBDD-4D11-B16D-AB58695DD28C}">
      <dgm:prSet/>
      <dgm:spPr/>
      <dgm:t>
        <a:bodyPr/>
        <a:lstStyle/>
        <a:p>
          <a:pPr rtl="1"/>
          <a:endParaRPr lang="x-none"/>
        </a:p>
      </dgm:t>
    </dgm:pt>
    <dgm:pt modelId="{F65565EB-0065-4549-8A96-C213ED7FCD7C}" type="sibTrans" cxnId="{18413563-EBDD-4D11-B16D-AB58695DD28C}">
      <dgm:prSet/>
      <dgm:spPr/>
      <dgm:t>
        <a:bodyPr/>
        <a:lstStyle/>
        <a:p>
          <a:pPr rtl="1"/>
          <a:endParaRPr lang="x-none"/>
        </a:p>
      </dgm:t>
    </dgm:pt>
    <dgm:pt modelId="{B70ADE14-FACA-4C41-82A9-D71D00D3EA93}">
      <dgm:prSet phldrT="[Text]"/>
      <dgm:spPr/>
      <dgm:t>
        <a:bodyPr/>
        <a:lstStyle/>
        <a:p>
          <a:pPr rtl="1"/>
          <a:r>
            <a:rPr lang="x-none" dirty="0" smtClean="0"/>
            <a:t>تحديد الافتراضات للبدائل المختلفة</a:t>
          </a:r>
          <a:endParaRPr lang="x-none" dirty="0"/>
        </a:p>
      </dgm:t>
    </dgm:pt>
    <dgm:pt modelId="{135D211A-3FB5-43E2-BE6F-A59E28416B2E}" type="parTrans" cxnId="{42D5B0A3-93C9-4223-8260-4A55B2B3D67D}">
      <dgm:prSet/>
      <dgm:spPr/>
      <dgm:t>
        <a:bodyPr/>
        <a:lstStyle/>
        <a:p>
          <a:pPr rtl="1"/>
          <a:endParaRPr lang="x-none"/>
        </a:p>
      </dgm:t>
    </dgm:pt>
    <dgm:pt modelId="{CD87D5E1-2CB6-4025-B6D1-FF39732A01C9}" type="sibTrans" cxnId="{42D5B0A3-93C9-4223-8260-4A55B2B3D67D}">
      <dgm:prSet/>
      <dgm:spPr/>
      <dgm:t>
        <a:bodyPr/>
        <a:lstStyle/>
        <a:p>
          <a:pPr rtl="1"/>
          <a:endParaRPr lang="x-none"/>
        </a:p>
      </dgm:t>
    </dgm:pt>
    <dgm:pt modelId="{D2D9FB35-4D4C-4321-94A2-4810EDADDBC4}">
      <dgm:prSet phldrT="[Text]"/>
      <dgm:spPr/>
      <dgm:t>
        <a:bodyPr/>
        <a:lstStyle/>
        <a:p>
          <a:pPr rtl="1"/>
          <a:r>
            <a:rPr lang="x-none" dirty="0" smtClean="0"/>
            <a:t>الخطوة الرابعة</a:t>
          </a:r>
          <a:endParaRPr lang="x-none" dirty="0"/>
        </a:p>
      </dgm:t>
    </dgm:pt>
    <dgm:pt modelId="{5295EEA4-DD44-496B-8C46-CB8772538F99}" type="parTrans" cxnId="{23F93A8C-8756-446A-80EF-7CBF926F16E0}">
      <dgm:prSet/>
      <dgm:spPr/>
      <dgm:t>
        <a:bodyPr/>
        <a:lstStyle/>
        <a:p>
          <a:pPr rtl="1"/>
          <a:endParaRPr lang="x-none"/>
        </a:p>
      </dgm:t>
    </dgm:pt>
    <dgm:pt modelId="{92E26C1A-B5E5-42DD-9EBA-8B8C30BBD38A}" type="sibTrans" cxnId="{23F93A8C-8756-446A-80EF-7CBF926F16E0}">
      <dgm:prSet/>
      <dgm:spPr/>
      <dgm:t>
        <a:bodyPr/>
        <a:lstStyle/>
        <a:p>
          <a:pPr rtl="1"/>
          <a:endParaRPr lang="x-none"/>
        </a:p>
      </dgm:t>
    </dgm:pt>
    <dgm:pt modelId="{584F5102-A351-44CB-968D-BA1C3AC4DD20}">
      <dgm:prSet phldrT="[Text]"/>
      <dgm:spPr/>
      <dgm:t>
        <a:bodyPr/>
        <a:lstStyle/>
        <a:p>
          <a:pPr rtl="1"/>
          <a:r>
            <a:rPr lang="x-none" dirty="0" smtClean="0"/>
            <a:t>تحديد البدائل واختيار افضلها</a:t>
          </a:r>
          <a:endParaRPr lang="x-none" dirty="0"/>
        </a:p>
      </dgm:t>
    </dgm:pt>
    <dgm:pt modelId="{35CE9F93-40D8-499B-9AE7-982D46AF7410}" type="parTrans" cxnId="{F8224BD6-98EE-42C9-BBC4-FBBFD85FC875}">
      <dgm:prSet/>
      <dgm:spPr/>
      <dgm:t>
        <a:bodyPr/>
        <a:lstStyle/>
        <a:p>
          <a:pPr rtl="1"/>
          <a:endParaRPr lang="x-none"/>
        </a:p>
      </dgm:t>
    </dgm:pt>
    <dgm:pt modelId="{04F4E31C-2622-4BD3-980D-4A2866497FFD}" type="sibTrans" cxnId="{F8224BD6-98EE-42C9-BBC4-FBBFD85FC875}">
      <dgm:prSet/>
      <dgm:spPr/>
      <dgm:t>
        <a:bodyPr/>
        <a:lstStyle/>
        <a:p>
          <a:pPr rtl="1"/>
          <a:endParaRPr lang="x-none"/>
        </a:p>
      </dgm:t>
    </dgm:pt>
    <dgm:pt modelId="{C3733CFD-B88F-4D8C-9D33-46A1045BB045}">
      <dgm:prSet phldrT="[Text]"/>
      <dgm:spPr/>
      <dgm:t>
        <a:bodyPr/>
        <a:lstStyle/>
        <a:p>
          <a:pPr rtl="1"/>
          <a:r>
            <a:rPr lang="x-none" dirty="0" smtClean="0"/>
            <a:t>الخطوة الخامسة</a:t>
          </a:r>
          <a:endParaRPr lang="x-none" dirty="0"/>
        </a:p>
      </dgm:t>
    </dgm:pt>
    <dgm:pt modelId="{5ECAD058-3635-4BE8-AA71-B96407052F24}" type="parTrans" cxnId="{467790B4-C935-4E52-B867-A3D5392734F0}">
      <dgm:prSet/>
      <dgm:spPr/>
      <dgm:t>
        <a:bodyPr/>
        <a:lstStyle/>
        <a:p>
          <a:pPr rtl="1"/>
          <a:endParaRPr lang="x-none"/>
        </a:p>
      </dgm:t>
    </dgm:pt>
    <dgm:pt modelId="{2E767D5B-896A-4A85-9EE2-2E6704FAFA40}" type="sibTrans" cxnId="{467790B4-C935-4E52-B867-A3D5392734F0}">
      <dgm:prSet/>
      <dgm:spPr/>
      <dgm:t>
        <a:bodyPr/>
        <a:lstStyle/>
        <a:p>
          <a:pPr rtl="1"/>
          <a:endParaRPr lang="x-none"/>
        </a:p>
      </dgm:t>
    </dgm:pt>
    <dgm:pt modelId="{D480B8BF-CB5D-428F-9C57-B8FDA6CF660B}">
      <dgm:prSet phldrT="[Text]"/>
      <dgm:spPr/>
      <dgm:t>
        <a:bodyPr/>
        <a:lstStyle/>
        <a:p>
          <a:pPr rtl="1"/>
          <a:r>
            <a:rPr lang="x-none" dirty="0" smtClean="0"/>
            <a:t>تنفيذ الخطة وتقييم النتائج</a:t>
          </a:r>
          <a:endParaRPr lang="x-none" dirty="0"/>
        </a:p>
      </dgm:t>
    </dgm:pt>
    <dgm:pt modelId="{7C0F4C03-DC20-424A-95F1-666D1968E875}" type="parTrans" cxnId="{E20C43F6-02A8-494C-BFAE-C8B64D579CD3}">
      <dgm:prSet/>
      <dgm:spPr/>
      <dgm:t>
        <a:bodyPr/>
        <a:lstStyle/>
        <a:p>
          <a:pPr rtl="1"/>
          <a:endParaRPr lang="x-none"/>
        </a:p>
      </dgm:t>
    </dgm:pt>
    <dgm:pt modelId="{88373CF4-C49B-41DF-BDD2-07A7C1539D15}" type="sibTrans" cxnId="{E20C43F6-02A8-494C-BFAE-C8B64D579CD3}">
      <dgm:prSet/>
      <dgm:spPr/>
      <dgm:t>
        <a:bodyPr/>
        <a:lstStyle/>
        <a:p>
          <a:pPr rtl="1"/>
          <a:endParaRPr lang="x-none"/>
        </a:p>
      </dgm:t>
    </dgm:pt>
    <dgm:pt modelId="{54067701-A260-47BD-959A-328AF141F15A}" type="pres">
      <dgm:prSet presAssocID="{6BE50793-32A9-41C6-9309-EE5EB2179FBA}" presName="linearFlow" presStyleCnt="0">
        <dgm:presLayoutVars>
          <dgm:dir/>
          <dgm:animLvl val="lvl"/>
          <dgm:resizeHandles val="exact"/>
        </dgm:presLayoutVars>
      </dgm:prSet>
      <dgm:spPr/>
      <dgm:t>
        <a:bodyPr/>
        <a:lstStyle/>
        <a:p>
          <a:pPr rtl="1"/>
          <a:endParaRPr lang="x-none"/>
        </a:p>
      </dgm:t>
    </dgm:pt>
    <dgm:pt modelId="{48FBCE5D-C16E-4D6B-BFA3-D47F928C614A}" type="pres">
      <dgm:prSet presAssocID="{B050D620-31F8-422F-9BEF-672B458AB3E5}" presName="composite" presStyleCnt="0"/>
      <dgm:spPr/>
    </dgm:pt>
    <dgm:pt modelId="{D2390B19-69CD-4E18-BF25-22604BFA77B6}" type="pres">
      <dgm:prSet presAssocID="{B050D620-31F8-422F-9BEF-672B458AB3E5}" presName="parentText" presStyleLbl="alignNode1" presStyleIdx="0" presStyleCnt="5">
        <dgm:presLayoutVars>
          <dgm:chMax val="1"/>
          <dgm:bulletEnabled val="1"/>
        </dgm:presLayoutVars>
      </dgm:prSet>
      <dgm:spPr/>
      <dgm:t>
        <a:bodyPr/>
        <a:lstStyle/>
        <a:p>
          <a:pPr rtl="1"/>
          <a:endParaRPr lang="x-none"/>
        </a:p>
      </dgm:t>
    </dgm:pt>
    <dgm:pt modelId="{F4A8F485-E741-4426-A7E9-8E25F7AFC413}" type="pres">
      <dgm:prSet presAssocID="{B050D620-31F8-422F-9BEF-672B458AB3E5}" presName="descendantText" presStyleLbl="alignAcc1" presStyleIdx="0" presStyleCnt="5">
        <dgm:presLayoutVars>
          <dgm:bulletEnabled val="1"/>
        </dgm:presLayoutVars>
      </dgm:prSet>
      <dgm:spPr/>
      <dgm:t>
        <a:bodyPr/>
        <a:lstStyle/>
        <a:p>
          <a:pPr rtl="1"/>
          <a:endParaRPr lang="x-none"/>
        </a:p>
      </dgm:t>
    </dgm:pt>
    <dgm:pt modelId="{7ECFE990-5254-4A95-A3CC-BC4C72562A89}" type="pres">
      <dgm:prSet presAssocID="{08EFF0E2-A98C-49E9-99DF-15E0520CD1BA}" presName="sp" presStyleCnt="0"/>
      <dgm:spPr/>
    </dgm:pt>
    <dgm:pt modelId="{2DFFA511-951C-485A-91F3-240BEAAB1962}" type="pres">
      <dgm:prSet presAssocID="{FCA143D3-6F39-4B33-9EAA-C138DD8A9E14}" presName="composite" presStyleCnt="0"/>
      <dgm:spPr/>
    </dgm:pt>
    <dgm:pt modelId="{E9DF42DA-9159-41CB-85D2-1C1469E87200}" type="pres">
      <dgm:prSet presAssocID="{FCA143D3-6F39-4B33-9EAA-C138DD8A9E14}" presName="parentText" presStyleLbl="alignNode1" presStyleIdx="1" presStyleCnt="5">
        <dgm:presLayoutVars>
          <dgm:chMax val="1"/>
          <dgm:bulletEnabled val="1"/>
        </dgm:presLayoutVars>
      </dgm:prSet>
      <dgm:spPr/>
      <dgm:t>
        <a:bodyPr/>
        <a:lstStyle/>
        <a:p>
          <a:pPr rtl="1"/>
          <a:endParaRPr lang="x-none"/>
        </a:p>
      </dgm:t>
    </dgm:pt>
    <dgm:pt modelId="{EC633B65-4201-4156-9BC2-83071725E487}" type="pres">
      <dgm:prSet presAssocID="{FCA143D3-6F39-4B33-9EAA-C138DD8A9E14}" presName="descendantText" presStyleLbl="alignAcc1" presStyleIdx="1" presStyleCnt="5">
        <dgm:presLayoutVars>
          <dgm:bulletEnabled val="1"/>
        </dgm:presLayoutVars>
      </dgm:prSet>
      <dgm:spPr/>
      <dgm:t>
        <a:bodyPr/>
        <a:lstStyle/>
        <a:p>
          <a:pPr rtl="1"/>
          <a:endParaRPr lang="x-none"/>
        </a:p>
      </dgm:t>
    </dgm:pt>
    <dgm:pt modelId="{BAE8F9BF-1E3F-4616-816C-777DCDB7CB77}" type="pres">
      <dgm:prSet presAssocID="{7CD17FA2-1EB4-4D22-BF87-2C965314F659}" presName="sp" presStyleCnt="0"/>
      <dgm:spPr/>
    </dgm:pt>
    <dgm:pt modelId="{569EBAC0-F301-4E1B-BCB6-35091A3146EF}" type="pres">
      <dgm:prSet presAssocID="{BE5CB30C-9833-4B0C-B31D-615F16EAA41F}" presName="composite" presStyleCnt="0"/>
      <dgm:spPr/>
    </dgm:pt>
    <dgm:pt modelId="{53524559-8C6F-4783-AA81-5A8C515A1F89}" type="pres">
      <dgm:prSet presAssocID="{BE5CB30C-9833-4B0C-B31D-615F16EAA41F}" presName="parentText" presStyleLbl="alignNode1" presStyleIdx="2" presStyleCnt="5" custScaleX="110000" custScaleY="110000">
        <dgm:presLayoutVars>
          <dgm:chMax val="1"/>
          <dgm:bulletEnabled val="1"/>
        </dgm:presLayoutVars>
      </dgm:prSet>
      <dgm:spPr/>
      <dgm:t>
        <a:bodyPr/>
        <a:lstStyle/>
        <a:p>
          <a:pPr rtl="1"/>
          <a:endParaRPr lang="x-none"/>
        </a:p>
      </dgm:t>
    </dgm:pt>
    <dgm:pt modelId="{E8C9F7F0-BDE6-4E60-8D09-5AA76AE844D9}" type="pres">
      <dgm:prSet presAssocID="{BE5CB30C-9833-4B0C-B31D-615F16EAA41F}" presName="descendantText" presStyleLbl="alignAcc1" presStyleIdx="2" presStyleCnt="5">
        <dgm:presLayoutVars>
          <dgm:bulletEnabled val="1"/>
        </dgm:presLayoutVars>
      </dgm:prSet>
      <dgm:spPr/>
      <dgm:t>
        <a:bodyPr/>
        <a:lstStyle/>
        <a:p>
          <a:pPr rtl="1"/>
          <a:endParaRPr lang="x-none"/>
        </a:p>
      </dgm:t>
    </dgm:pt>
    <dgm:pt modelId="{189B94FA-49D0-4315-96F9-9E2DDA5DEA40}" type="pres">
      <dgm:prSet presAssocID="{F65565EB-0065-4549-8A96-C213ED7FCD7C}" presName="sp" presStyleCnt="0"/>
      <dgm:spPr/>
    </dgm:pt>
    <dgm:pt modelId="{E04C9C9C-7BE3-4246-88C9-11DBFF41FBC0}" type="pres">
      <dgm:prSet presAssocID="{D2D9FB35-4D4C-4321-94A2-4810EDADDBC4}" presName="composite" presStyleCnt="0"/>
      <dgm:spPr/>
    </dgm:pt>
    <dgm:pt modelId="{8200000D-43A2-461F-A1C6-6A8C5E6E9F98}" type="pres">
      <dgm:prSet presAssocID="{D2D9FB35-4D4C-4321-94A2-4810EDADDBC4}" presName="parentText" presStyleLbl="alignNode1" presStyleIdx="3" presStyleCnt="5" custScaleX="110000" custScaleY="110000">
        <dgm:presLayoutVars>
          <dgm:chMax val="1"/>
          <dgm:bulletEnabled val="1"/>
        </dgm:presLayoutVars>
      </dgm:prSet>
      <dgm:spPr/>
      <dgm:t>
        <a:bodyPr/>
        <a:lstStyle/>
        <a:p>
          <a:pPr rtl="1"/>
          <a:endParaRPr lang="x-none"/>
        </a:p>
      </dgm:t>
    </dgm:pt>
    <dgm:pt modelId="{CF0194FB-E0E5-490C-A463-BDE952E9C4A9}" type="pres">
      <dgm:prSet presAssocID="{D2D9FB35-4D4C-4321-94A2-4810EDADDBC4}" presName="descendantText" presStyleLbl="alignAcc1" presStyleIdx="3" presStyleCnt="5">
        <dgm:presLayoutVars>
          <dgm:bulletEnabled val="1"/>
        </dgm:presLayoutVars>
      </dgm:prSet>
      <dgm:spPr/>
      <dgm:t>
        <a:bodyPr/>
        <a:lstStyle/>
        <a:p>
          <a:pPr rtl="1"/>
          <a:endParaRPr lang="x-none"/>
        </a:p>
      </dgm:t>
    </dgm:pt>
    <dgm:pt modelId="{250957D2-C99D-4CDF-9A4B-61ABDAB49EA5}" type="pres">
      <dgm:prSet presAssocID="{92E26C1A-B5E5-42DD-9EBA-8B8C30BBD38A}" presName="sp" presStyleCnt="0"/>
      <dgm:spPr/>
    </dgm:pt>
    <dgm:pt modelId="{8BA29D73-B776-41E4-A21D-57778BC5C4BE}" type="pres">
      <dgm:prSet presAssocID="{C3733CFD-B88F-4D8C-9D33-46A1045BB045}" presName="composite" presStyleCnt="0"/>
      <dgm:spPr/>
    </dgm:pt>
    <dgm:pt modelId="{33E4453C-CA0F-4852-9782-749D9CB3E309}" type="pres">
      <dgm:prSet presAssocID="{C3733CFD-B88F-4D8C-9D33-46A1045BB045}" presName="parentText" presStyleLbl="alignNode1" presStyleIdx="4" presStyleCnt="5" custScaleX="110000" custScaleY="110000">
        <dgm:presLayoutVars>
          <dgm:chMax val="1"/>
          <dgm:bulletEnabled val="1"/>
        </dgm:presLayoutVars>
      </dgm:prSet>
      <dgm:spPr/>
      <dgm:t>
        <a:bodyPr/>
        <a:lstStyle/>
        <a:p>
          <a:pPr rtl="1"/>
          <a:endParaRPr lang="x-none"/>
        </a:p>
      </dgm:t>
    </dgm:pt>
    <dgm:pt modelId="{E56FAFEB-15E6-44C8-A156-D1BBB0E3CE4A}" type="pres">
      <dgm:prSet presAssocID="{C3733CFD-B88F-4D8C-9D33-46A1045BB045}" presName="descendantText" presStyleLbl="alignAcc1" presStyleIdx="4" presStyleCnt="5">
        <dgm:presLayoutVars>
          <dgm:bulletEnabled val="1"/>
        </dgm:presLayoutVars>
      </dgm:prSet>
      <dgm:spPr/>
      <dgm:t>
        <a:bodyPr/>
        <a:lstStyle/>
        <a:p>
          <a:pPr rtl="1"/>
          <a:endParaRPr lang="x-none"/>
        </a:p>
      </dgm:t>
    </dgm:pt>
  </dgm:ptLst>
  <dgm:cxnLst>
    <dgm:cxn modelId="{CF8998D2-5D37-4161-B027-3FEC88948FF3}" type="presOf" srcId="{584F5102-A351-44CB-968D-BA1C3AC4DD20}" destId="{CF0194FB-E0E5-490C-A463-BDE952E9C4A9}" srcOrd="0" destOrd="0" presId="urn:microsoft.com/office/officeart/2005/8/layout/chevron2"/>
    <dgm:cxn modelId="{51960CA3-BDEF-4B1B-951A-454D12AD4548}" srcId="{6BE50793-32A9-41C6-9309-EE5EB2179FBA}" destId="{FCA143D3-6F39-4B33-9EAA-C138DD8A9E14}" srcOrd="1" destOrd="0" parTransId="{50E20CAB-67DC-4A2E-B30D-38957370B7D7}" sibTransId="{7CD17FA2-1EB4-4D22-BF87-2C965314F659}"/>
    <dgm:cxn modelId="{42D5B0A3-93C9-4223-8260-4A55B2B3D67D}" srcId="{BE5CB30C-9833-4B0C-B31D-615F16EAA41F}" destId="{B70ADE14-FACA-4C41-82A9-D71D00D3EA93}" srcOrd="0" destOrd="0" parTransId="{135D211A-3FB5-43E2-BE6F-A59E28416B2E}" sibTransId="{CD87D5E1-2CB6-4025-B6D1-FF39732A01C9}"/>
    <dgm:cxn modelId="{7AD41709-1CD9-440C-A812-26A6F80EBD5D}" type="presOf" srcId="{2D0640A3-D570-4630-97F1-73B8A87A91CE}" destId="{EC633B65-4201-4156-9BC2-83071725E487}" srcOrd="0" destOrd="0" presId="urn:microsoft.com/office/officeart/2005/8/layout/chevron2"/>
    <dgm:cxn modelId="{23F93A8C-8756-446A-80EF-7CBF926F16E0}" srcId="{6BE50793-32A9-41C6-9309-EE5EB2179FBA}" destId="{D2D9FB35-4D4C-4321-94A2-4810EDADDBC4}" srcOrd="3" destOrd="0" parTransId="{5295EEA4-DD44-496B-8C46-CB8772538F99}" sibTransId="{92E26C1A-B5E5-42DD-9EBA-8B8C30BBD38A}"/>
    <dgm:cxn modelId="{189AC9A3-7FAE-4E6B-B369-5B57DA40F41A}" type="presOf" srcId="{BE5CB30C-9833-4B0C-B31D-615F16EAA41F}" destId="{53524559-8C6F-4783-AA81-5A8C515A1F89}" srcOrd="0" destOrd="0" presId="urn:microsoft.com/office/officeart/2005/8/layout/chevron2"/>
    <dgm:cxn modelId="{D7D2D64F-8558-4639-AC56-2C56552E82A1}" type="presOf" srcId="{6BE50793-32A9-41C6-9309-EE5EB2179FBA}" destId="{54067701-A260-47BD-959A-328AF141F15A}" srcOrd="0" destOrd="0" presId="urn:microsoft.com/office/officeart/2005/8/layout/chevron2"/>
    <dgm:cxn modelId="{18413563-EBDD-4D11-B16D-AB58695DD28C}" srcId="{6BE50793-32A9-41C6-9309-EE5EB2179FBA}" destId="{BE5CB30C-9833-4B0C-B31D-615F16EAA41F}" srcOrd="2" destOrd="0" parTransId="{E901FCBD-F534-43D7-86D2-3C6904AC1704}" sibTransId="{F65565EB-0065-4549-8A96-C213ED7FCD7C}"/>
    <dgm:cxn modelId="{C378E966-D181-4EED-B915-927B435053D1}" srcId="{FCA143D3-6F39-4B33-9EAA-C138DD8A9E14}" destId="{2D0640A3-D570-4630-97F1-73B8A87A91CE}" srcOrd="0" destOrd="0" parTransId="{1B691F4F-044D-4580-9F7B-16CAFC647C62}" sibTransId="{E989CE60-6F39-4804-B32C-04CF9BA88586}"/>
    <dgm:cxn modelId="{53B16760-D046-4FE1-8747-55CFD49DCA6A}" type="presOf" srcId="{C1952F8F-1658-41FB-8677-70DB4B3FA48A}" destId="{F4A8F485-E741-4426-A7E9-8E25F7AFC413}" srcOrd="0" destOrd="0" presId="urn:microsoft.com/office/officeart/2005/8/layout/chevron2"/>
    <dgm:cxn modelId="{F8224BD6-98EE-42C9-BBC4-FBBFD85FC875}" srcId="{D2D9FB35-4D4C-4321-94A2-4810EDADDBC4}" destId="{584F5102-A351-44CB-968D-BA1C3AC4DD20}" srcOrd="0" destOrd="0" parTransId="{35CE9F93-40D8-499B-9AE7-982D46AF7410}" sibTransId="{04F4E31C-2622-4BD3-980D-4A2866497FFD}"/>
    <dgm:cxn modelId="{B1343503-A782-4746-86DD-BAA876D2BF12}" type="presOf" srcId="{D2D9FB35-4D4C-4321-94A2-4810EDADDBC4}" destId="{8200000D-43A2-461F-A1C6-6A8C5E6E9F98}" srcOrd="0" destOrd="0" presId="urn:microsoft.com/office/officeart/2005/8/layout/chevron2"/>
    <dgm:cxn modelId="{467790B4-C935-4E52-B867-A3D5392734F0}" srcId="{6BE50793-32A9-41C6-9309-EE5EB2179FBA}" destId="{C3733CFD-B88F-4D8C-9D33-46A1045BB045}" srcOrd="4" destOrd="0" parTransId="{5ECAD058-3635-4BE8-AA71-B96407052F24}" sibTransId="{2E767D5B-896A-4A85-9EE2-2E6704FAFA40}"/>
    <dgm:cxn modelId="{FC5D7915-4013-4885-BBCF-D326F7BA274B}" srcId="{6BE50793-32A9-41C6-9309-EE5EB2179FBA}" destId="{B050D620-31F8-422F-9BEF-672B458AB3E5}" srcOrd="0" destOrd="0" parTransId="{A53599FF-E435-4946-B39E-4038ADE09F3A}" sibTransId="{08EFF0E2-A98C-49E9-99DF-15E0520CD1BA}"/>
    <dgm:cxn modelId="{E20C43F6-02A8-494C-BFAE-C8B64D579CD3}" srcId="{C3733CFD-B88F-4D8C-9D33-46A1045BB045}" destId="{D480B8BF-CB5D-428F-9C57-B8FDA6CF660B}" srcOrd="0" destOrd="0" parTransId="{7C0F4C03-DC20-424A-95F1-666D1968E875}" sibTransId="{88373CF4-C49B-41DF-BDD2-07A7C1539D15}"/>
    <dgm:cxn modelId="{6A961568-E210-44B6-AC31-0D9FF7517F02}" type="presOf" srcId="{B70ADE14-FACA-4C41-82A9-D71D00D3EA93}" destId="{E8C9F7F0-BDE6-4E60-8D09-5AA76AE844D9}" srcOrd="0" destOrd="0" presId="urn:microsoft.com/office/officeart/2005/8/layout/chevron2"/>
    <dgm:cxn modelId="{6F20B7FD-B9BC-4280-9229-CCFB8A6A0364}" type="presOf" srcId="{C3733CFD-B88F-4D8C-9D33-46A1045BB045}" destId="{33E4453C-CA0F-4852-9782-749D9CB3E309}" srcOrd="0" destOrd="0" presId="urn:microsoft.com/office/officeart/2005/8/layout/chevron2"/>
    <dgm:cxn modelId="{8377B035-5FCB-4A44-A316-2FD51AB50037}" type="presOf" srcId="{B050D620-31F8-422F-9BEF-672B458AB3E5}" destId="{D2390B19-69CD-4E18-BF25-22604BFA77B6}" srcOrd="0" destOrd="0" presId="urn:microsoft.com/office/officeart/2005/8/layout/chevron2"/>
    <dgm:cxn modelId="{2E015257-FF5D-4400-B550-1D654C09E109}" type="presOf" srcId="{D480B8BF-CB5D-428F-9C57-B8FDA6CF660B}" destId="{E56FAFEB-15E6-44C8-A156-D1BBB0E3CE4A}" srcOrd="0" destOrd="0" presId="urn:microsoft.com/office/officeart/2005/8/layout/chevron2"/>
    <dgm:cxn modelId="{9DF79122-1CDA-4471-9686-050270F8AA4E}" srcId="{B050D620-31F8-422F-9BEF-672B458AB3E5}" destId="{C1952F8F-1658-41FB-8677-70DB4B3FA48A}" srcOrd="0" destOrd="0" parTransId="{2287DF8A-5C54-4D1E-BA3B-A4F0F8FE37E3}" sibTransId="{C6E9BB9D-EC27-4210-9608-8C004B3335D4}"/>
    <dgm:cxn modelId="{2F525351-C64E-4E69-9296-D77BCBA20ACD}" type="presOf" srcId="{FCA143D3-6F39-4B33-9EAA-C138DD8A9E14}" destId="{E9DF42DA-9159-41CB-85D2-1C1469E87200}" srcOrd="0" destOrd="0" presId="urn:microsoft.com/office/officeart/2005/8/layout/chevron2"/>
    <dgm:cxn modelId="{1AA9A19D-BF35-40BA-8CAA-7FC3370F2A6B}" type="presParOf" srcId="{54067701-A260-47BD-959A-328AF141F15A}" destId="{48FBCE5D-C16E-4D6B-BFA3-D47F928C614A}" srcOrd="0" destOrd="0" presId="urn:microsoft.com/office/officeart/2005/8/layout/chevron2"/>
    <dgm:cxn modelId="{4AE88DFD-6870-4B91-B95B-AE94B3524A7C}" type="presParOf" srcId="{48FBCE5D-C16E-4D6B-BFA3-D47F928C614A}" destId="{D2390B19-69CD-4E18-BF25-22604BFA77B6}" srcOrd="0" destOrd="0" presId="urn:microsoft.com/office/officeart/2005/8/layout/chevron2"/>
    <dgm:cxn modelId="{55321A77-CDCD-423D-B1FD-40613A4BF526}" type="presParOf" srcId="{48FBCE5D-C16E-4D6B-BFA3-D47F928C614A}" destId="{F4A8F485-E741-4426-A7E9-8E25F7AFC413}" srcOrd="1" destOrd="0" presId="urn:microsoft.com/office/officeart/2005/8/layout/chevron2"/>
    <dgm:cxn modelId="{C69144E9-F2D5-47BC-B73C-393A9FAFEC3A}" type="presParOf" srcId="{54067701-A260-47BD-959A-328AF141F15A}" destId="{7ECFE990-5254-4A95-A3CC-BC4C72562A89}" srcOrd="1" destOrd="0" presId="urn:microsoft.com/office/officeart/2005/8/layout/chevron2"/>
    <dgm:cxn modelId="{6791CBE1-C4A0-4050-A1EC-DA34CBBB68DF}" type="presParOf" srcId="{54067701-A260-47BD-959A-328AF141F15A}" destId="{2DFFA511-951C-485A-91F3-240BEAAB1962}" srcOrd="2" destOrd="0" presId="urn:microsoft.com/office/officeart/2005/8/layout/chevron2"/>
    <dgm:cxn modelId="{E6D6BDB7-AF48-492C-A109-0C5FC9B76520}" type="presParOf" srcId="{2DFFA511-951C-485A-91F3-240BEAAB1962}" destId="{E9DF42DA-9159-41CB-85D2-1C1469E87200}" srcOrd="0" destOrd="0" presId="urn:microsoft.com/office/officeart/2005/8/layout/chevron2"/>
    <dgm:cxn modelId="{0148E13D-6E00-414F-9F18-4F98007F3560}" type="presParOf" srcId="{2DFFA511-951C-485A-91F3-240BEAAB1962}" destId="{EC633B65-4201-4156-9BC2-83071725E487}" srcOrd="1" destOrd="0" presId="urn:microsoft.com/office/officeart/2005/8/layout/chevron2"/>
    <dgm:cxn modelId="{FB72A378-CDA8-4ABD-AFCC-22DB70BBE08C}" type="presParOf" srcId="{54067701-A260-47BD-959A-328AF141F15A}" destId="{BAE8F9BF-1E3F-4616-816C-777DCDB7CB77}" srcOrd="3" destOrd="0" presId="urn:microsoft.com/office/officeart/2005/8/layout/chevron2"/>
    <dgm:cxn modelId="{5622DEB2-15F1-404A-8C78-F5ECB6BF1040}" type="presParOf" srcId="{54067701-A260-47BD-959A-328AF141F15A}" destId="{569EBAC0-F301-4E1B-BCB6-35091A3146EF}" srcOrd="4" destOrd="0" presId="urn:microsoft.com/office/officeart/2005/8/layout/chevron2"/>
    <dgm:cxn modelId="{900D4580-1DD7-4F10-93F5-34EFB7804D46}" type="presParOf" srcId="{569EBAC0-F301-4E1B-BCB6-35091A3146EF}" destId="{53524559-8C6F-4783-AA81-5A8C515A1F89}" srcOrd="0" destOrd="0" presId="urn:microsoft.com/office/officeart/2005/8/layout/chevron2"/>
    <dgm:cxn modelId="{0892C361-F94A-4320-9284-3927BA66148A}" type="presParOf" srcId="{569EBAC0-F301-4E1B-BCB6-35091A3146EF}" destId="{E8C9F7F0-BDE6-4E60-8D09-5AA76AE844D9}" srcOrd="1" destOrd="0" presId="urn:microsoft.com/office/officeart/2005/8/layout/chevron2"/>
    <dgm:cxn modelId="{A184FF2B-3108-4314-87E6-109A9DC7312E}" type="presParOf" srcId="{54067701-A260-47BD-959A-328AF141F15A}" destId="{189B94FA-49D0-4315-96F9-9E2DDA5DEA40}" srcOrd="5" destOrd="0" presId="urn:microsoft.com/office/officeart/2005/8/layout/chevron2"/>
    <dgm:cxn modelId="{185E6715-BE37-4DD5-BD75-0AC8E3368366}" type="presParOf" srcId="{54067701-A260-47BD-959A-328AF141F15A}" destId="{E04C9C9C-7BE3-4246-88C9-11DBFF41FBC0}" srcOrd="6" destOrd="0" presId="urn:microsoft.com/office/officeart/2005/8/layout/chevron2"/>
    <dgm:cxn modelId="{3C42EC4A-F711-48B8-9940-5FF704F6AEA8}" type="presParOf" srcId="{E04C9C9C-7BE3-4246-88C9-11DBFF41FBC0}" destId="{8200000D-43A2-461F-A1C6-6A8C5E6E9F98}" srcOrd="0" destOrd="0" presId="urn:microsoft.com/office/officeart/2005/8/layout/chevron2"/>
    <dgm:cxn modelId="{C14B892C-E387-494C-871D-B99237D9159A}" type="presParOf" srcId="{E04C9C9C-7BE3-4246-88C9-11DBFF41FBC0}" destId="{CF0194FB-E0E5-490C-A463-BDE952E9C4A9}" srcOrd="1" destOrd="0" presId="urn:microsoft.com/office/officeart/2005/8/layout/chevron2"/>
    <dgm:cxn modelId="{5DCBAD5B-B8D5-4B7C-93EB-604774633CCB}" type="presParOf" srcId="{54067701-A260-47BD-959A-328AF141F15A}" destId="{250957D2-C99D-4CDF-9A4B-61ABDAB49EA5}" srcOrd="7" destOrd="0" presId="urn:microsoft.com/office/officeart/2005/8/layout/chevron2"/>
    <dgm:cxn modelId="{8AFE7718-1BB9-4AA4-A781-A2B3A8FDCBE8}" type="presParOf" srcId="{54067701-A260-47BD-959A-328AF141F15A}" destId="{8BA29D73-B776-41E4-A21D-57778BC5C4BE}" srcOrd="8" destOrd="0" presId="urn:microsoft.com/office/officeart/2005/8/layout/chevron2"/>
    <dgm:cxn modelId="{6CB6CDD8-23F9-43EC-A804-80909E108F18}" type="presParOf" srcId="{8BA29D73-B776-41E4-A21D-57778BC5C4BE}" destId="{33E4453C-CA0F-4852-9782-749D9CB3E309}" srcOrd="0" destOrd="0" presId="urn:microsoft.com/office/officeart/2005/8/layout/chevron2"/>
    <dgm:cxn modelId="{EE157564-3C8B-41D6-BD4B-DB2F2F32B256}" type="presParOf" srcId="{8BA29D73-B776-41E4-A21D-57778BC5C4BE}" destId="{E56FAFEB-15E6-44C8-A156-D1BBB0E3CE4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ECF317-259C-4546-B17B-5FB5B1026B61}"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9FCF1684-1AE2-ED49-B685-0F475400F04E}">
      <dgm:prSet phldrT="[Text]"/>
      <dgm:spPr/>
      <dgm:t>
        <a:bodyPr/>
        <a:lstStyle/>
        <a:p>
          <a:r>
            <a:rPr lang="en-US" smtClean="0">
              <a:latin typeface="Apple Symbols"/>
              <a:cs typeface="Apple Symbols"/>
            </a:rPr>
            <a:t>به‌ڕێوه‌به‌ری گشتی</a:t>
          </a:r>
          <a:endParaRPr lang="en-US" dirty="0">
            <a:latin typeface="Apple Symbols"/>
            <a:cs typeface="Apple Symbols"/>
          </a:endParaRPr>
        </a:p>
      </dgm:t>
    </dgm:pt>
    <dgm:pt modelId="{71B1F343-CC49-C64D-849B-9620F156C9A5}" type="parTrans" cxnId="{A61E591D-B2A5-8740-9F0B-A4E6721090B7}">
      <dgm:prSet/>
      <dgm:spPr/>
      <dgm:t>
        <a:bodyPr/>
        <a:lstStyle/>
        <a:p>
          <a:endParaRPr lang="en-US"/>
        </a:p>
      </dgm:t>
    </dgm:pt>
    <dgm:pt modelId="{9DFA3A93-91C0-AB49-B634-B834CF46F2E2}" type="sibTrans" cxnId="{A61E591D-B2A5-8740-9F0B-A4E6721090B7}">
      <dgm:prSet/>
      <dgm:spPr/>
      <dgm:t>
        <a:bodyPr/>
        <a:lstStyle/>
        <a:p>
          <a:endParaRPr lang="en-US"/>
        </a:p>
      </dgm:t>
    </dgm:pt>
    <dgm:pt modelId="{CCA2ACA0-E52D-3848-AD54-08531FC56258}">
      <dgm:prSet phldrT="[Text]"/>
      <dgm:spPr/>
      <dgm:t>
        <a:bodyPr/>
        <a:lstStyle/>
        <a:p>
          <a:r>
            <a:rPr lang="en-US" dirty="0" err="1" smtClean="0">
              <a:latin typeface="Apple Symbols"/>
              <a:cs typeface="Apple Symbols"/>
            </a:rPr>
            <a:t>به‌ڕێوه‌به‌ر</a:t>
          </a:r>
          <a:endParaRPr lang="en-US" dirty="0">
            <a:latin typeface="Apple Symbols"/>
            <a:cs typeface="Apple Symbols"/>
          </a:endParaRPr>
        </a:p>
      </dgm:t>
    </dgm:pt>
    <dgm:pt modelId="{AFF21770-D5A3-B644-AD87-15A41349FAC6}" type="parTrans" cxnId="{966B5B8B-8247-8348-BEBA-3304F1A7ABBC}">
      <dgm:prSet/>
      <dgm:spPr/>
      <dgm:t>
        <a:bodyPr/>
        <a:lstStyle/>
        <a:p>
          <a:endParaRPr lang="en-US"/>
        </a:p>
      </dgm:t>
    </dgm:pt>
    <dgm:pt modelId="{F8F73B69-4D50-6F4C-B3B2-32090F36073A}" type="sibTrans" cxnId="{966B5B8B-8247-8348-BEBA-3304F1A7ABBC}">
      <dgm:prSet/>
      <dgm:spPr/>
      <dgm:t>
        <a:bodyPr/>
        <a:lstStyle/>
        <a:p>
          <a:endParaRPr lang="en-US"/>
        </a:p>
      </dgm:t>
    </dgm:pt>
    <dgm:pt modelId="{34BFF322-3D66-6946-B490-1D668FF6C563}">
      <dgm:prSet phldrT="[Text]"/>
      <dgm:spPr/>
      <dgm:t>
        <a:bodyPr/>
        <a:lstStyle/>
        <a:p>
          <a:r>
            <a:rPr lang="en-US" dirty="0" err="1" smtClean="0"/>
            <a:t>دارایی</a:t>
          </a:r>
          <a:endParaRPr lang="en-US" dirty="0"/>
        </a:p>
      </dgm:t>
    </dgm:pt>
    <dgm:pt modelId="{81B90AC4-9B80-B54D-993D-B87EA5585290}" type="parTrans" cxnId="{30088732-67F2-354F-B92F-88FB006B10A8}">
      <dgm:prSet/>
      <dgm:spPr/>
      <dgm:t>
        <a:bodyPr/>
        <a:lstStyle/>
        <a:p>
          <a:endParaRPr lang="en-US"/>
        </a:p>
      </dgm:t>
    </dgm:pt>
    <dgm:pt modelId="{40C0A8DA-3918-2244-9F49-D00BC45934B8}" type="sibTrans" cxnId="{30088732-67F2-354F-B92F-88FB006B10A8}">
      <dgm:prSet/>
      <dgm:spPr/>
      <dgm:t>
        <a:bodyPr/>
        <a:lstStyle/>
        <a:p>
          <a:endParaRPr lang="en-US"/>
        </a:p>
      </dgm:t>
    </dgm:pt>
    <dgm:pt modelId="{4792E4E3-DCE5-2346-9D16-CBCA91EE5CEC}">
      <dgm:prSet phldrT="[Text]"/>
      <dgm:spPr/>
      <dgm:t>
        <a:bodyPr/>
        <a:lstStyle/>
        <a:p>
          <a:r>
            <a:rPr lang="en-US" dirty="0" err="1" smtClean="0"/>
            <a:t>كارگێڕی</a:t>
          </a:r>
          <a:endParaRPr lang="en-US" dirty="0"/>
        </a:p>
      </dgm:t>
    </dgm:pt>
    <dgm:pt modelId="{2D1BC9B5-D181-E64D-A06E-0C84E65757F9}" type="parTrans" cxnId="{F7EEDFDA-D901-0E46-9125-61DD5EF35D2C}">
      <dgm:prSet/>
      <dgm:spPr/>
      <dgm:t>
        <a:bodyPr/>
        <a:lstStyle/>
        <a:p>
          <a:endParaRPr lang="en-US"/>
        </a:p>
      </dgm:t>
    </dgm:pt>
    <dgm:pt modelId="{CD1F0E24-D1E0-9744-A974-F3B9210A5606}" type="sibTrans" cxnId="{F7EEDFDA-D901-0E46-9125-61DD5EF35D2C}">
      <dgm:prSet/>
      <dgm:spPr/>
      <dgm:t>
        <a:bodyPr/>
        <a:lstStyle/>
        <a:p>
          <a:endParaRPr lang="en-US"/>
        </a:p>
      </dgm:t>
    </dgm:pt>
    <dgm:pt modelId="{1F6BC8C3-6760-434C-A67B-BF11F79949C8}">
      <dgm:prSet phldrT="[Text]"/>
      <dgm:spPr/>
      <dgm:t>
        <a:bodyPr/>
        <a:lstStyle/>
        <a:p>
          <a:r>
            <a:rPr lang="en-US" smtClean="0">
              <a:latin typeface="Apple Symbols"/>
              <a:cs typeface="Apple Symbols"/>
            </a:rPr>
            <a:t>به‌ڕێوه‌به‌ر</a:t>
          </a:r>
          <a:endParaRPr lang="en-US" dirty="0">
            <a:latin typeface="Apple Symbols"/>
            <a:cs typeface="Apple Symbols"/>
          </a:endParaRPr>
        </a:p>
      </dgm:t>
    </dgm:pt>
    <dgm:pt modelId="{07F5811F-5968-E545-AA6D-629E0E0CB581}" type="parTrans" cxnId="{D868BAC4-D5F0-1C42-B75C-DC64C14B38AD}">
      <dgm:prSet/>
      <dgm:spPr/>
      <dgm:t>
        <a:bodyPr/>
        <a:lstStyle/>
        <a:p>
          <a:endParaRPr lang="en-US"/>
        </a:p>
      </dgm:t>
    </dgm:pt>
    <dgm:pt modelId="{EBD2A78E-ADF5-DC4F-A1B4-A77A0F7324BA}" type="sibTrans" cxnId="{D868BAC4-D5F0-1C42-B75C-DC64C14B38AD}">
      <dgm:prSet/>
      <dgm:spPr/>
      <dgm:t>
        <a:bodyPr/>
        <a:lstStyle/>
        <a:p>
          <a:endParaRPr lang="en-US"/>
        </a:p>
      </dgm:t>
    </dgm:pt>
    <dgm:pt modelId="{8DDCF217-E889-354E-8137-37A7BA5A5EED}">
      <dgm:prSet phldrT="[Text]"/>
      <dgm:spPr/>
      <dgm:t>
        <a:bodyPr/>
        <a:lstStyle/>
        <a:p>
          <a:r>
            <a:rPr lang="en-US" dirty="0" err="1" smtClean="0"/>
            <a:t>به‌رهه‌م</a:t>
          </a:r>
          <a:endParaRPr lang="en-US" dirty="0"/>
        </a:p>
      </dgm:t>
    </dgm:pt>
    <dgm:pt modelId="{A0313184-25D7-B144-89F0-7ACD57675853}" type="parTrans" cxnId="{5A3100E7-2D01-A54F-AFDD-343ED96B2112}">
      <dgm:prSet/>
      <dgm:spPr/>
      <dgm:t>
        <a:bodyPr/>
        <a:lstStyle/>
        <a:p>
          <a:endParaRPr lang="en-US"/>
        </a:p>
      </dgm:t>
    </dgm:pt>
    <dgm:pt modelId="{C5467E92-6194-384B-ACB2-4B2B62D40886}" type="sibTrans" cxnId="{5A3100E7-2D01-A54F-AFDD-343ED96B2112}">
      <dgm:prSet/>
      <dgm:spPr/>
      <dgm:t>
        <a:bodyPr/>
        <a:lstStyle/>
        <a:p>
          <a:endParaRPr lang="en-US"/>
        </a:p>
      </dgm:t>
    </dgm:pt>
    <dgm:pt modelId="{DD5A4168-7ED3-4F42-9119-20981A94911E}" type="pres">
      <dgm:prSet presAssocID="{E7ECF317-259C-4546-B17B-5FB5B1026B61}" presName="hierChild1" presStyleCnt="0">
        <dgm:presLayoutVars>
          <dgm:chPref val="1"/>
          <dgm:dir/>
          <dgm:animOne val="branch"/>
          <dgm:animLvl val="lvl"/>
          <dgm:resizeHandles/>
        </dgm:presLayoutVars>
      </dgm:prSet>
      <dgm:spPr/>
      <dgm:t>
        <a:bodyPr/>
        <a:lstStyle/>
        <a:p>
          <a:endParaRPr lang="en-US"/>
        </a:p>
      </dgm:t>
    </dgm:pt>
    <dgm:pt modelId="{4909B64C-00C5-9440-8BC3-735E13EC9914}" type="pres">
      <dgm:prSet presAssocID="{9FCF1684-1AE2-ED49-B685-0F475400F04E}" presName="hierRoot1" presStyleCnt="0"/>
      <dgm:spPr/>
    </dgm:pt>
    <dgm:pt modelId="{1DBB03D0-3A4F-6645-BDC5-56DCFD1ABAC1}" type="pres">
      <dgm:prSet presAssocID="{9FCF1684-1AE2-ED49-B685-0F475400F04E}" presName="composite" presStyleCnt="0"/>
      <dgm:spPr/>
    </dgm:pt>
    <dgm:pt modelId="{B62B6B1A-BD15-EB4B-BEB6-15B984E8F0E8}" type="pres">
      <dgm:prSet presAssocID="{9FCF1684-1AE2-ED49-B685-0F475400F04E}" presName="background" presStyleLbl="node0" presStyleIdx="0" presStyleCnt="1"/>
      <dgm:spPr/>
    </dgm:pt>
    <dgm:pt modelId="{E88CA7B8-4429-8E4A-98C3-D13124D632A5}" type="pres">
      <dgm:prSet presAssocID="{9FCF1684-1AE2-ED49-B685-0F475400F04E}" presName="text" presStyleLbl="fgAcc0" presStyleIdx="0" presStyleCnt="1">
        <dgm:presLayoutVars>
          <dgm:chPref val="3"/>
        </dgm:presLayoutVars>
      </dgm:prSet>
      <dgm:spPr/>
      <dgm:t>
        <a:bodyPr/>
        <a:lstStyle/>
        <a:p>
          <a:endParaRPr lang="en-US"/>
        </a:p>
      </dgm:t>
    </dgm:pt>
    <dgm:pt modelId="{2FEC1916-B457-BC41-AFA9-C33A701821F2}" type="pres">
      <dgm:prSet presAssocID="{9FCF1684-1AE2-ED49-B685-0F475400F04E}" presName="hierChild2" presStyleCnt="0"/>
      <dgm:spPr/>
    </dgm:pt>
    <dgm:pt modelId="{3E8FAFB1-4760-9A4A-9924-9DCA5657F2B3}" type="pres">
      <dgm:prSet presAssocID="{AFF21770-D5A3-B644-AD87-15A41349FAC6}" presName="Name10" presStyleLbl="parChTrans1D2" presStyleIdx="0" presStyleCnt="2"/>
      <dgm:spPr/>
      <dgm:t>
        <a:bodyPr/>
        <a:lstStyle/>
        <a:p>
          <a:endParaRPr lang="en-US"/>
        </a:p>
      </dgm:t>
    </dgm:pt>
    <dgm:pt modelId="{2F3822FC-D60C-9B43-9938-0F79EF15F1C4}" type="pres">
      <dgm:prSet presAssocID="{CCA2ACA0-E52D-3848-AD54-08531FC56258}" presName="hierRoot2" presStyleCnt="0"/>
      <dgm:spPr/>
    </dgm:pt>
    <dgm:pt modelId="{188C9CDE-A350-C84A-9556-6CDE9D5279E2}" type="pres">
      <dgm:prSet presAssocID="{CCA2ACA0-E52D-3848-AD54-08531FC56258}" presName="composite2" presStyleCnt="0"/>
      <dgm:spPr/>
    </dgm:pt>
    <dgm:pt modelId="{EF8FA06B-F355-E64B-94C2-07241D588DD8}" type="pres">
      <dgm:prSet presAssocID="{CCA2ACA0-E52D-3848-AD54-08531FC56258}" presName="background2" presStyleLbl="node2" presStyleIdx="0" presStyleCnt="2"/>
      <dgm:spPr/>
    </dgm:pt>
    <dgm:pt modelId="{4671A9A3-265E-AA40-9F73-C28FBCAEDA1E}" type="pres">
      <dgm:prSet presAssocID="{CCA2ACA0-E52D-3848-AD54-08531FC56258}" presName="text2" presStyleLbl="fgAcc2" presStyleIdx="0" presStyleCnt="2">
        <dgm:presLayoutVars>
          <dgm:chPref val="3"/>
        </dgm:presLayoutVars>
      </dgm:prSet>
      <dgm:spPr/>
      <dgm:t>
        <a:bodyPr/>
        <a:lstStyle/>
        <a:p>
          <a:endParaRPr lang="en-US"/>
        </a:p>
      </dgm:t>
    </dgm:pt>
    <dgm:pt modelId="{A01E8FEC-6556-5A48-A27F-623A6D837DD9}" type="pres">
      <dgm:prSet presAssocID="{CCA2ACA0-E52D-3848-AD54-08531FC56258}" presName="hierChild3" presStyleCnt="0"/>
      <dgm:spPr/>
    </dgm:pt>
    <dgm:pt modelId="{8292BBEB-BB08-1647-80AC-2091C98F90AB}" type="pres">
      <dgm:prSet presAssocID="{81B90AC4-9B80-B54D-993D-B87EA5585290}" presName="Name17" presStyleLbl="parChTrans1D3" presStyleIdx="0" presStyleCnt="3"/>
      <dgm:spPr/>
      <dgm:t>
        <a:bodyPr/>
        <a:lstStyle/>
        <a:p>
          <a:endParaRPr lang="en-US"/>
        </a:p>
      </dgm:t>
    </dgm:pt>
    <dgm:pt modelId="{E025336E-450F-7C48-8508-7A2A8275CD29}" type="pres">
      <dgm:prSet presAssocID="{34BFF322-3D66-6946-B490-1D668FF6C563}" presName="hierRoot3" presStyleCnt="0"/>
      <dgm:spPr/>
    </dgm:pt>
    <dgm:pt modelId="{1BD07074-5075-4E4B-A55D-E73A215BD1D6}" type="pres">
      <dgm:prSet presAssocID="{34BFF322-3D66-6946-B490-1D668FF6C563}" presName="composite3" presStyleCnt="0"/>
      <dgm:spPr/>
    </dgm:pt>
    <dgm:pt modelId="{2CCFE83B-FB69-684B-8F4E-E604E515E997}" type="pres">
      <dgm:prSet presAssocID="{34BFF322-3D66-6946-B490-1D668FF6C563}" presName="background3" presStyleLbl="node3" presStyleIdx="0" presStyleCnt="3"/>
      <dgm:spPr/>
    </dgm:pt>
    <dgm:pt modelId="{CC052552-915D-E24D-A19B-5A1143045945}" type="pres">
      <dgm:prSet presAssocID="{34BFF322-3D66-6946-B490-1D668FF6C563}" presName="text3" presStyleLbl="fgAcc3" presStyleIdx="0" presStyleCnt="3">
        <dgm:presLayoutVars>
          <dgm:chPref val="3"/>
        </dgm:presLayoutVars>
      </dgm:prSet>
      <dgm:spPr/>
      <dgm:t>
        <a:bodyPr/>
        <a:lstStyle/>
        <a:p>
          <a:endParaRPr lang="en-US"/>
        </a:p>
      </dgm:t>
    </dgm:pt>
    <dgm:pt modelId="{9590EAD7-E427-904E-A755-E27E23F332A9}" type="pres">
      <dgm:prSet presAssocID="{34BFF322-3D66-6946-B490-1D668FF6C563}" presName="hierChild4" presStyleCnt="0"/>
      <dgm:spPr/>
    </dgm:pt>
    <dgm:pt modelId="{B6E08B56-7976-1742-BB4E-80767007502D}" type="pres">
      <dgm:prSet presAssocID="{2D1BC9B5-D181-E64D-A06E-0C84E65757F9}" presName="Name17" presStyleLbl="parChTrans1D3" presStyleIdx="1" presStyleCnt="3"/>
      <dgm:spPr/>
      <dgm:t>
        <a:bodyPr/>
        <a:lstStyle/>
        <a:p>
          <a:endParaRPr lang="en-US"/>
        </a:p>
      </dgm:t>
    </dgm:pt>
    <dgm:pt modelId="{7B56FAD6-C606-AE40-882F-60B85FAD391A}" type="pres">
      <dgm:prSet presAssocID="{4792E4E3-DCE5-2346-9D16-CBCA91EE5CEC}" presName="hierRoot3" presStyleCnt="0"/>
      <dgm:spPr/>
    </dgm:pt>
    <dgm:pt modelId="{0A43A58D-3EEA-B944-A180-3DB3CC96F932}" type="pres">
      <dgm:prSet presAssocID="{4792E4E3-DCE5-2346-9D16-CBCA91EE5CEC}" presName="composite3" presStyleCnt="0"/>
      <dgm:spPr/>
    </dgm:pt>
    <dgm:pt modelId="{71FF4335-3224-8645-8BF1-CF6645F51BE7}" type="pres">
      <dgm:prSet presAssocID="{4792E4E3-DCE5-2346-9D16-CBCA91EE5CEC}" presName="background3" presStyleLbl="node3" presStyleIdx="1" presStyleCnt="3"/>
      <dgm:spPr/>
    </dgm:pt>
    <dgm:pt modelId="{CE484E08-5E6B-3144-AF50-D89A37A97465}" type="pres">
      <dgm:prSet presAssocID="{4792E4E3-DCE5-2346-9D16-CBCA91EE5CEC}" presName="text3" presStyleLbl="fgAcc3" presStyleIdx="1" presStyleCnt="3">
        <dgm:presLayoutVars>
          <dgm:chPref val="3"/>
        </dgm:presLayoutVars>
      </dgm:prSet>
      <dgm:spPr/>
      <dgm:t>
        <a:bodyPr/>
        <a:lstStyle/>
        <a:p>
          <a:endParaRPr lang="en-US"/>
        </a:p>
      </dgm:t>
    </dgm:pt>
    <dgm:pt modelId="{2256DEE3-1144-D440-A8E6-8664006A1CBB}" type="pres">
      <dgm:prSet presAssocID="{4792E4E3-DCE5-2346-9D16-CBCA91EE5CEC}" presName="hierChild4" presStyleCnt="0"/>
      <dgm:spPr/>
    </dgm:pt>
    <dgm:pt modelId="{74D53B1E-A286-C343-8EA7-D1496348FDD0}" type="pres">
      <dgm:prSet presAssocID="{07F5811F-5968-E545-AA6D-629E0E0CB581}" presName="Name10" presStyleLbl="parChTrans1D2" presStyleIdx="1" presStyleCnt="2"/>
      <dgm:spPr/>
      <dgm:t>
        <a:bodyPr/>
        <a:lstStyle/>
        <a:p>
          <a:endParaRPr lang="en-US"/>
        </a:p>
      </dgm:t>
    </dgm:pt>
    <dgm:pt modelId="{E1689C0E-D09A-2B47-9F51-38C164FBBA97}" type="pres">
      <dgm:prSet presAssocID="{1F6BC8C3-6760-434C-A67B-BF11F79949C8}" presName="hierRoot2" presStyleCnt="0"/>
      <dgm:spPr/>
    </dgm:pt>
    <dgm:pt modelId="{EF41810F-94B3-454B-9CEF-C36CC864FAD3}" type="pres">
      <dgm:prSet presAssocID="{1F6BC8C3-6760-434C-A67B-BF11F79949C8}" presName="composite2" presStyleCnt="0"/>
      <dgm:spPr/>
    </dgm:pt>
    <dgm:pt modelId="{27521642-4B60-7F4E-AEA4-A032C3FAD17F}" type="pres">
      <dgm:prSet presAssocID="{1F6BC8C3-6760-434C-A67B-BF11F79949C8}" presName="background2" presStyleLbl="node2" presStyleIdx="1" presStyleCnt="2"/>
      <dgm:spPr/>
    </dgm:pt>
    <dgm:pt modelId="{B58E2241-0D93-6948-BE3F-D111A05C6708}" type="pres">
      <dgm:prSet presAssocID="{1F6BC8C3-6760-434C-A67B-BF11F79949C8}" presName="text2" presStyleLbl="fgAcc2" presStyleIdx="1" presStyleCnt="2">
        <dgm:presLayoutVars>
          <dgm:chPref val="3"/>
        </dgm:presLayoutVars>
      </dgm:prSet>
      <dgm:spPr/>
      <dgm:t>
        <a:bodyPr/>
        <a:lstStyle/>
        <a:p>
          <a:endParaRPr lang="en-US"/>
        </a:p>
      </dgm:t>
    </dgm:pt>
    <dgm:pt modelId="{91B18256-D254-6D41-8199-03D78DEFBFC9}" type="pres">
      <dgm:prSet presAssocID="{1F6BC8C3-6760-434C-A67B-BF11F79949C8}" presName="hierChild3" presStyleCnt="0"/>
      <dgm:spPr/>
    </dgm:pt>
    <dgm:pt modelId="{5023E46B-2538-E445-8533-6D632920967C}" type="pres">
      <dgm:prSet presAssocID="{A0313184-25D7-B144-89F0-7ACD57675853}" presName="Name17" presStyleLbl="parChTrans1D3" presStyleIdx="2" presStyleCnt="3"/>
      <dgm:spPr/>
      <dgm:t>
        <a:bodyPr/>
        <a:lstStyle/>
        <a:p>
          <a:endParaRPr lang="en-US"/>
        </a:p>
      </dgm:t>
    </dgm:pt>
    <dgm:pt modelId="{4D649F57-544E-294C-A560-3FAFFB297F45}" type="pres">
      <dgm:prSet presAssocID="{8DDCF217-E889-354E-8137-37A7BA5A5EED}" presName="hierRoot3" presStyleCnt="0"/>
      <dgm:spPr/>
    </dgm:pt>
    <dgm:pt modelId="{B82013DB-6344-5942-9BC0-4DD1B24F66C4}" type="pres">
      <dgm:prSet presAssocID="{8DDCF217-E889-354E-8137-37A7BA5A5EED}" presName="composite3" presStyleCnt="0"/>
      <dgm:spPr/>
    </dgm:pt>
    <dgm:pt modelId="{4084B554-DF2C-834F-8DAC-B87307659275}" type="pres">
      <dgm:prSet presAssocID="{8DDCF217-E889-354E-8137-37A7BA5A5EED}" presName="background3" presStyleLbl="node3" presStyleIdx="2" presStyleCnt="3"/>
      <dgm:spPr/>
    </dgm:pt>
    <dgm:pt modelId="{F5D518E4-A1AC-BA4F-880B-6AE3E1E43507}" type="pres">
      <dgm:prSet presAssocID="{8DDCF217-E889-354E-8137-37A7BA5A5EED}" presName="text3" presStyleLbl="fgAcc3" presStyleIdx="2" presStyleCnt="3">
        <dgm:presLayoutVars>
          <dgm:chPref val="3"/>
        </dgm:presLayoutVars>
      </dgm:prSet>
      <dgm:spPr/>
      <dgm:t>
        <a:bodyPr/>
        <a:lstStyle/>
        <a:p>
          <a:endParaRPr lang="en-US"/>
        </a:p>
      </dgm:t>
    </dgm:pt>
    <dgm:pt modelId="{574A787E-F5A7-6A48-A380-9FCBB3B17593}" type="pres">
      <dgm:prSet presAssocID="{8DDCF217-E889-354E-8137-37A7BA5A5EED}" presName="hierChild4" presStyleCnt="0"/>
      <dgm:spPr/>
    </dgm:pt>
  </dgm:ptLst>
  <dgm:cxnLst>
    <dgm:cxn modelId="{30088732-67F2-354F-B92F-88FB006B10A8}" srcId="{CCA2ACA0-E52D-3848-AD54-08531FC56258}" destId="{34BFF322-3D66-6946-B490-1D668FF6C563}" srcOrd="0" destOrd="0" parTransId="{81B90AC4-9B80-B54D-993D-B87EA5585290}" sibTransId="{40C0A8DA-3918-2244-9F49-D00BC45934B8}"/>
    <dgm:cxn modelId="{966B5B8B-8247-8348-BEBA-3304F1A7ABBC}" srcId="{9FCF1684-1AE2-ED49-B685-0F475400F04E}" destId="{CCA2ACA0-E52D-3848-AD54-08531FC56258}" srcOrd="0" destOrd="0" parTransId="{AFF21770-D5A3-B644-AD87-15A41349FAC6}" sibTransId="{F8F73B69-4D50-6F4C-B3B2-32090F36073A}"/>
    <dgm:cxn modelId="{5FC3EC63-65C9-8744-AFF1-D115A4B4FEB1}" type="presOf" srcId="{07F5811F-5968-E545-AA6D-629E0E0CB581}" destId="{74D53B1E-A286-C343-8EA7-D1496348FDD0}" srcOrd="0" destOrd="0" presId="urn:microsoft.com/office/officeart/2005/8/layout/hierarchy1"/>
    <dgm:cxn modelId="{A61E591D-B2A5-8740-9F0B-A4E6721090B7}" srcId="{E7ECF317-259C-4546-B17B-5FB5B1026B61}" destId="{9FCF1684-1AE2-ED49-B685-0F475400F04E}" srcOrd="0" destOrd="0" parTransId="{71B1F343-CC49-C64D-849B-9620F156C9A5}" sibTransId="{9DFA3A93-91C0-AB49-B634-B834CF46F2E2}"/>
    <dgm:cxn modelId="{D868BAC4-D5F0-1C42-B75C-DC64C14B38AD}" srcId="{9FCF1684-1AE2-ED49-B685-0F475400F04E}" destId="{1F6BC8C3-6760-434C-A67B-BF11F79949C8}" srcOrd="1" destOrd="0" parTransId="{07F5811F-5968-E545-AA6D-629E0E0CB581}" sibTransId="{EBD2A78E-ADF5-DC4F-A1B4-A77A0F7324BA}"/>
    <dgm:cxn modelId="{81F56402-9344-D048-8C74-B464C190B072}" type="presOf" srcId="{81B90AC4-9B80-B54D-993D-B87EA5585290}" destId="{8292BBEB-BB08-1647-80AC-2091C98F90AB}" srcOrd="0" destOrd="0" presId="urn:microsoft.com/office/officeart/2005/8/layout/hierarchy1"/>
    <dgm:cxn modelId="{5CD12C33-1B82-6947-8403-E5EA68CBAED8}" type="presOf" srcId="{A0313184-25D7-B144-89F0-7ACD57675853}" destId="{5023E46B-2538-E445-8533-6D632920967C}" srcOrd="0" destOrd="0" presId="urn:microsoft.com/office/officeart/2005/8/layout/hierarchy1"/>
    <dgm:cxn modelId="{A917E14D-523C-914C-BE0D-BD3F06A2E351}" type="presOf" srcId="{34BFF322-3D66-6946-B490-1D668FF6C563}" destId="{CC052552-915D-E24D-A19B-5A1143045945}" srcOrd="0" destOrd="0" presId="urn:microsoft.com/office/officeart/2005/8/layout/hierarchy1"/>
    <dgm:cxn modelId="{3966B397-05E7-5D45-B3D5-19823EAB1D67}" type="presOf" srcId="{AFF21770-D5A3-B644-AD87-15A41349FAC6}" destId="{3E8FAFB1-4760-9A4A-9924-9DCA5657F2B3}" srcOrd="0" destOrd="0" presId="urn:microsoft.com/office/officeart/2005/8/layout/hierarchy1"/>
    <dgm:cxn modelId="{CBCAD6B3-4A02-2D4A-9092-0A71C457D94D}" type="presOf" srcId="{1F6BC8C3-6760-434C-A67B-BF11F79949C8}" destId="{B58E2241-0D93-6948-BE3F-D111A05C6708}" srcOrd="0" destOrd="0" presId="urn:microsoft.com/office/officeart/2005/8/layout/hierarchy1"/>
    <dgm:cxn modelId="{D86A64DD-9AAE-8847-AA4F-339D7B1AF652}" type="presOf" srcId="{E7ECF317-259C-4546-B17B-5FB5B1026B61}" destId="{DD5A4168-7ED3-4F42-9119-20981A94911E}" srcOrd="0" destOrd="0" presId="urn:microsoft.com/office/officeart/2005/8/layout/hierarchy1"/>
    <dgm:cxn modelId="{76EEB454-333B-CB4C-B11A-9CC942C83EAD}" type="presOf" srcId="{4792E4E3-DCE5-2346-9D16-CBCA91EE5CEC}" destId="{CE484E08-5E6B-3144-AF50-D89A37A97465}" srcOrd="0" destOrd="0" presId="urn:microsoft.com/office/officeart/2005/8/layout/hierarchy1"/>
    <dgm:cxn modelId="{9CD94AEA-0D63-F541-B8B3-D8F7E7D74358}" type="presOf" srcId="{CCA2ACA0-E52D-3848-AD54-08531FC56258}" destId="{4671A9A3-265E-AA40-9F73-C28FBCAEDA1E}" srcOrd="0" destOrd="0" presId="urn:microsoft.com/office/officeart/2005/8/layout/hierarchy1"/>
    <dgm:cxn modelId="{81C7B067-3DDD-8C4B-B5F1-90ADE4ACE855}" type="presOf" srcId="{2D1BC9B5-D181-E64D-A06E-0C84E65757F9}" destId="{B6E08B56-7976-1742-BB4E-80767007502D}" srcOrd="0" destOrd="0" presId="urn:microsoft.com/office/officeart/2005/8/layout/hierarchy1"/>
    <dgm:cxn modelId="{5A3100E7-2D01-A54F-AFDD-343ED96B2112}" srcId="{1F6BC8C3-6760-434C-A67B-BF11F79949C8}" destId="{8DDCF217-E889-354E-8137-37A7BA5A5EED}" srcOrd="0" destOrd="0" parTransId="{A0313184-25D7-B144-89F0-7ACD57675853}" sibTransId="{C5467E92-6194-384B-ACB2-4B2B62D40886}"/>
    <dgm:cxn modelId="{F7EEDFDA-D901-0E46-9125-61DD5EF35D2C}" srcId="{CCA2ACA0-E52D-3848-AD54-08531FC56258}" destId="{4792E4E3-DCE5-2346-9D16-CBCA91EE5CEC}" srcOrd="1" destOrd="0" parTransId="{2D1BC9B5-D181-E64D-A06E-0C84E65757F9}" sibTransId="{CD1F0E24-D1E0-9744-A974-F3B9210A5606}"/>
    <dgm:cxn modelId="{3BDEDE44-91CA-A64F-BAFF-78DBBCB9B2C1}" type="presOf" srcId="{8DDCF217-E889-354E-8137-37A7BA5A5EED}" destId="{F5D518E4-A1AC-BA4F-880B-6AE3E1E43507}" srcOrd="0" destOrd="0" presId="urn:microsoft.com/office/officeart/2005/8/layout/hierarchy1"/>
    <dgm:cxn modelId="{54F94D56-82CF-404F-BAE0-09B6C36427E2}" type="presOf" srcId="{9FCF1684-1AE2-ED49-B685-0F475400F04E}" destId="{E88CA7B8-4429-8E4A-98C3-D13124D632A5}" srcOrd="0" destOrd="0" presId="urn:microsoft.com/office/officeart/2005/8/layout/hierarchy1"/>
    <dgm:cxn modelId="{467D068D-E657-C54B-B57F-D5DAA14BAF5F}" type="presParOf" srcId="{DD5A4168-7ED3-4F42-9119-20981A94911E}" destId="{4909B64C-00C5-9440-8BC3-735E13EC9914}" srcOrd="0" destOrd="0" presId="urn:microsoft.com/office/officeart/2005/8/layout/hierarchy1"/>
    <dgm:cxn modelId="{00FFADA2-3B2E-1141-AD94-3BDB753A3E44}" type="presParOf" srcId="{4909B64C-00C5-9440-8BC3-735E13EC9914}" destId="{1DBB03D0-3A4F-6645-BDC5-56DCFD1ABAC1}" srcOrd="0" destOrd="0" presId="urn:microsoft.com/office/officeart/2005/8/layout/hierarchy1"/>
    <dgm:cxn modelId="{2E623494-4606-984B-8DAB-EC2A9AEBA4CB}" type="presParOf" srcId="{1DBB03D0-3A4F-6645-BDC5-56DCFD1ABAC1}" destId="{B62B6B1A-BD15-EB4B-BEB6-15B984E8F0E8}" srcOrd="0" destOrd="0" presId="urn:microsoft.com/office/officeart/2005/8/layout/hierarchy1"/>
    <dgm:cxn modelId="{40702544-0D03-1749-8044-9CC6C64570C8}" type="presParOf" srcId="{1DBB03D0-3A4F-6645-BDC5-56DCFD1ABAC1}" destId="{E88CA7B8-4429-8E4A-98C3-D13124D632A5}" srcOrd="1" destOrd="0" presId="urn:microsoft.com/office/officeart/2005/8/layout/hierarchy1"/>
    <dgm:cxn modelId="{0B0EAB27-1EB6-7747-8D34-F40D2FD41ADA}" type="presParOf" srcId="{4909B64C-00C5-9440-8BC3-735E13EC9914}" destId="{2FEC1916-B457-BC41-AFA9-C33A701821F2}" srcOrd="1" destOrd="0" presId="urn:microsoft.com/office/officeart/2005/8/layout/hierarchy1"/>
    <dgm:cxn modelId="{66053E18-F16F-D04E-A052-13FF6CDF528A}" type="presParOf" srcId="{2FEC1916-B457-BC41-AFA9-C33A701821F2}" destId="{3E8FAFB1-4760-9A4A-9924-9DCA5657F2B3}" srcOrd="0" destOrd="0" presId="urn:microsoft.com/office/officeart/2005/8/layout/hierarchy1"/>
    <dgm:cxn modelId="{1C52287D-AFC9-9F45-94FF-07AF8A620E57}" type="presParOf" srcId="{2FEC1916-B457-BC41-AFA9-C33A701821F2}" destId="{2F3822FC-D60C-9B43-9938-0F79EF15F1C4}" srcOrd="1" destOrd="0" presId="urn:microsoft.com/office/officeart/2005/8/layout/hierarchy1"/>
    <dgm:cxn modelId="{12D85642-5CE3-744D-AD05-754855AD332C}" type="presParOf" srcId="{2F3822FC-D60C-9B43-9938-0F79EF15F1C4}" destId="{188C9CDE-A350-C84A-9556-6CDE9D5279E2}" srcOrd="0" destOrd="0" presId="urn:microsoft.com/office/officeart/2005/8/layout/hierarchy1"/>
    <dgm:cxn modelId="{F2491C3F-DC93-8549-8BCF-B495786D00EA}" type="presParOf" srcId="{188C9CDE-A350-C84A-9556-6CDE9D5279E2}" destId="{EF8FA06B-F355-E64B-94C2-07241D588DD8}" srcOrd="0" destOrd="0" presId="urn:microsoft.com/office/officeart/2005/8/layout/hierarchy1"/>
    <dgm:cxn modelId="{5F6BD471-780B-6D42-93C3-81803D244B9B}" type="presParOf" srcId="{188C9CDE-A350-C84A-9556-6CDE9D5279E2}" destId="{4671A9A3-265E-AA40-9F73-C28FBCAEDA1E}" srcOrd="1" destOrd="0" presId="urn:microsoft.com/office/officeart/2005/8/layout/hierarchy1"/>
    <dgm:cxn modelId="{F58A050B-6F38-6F4F-BB10-4806629C0DBF}" type="presParOf" srcId="{2F3822FC-D60C-9B43-9938-0F79EF15F1C4}" destId="{A01E8FEC-6556-5A48-A27F-623A6D837DD9}" srcOrd="1" destOrd="0" presId="urn:microsoft.com/office/officeart/2005/8/layout/hierarchy1"/>
    <dgm:cxn modelId="{52E6BC06-AE79-2B4B-B3E0-0C0411AF0649}" type="presParOf" srcId="{A01E8FEC-6556-5A48-A27F-623A6D837DD9}" destId="{8292BBEB-BB08-1647-80AC-2091C98F90AB}" srcOrd="0" destOrd="0" presId="urn:microsoft.com/office/officeart/2005/8/layout/hierarchy1"/>
    <dgm:cxn modelId="{CDAF9EFB-39C4-7E46-A8FB-7D55826E5168}" type="presParOf" srcId="{A01E8FEC-6556-5A48-A27F-623A6D837DD9}" destId="{E025336E-450F-7C48-8508-7A2A8275CD29}" srcOrd="1" destOrd="0" presId="urn:microsoft.com/office/officeart/2005/8/layout/hierarchy1"/>
    <dgm:cxn modelId="{59C8E08B-36E4-634B-9342-F3DDCC1E23EF}" type="presParOf" srcId="{E025336E-450F-7C48-8508-7A2A8275CD29}" destId="{1BD07074-5075-4E4B-A55D-E73A215BD1D6}" srcOrd="0" destOrd="0" presId="urn:microsoft.com/office/officeart/2005/8/layout/hierarchy1"/>
    <dgm:cxn modelId="{A0A4230F-6036-8E4B-B55E-CB4E66793004}" type="presParOf" srcId="{1BD07074-5075-4E4B-A55D-E73A215BD1D6}" destId="{2CCFE83B-FB69-684B-8F4E-E604E515E997}" srcOrd="0" destOrd="0" presId="urn:microsoft.com/office/officeart/2005/8/layout/hierarchy1"/>
    <dgm:cxn modelId="{3621D643-F654-6441-BFAF-AF2AB263CC4B}" type="presParOf" srcId="{1BD07074-5075-4E4B-A55D-E73A215BD1D6}" destId="{CC052552-915D-E24D-A19B-5A1143045945}" srcOrd="1" destOrd="0" presId="urn:microsoft.com/office/officeart/2005/8/layout/hierarchy1"/>
    <dgm:cxn modelId="{72828B6B-0130-E24D-9918-2316DF38F136}" type="presParOf" srcId="{E025336E-450F-7C48-8508-7A2A8275CD29}" destId="{9590EAD7-E427-904E-A755-E27E23F332A9}" srcOrd="1" destOrd="0" presId="urn:microsoft.com/office/officeart/2005/8/layout/hierarchy1"/>
    <dgm:cxn modelId="{8C0492A5-9FAB-EE42-B438-D0024AECAACA}" type="presParOf" srcId="{A01E8FEC-6556-5A48-A27F-623A6D837DD9}" destId="{B6E08B56-7976-1742-BB4E-80767007502D}" srcOrd="2" destOrd="0" presId="urn:microsoft.com/office/officeart/2005/8/layout/hierarchy1"/>
    <dgm:cxn modelId="{D9336317-A664-D14D-BBB3-D99872255DAA}" type="presParOf" srcId="{A01E8FEC-6556-5A48-A27F-623A6D837DD9}" destId="{7B56FAD6-C606-AE40-882F-60B85FAD391A}" srcOrd="3" destOrd="0" presId="urn:microsoft.com/office/officeart/2005/8/layout/hierarchy1"/>
    <dgm:cxn modelId="{9AF259D2-34C3-884C-A284-05249854390B}" type="presParOf" srcId="{7B56FAD6-C606-AE40-882F-60B85FAD391A}" destId="{0A43A58D-3EEA-B944-A180-3DB3CC96F932}" srcOrd="0" destOrd="0" presId="urn:microsoft.com/office/officeart/2005/8/layout/hierarchy1"/>
    <dgm:cxn modelId="{04B2C3C3-ECC5-DF4D-8757-9F6FDA026C48}" type="presParOf" srcId="{0A43A58D-3EEA-B944-A180-3DB3CC96F932}" destId="{71FF4335-3224-8645-8BF1-CF6645F51BE7}" srcOrd="0" destOrd="0" presId="urn:microsoft.com/office/officeart/2005/8/layout/hierarchy1"/>
    <dgm:cxn modelId="{3CC98639-C007-5549-A903-2EDBBE26184F}" type="presParOf" srcId="{0A43A58D-3EEA-B944-A180-3DB3CC96F932}" destId="{CE484E08-5E6B-3144-AF50-D89A37A97465}" srcOrd="1" destOrd="0" presId="urn:microsoft.com/office/officeart/2005/8/layout/hierarchy1"/>
    <dgm:cxn modelId="{2B71EE5E-24CD-7A43-B72E-F654D3016593}" type="presParOf" srcId="{7B56FAD6-C606-AE40-882F-60B85FAD391A}" destId="{2256DEE3-1144-D440-A8E6-8664006A1CBB}" srcOrd="1" destOrd="0" presId="urn:microsoft.com/office/officeart/2005/8/layout/hierarchy1"/>
    <dgm:cxn modelId="{34CF174C-9F1C-5C4F-ADBA-923F75E3F8CF}" type="presParOf" srcId="{2FEC1916-B457-BC41-AFA9-C33A701821F2}" destId="{74D53B1E-A286-C343-8EA7-D1496348FDD0}" srcOrd="2" destOrd="0" presId="urn:microsoft.com/office/officeart/2005/8/layout/hierarchy1"/>
    <dgm:cxn modelId="{80C15262-B04A-CC49-9B51-2867EA40B281}" type="presParOf" srcId="{2FEC1916-B457-BC41-AFA9-C33A701821F2}" destId="{E1689C0E-D09A-2B47-9F51-38C164FBBA97}" srcOrd="3" destOrd="0" presId="urn:microsoft.com/office/officeart/2005/8/layout/hierarchy1"/>
    <dgm:cxn modelId="{CC4681CF-D110-B940-8CE8-B0E10F27006C}" type="presParOf" srcId="{E1689C0E-D09A-2B47-9F51-38C164FBBA97}" destId="{EF41810F-94B3-454B-9CEF-C36CC864FAD3}" srcOrd="0" destOrd="0" presId="urn:microsoft.com/office/officeart/2005/8/layout/hierarchy1"/>
    <dgm:cxn modelId="{48AF9778-F5EB-5540-98B8-B18DA2E5E1EF}" type="presParOf" srcId="{EF41810F-94B3-454B-9CEF-C36CC864FAD3}" destId="{27521642-4B60-7F4E-AEA4-A032C3FAD17F}" srcOrd="0" destOrd="0" presId="urn:microsoft.com/office/officeart/2005/8/layout/hierarchy1"/>
    <dgm:cxn modelId="{1DF2BA99-5CE4-8745-A484-0B11089B908B}" type="presParOf" srcId="{EF41810F-94B3-454B-9CEF-C36CC864FAD3}" destId="{B58E2241-0D93-6948-BE3F-D111A05C6708}" srcOrd="1" destOrd="0" presId="urn:microsoft.com/office/officeart/2005/8/layout/hierarchy1"/>
    <dgm:cxn modelId="{1B5FD6AC-5312-BC4A-B37C-9E51B30E2025}" type="presParOf" srcId="{E1689C0E-D09A-2B47-9F51-38C164FBBA97}" destId="{91B18256-D254-6D41-8199-03D78DEFBFC9}" srcOrd="1" destOrd="0" presId="urn:microsoft.com/office/officeart/2005/8/layout/hierarchy1"/>
    <dgm:cxn modelId="{6A823AD7-963F-384B-AF1E-E06BB6E83F6F}" type="presParOf" srcId="{91B18256-D254-6D41-8199-03D78DEFBFC9}" destId="{5023E46B-2538-E445-8533-6D632920967C}" srcOrd="0" destOrd="0" presId="urn:microsoft.com/office/officeart/2005/8/layout/hierarchy1"/>
    <dgm:cxn modelId="{FCFBA941-D40E-6D42-9C28-79ADE3C1335B}" type="presParOf" srcId="{91B18256-D254-6D41-8199-03D78DEFBFC9}" destId="{4D649F57-544E-294C-A560-3FAFFB297F45}" srcOrd="1" destOrd="0" presId="urn:microsoft.com/office/officeart/2005/8/layout/hierarchy1"/>
    <dgm:cxn modelId="{B6CCDB46-CC03-6F49-8461-1279B7A1FF47}" type="presParOf" srcId="{4D649F57-544E-294C-A560-3FAFFB297F45}" destId="{B82013DB-6344-5942-9BC0-4DD1B24F66C4}" srcOrd="0" destOrd="0" presId="urn:microsoft.com/office/officeart/2005/8/layout/hierarchy1"/>
    <dgm:cxn modelId="{B8F13D3B-06D5-9146-98C5-94EB30A6F454}" type="presParOf" srcId="{B82013DB-6344-5942-9BC0-4DD1B24F66C4}" destId="{4084B554-DF2C-834F-8DAC-B87307659275}" srcOrd="0" destOrd="0" presId="urn:microsoft.com/office/officeart/2005/8/layout/hierarchy1"/>
    <dgm:cxn modelId="{160C67DD-4D9A-9B4D-A92E-C9F9C3295B96}" type="presParOf" srcId="{B82013DB-6344-5942-9BC0-4DD1B24F66C4}" destId="{F5D518E4-A1AC-BA4F-880B-6AE3E1E43507}" srcOrd="1" destOrd="0" presId="urn:microsoft.com/office/officeart/2005/8/layout/hierarchy1"/>
    <dgm:cxn modelId="{1FD29660-EF1C-014C-997F-7FCF9E38B79B}" type="presParOf" srcId="{4D649F57-544E-294C-A560-3FAFFB297F45}" destId="{574A787E-F5A7-6A48-A380-9FCBB3B175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390B19-69CD-4E18-BF25-22604BFA77B6}">
      <dsp:nvSpPr>
        <dsp:cNvPr id="0" name=""/>
        <dsp:cNvSpPr/>
      </dsp:nvSpPr>
      <dsp:spPr>
        <a:xfrm rot="5400000">
          <a:off x="-157162" y="144138"/>
          <a:ext cx="938280" cy="656796"/>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x-none" sz="1800" kern="1200" dirty="0" smtClean="0"/>
            <a:t>الخطوة الاولى</a:t>
          </a:r>
          <a:endParaRPr lang="x-none" sz="1800" kern="1200" dirty="0"/>
        </a:p>
      </dsp:txBody>
      <dsp:txXfrm rot="-5400000">
        <a:off x="-16420" y="331794"/>
        <a:ext cx="656796" cy="281484"/>
      </dsp:txXfrm>
    </dsp:sp>
    <dsp:sp modelId="{F4A8F485-E741-4426-A7E9-8E25F7AFC413}">
      <dsp:nvSpPr>
        <dsp:cNvPr id="0" name=""/>
        <dsp:cNvSpPr/>
      </dsp:nvSpPr>
      <dsp:spPr>
        <a:xfrm rot="5400000">
          <a:off x="3459058" y="-2815286"/>
          <a:ext cx="609882" cy="624724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x-none" sz="3600" kern="1200" dirty="0" smtClean="0"/>
            <a:t>تحديد الاهداف</a:t>
          </a:r>
          <a:endParaRPr lang="x-none" sz="3600" kern="1200" dirty="0"/>
        </a:p>
      </dsp:txBody>
      <dsp:txXfrm rot="-5400000">
        <a:off x="640376" y="33168"/>
        <a:ext cx="6217474" cy="550338"/>
      </dsp:txXfrm>
    </dsp:sp>
    <dsp:sp modelId="{E9DF42DA-9159-41CB-85D2-1C1469E87200}">
      <dsp:nvSpPr>
        <dsp:cNvPr id="0" name=""/>
        <dsp:cNvSpPr/>
      </dsp:nvSpPr>
      <dsp:spPr>
        <a:xfrm rot="5400000">
          <a:off x="-157162" y="971624"/>
          <a:ext cx="938280" cy="656796"/>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x-none" sz="1200" kern="1200" dirty="0" smtClean="0"/>
            <a:t>الخطوة الثانية</a:t>
          </a:r>
          <a:endParaRPr lang="x-none" sz="1200" kern="1200" dirty="0"/>
        </a:p>
      </dsp:txBody>
      <dsp:txXfrm rot="-5400000">
        <a:off x="-16420" y="1159280"/>
        <a:ext cx="656796" cy="281484"/>
      </dsp:txXfrm>
    </dsp:sp>
    <dsp:sp modelId="{EC633B65-4201-4156-9BC2-83071725E487}">
      <dsp:nvSpPr>
        <dsp:cNvPr id="0" name=""/>
        <dsp:cNvSpPr/>
      </dsp:nvSpPr>
      <dsp:spPr>
        <a:xfrm rot="5400000">
          <a:off x="3787457" y="-2316197"/>
          <a:ext cx="609882" cy="690404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x-none" sz="3600" kern="1200" dirty="0" smtClean="0"/>
            <a:t>تحديد الموقف الحالي مقابل الاهداف</a:t>
          </a:r>
          <a:endParaRPr lang="x-none" sz="3600" kern="1200" dirty="0"/>
        </a:p>
      </dsp:txBody>
      <dsp:txXfrm rot="-5400000">
        <a:off x="640377" y="860655"/>
        <a:ext cx="6874271" cy="550338"/>
      </dsp:txXfrm>
    </dsp:sp>
    <dsp:sp modelId="{53524559-8C6F-4783-AA81-5A8C515A1F89}">
      <dsp:nvSpPr>
        <dsp:cNvPr id="0" name=""/>
        <dsp:cNvSpPr/>
      </dsp:nvSpPr>
      <dsp:spPr>
        <a:xfrm rot="5400000">
          <a:off x="-171236" y="1813185"/>
          <a:ext cx="1032108" cy="722476"/>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x-none" sz="1200" kern="1200" dirty="0" smtClean="0"/>
            <a:t>الخطوة الثالث</a:t>
          </a:r>
          <a:endParaRPr lang="x-none" sz="1200" kern="1200" dirty="0"/>
        </a:p>
      </dsp:txBody>
      <dsp:txXfrm rot="-5400000">
        <a:off x="-16420" y="2019607"/>
        <a:ext cx="722476" cy="309632"/>
      </dsp:txXfrm>
    </dsp:sp>
    <dsp:sp modelId="{E8C9F7F0-BDE6-4E60-8D09-5AA76AE844D9}">
      <dsp:nvSpPr>
        <dsp:cNvPr id="0" name=""/>
        <dsp:cNvSpPr/>
      </dsp:nvSpPr>
      <dsp:spPr>
        <a:xfrm rot="5400000">
          <a:off x="3820296" y="-1441796"/>
          <a:ext cx="609882" cy="690404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x-none" sz="3600" kern="1200" dirty="0" smtClean="0"/>
            <a:t>تحديد الافتراضات للبدائل المختلفة</a:t>
          </a:r>
          <a:endParaRPr lang="x-none" sz="3600" kern="1200" dirty="0"/>
        </a:p>
      </dsp:txBody>
      <dsp:txXfrm rot="-5400000">
        <a:off x="673216" y="1735056"/>
        <a:ext cx="6874271" cy="550338"/>
      </dsp:txXfrm>
    </dsp:sp>
    <dsp:sp modelId="{8200000D-43A2-461F-A1C6-6A8C5E6E9F98}">
      <dsp:nvSpPr>
        <dsp:cNvPr id="0" name=""/>
        <dsp:cNvSpPr/>
      </dsp:nvSpPr>
      <dsp:spPr>
        <a:xfrm rot="5400000">
          <a:off x="-171236" y="2734500"/>
          <a:ext cx="1032108" cy="722476"/>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x-none" sz="1200" kern="1200" dirty="0" smtClean="0"/>
            <a:t>الخطوة الرابعة</a:t>
          </a:r>
          <a:endParaRPr lang="x-none" sz="1200" kern="1200" dirty="0"/>
        </a:p>
      </dsp:txBody>
      <dsp:txXfrm rot="-5400000">
        <a:off x="-16420" y="2940922"/>
        <a:ext cx="722476" cy="309632"/>
      </dsp:txXfrm>
    </dsp:sp>
    <dsp:sp modelId="{CF0194FB-E0E5-490C-A463-BDE952E9C4A9}">
      <dsp:nvSpPr>
        <dsp:cNvPr id="0" name=""/>
        <dsp:cNvSpPr/>
      </dsp:nvSpPr>
      <dsp:spPr>
        <a:xfrm rot="5400000">
          <a:off x="3820296" y="-520482"/>
          <a:ext cx="609882" cy="690404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x-none" sz="3600" kern="1200" dirty="0" smtClean="0"/>
            <a:t>تحديد البدائل واختيار افضلها</a:t>
          </a:r>
          <a:endParaRPr lang="x-none" sz="3600" kern="1200" dirty="0"/>
        </a:p>
      </dsp:txBody>
      <dsp:txXfrm rot="-5400000">
        <a:off x="673216" y="2656370"/>
        <a:ext cx="6874271" cy="550338"/>
      </dsp:txXfrm>
    </dsp:sp>
    <dsp:sp modelId="{33E4453C-CA0F-4852-9782-749D9CB3E309}">
      <dsp:nvSpPr>
        <dsp:cNvPr id="0" name=""/>
        <dsp:cNvSpPr/>
      </dsp:nvSpPr>
      <dsp:spPr>
        <a:xfrm rot="5400000">
          <a:off x="-171236" y="3655815"/>
          <a:ext cx="1032108" cy="722476"/>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r>
            <a:rPr lang="x-none" sz="1200" kern="1200" dirty="0" smtClean="0"/>
            <a:t>الخطوة الخامسة</a:t>
          </a:r>
          <a:endParaRPr lang="x-none" sz="1200" kern="1200" dirty="0"/>
        </a:p>
      </dsp:txBody>
      <dsp:txXfrm rot="-5400000">
        <a:off x="-16420" y="3862237"/>
        <a:ext cx="722476" cy="309632"/>
      </dsp:txXfrm>
    </dsp:sp>
    <dsp:sp modelId="{E56FAFEB-15E6-44C8-A156-D1BBB0E3CE4A}">
      <dsp:nvSpPr>
        <dsp:cNvPr id="0" name=""/>
        <dsp:cNvSpPr/>
      </dsp:nvSpPr>
      <dsp:spPr>
        <a:xfrm rot="5400000">
          <a:off x="3820296" y="400832"/>
          <a:ext cx="609882" cy="690404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x-none" sz="3600" kern="1200" dirty="0" smtClean="0"/>
            <a:t>تنفيذ الخطة وتقييم النتائج</a:t>
          </a:r>
          <a:endParaRPr lang="x-none" sz="3600" kern="1200" dirty="0"/>
        </a:p>
      </dsp:txBody>
      <dsp:txXfrm rot="-5400000">
        <a:off x="673216" y="3577684"/>
        <a:ext cx="6874271" cy="5503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3E46B-2538-E445-8533-6D632920967C}">
      <dsp:nvSpPr>
        <dsp:cNvPr id="0" name=""/>
        <dsp:cNvSpPr/>
      </dsp:nvSpPr>
      <dsp:spPr>
        <a:xfrm>
          <a:off x="3832928" y="1657067"/>
          <a:ext cx="91440" cy="308746"/>
        </a:xfrm>
        <a:custGeom>
          <a:avLst/>
          <a:gdLst/>
          <a:ahLst/>
          <a:cxnLst/>
          <a:rect l="0" t="0" r="0" b="0"/>
          <a:pathLst>
            <a:path>
              <a:moveTo>
                <a:pt x="45720" y="0"/>
              </a:moveTo>
              <a:lnTo>
                <a:pt x="45720" y="30874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D53B1E-A286-C343-8EA7-D1496348FDD0}">
      <dsp:nvSpPr>
        <dsp:cNvPr id="0" name=""/>
        <dsp:cNvSpPr/>
      </dsp:nvSpPr>
      <dsp:spPr>
        <a:xfrm>
          <a:off x="2905522" y="674209"/>
          <a:ext cx="973126" cy="308746"/>
        </a:xfrm>
        <a:custGeom>
          <a:avLst/>
          <a:gdLst/>
          <a:ahLst/>
          <a:cxnLst/>
          <a:rect l="0" t="0" r="0" b="0"/>
          <a:pathLst>
            <a:path>
              <a:moveTo>
                <a:pt x="0" y="0"/>
              </a:moveTo>
              <a:lnTo>
                <a:pt x="0" y="210401"/>
              </a:lnTo>
              <a:lnTo>
                <a:pt x="973126" y="210401"/>
              </a:lnTo>
              <a:lnTo>
                <a:pt x="973126" y="30874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E08B56-7976-1742-BB4E-80767007502D}">
      <dsp:nvSpPr>
        <dsp:cNvPr id="0" name=""/>
        <dsp:cNvSpPr/>
      </dsp:nvSpPr>
      <dsp:spPr>
        <a:xfrm>
          <a:off x="1932395" y="1657067"/>
          <a:ext cx="648751" cy="308746"/>
        </a:xfrm>
        <a:custGeom>
          <a:avLst/>
          <a:gdLst/>
          <a:ahLst/>
          <a:cxnLst/>
          <a:rect l="0" t="0" r="0" b="0"/>
          <a:pathLst>
            <a:path>
              <a:moveTo>
                <a:pt x="0" y="0"/>
              </a:moveTo>
              <a:lnTo>
                <a:pt x="0" y="210401"/>
              </a:lnTo>
              <a:lnTo>
                <a:pt x="648751" y="210401"/>
              </a:lnTo>
              <a:lnTo>
                <a:pt x="648751" y="30874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292BBEB-BB08-1647-80AC-2091C98F90AB}">
      <dsp:nvSpPr>
        <dsp:cNvPr id="0" name=""/>
        <dsp:cNvSpPr/>
      </dsp:nvSpPr>
      <dsp:spPr>
        <a:xfrm>
          <a:off x="1283644" y="1657067"/>
          <a:ext cx="648751" cy="308746"/>
        </a:xfrm>
        <a:custGeom>
          <a:avLst/>
          <a:gdLst/>
          <a:ahLst/>
          <a:cxnLst/>
          <a:rect l="0" t="0" r="0" b="0"/>
          <a:pathLst>
            <a:path>
              <a:moveTo>
                <a:pt x="648751" y="0"/>
              </a:moveTo>
              <a:lnTo>
                <a:pt x="648751" y="210401"/>
              </a:lnTo>
              <a:lnTo>
                <a:pt x="0" y="210401"/>
              </a:lnTo>
              <a:lnTo>
                <a:pt x="0" y="30874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8FAFB1-4760-9A4A-9924-9DCA5657F2B3}">
      <dsp:nvSpPr>
        <dsp:cNvPr id="0" name=""/>
        <dsp:cNvSpPr/>
      </dsp:nvSpPr>
      <dsp:spPr>
        <a:xfrm>
          <a:off x="1932395" y="674209"/>
          <a:ext cx="973126" cy="308746"/>
        </a:xfrm>
        <a:custGeom>
          <a:avLst/>
          <a:gdLst/>
          <a:ahLst/>
          <a:cxnLst/>
          <a:rect l="0" t="0" r="0" b="0"/>
          <a:pathLst>
            <a:path>
              <a:moveTo>
                <a:pt x="973126" y="0"/>
              </a:moveTo>
              <a:lnTo>
                <a:pt x="973126" y="210401"/>
              </a:lnTo>
              <a:lnTo>
                <a:pt x="0" y="210401"/>
              </a:lnTo>
              <a:lnTo>
                <a:pt x="0" y="30874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2B6B1A-BD15-EB4B-BEB6-15B984E8F0E8}">
      <dsp:nvSpPr>
        <dsp:cNvPr id="0" name=""/>
        <dsp:cNvSpPr/>
      </dsp:nvSpPr>
      <dsp:spPr>
        <a:xfrm>
          <a:off x="2374725" y="97"/>
          <a:ext cx="1061592" cy="67411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E88CA7B8-4429-8E4A-98C3-D13124D632A5}">
      <dsp:nvSpPr>
        <dsp:cNvPr id="0" name=""/>
        <dsp:cNvSpPr/>
      </dsp:nvSpPr>
      <dsp:spPr>
        <a:xfrm>
          <a:off x="2492680" y="112154"/>
          <a:ext cx="1061592" cy="6741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latin typeface="Apple Symbols"/>
              <a:cs typeface="Apple Symbols"/>
            </a:rPr>
            <a:t>به‌ڕێوه‌به‌ری گشتی</a:t>
          </a:r>
          <a:endParaRPr lang="en-US" sz="1700" kern="1200" dirty="0">
            <a:latin typeface="Apple Symbols"/>
            <a:cs typeface="Apple Symbols"/>
          </a:endParaRPr>
        </a:p>
      </dsp:txBody>
      <dsp:txXfrm>
        <a:off x="2512424" y="131898"/>
        <a:ext cx="1022104" cy="634623"/>
      </dsp:txXfrm>
    </dsp:sp>
    <dsp:sp modelId="{EF8FA06B-F355-E64B-94C2-07241D588DD8}">
      <dsp:nvSpPr>
        <dsp:cNvPr id="0" name=""/>
        <dsp:cNvSpPr/>
      </dsp:nvSpPr>
      <dsp:spPr>
        <a:xfrm>
          <a:off x="1401599" y="982955"/>
          <a:ext cx="1061592" cy="67411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4671A9A3-265E-AA40-9F73-C28FBCAEDA1E}">
      <dsp:nvSpPr>
        <dsp:cNvPr id="0" name=""/>
        <dsp:cNvSpPr/>
      </dsp:nvSpPr>
      <dsp:spPr>
        <a:xfrm>
          <a:off x="1519553" y="1095012"/>
          <a:ext cx="1061592" cy="6741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latin typeface="Apple Symbols"/>
              <a:cs typeface="Apple Symbols"/>
            </a:rPr>
            <a:t>به‌ڕێوه‌به‌ر</a:t>
          </a:r>
          <a:endParaRPr lang="en-US" sz="1700" kern="1200" dirty="0">
            <a:latin typeface="Apple Symbols"/>
            <a:cs typeface="Apple Symbols"/>
          </a:endParaRPr>
        </a:p>
      </dsp:txBody>
      <dsp:txXfrm>
        <a:off x="1539297" y="1114756"/>
        <a:ext cx="1022104" cy="634623"/>
      </dsp:txXfrm>
    </dsp:sp>
    <dsp:sp modelId="{2CCFE83B-FB69-684B-8F4E-E604E515E997}">
      <dsp:nvSpPr>
        <dsp:cNvPr id="0" name=""/>
        <dsp:cNvSpPr/>
      </dsp:nvSpPr>
      <dsp:spPr>
        <a:xfrm>
          <a:off x="752847" y="1965813"/>
          <a:ext cx="1061592" cy="67411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CC052552-915D-E24D-A19B-5A1143045945}">
      <dsp:nvSpPr>
        <dsp:cNvPr id="0" name=""/>
        <dsp:cNvSpPr/>
      </dsp:nvSpPr>
      <dsp:spPr>
        <a:xfrm>
          <a:off x="870802" y="2077870"/>
          <a:ext cx="1061592" cy="6741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دارایی</a:t>
          </a:r>
          <a:endParaRPr lang="en-US" sz="1700" kern="1200" dirty="0"/>
        </a:p>
      </dsp:txBody>
      <dsp:txXfrm>
        <a:off x="890546" y="2097614"/>
        <a:ext cx="1022104" cy="634623"/>
      </dsp:txXfrm>
    </dsp:sp>
    <dsp:sp modelId="{71FF4335-3224-8645-8BF1-CF6645F51BE7}">
      <dsp:nvSpPr>
        <dsp:cNvPr id="0" name=""/>
        <dsp:cNvSpPr/>
      </dsp:nvSpPr>
      <dsp:spPr>
        <a:xfrm>
          <a:off x="2050350" y="1965813"/>
          <a:ext cx="1061592" cy="67411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CE484E08-5E6B-3144-AF50-D89A37A97465}">
      <dsp:nvSpPr>
        <dsp:cNvPr id="0" name=""/>
        <dsp:cNvSpPr/>
      </dsp:nvSpPr>
      <dsp:spPr>
        <a:xfrm>
          <a:off x="2168304" y="2077870"/>
          <a:ext cx="1061592" cy="6741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كارگێڕی</a:t>
          </a:r>
          <a:endParaRPr lang="en-US" sz="1700" kern="1200" dirty="0"/>
        </a:p>
      </dsp:txBody>
      <dsp:txXfrm>
        <a:off x="2188048" y="2097614"/>
        <a:ext cx="1022104" cy="634623"/>
      </dsp:txXfrm>
    </dsp:sp>
    <dsp:sp modelId="{27521642-4B60-7F4E-AEA4-A032C3FAD17F}">
      <dsp:nvSpPr>
        <dsp:cNvPr id="0" name=""/>
        <dsp:cNvSpPr/>
      </dsp:nvSpPr>
      <dsp:spPr>
        <a:xfrm>
          <a:off x="3347852" y="982955"/>
          <a:ext cx="1061592" cy="67411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B58E2241-0D93-6948-BE3F-D111A05C6708}">
      <dsp:nvSpPr>
        <dsp:cNvPr id="0" name=""/>
        <dsp:cNvSpPr/>
      </dsp:nvSpPr>
      <dsp:spPr>
        <a:xfrm>
          <a:off x="3465807" y="1095012"/>
          <a:ext cx="1061592" cy="6741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latin typeface="Apple Symbols"/>
              <a:cs typeface="Apple Symbols"/>
            </a:rPr>
            <a:t>به‌ڕێوه‌به‌ر</a:t>
          </a:r>
          <a:endParaRPr lang="en-US" sz="1700" kern="1200" dirty="0">
            <a:latin typeface="Apple Symbols"/>
            <a:cs typeface="Apple Symbols"/>
          </a:endParaRPr>
        </a:p>
      </dsp:txBody>
      <dsp:txXfrm>
        <a:off x="3485551" y="1114756"/>
        <a:ext cx="1022104" cy="634623"/>
      </dsp:txXfrm>
    </dsp:sp>
    <dsp:sp modelId="{4084B554-DF2C-834F-8DAC-B87307659275}">
      <dsp:nvSpPr>
        <dsp:cNvPr id="0" name=""/>
        <dsp:cNvSpPr/>
      </dsp:nvSpPr>
      <dsp:spPr>
        <a:xfrm>
          <a:off x="3347852" y="1965813"/>
          <a:ext cx="1061592" cy="674111"/>
        </a:xfrm>
        <a:prstGeom prst="roundRect">
          <a:avLst>
            <a:gd name="adj" fmla="val 10000"/>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sp>
    <dsp:sp modelId="{F5D518E4-A1AC-BA4F-880B-6AE3E1E43507}">
      <dsp:nvSpPr>
        <dsp:cNvPr id="0" name=""/>
        <dsp:cNvSpPr/>
      </dsp:nvSpPr>
      <dsp:spPr>
        <a:xfrm>
          <a:off x="3465807" y="2077870"/>
          <a:ext cx="1061592" cy="6741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به‌رهه‌م</a:t>
          </a:r>
          <a:endParaRPr lang="en-US" sz="1700" kern="1200" dirty="0"/>
        </a:p>
      </dsp:txBody>
      <dsp:txXfrm>
        <a:off x="3485551" y="2097614"/>
        <a:ext cx="1022104" cy="63462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x-none"/>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84834A8-9394-4633-82DB-116CDD39AA40}" type="datetime8">
              <a:rPr lang="ar-IQ" smtClean="0"/>
              <a:t>5/16/22 17:14</a:t>
            </a:fld>
            <a:endParaRPr lang="x-none"/>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x-none"/>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7CC6D614-969F-48A9-BD20-E12387861B3A}" type="slidenum">
              <a:rPr lang="x-none" smtClean="0"/>
              <a:t>‹#›</a:t>
            </a:fld>
            <a:endParaRPr lang="x-none"/>
          </a:p>
        </p:txBody>
      </p:sp>
    </p:spTree>
    <p:extLst>
      <p:ext uri="{BB962C8B-B14F-4D97-AF65-F5344CB8AC3E}">
        <p14:creationId xmlns:p14="http://schemas.microsoft.com/office/powerpoint/2010/main" val="2004726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wrap="square" lIns="91440" tIns="45720" rIns="91440" bIns="45720" numCol="1" anchor="t" anchorCtr="0" compatLnSpc="1">
            <a:prstTxWarp prst="textNoShape">
              <a:avLst/>
            </a:prstTxWarp>
          </a:bodyPr>
          <a:lstStyle>
            <a:lvl1pPr algn="r" rtl="1">
              <a:defRPr sz="1200">
                <a:latin typeface="Calibri" pitchFamily="34" charset="0"/>
              </a:defRPr>
            </a:lvl1pPr>
          </a:lstStyle>
          <a:p>
            <a:endParaRPr lang="x-none"/>
          </a:p>
        </p:txBody>
      </p:sp>
      <p:sp>
        <p:nvSpPr>
          <p:cNvPr id="3" name="عنصر نائب للتاريخ 2"/>
          <p:cNvSpPr>
            <a:spLocks noGrp="1"/>
          </p:cNvSpPr>
          <p:nvPr>
            <p:ph type="dt" idx="1"/>
          </p:nvPr>
        </p:nvSpPr>
        <p:spPr>
          <a:xfrm>
            <a:off x="1588" y="0"/>
            <a:ext cx="2971800" cy="457200"/>
          </a:xfrm>
          <a:prstGeom prst="rect">
            <a:avLst/>
          </a:prstGeom>
        </p:spPr>
        <p:txBody>
          <a:bodyPr vert="horz" wrap="square" lIns="91440" tIns="45720" rIns="91440" bIns="45720" numCol="1" anchor="t" anchorCtr="0" compatLnSpc="1">
            <a:prstTxWarp prst="textNoShape">
              <a:avLst/>
            </a:prstTxWarp>
          </a:bodyPr>
          <a:lstStyle>
            <a:lvl1pPr rtl="1">
              <a:defRPr sz="1200">
                <a:latin typeface="Calibri" pitchFamily="34" charset="0"/>
              </a:defRPr>
            </a:lvl1pPr>
          </a:lstStyle>
          <a:p>
            <a:fld id="{700D5F21-36A2-4A5D-B338-E276E844154B}" type="datetime8">
              <a:rPr lang="ar-IQ" smtClean="0"/>
              <a:t>5/16/22 17:13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1">
              <a:defRPr sz="1200">
                <a:latin typeface="Calibri" pitchFamily="34" charset="0"/>
              </a:defRPr>
            </a:lvl1pPr>
          </a:lstStyle>
          <a:p>
            <a:endParaRPr lang="x-non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rtl="1">
              <a:defRPr sz="1200">
                <a:latin typeface="Calibri" pitchFamily="34" charset="0"/>
              </a:defRPr>
            </a:lvl1pPr>
          </a:lstStyle>
          <a:p>
            <a:fld id="{77C629D0-C8A8-48E6-9BB8-3F07785996E5}" type="slidenum">
              <a:rPr lang="ar-IQ"/>
              <a:pPr/>
              <a:t>‹#›</a:t>
            </a:fld>
            <a:endParaRPr lang="ar-IQ"/>
          </a:p>
        </p:txBody>
      </p:sp>
    </p:spTree>
    <p:extLst>
      <p:ext uri="{BB962C8B-B14F-4D97-AF65-F5344CB8AC3E}">
        <p14:creationId xmlns:p14="http://schemas.microsoft.com/office/powerpoint/2010/main" val="952084122"/>
      </p:ext>
    </p:extLst>
  </p:cSld>
  <p:clrMap bg1="lt1" tx1="dk1" bg2="lt2" tx2="dk2" accent1="accent1" accent2="accent2" accent3="accent3" accent4="accent4" accent5="accent5" accent6="accent6" hlink="hlink" folHlink="folHlink"/>
  <p:hf hdr="0" ftr="0" dt="0"/>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بةريوبردن بريتية لة كردارة هزريوكان كة رةنك دةداتةوة لة واقعي براكتيكي ريكخراوةكان لة بوراةكاني بلاندانان و ريكخستن و سةركردايةتي كردن و جاوديري كردن و سةرجاوة مرؤييةكان وماديةكان وزانياريةكان ودةبيت هؤي كؤريني ئةم سةرجاوانة بؤ كالا و خزمةت طوزاري كة بةرهةم دةهينري بةشيوةي كارا و توانست ئةنجامةكان جي بة جي دةكات كة ثيشتر داريَذكراوة</a:t>
            </a:r>
          </a:p>
        </p:txBody>
      </p:sp>
      <p:sp>
        <p:nvSpPr>
          <p:cNvPr id="5" name="Slide Number Placeholder 4"/>
          <p:cNvSpPr>
            <a:spLocks noGrp="1"/>
          </p:cNvSpPr>
          <p:nvPr>
            <p:ph type="sldNum" sz="quarter" idx="11"/>
          </p:nvPr>
        </p:nvSpPr>
        <p:spPr/>
        <p:txBody>
          <a:bodyPr/>
          <a:lstStyle/>
          <a:p>
            <a:fld id="{77C629D0-C8A8-48E6-9BB8-3F07785996E5}" type="slidenum">
              <a:rPr lang="ar-IQ" smtClean="0"/>
              <a:pPr/>
              <a:t>5</a:t>
            </a:fld>
            <a:endParaRPr lang="ar-IQ"/>
          </a:p>
        </p:txBody>
      </p:sp>
    </p:spTree>
    <p:extLst>
      <p:ext uri="{BB962C8B-B14F-4D97-AF65-F5344CB8AC3E}">
        <p14:creationId xmlns:p14="http://schemas.microsoft.com/office/powerpoint/2010/main" val="3079039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a:spcBef>
                <a:spcPct val="0"/>
              </a:spcBef>
            </a:pPr>
            <a:endParaRPr lang="en-US" smtClean="0">
              <a:cs typeface="Arial" pitchFamily="34"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pPr algn="l"/>
            <a:fld id="{D7E9FAC1-7336-4455-BF32-DB8B3569FD66}" type="slidenum">
              <a:rPr lang="en-US">
                <a:latin typeface="Calibri" pitchFamily="34" charset="0"/>
              </a:rPr>
              <a:pPr algn="l"/>
              <a:t>37</a:t>
            </a:fld>
            <a:endParaRPr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10"/>
          </p:nvPr>
        </p:nvSpPr>
        <p:spPr/>
        <p:txBody>
          <a:bodyPr/>
          <a:lstStyle/>
          <a:p>
            <a:fld id="{77C629D0-C8A8-48E6-9BB8-3F07785996E5}" type="slidenum">
              <a:rPr lang="ar-IQ" smtClean="0"/>
              <a:pPr/>
              <a:t>42</a:t>
            </a:fld>
            <a:endParaRPr lang="ar-IQ"/>
          </a:p>
        </p:txBody>
      </p:sp>
    </p:spTree>
    <p:extLst>
      <p:ext uri="{BB962C8B-B14F-4D97-AF65-F5344CB8AC3E}">
        <p14:creationId xmlns:p14="http://schemas.microsoft.com/office/powerpoint/2010/main" val="4164393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effectLst/>
              </a:rPr>
              <a:t>منهجية عملية تصور مستقبل المنشود، وترجمة هذه الرؤية إلى أهداف محددة على نطاق واسع أو الأهداف وسلسلة من الخطوات لتحقيق هذه الأهداف</a:t>
            </a:r>
            <a:endParaRPr lang="x-none"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76</a:t>
            </a:fld>
            <a:endParaRPr lang="ar-IQ"/>
          </a:p>
        </p:txBody>
      </p:sp>
    </p:spTree>
    <p:extLst>
      <p:ext uri="{BB962C8B-B14F-4D97-AF65-F5344CB8AC3E}">
        <p14:creationId xmlns:p14="http://schemas.microsoft.com/office/powerpoint/2010/main" val="62077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a:p>
        </p:txBody>
      </p:sp>
      <p:sp>
        <p:nvSpPr>
          <p:cNvPr id="4" name="عنصر نائب لرقم الشريحة 3"/>
          <p:cNvSpPr>
            <a:spLocks noGrp="1"/>
          </p:cNvSpPr>
          <p:nvPr>
            <p:ph type="sldNum" sz="quarter" idx="10"/>
          </p:nvPr>
        </p:nvSpPr>
        <p:spPr/>
        <p:txBody>
          <a:bodyPr/>
          <a:lstStyle/>
          <a:p>
            <a:fld id="{7F5C5C16-6A63-4AC3-AF96-6B24EF8D06D3}" type="slidenum">
              <a:rPr lang="ar-IQ" smtClean="0"/>
              <a:pPr/>
              <a:t>80</a:t>
            </a:fld>
            <a:endParaRPr lang="ar-IQ"/>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82</a:t>
            </a:fld>
            <a:endParaRPr lang="ar-IQ"/>
          </a:p>
        </p:txBody>
      </p:sp>
    </p:spTree>
    <p:extLst>
      <p:ext uri="{BB962C8B-B14F-4D97-AF65-F5344CB8AC3E}">
        <p14:creationId xmlns:p14="http://schemas.microsoft.com/office/powerpoint/2010/main" val="3969013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88</a:t>
            </a:fld>
            <a:endParaRPr lang="ar-IQ"/>
          </a:p>
        </p:txBody>
      </p:sp>
    </p:spTree>
    <p:extLst>
      <p:ext uri="{BB962C8B-B14F-4D97-AF65-F5344CB8AC3E}">
        <p14:creationId xmlns:p14="http://schemas.microsoft.com/office/powerpoint/2010/main" val="2282270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Tree>
    <p:extLst>
      <p:ext uri="{BB962C8B-B14F-4D97-AF65-F5344CB8AC3E}">
        <p14:creationId xmlns:p14="http://schemas.microsoft.com/office/powerpoint/2010/main" val="1409472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97</a:t>
            </a:fld>
            <a:endParaRPr lang="ar-IQ"/>
          </a:p>
        </p:txBody>
      </p:sp>
    </p:spTree>
    <p:extLst>
      <p:ext uri="{BB962C8B-B14F-4D97-AF65-F5344CB8AC3E}">
        <p14:creationId xmlns:p14="http://schemas.microsoft.com/office/powerpoint/2010/main" val="3624455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115</a:t>
            </a:fld>
            <a:endParaRPr lang="ar-IQ"/>
          </a:p>
        </p:txBody>
      </p:sp>
    </p:spTree>
    <p:extLst>
      <p:ext uri="{BB962C8B-B14F-4D97-AF65-F5344CB8AC3E}">
        <p14:creationId xmlns:p14="http://schemas.microsoft.com/office/powerpoint/2010/main" val="77620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10"/>
          </p:nvPr>
        </p:nvSpPr>
        <p:spPr/>
        <p:txBody>
          <a:bodyPr/>
          <a:lstStyle/>
          <a:p>
            <a:fld id="{77C629D0-C8A8-48E6-9BB8-3F07785996E5}" type="slidenum">
              <a:rPr lang="ar-IQ" smtClean="0"/>
              <a:pPr/>
              <a:t>6</a:t>
            </a:fld>
            <a:endParaRPr lang="ar-IQ"/>
          </a:p>
        </p:txBody>
      </p:sp>
    </p:spTree>
    <p:extLst>
      <p:ext uri="{BB962C8B-B14F-4D97-AF65-F5344CB8AC3E}">
        <p14:creationId xmlns:p14="http://schemas.microsoft.com/office/powerpoint/2010/main" val="2405609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smtClean="0"/>
              <a:t>بؤيي دةتوانين بليين </a:t>
            </a:r>
            <a:r>
              <a:rPr lang="x-none" baseline="0" dirty="0" smtClean="0"/>
              <a:t>بةريوةبردن زانست و هونةرة لة هةمان كات ، ويةكتريان تةواو دةكةن لة بةر ئةوةي سةركةوتني كاري بةريوةبردن ثشت دةبستيت بة زانستي بةريوةبردن كة لة ريي ئةوانةوة بنجينة زانستية راستيةكان دةناسين وئةو بنةمايانةي كة دةبيت بةكاريان بهينين بو جي بةجي كردني ئامانجة دياريكراوةكان ، و ة لة سةر هونةري جي بةجي كردني كار بة ثيي بنةجينةكان و بنةماكان و تيؤرة و ياساكاني زانستي بةريوةبردن</a:t>
            </a:r>
            <a:endParaRPr lang="x-none"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10</a:t>
            </a:fld>
            <a:endParaRPr lang="ar-IQ"/>
          </a:p>
        </p:txBody>
      </p:sp>
    </p:spTree>
    <p:extLst>
      <p:ext uri="{BB962C8B-B14F-4D97-AF65-F5344CB8AC3E}">
        <p14:creationId xmlns:p14="http://schemas.microsoft.com/office/powerpoint/2010/main" val="222754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11</a:t>
            </a:fld>
            <a:endParaRPr lang="ar-IQ"/>
          </a:p>
        </p:txBody>
      </p:sp>
    </p:spTree>
    <p:extLst>
      <p:ext uri="{BB962C8B-B14F-4D97-AF65-F5344CB8AC3E}">
        <p14:creationId xmlns:p14="http://schemas.microsoft.com/office/powerpoint/2010/main" val="3206701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14</a:t>
            </a:fld>
            <a:endParaRPr lang="ar-IQ"/>
          </a:p>
        </p:txBody>
      </p:sp>
    </p:spTree>
    <p:extLst>
      <p:ext uri="{BB962C8B-B14F-4D97-AF65-F5344CB8AC3E}">
        <p14:creationId xmlns:p14="http://schemas.microsoft.com/office/powerpoint/2010/main" val="22895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200" kern="1200" dirty="0" smtClean="0">
                <a:solidFill>
                  <a:schemeClr val="tx1"/>
                </a:solidFill>
                <a:effectLst/>
                <a:latin typeface="+mn-lt"/>
                <a:ea typeface="+mn-ea"/>
                <a:cs typeface="+mn-cs"/>
              </a:rPr>
              <a:t>مارى باركر فولت كة مامؤستاي زانكؤيةكى ئةمريكى بوو لةوانةى فةلسةفة و سياسةت لة طرينطيدان جةختى لةسةر  (كؤمةلَ) بةتايبةتى دةكردةوة كة بةريوةبرةركان وكريكارةكان</a:t>
            </a:r>
            <a:r>
              <a:rPr lang="x-none" sz="1200" kern="1200" baseline="0" dirty="0" smtClean="0">
                <a:solidFill>
                  <a:schemeClr val="tx1"/>
                </a:solidFill>
                <a:effectLst/>
                <a:latin typeface="+mn-lt"/>
                <a:ea typeface="+mn-ea"/>
                <a:cs typeface="+mn-cs"/>
              </a:rPr>
              <a:t> بةهةماهةنكي كاردةكةن وة ئةركي بةريوةبةر يارمةتي داني تاكةكانة لة سةر هاوكاريكردن يكةتريان بؤ طةيشتن بة بةرذةوةندي هاوبةش وطرنطي دا لة نوسينةكاني بة بةشداري كردن و ثةيوةندي و هةماهةنطي نيو كارمةندان لة ريكخراو وة هةبووني جاوديري ئاسؤيي و ستووني لةبةر ئةوةي ئةنداماني ريكخرواةكة بهاريكاريكردني نيوانيان ئامانجة هاوبةشةكان جي بة جي دةكةن وهةر ئةنداميَك بةشةكي تةواو كةرة بؤ بةشةكاني تر لة ريكخراوةكة</a:t>
            </a:r>
            <a:endParaRPr lang="x-none"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32</a:t>
            </a:fld>
            <a:endParaRPr lang="ar-IQ"/>
          </a:p>
        </p:txBody>
      </p:sp>
    </p:spTree>
    <p:extLst>
      <p:ext uri="{BB962C8B-B14F-4D97-AF65-F5344CB8AC3E}">
        <p14:creationId xmlns:p14="http://schemas.microsoft.com/office/powerpoint/2010/main" val="3721560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indent="-274320" algn="r" rtl="1" fontAlgn="auto">
              <a:spcBef>
                <a:spcPts val="580"/>
              </a:spcBef>
              <a:spcAft>
                <a:spcPts val="0"/>
              </a:spcAft>
              <a:buFont typeface="Wingdings 2"/>
              <a:buNone/>
              <a:defRPr/>
            </a:pPr>
            <a:r>
              <a:rPr lang="x-none" sz="1600" b="1" dirty="0" smtClean="0">
                <a:latin typeface="Apple Symbols"/>
                <a:cs typeface="Apple Symbols"/>
              </a:rPr>
              <a:t>ثالثا :جستر برنارد (1886-1961</a:t>
            </a:r>
            <a:r>
              <a:rPr lang="ar-IQ" sz="1600" b="1" dirty="0" smtClean="0">
                <a:latin typeface="Apple Symbols"/>
                <a:cs typeface="Apple Symbols"/>
              </a:rPr>
              <a:t>)</a:t>
            </a:r>
          </a:p>
          <a:p>
            <a:pPr marL="274320" indent="-274320" algn="r" rtl="1" fontAlgn="auto">
              <a:spcBef>
                <a:spcPts val="580"/>
              </a:spcBef>
              <a:spcAft>
                <a:spcPts val="0"/>
              </a:spcAft>
              <a:buFont typeface="Wingdings 2"/>
              <a:buNone/>
              <a:defRPr/>
            </a:pPr>
            <a:endParaRPr lang="en-US" sz="900" b="1" dirty="0" smtClean="0">
              <a:latin typeface="Apple Symbols"/>
              <a:cs typeface="Apple Symbols"/>
            </a:endParaRPr>
          </a:p>
          <a:p>
            <a:pPr marL="274320" indent="-274320" algn="r" rtl="1" fontAlgn="auto">
              <a:spcBef>
                <a:spcPts val="580"/>
              </a:spcBef>
              <a:spcAft>
                <a:spcPts val="0"/>
              </a:spcAft>
              <a:buFont typeface="Wingdings 2"/>
              <a:buNone/>
              <a:defRPr/>
            </a:pPr>
            <a:r>
              <a:rPr lang="ar-IQ" sz="1200" dirty="0" smtClean="0">
                <a:latin typeface="Apple Symbols"/>
                <a:cs typeface="Apple Symbols"/>
              </a:rPr>
              <a:t>    </a:t>
            </a:r>
            <a:r>
              <a:rPr lang="x-none" sz="1200" dirty="0" smtClean="0">
                <a:latin typeface="Apple Symbols"/>
                <a:cs typeface="Apple Symbols"/>
              </a:rPr>
              <a:t>عمل برنارد كرئيس لشركة (نيوجيرسي) للهواتف في الولايات المتحدة الامريكية وحدد في كتابه (وظائف المدير) ثلاث وظائف اساسية للمدير وهي :</a:t>
            </a:r>
            <a:endParaRPr lang="en-US" sz="900" dirty="0" smtClean="0">
              <a:latin typeface="Apple Symbols"/>
              <a:cs typeface="Apple Symbols"/>
            </a:endParaRPr>
          </a:p>
          <a:p>
            <a:pPr marL="484632" indent="-457200" algn="r" rtl="1" fontAlgn="auto">
              <a:spcBef>
                <a:spcPts val="580"/>
              </a:spcBef>
              <a:spcAft>
                <a:spcPts val="0"/>
              </a:spcAft>
              <a:buFont typeface="+mj-lt"/>
              <a:buAutoNum type="arabicPeriod"/>
              <a:defRPr/>
            </a:pPr>
            <a:r>
              <a:rPr lang="x-none" b="1" dirty="0" smtClean="0">
                <a:solidFill>
                  <a:srgbClr val="0000FF"/>
                </a:solidFill>
                <a:latin typeface="Apple Symbols"/>
                <a:cs typeface="Apple Symbols"/>
              </a:rPr>
              <a:t>ضمان نظام للاتصالات أي كل مدير في المنظمة مسؤول عن تحديد هيكل لها وتزويدها بالافراد المختصين والمديرين .</a:t>
            </a:r>
            <a:endParaRPr lang="en-US" sz="900" b="1" dirty="0" smtClean="0">
              <a:solidFill>
                <a:srgbClr val="0000FF"/>
              </a:solidFill>
              <a:latin typeface="Apple Symbols"/>
              <a:cs typeface="Apple Symbols"/>
            </a:endParaRPr>
          </a:p>
          <a:p>
            <a:pPr marL="484632" indent="-457200" algn="r" rtl="1" fontAlgn="auto">
              <a:spcBef>
                <a:spcPts val="580"/>
              </a:spcBef>
              <a:spcAft>
                <a:spcPts val="0"/>
              </a:spcAft>
              <a:buFont typeface="+mj-lt"/>
              <a:buAutoNum type="arabicPeriod"/>
              <a:defRPr/>
            </a:pPr>
            <a:r>
              <a:rPr lang="x-none" b="1" dirty="0" smtClean="0">
                <a:solidFill>
                  <a:srgbClr val="0000FF"/>
                </a:solidFill>
                <a:latin typeface="Apple Symbols"/>
                <a:cs typeface="Apple Symbols"/>
              </a:rPr>
              <a:t>اختيار وتوظيف الافراد لغرض ملئ الوظائف غير الادارية .</a:t>
            </a:r>
            <a:endParaRPr lang="en-US" sz="900" b="1" dirty="0" smtClean="0">
              <a:solidFill>
                <a:srgbClr val="0000FF"/>
              </a:solidFill>
              <a:latin typeface="Apple Symbols"/>
              <a:cs typeface="Apple Symbols"/>
            </a:endParaRPr>
          </a:p>
          <a:p>
            <a:pPr marL="484632" indent="-457200" algn="r" rtl="1" fontAlgn="auto">
              <a:spcBef>
                <a:spcPts val="580"/>
              </a:spcBef>
              <a:spcAft>
                <a:spcPts val="0"/>
              </a:spcAft>
              <a:buFont typeface="+mj-lt"/>
              <a:buAutoNum type="arabicPeriod"/>
              <a:defRPr/>
            </a:pPr>
            <a:r>
              <a:rPr lang="x-none" b="1" dirty="0" smtClean="0">
                <a:solidFill>
                  <a:srgbClr val="0000FF"/>
                </a:solidFill>
                <a:latin typeface="Apple Symbols"/>
                <a:cs typeface="Apple Symbols"/>
              </a:rPr>
              <a:t>تحديد وصياغة ، غرض وأهداف المنظمة </a:t>
            </a:r>
            <a:r>
              <a:rPr lang="x-none" dirty="0" smtClean="0">
                <a:latin typeface="Apple Symbols"/>
                <a:cs typeface="Apple Symbols"/>
              </a:rPr>
              <a:t>.</a:t>
            </a:r>
            <a:endParaRPr lang="en-US" sz="900" dirty="0" smtClean="0">
              <a:latin typeface="Apple Symbols"/>
              <a:cs typeface="Apple Symbols"/>
            </a:endParaRPr>
          </a:p>
          <a:p>
            <a:pPr marL="274320" indent="-274320" algn="r" rtl="1" fontAlgn="auto">
              <a:spcBef>
                <a:spcPts val="580"/>
              </a:spcBef>
              <a:spcAft>
                <a:spcPts val="0"/>
              </a:spcAft>
              <a:buFont typeface="Wingdings 2"/>
              <a:buNone/>
              <a:defRPr/>
            </a:pPr>
            <a:r>
              <a:rPr lang="x-none" sz="1200" dirty="0" smtClean="0">
                <a:latin typeface="Apple Symbols"/>
                <a:cs typeface="Apple Symbols"/>
              </a:rPr>
              <a:t>كما أهتم برنارد بالحوافز المادية والمعنوية وبوبها الى خمسة مجموعات هي:</a:t>
            </a:r>
            <a:endParaRPr lang="en-US" sz="900"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sz="1400" dirty="0" smtClean="0">
                <a:solidFill>
                  <a:schemeClr val="accent2">
                    <a:lumMod val="60000"/>
                    <a:lumOff val="40000"/>
                  </a:schemeClr>
                </a:solidFill>
                <a:latin typeface="Apple Symbols"/>
                <a:cs typeface="Apple Symbols"/>
              </a:rPr>
              <a:t>الحوافز</a:t>
            </a:r>
            <a:r>
              <a:rPr lang="x-none" sz="1200" dirty="0" smtClean="0">
                <a:solidFill>
                  <a:schemeClr val="accent2">
                    <a:lumMod val="60000"/>
                    <a:lumOff val="40000"/>
                  </a:schemeClr>
                </a:solidFill>
                <a:latin typeface="Apple Symbols"/>
                <a:cs typeface="Apple Symbols"/>
              </a:rPr>
              <a:t> المادية .</a:t>
            </a:r>
            <a:endParaRPr lang="x-none" sz="9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1400" dirty="0" smtClean="0">
                <a:solidFill>
                  <a:schemeClr val="accent2">
                    <a:lumMod val="60000"/>
                    <a:lumOff val="40000"/>
                  </a:schemeClr>
                </a:solidFill>
                <a:latin typeface="Apple Symbols"/>
                <a:cs typeface="Apple Symbols"/>
              </a:rPr>
              <a:t>الحوافز غير المادية مثل الفرص المتاحة للتقدم والتفوق والوصول إلى مراكز السيطرة في التنظيم</a:t>
            </a:r>
            <a:r>
              <a:rPr lang="en-US" sz="1400" dirty="0" smtClean="0">
                <a:solidFill>
                  <a:schemeClr val="accent2">
                    <a:lumMod val="60000"/>
                    <a:lumOff val="40000"/>
                  </a:schemeClr>
                </a:solidFill>
                <a:latin typeface="Apple Symbols"/>
                <a:cs typeface="Apple Symbols"/>
              </a:rPr>
              <a:t>.</a:t>
            </a:r>
            <a:endParaRPr lang="x-none" sz="14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1400" dirty="0" smtClean="0">
                <a:solidFill>
                  <a:schemeClr val="accent2">
                    <a:lumMod val="60000"/>
                    <a:lumOff val="40000"/>
                  </a:schemeClr>
                </a:solidFill>
                <a:latin typeface="Apple Symbols"/>
                <a:cs typeface="Apple Symbols"/>
              </a:rPr>
              <a:t>الحوافز المعنوية مثل تقدير الجهود المبذولة والشعور بالخدمة والولاء للتنظيم أو الوطن مثلا</a:t>
            </a:r>
            <a:r>
              <a:rPr lang="en-US" sz="1400" dirty="0" smtClean="0">
                <a:solidFill>
                  <a:schemeClr val="accent2">
                    <a:lumMod val="60000"/>
                    <a:lumOff val="40000"/>
                  </a:schemeClr>
                </a:solidFill>
                <a:latin typeface="Apple Symbols"/>
                <a:cs typeface="Apple Symbols"/>
              </a:rPr>
              <a:t>.</a:t>
            </a:r>
          </a:p>
          <a:p>
            <a:pPr marL="514350" indent="-514350" algn="r" rtl="1" fontAlgn="auto">
              <a:spcBef>
                <a:spcPts val="580"/>
              </a:spcBef>
              <a:spcAft>
                <a:spcPts val="0"/>
              </a:spcAft>
              <a:buFont typeface="+mj-lt"/>
              <a:buAutoNum type="arabicPeriod"/>
              <a:defRPr/>
            </a:pPr>
            <a:r>
              <a:rPr lang="x-none" sz="1200" dirty="0" smtClean="0">
                <a:solidFill>
                  <a:schemeClr val="accent2">
                    <a:lumMod val="60000"/>
                    <a:lumOff val="40000"/>
                  </a:schemeClr>
                </a:solidFill>
                <a:latin typeface="Apple Symbols"/>
                <a:cs typeface="Apple Symbols"/>
              </a:rPr>
              <a:t>تحسين ظروف العمل .</a:t>
            </a:r>
            <a:endParaRPr lang="en-US" sz="9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1200" dirty="0" smtClean="0">
                <a:solidFill>
                  <a:schemeClr val="accent2">
                    <a:lumMod val="60000"/>
                    <a:lumOff val="40000"/>
                  </a:schemeClr>
                </a:solidFill>
                <a:latin typeface="Apple Symbols"/>
                <a:cs typeface="Apple Symbols"/>
              </a:rPr>
              <a:t>الشعور بالمشاركة في حل المشاكل وعملية اتخاذ القرارات.            </a:t>
            </a:r>
            <a:endParaRPr lang="en-US" sz="9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Wingdings 2"/>
              <a:buNone/>
              <a:defRPr/>
            </a:pPr>
            <a:endParaRPr lang="x-none" sz="1200" dirty="0" smtClean="0">
              <a:latin typeface="Apple Symbols"/>
              <a:cs typeface="Apple Symbols"/>
            </a:endParaRPr>
          </a:p>
        </p:txBody>
      </p:sp>
      <p:sp>
        <p:nvSpPr>
          <p:cNvPr id="4" name="Slide Number Placeholder 3"/>
          <p:cNvSpPr>
            <a:spLocks noGrp="1"/>
          </p:cNvSpPr>
          <p:nvPr>
            <p:ph type="sldNum" sz="quarter" idx="10"/>
          </p:nvPr>
        </p:nvSpPr>
        <p:spPr/>
        <p:txBody>
          <a:bodyPr/>
          <a:lstStyle/>
          <a:p>
            <a:fld id="{77C629D0-C8A8-48E6-9BB8-3F07785996E5}" type="slidenum">
              <a:rPr lang="ar-IQ" smtClean="0"/>
              <a:pPr/>
              <a:t>33</a:t>
            </a:fld>
            <a:endParaRPr lang="ar-IQ"/>
          </a:p>
        </p:txBody>
      </p:sp>
    </p:spTree>
    <p:extLst>
      <p:ext uri="{BB962C8B-B14F-4D97-AF65-F5344CB8AC3E}">
        <p14:creationId xmlns:p14="http://schemas.microsoft.com/office/powerpoint/2010/main" val="225975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34</a:t>
            </a:fld>
            <a:endParaRPr lang="ar-IQ"/>
          </a:p>
        </p:txBody>
      </p:sp>
    </p:spTree>
    <p:extLst>
      <p:ext uri="{BB962C8B-B14F-4D97-AF65-F5344CB8AC3E}">
        <p14:creationId xmlns:p14="http://schemas.microsoft.com/office/powerpoint/2010/main" val="664850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C629D0-C8A8-48E6-9BB8-3F07785996E5}" type="slidenum">
              <a:rPr lang="ar-IQ" smtClean="0"/>
              <a:pPr/>
              <a:t>35</a:t>
            </a:fld>
            <a:endParaRPr lang="ar-IQ"/>
          </a:p>
        </p:txBody>
      </p:sp>
    </p:spTree>
    <p:extLst>
      <p:ext uri="{BB962C8B-B14F-4D97-AF65-F5344CB8AC3E}">
        <p14:creationId xmlns:p14="http://schemas.microsoft.com/office/powerpoint/2010/main" val="43150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191316E7-14EB-4CF2-8231-42191B746CC0}" type="datetime8">
              <a:rPr lang="ar-IQ" smtClean="0"/>
              <a:t>5/16/22 17:13</a:t>
            </a:fld>
            <a:endParaRPr lang="ar-IQ"/>
          </a:p>
        </p:txBody>
      </p:sp>
      <p:sp>
        <p:nvSpPr>
          <p:cNvPr id="12" name="Footer Placeholder 16"/>
          <p:cNvSpPr>
            <a:spLocks noGrp="1"/>
          </p:cNvSpPr>
          <p:nvPr>
            <p:ph type="ftr" sz="quarter" idx="11"/>
          </p:nvPr>
        </p:nvSpPr>
        <p:spPr/>
        <p:txBody>
          <a:bodyPr/>
          <a:lstStyle>
            <a:lvl1pPr>
              <a:defRPr/>
            </a:lvl1pPr>
          </a:lstStyle>
          <a:p>
            <a:pPr>
              <a:defRPr/>
            </a:pPr>
            <a:endParaRPr lang="ar-IQ"/>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A8D4B232-993B-4FA4-AE24-520D4EC86D9A}" type="slidenum">
              <a:rPr lang="ar-IQ"/>
              <a:pPr>
                <a:defRPr/>
              </a:pPr>
              <a:t>‹#›</a:t>
            </a:fld>
            <a:endParaRPr lang="ar-IQ"/>
          </a:p>
        </p:txBody>
      </p:sp>
    </p:spTree>
    <p:extLst>
      <p:ext uri="{BB962C8B-B14F-4D97-AF65-F5344CB8AC3E}">
        <p14:creationId xmlns:p14="http://schemas.microsoft.com/office/powerpoint/2010/main" val="375299640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2593967-5A9F-4B68-A8F6-354E148DE7A6}" type="datetime8">
              <a:rPr lang="ar-IQ" smtClean="0"/>
              <a:t>5/16/22 17:13</a:t>
            </a:fld>
            <a:endParaRPr lang="ar-IQ"/>
          </a:p>
        </p:txBody>
      </p:sp>
      <p:sp>
        <p:nvSpPr>
          <p:cNvPr id="5" name="Footer Placeholder 2"/>
          <p:cNvSpPr>
            <a:spLocks noGrp="1"/>
          </p:cNvSpPr>
          <p:nvPr>
            <p:ph type="ftr" sz="quarter" idx="11"/>
          </p:nvPr>
        </p:nvSpPr>
        <p:spPr/>
        <p:txBody>
          <a:bodyPr/>
          <a:lstStyle>
            <a:lvl1pPr>
              <a:defRPr/>
            </a:lvl1pPr>
          </a:lstStyle>
          <a:p>
            <a:pPr>
              <a:defRPr/>
            </a:pPr>
            <a:endParaRPr lang="ar-IQ"/>
          </a:p>
        </p:txBody>
      </p:sp>
      <p:sp>
        <p:nvSpPr>
          <p:cNvPr id="6" name="Slide Number Placeholder 22"/>
          <p:cNvSpPr>
            <a:spLocks noGrp="1"/>
          </p:cNvSpPr>
          <p:nvPr>
            <p:ph type="sldNum" sz="quarter" idx="12"/>
          </p:nvPr>
        </p:nvSpPr>
        <p:spPr/>
        <p:txBody>
          <a:bodyPr/>
          <a:lstStyle>
            <a:lvl1pPr>
              <a:defRPr/>
            </a:lvl1pPr>
          </a:lstStyle>
          <a:p>
            <a:pPr>
              <a:defRPr/>
            </a:pPr>
            <a:fld id="{2C18E5AB-12B6-446D-8C04-392DCBDF67A4}" type="slidenum">
              <a:rPr lang="ar-IQ"/>
              <a:pPr>
                <a:defRPr/>
              </a:pPr>
              <a:t>‹#›</a:t>
            </a:fld>
            <a:endParaRPr lang="ar-IQ"/>
          </a:p>
        </p:txBody>
      </p:sp>
    </p:spTree>
    <p:extLst>
      <p:ext uri="{BB962C8B-B14F-4D97-AF65-F5344CB8AC3E}">
        <p14:creationId xmlns:p14="http://schemas.microsoft.com/office/powerpoint/2010/main" val="314211436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BA5516C-4FEA-4132-BF10-617E153CD65E}" type="datetime8">
              <a:rPr lang="ar-IQ" smtClean="0"/>
              <a:t>5/16/22 17:13</a:t>
            </a:fld>
            <a:endParaRPr lang="ar-IQ"/>
          </a:p>
        </p:txBody>
      </p:sp>
      <p:sp>
        <p:nvSpPr>
          <p:cNvPr id="5" name="Footer Placeholder 2"/>
          <p:cNvSpPr>
            <a:spLocks noGrp="1"/>
          </p:cNvSpPr>
          <p:nvPr>
            <p:ph type="ftr" sz="quarter" idx="11"/>
          </p:nvPr>
        </p:nvSpPr>
        <p:spPr/>
        <p:txBody>
          <a:bodyPr/>
          <a:lstStyle>
            <a:lvl1pPr>
              <a:defRPr/>
            </a:lvl1pPr>
          </a:lstStyle>
          <a:p>
            <a:pPr>
              <a:defRPr/>
            </a:pPr>
            <a:endParaRPr lang="ar-IQ"/>
          </a:p>
        </p:txBody>
      </p:sp>
      <p:sp>
        <p:nvSpPr>
          <p:cNvPr id="6" name="Slide Number Placeholder 22"/>
          <p:cNvSpPr>
            <a:spLocks noGrp="1"/>
          </p:cNvSpPr>
          <p:nvPr>
            <p:ph type="sldNum" sz="quarter" idx="12"/>
          </p:nvPr>
        </p:nvSpPr>
        <p:spPr/>
        <p:txBody>
          <a:bodyPr/>
          <a:lstStyle>
            <a:lvl1pPr>
              <a:defRPr/>
            </a:lvl1pPr>
          </a:lstStyle>
          <a:p>
            <a:pPr>
              <a:defRPr/>
            </a:pPr>
            <a:fld id="{A44C0D36-327E-42E7-8CDD-A8297E8AAADD}" type="slidenum">
              <a:rPr lang="ar-IQ"/>
              <a:pPr>
                <a:defRPr/>
              </a:pPr>
              <a:t>‹#›</a:t>
            </a:fld>
            <a:endParaRPr lang="ar-IQ"/>
          </a:p>
        </p:txBody>
      </p:sp>
    </p:spTree>
    <p:extLst>
      <p:ext uri="{BB962C8B-B14F-4D97-AF65-F5344CB8AC3E}">
        <p14:creationId xmlns:p14="http://schemas.microsoft.com/office/powerpoint/2010/main" val="163551502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C61B90-60EB-42BF-B318-AD960EE9788D}" type="datetime8">
              <a:rPr lang="ar-IQ" smtClean="0"/>
              <a:t>5/16/22 17:13</a:t>
            </a:fld>
            <a:endParaRPr lang="ar-IQ"/>
          </a:p>
        </p:txBody>
      </p:sp>
      <p:sp>
        <p:nvSpPr>
          <p:cNvPr id="5" name="Footer Placeholder 2"/>
          <p:cNvSpPr>
            <a:spLocks noGrp="1"/>
          </p:cNvSpPr>
          <p:nvPr>
            <p:ph type="ftr" sz="quarter" idx="11"/>
          </p:nvPr>
        </p:nvSpPr>
        <p:spPr/>
        <p:txBody>
          <a:bodyPr/>
          <a:lstStyle>
            <a:lvl1pPr>
              <a:defRPr/>
            </a:lvl1pPr>
          </a:lstStyle>
          <a:p>
            <a:pPr>
              <a:defRPr/>
            </a:pPr>
            <a:endParaRPr lang="ar-IQ"/>
          </a:p>
        </p:txBody>
      </p:sp>
      <p:sp>
        <p:nvSpPr>
          <p:cNvPr id="6" name="Slide Number Placeholder 22"/>
          <p:cNvSpPr>
            <a:spLocks noGrp="1"/>
          </p:cNvSpPr>
          <p:nvPr>
            <p:ph type="sldNum" sz="quarter" idx="12"/>
          </p:nvPr>
        </p:nvSpPr>
        <p:spPr/>
        <p:txBody>
          <a:bodyPr/>
          <a:lstStyle>
            <a:lvl1pPr>
              <a:defRPr/>
            </a:lvl1pPr>
          </a:lstStyle>
          <a:p>
            <a:pPr>
              <a:defRPr/>
            </a:pPr>
            <a:fld id="{FE7C0F6A-65B7-49ED-BE11-02892173FA01}" type="slidenum">
              <a:rPr lang="ar-IQ"/>
              <a:pPr>
                <a:defRPr/>
              </a:pPr>
              <a:t>‹#›</a:t>
            </a:fld>
            <a:endParaRPr lang="ar-IQ"/>
          </a:p>
        </p:txBody>
      </p:sp>
    </p:spTree>
    <p:extLst>
      <p:ext uri="{BB962C8B-B14F-4D97-AF65-F5344CB8AC3E}">
        <p14:creationId xmlns:p14="http://schemas.microsoft.com/office/powerpoint/2010/main" val="2388947359"/>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A9E17BCA-3A68-47AE-960B-348607101AF2}" type="datetime8">
              <a:rPr lang="ar-IQ" smtClean="0"/>
              <a:t>5/16/22 17:13</a:t>
            </a:fld>
            <a:endParaRPr lang="ar-IQ"/>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ar-IQ"/>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C13313FC-AC2F-495E-829D-5C4701C0A16D}" type="slidenum">
              <a:rPr lang="ar-IQ"/>
              <a:pPr>
                <a:defRPr/>
              </a:pPr>
              <a:t>‹#›</a:t>
            </a:fld>
            <a:endParaRPr lang="ar-IQ"/>
          </a:p>
        </p:txBody>
      </p:sp>
    </p:spTree>
    <p:extLst>
      <p:ext uri="{BB962C8B-B14F-4D97-AF65-F5344CB8AC3E}">
        <p14:creationId xmlns:p14="http://schemas.microsoft.com/office/powerpoint/2010/main" val="40586607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D24072D-8704-4E16-93C0-0A67E7800459}" type="datetime8">
              <a:rPr lang="ar-IQ" smtClean="0"/>
              <a:t>5/16/22 17:13</a:t>
            </a:fld>
            <a:endParaRPr lang="ar-IQ"/>
          </a:p>
        </p:txBody>
      </p:sp>
      <p:sp>
        <p:nvSpPr>
          <p:cNvPr id="6" name="Footer Placeholder 2"/>
          <p:cNvSpPr>
            <a:spLocks noGrp="1"/>
          </p:cNvSpPr>
          <p:nvPr>
            <p:ph type="ftr" sz="quarter" idx="11"/>
          </p:nvPr>
        </p:nvSpPr>
        <p:spPr/>
        <p:txBody>
          <a:bodyPr/>
          <a:lstStyle>
            <a:lvl1pPr>
              <a:defRPr/>
            </a:lvl1pPr>
          </a:lstStyle>
          <a:p>
            <a:pPr>
              <a:defRPr/>
            </a:pPr>
            <a:endParaRPr lang="ar-IQ"/>
          </a:p>
        </p:txBody>
      </p:sp>
      <p:sp>
        <p:nvSpPr>
          <p:cNvPr id="7" name="Slide Number Placeholder 22"/>
          <p:cNvSpPr>
            <a:spLocks noGrp="1"/>
          </p:cNvSpPr>
          <p:nvPr>
            <p:ph type="sldNum" sz="quarter" idx="12"/>
          </p:nvPr>
        </p:nvSpPr>
        <p:spPr/>
        <p:txBody>
          <a:bodyPr/>
          <a:lstStyle>
            <a:lvl1pPr>
              <a:defRPr/>
            </a:lvl1pPr>
          </a:lstStyle>
          <a:p>
            <a:pPr>
              <a:defRPr/>
            </a:pPr>
            <a:fld id="{3E421AA7-1767-44F9-B842-884144E341AF}" type="slidenum">
              <a:rPr lang="ar-IQ"/>
              <a:pPr>
                <a:defRPr/>
              </a:pPr>
              <a:t>‹#›</a:t>
            </a:fld>
            <a:endParaRPr lang="ar-IQ"/>
          </a:p>
        </p:txBody>
      </p:sp>
    </p:spTree>
    <p:extLst>
      <p:ext uri="{BB962C8B-B14F-4D97-AF65-F5344CB8AC3E}">
        <p14:creationId xmlns:p14="http://schemas.microsoft.com/office/powerpoint/2010/main" val="283073009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6B308237-9109-4F35-9881-F0A9725BB2E2}" type="datetime8">
              <a:rPr lang="ar-IQ" smtClean="0"/>
              <a:t>5/16/22 17:13</a:t>
            </a:fld>
            <a:endParaRPr lang="ar-IQ"/>
          </a:p>
        </p:txBody>
      </p:sp>
      <p:sp>
        <p:nvSpPr>
          <p:cNvPr id="8" name="Footer Placeholder 2"/>
          <p:cNvSpPr>
            <a:spLocks noGrp="1"/>
          </p:cNvSpPr>
          <p:nvPr>
            <p:ph type="ftr" sz="quarter" idx="11"/>
          </p:nvPr>
        </p:nvSpPr>
        <p:spPr/>
        <p:txBody>
          <a:bodyPr/>
          <a:lstStyle>
            <a:lvl1pPr>
              <a:defRPr/>
            </a:lvl1pPr>
          </a:lstStyle>
          <a:p>
            <a:pPr>
              <a:defRPr/>
            </a:pPr>
            <a:endParaRPr lang="ar-IQ"/>
          </a:p>
        </p:txBody>
      </p:sp>
      <p:sp>
        <p:nvSpPr>
          <p:cNvPr id="9" name="Slide Number Placeholder 22"/>
          <p:cNvSpPr>
            <a:spLocks noGrp="1"/>
          </p:cNvSpPr>
          <p:nvPr>
            <p:ph type="sldNum" sz="quarter" idx="12"/>
          </p:nvPr>
        </p:nvSpPr>
        <p:spPr/>
        <p:txBody>
          <a:bodyPr/>
          <a:lstStyle>
            <a:lvl1pPr>
              <a:defRPr/>
            </a:lvl1pPr>
          </a:lstStyle>
          <a:p>
            <a:pPr>
              <a:defRPr/>
            </a:pPr>
            <a:fld id="{EA1FF223-43AD-4CE6-A2BF-3EA45DD8E160}" type="slidenum">
              <a:rPr lang="ar-IQ"/>
              <a:pPr>
                <a:defRPr/>
              </a:pPr>
              <a:t>‹#›</a:t>
            </a:fld>
            <a:endParaRPr lang="ar-IQ"/>
          </a:p>
        </p:txBody>
      </p:sp>
    </p:spTree>
    <p:extLst>
      <p:ext uri="{BB962C8B-B14F-4D97-AF65-F5344CB8AC3E}">
        <p14:creationId xmlns:p14="http://schemas.microsoft.com/office/powerpoint/2010/main" val="36428940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E87A272-0D7E-417B-918D-B7EAA9A230E5}" type="datetime8">
              <a:rPr lang="ar-IQ" smtClean="0"/>
              <a:t>5/16/22 17:13</a:t>
            </a:fld>
            <a:endParaRPr lang="ar-IQ"/>
          </a:p>
        </p:txBody>
      </p:sp>
      <p:sp>
        <p:nvSpPr>
          <p:cNvPr id="4" name="Footer Placeholder 2"/>
          <p:cNvSpPr>
            <a:spLocks noGrp="1"/>
          </p:cNvSpPr>
          <p:nvPr>
            <p:ph type="ftr" sz="quarter" idx="11"/>
          </p:nvPr>
        </p:nvSpPr>
        <p:spPr/>
        <p:txBody>
          <a:bodyPr/>
          <a:lstStyle>
            <a:lvl1pPr>
              <a:defRPr/>
            </a:lvl1pPr>
          </a:lstStyle>
          <a:p>
            <a:pPr>
              <a:defRPr/>
            </a:pPr>
            <a:endParaRPr lang="ar-IQ"/>
          </a:p>
        </p:txBody>
      </p:sp>
      <p:sp>
        <p:nvSpPr>
          <p:cNvPr id="5" name="Slide Number Placeholder 22"/>
          <p:cNvSpPr>
            <a:spLocks noGrp="1"/>
          </p:cNvSpPr>
          <p:nvPr>
            <p:ph type="sldNum" sz="quarter" idx="12"/>
          </p:nvPr>
        </p:nvSpPr>
        <p:spPr/>
        <p:txBody>
          <a:bodyPr/>
          <a:lstStyle>
            <a:lvl1pPr>
              <a:defRPr/>
            </a:lvl1pPr>
          </a:lstStyle>
          <a:p>
            <a:pPr>
              <a:defRPr/>
            </a:pPr>
            <a:fld id="{2E552BE5-C42D-4D9A-A3FE-A2C8939A0863}" type="slidenum">
              <a:rPr lang="ar-IQ"/>
              <a:pPr>
                <a:defRPr/>
              </a:pPr>
              <a:t>‹#›</a:t>
            </a:fld>
            <a:endParaRPr lang="ar-IQ"/>
          </a:p>
        </p:txBody>
      </p:sp>
    </p:spTree>
    <p:extLst>
      <p:ext uri="{BB962C8B-B14F-4D97-AF65-F5344CB8AC3E}">
        <p14:creationId xmlns:p14="http://schemas.microsoft.com/office/powerpoint/2010/main" val="207794482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51C1AD2-C199-415F-A33B-8E150F9F0B26}" type="datetime8">
              <a:rPr lang="ar-IQ" smtClean="0"/>
              <a:t>5/16/22 17:13</a:t>
            </a:fld>
            <a:endParaRPr lang="ar-IQ"/>
          </a:p>
        </p:txBody>
      </p:sp>
      <p:sp>
        <p:nvSpPr>
          <p:cNvPr id="3" name="Footer Placeholder 2"/>
          <p:cNvSpPr>
            <a:spLocks noGrp="1"/>
          </p:cNvSpPr>
          <p:nvPr>
            <p:ph type="ftr" sz="quarter" idx="11"/>
          </p:nvPr>
        </p:nvSpPr>
        <p:spPr/>
        <p:txBody>
          <a:bodyPr/>
          <a:lstStyle>
            <a:lvl1pPr>
              <a:defRPr/>
            </a:lvl1pPr>
          </a:lstStyle>
          <a:p>
            <a:pPr>
              <a:defRPr/>
            </a:pPr>
            <a:endParaRPr lang="ar-IQ"/>
          </a:p>
        </p:txBody>
      </p:sp>
      <p:sp>
        <p:nvSpPr>
          <p:cNvPr id="4" name="Slide Number Placeholder 22"/>
          <p:cNvSpPr>
            <a:spLocks noGrp="1"/>
          </p:cNvSpPr>
          <p:nvPr>
            <p:ph type="sldNum" sz="quarter" idx="12"/>
          </p:nvPr>
        </p:nvSpPr>
        <p:spPr/>
        <p:txBody>
          <a:bodyPr/>
          <a:lstStyle>
            <a:lvl1pPr>
              <a:defRPr/>
            </a:lvl1pPr>
          </a:lstStyle>
          <a:p>
            <a:pPr>
              <a:defRPr/>
            </a:pPr>
            <a:fld id="{3E837A84-265D-46F3-A2E0-14E1E983FFF1}" type="slidenum">
              <a:rPr lang="ar-IQ"/>
              <a:pPr>
                <a:defRPr/>
              </a:pPr>
              <a:t>‹#›</a:t>
            </a:fld>
            <a:endParaRPr lang="ar-IQ"/>
          </a:p>
        </p:txBody>
      </p:sp>
    </p:spTree>
    <p:extLst>
      <p:ext uri="{BB962C8B-B14F-4D97-AF65-F5344CB8AC3E}">
        <p14:creationId xmlns:p14="http://schemas.microsoft.com/office/powerpoint/2010/main" val="184590038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62B9FC19-D8C7-4425-9B32-D1E759107F73}" type="datetime8">
              <a:rPr lang="ar-IQ" smtClean="0"/>
              <a:t>5/16/22 17:13</a:t>
            </a:fld>
            <a:endParaRPr lang="ar-IQ"/>
          </a:p>
        </p:txBody>
      </p:sp>
      <p:sp>
        <p:nvSpPr>
          <p:cNvPr id="8" name="Footer Placeholder 5"/>
          <p:cNvSpPr>
            <a:spLocks noGrp="1"/>
          </p:cNvSpPr>
          <p:nvPr>
            <p:ph type="ftr" sz="quarter" idx="11"/>
          </p:nvPr>
        </p:nvSpPr>
        <p:spPr/>
        <p:txBody>
          <a:bodyPr/>
          <a:lstStyle>
            <a:lvl1pPr>
              <a:defRPr/>
            </a:lvl1pPr>
          </a:lstStyle>
          <a:p>
            <a:pPr>
              <a:defRPr/>
            </a:pPr>
            <a:endParaRPr lang="ar-IQ"/>
          </a:p>
        </p:txBody>
      </p:sp>
      <p:sp>
        <p:nvSpPr>
          <p:cNvPr id="9" name="Slide Number Placeholder 6"/>
          <p:cNvSpPr>
            <a:spLocks noGrp="1"/>
          </p:cNvSpPr>
          <p:nvPr>
            <p:ph type="sldNum" sz="quarter" idx="12"/>
          </p:nvPr>
        </p:nvSpPr>
        <p:spPr/>
        <p:txBody>
          <a:bodyPr/>
          <a:lstStyle>
            <a:lvl1pPr>
              <a:defRPr/>
            </a:lvl1pPr>
          </a:lstStyle>
          <a:p>
            <a:pPr>
              <a:defRPr/>
            </a:pPr>
            <a:fld id="{A101B849-5F6E-49DF-AFCD-7D11CBC8D772}" type="slidenum">
              <a:rPr lang="ar-IQ"/>
              <a:pPr>
                <a:defRPr/>
              </a:pPr>
              <a:t>‹#›</a:t>
            </a:fld>
            <a:endParaRPr lang="ar-IQ"/>
          </a:p>
        </p:txBody>
      </p:sp>
    </p:spTree>
    <p:extLst>
      <p:ext uri="{BB962C8B-B14F-4D97-AF65-F5344CB8AC3E}">
        <p14:creationId xmlns:p14="http://schemas.microsoft.com/office/powerpoint/2010/main" val="388114532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79420511-BAC8-4962-A993-779767695691}" type="datetime8">
              <a:rPr lang="ar-IQ" smtClean="0"/>
              <a:t>5/16/22 17:13</a:t>
            </a:fld>
            <a:endParaRPr lang="ar-IQ"/>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ar-IQ"/>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84540496-09DA-4E34-A86B-5046AE6E247B}" type="slidenum">
              <a:rPr lang="ar-IQ"/>
              <a:pPr>
                <a:defRPr/>
              </a:pPr>
              <a:t>‹#›</a:t>
            </a:fld>
            <a:endParaRPr lang="ar-IQ"/>
          </a:p>
        </p:txBody>
      </p:sp>
    </p:spTree>
    <p:extLst>
      <p:ext uri="{BB962C8B-B14F-4D97-AF65-F5344CB8AC3E}">
        <p14:creationId xmlns:p14="http://schemas.microsoft.com/office/powerpoint/2010/main" val="188012100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rtl="1" eaLnBrk="1" fontAlgn="auto" latinLnBrk="0" hangingPunct="1">
              <a:spcBef>
                <a:spcPts val="0"/>
              </a:spcBef>
              <a:spcAft>
                <a:spcPts val="0"/>
              </a:spcAft>
              <a:defRPr kumimoji="0" sz="1400" smtClean="0">
                <a:solidFill>
                  <a:schemeClr val="tx2"/>
                </a:solidFill>
                <a:latin typeface="+mn-lt"/>
                <a:cs typeface="+mn-cs"/>
              </a:defRPr>
            </a:lvl1pPr>
          </a:lstStyle>
          <a:p>
            <a:pPr>
              <a:defRPr/>
            </a:pPr>
            <a:fld id="{AD9DD45D-0A2C-4FA1-AEDC-B5C209F2F18B}" type="datetime8">
              <a:rPr lang="ar-IQ" smtClean="0"/>
              <a:t>5/16/22 17:13</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lgn="r" rtl="1" eaLnBrk="1" fontAlgn="auto" latinLnBrk="0" hangingPunct="1">
              <a:spcBef>
                <a:spcPts val="0"/>
              </a:spcBef>
              <a:spcAft>
                <a:spcPts val="0"/>
              </a:spcAft>
              <a:defRPr kumimoji="0" sz="1400">
                <a:solidFill>
                  <a:schemeClr val="tx2"/>
                </a:solidFill>
                <a:latin typeface="+mn-lt"/>
                <a:cs typeface="+mn-cs"/>
              </a:defRPr>
            </a:lvl1pPr>
          </a:lstStyle>
          <a:p>
            <a:pPr>
              <a:defRPr/>
            </a:pPr>
            <a:endParaRPr lang="ar-IQ"/>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rtl="1"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C7E421CE-390A-4713-B9CA-CF259DCDAEB1}" type="slidenum">
              <a:rPr lang="ar-IQ"/>
              <a:pPr>
                <a:defRPr/>
              </a:pPr>
              <a:t>‹#›</a:t>
            </a:fld>
            <a:endParaRPr lang="ar-IQ"/>
          </a:p>
        </p:txBody>
      </p:sp>
    </p:spTree>
  </p:cSld>
  <p:clrMap bg1="lt1" tx1="dk1" bg2="lt2" tx2="dk2" accent1="accent1" accent2="accent2" accent3="accent3" accent4="accent4" accent5="accent5" accent6="accent6" hlink="hlink" folHlink="folHlink"/>
  <p:sldLayoutIdLst>
    <p:sldLayoutId id="2147483875" r:id="rId1"/>
    <p:sldLayoutId id="2147483868" r:id="rId2"/>
    <p:sldLayoutId id="2147483876" r:id="rId3"/>
    <p:sldLayoutId id="2147483869" r:id="rId4"/>
    <p:sldLayoutId id="2147483870" r:id="rId5"/>
    <p:sldLayoutId id="2147483871" r:id="rId6"/>
    <p:sldLayoutId id="2147483872" r:id="rId7"/>
    <p:sldLayoutId id="2147483877" r:id="rId8"/>
    <p:sldLayoutId id="2147483878" r:id="rId9"/>
    <p:sldLayoutId id="2147483873" r:id="rId10"/>
    <p:sldLayoutId id="2147483874" r:id="rId11"/>
  </p:sldLayoutIdLst>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hf hdr="0" ft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Lucida Sans" pitchFamily="34" charset="0"/>
          <a:cs typeface="Tahoma" pitchFamily="34" charset="0"/>
        </a:defRPr>
      </a:lvl2pPr>
      <a:lvl3pPr algn="l" rtl="0" fontAlgn="base">
        <a:spcBef>
          <a:spcPct val="0"/>
        </a:spcBef>
        <a:spcAft>
          <a:spcPct val="0"/>
        </a:spcAft>
        <a:defRPr sz="4000">
          <a:solidFill>
            <a:schemeClr val="tx2"/>
          </a:solidFill>
          <a:latin typeface="Lucida Sans" pitchFamily="34" charset="0"/>
          <a:cs typeface="Tahoma" pitchFamily="34" charset="0"/>
        </a:defRPr>
      </a:lvl3pPr>
      <a:lvl4pPr algn="l" rtl="0" fontAlgn="base">
        <a:spcBef>
          <a:spcPct val="0"/>
        </a:spcBef>
        <a:spcAft>
          <a:spcPct val="0"/>
        </a:spcAft>
        <a:defRPr sz="4000">
          <a:solidFill>
            <a:schemeClr val="tx2"/>
          </a:solidFill>
          <a:latin typeface="Lucida Sans" pitchFamily="34" charset="0"/>
          <a:cs typeface="Tahoma" pitchFamily="34" charset="0"/>
        </a:defRPr>
      </a:lvl4pPr>
      <a:lvl5pPr algn="l" rtl="0" fontAlgn="base">
        <a:spcBef>
          <a:spcPct val="0"/>
        </a:spcBef>
        <a:spcAft>
          <a:spcPct val="0"/>
        </a:spcAft>
        <a:defRPr sz="4000">
          <a:solidFill>
            <a:schemeClr val="tx2"/>
          </a:solidFill>
          <a:latin typeface="Lucida Sans" pitchFamily="34" charset="0"/>
          <a:cs typeface="Tahoma" pitchFamily="34" charset="0"/>
        </a:defRPr>
      </a:lvl5pPr>
      <a:lvl6pPr marL="457200" algn="l" rtl="0" fontAlgn="base">
        <a:spcBef>
          <a:spcPct val="0"/>
        </a:spcBef>
        <a:spcAft>
          <a:spcPct val="0"/>
        </a:spcAft>
        <a:defRPr sz="4000">
          <a:solidFill>
            <a:schemeClr val="tx2"/>
          </a:solidFill>
          <a:latin typeface="Lucida Sans" pitchFamily="34" charset="0"/>
          <a:cs typeface="Tahoma" pitchFamily="34" charset="0"/>
        </a:defRPr>
      </a:lvl6pPr>
      <a:lvl7pPr marL="914400" algn="l" rtl="0" fontAlgn="base">
        <a:spcBef>
          <a:spcPct val="0"/>
        </a:spcBef>
        <a:spcAft>
          <a:spcPct val="0"/>
        </a:spcAft>
        <a:defRPr sz="4000">
          <a:solidFill>
            <a:schemeClr val="tx2"/>
          </a:solidFill>
          <a:latin typeface="Lucida Sans" pitchFamily="34" charset="0"/>
          <a:cs typeface="Tahoma" pitchFamily="34" charset="0"/>
        </a:defRPr>
      </a:lvl7pPr>
      <a:lvl8pPr marL="1371600" algn="l" rtl="0" fontAlgn="base">
        <a:spcBef>
          <a:spcPct val="0"/>
        </a:spcBef>
        <a:spcAft>
          <a:spcPct val="0"/>
        </a:spcAft>
        <a:defRPr sz="4000">
          <a:solidFill>
            <a:schemeClr val="tx2"/>
          </a:solidFill>
          <a:latin typeface="Lucida Sans" pitchFamily="34" charset="0"/>
          <a:cs typeface="Tahoma" pitchFamily="34" charset="0"/>
        </a:defRPr>
      </a:lvl8pPr>
      <a:lvl9pPr marL="1828800" algn="l" rtl="0" fontAlgn="base">
        <a:spcBef>
          <a:spcPct val="0"/>
        </a:spcBef>
        <a:spcAft>
          <a:spcPct val="0"/>
        </a:spcAft>
        <a:defRPr sz="4000">
          <a:solidFill>
            <a:schemeClr val="tx2"/>
          </a:solidFill>
          <a:latin typeface="Lucida Sans" pitchFamily="34" charset="0"/>
          <a:cs typeface="Tahoma"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7772400" cy="4810546"/>
          </a:xfrm>
        </p:spPr>
        <p:txBody>
          <a:bodyPr/>
          <a:lstStyle/>
          <a:p>
            <a:pPr algn="ctr"/>
            <a:r>
              <a:rPr lang="ar-sa" dirty="0" smtClean="0">
                <a:latin typeface="Apple Symbols"/>
                <a:cs typeface="Apple Symbols"/>
              </a:rPr>
              <a:t>مباد</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
            </a:r>
            <a:br>
              <a:rPr lang="ar-sa" dirty="0" smtClean="0">
                <a:latin typeface="Apple Symbols"/>
                <a:cs typeface="Apple Symbols"/>
              </a:rPr>
            </a:br>
            <a:r>
              <a:rPr lang="ar-sa" sz="7200" dirty="0" smtClean="0">
                <a:latin typeface="Apple Symbols"/>
                <a:cs typeface="Apple Symbols"/>
              </a:rPr>
              <a:t>مبادئ الادارة</a:t>
            </a:r>
            <a:r>
              <a:rPr lang="ar-sa" dirty="0" smtClean="0">
                <a:latin typeface="Apple Symbols"/>
                <a:cs typeface="Apple Symbols"/>
              </a:rPr>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ar-sa" dirty="0" smtClean="0">
                <a:latin typeface="Apple Symbols"/>
                <a:cs typeface="Apple Symbols"/>
              </a:rPr>
              <a:t>م. محمد عبدالله </a:t>
            </a:r>
            <a:br>
              <a:rPr lang="ar-sa" dirty="0" smtClean="0">
                <a:latin typeface="Apple Symbols"/>
                <a:cs typeface="Apple Symbols"/>
              </a:rPr>
            </a:br>
            <a:r>
              <a:rPr lang="ar-sa" dirty="0">
                <a:latin typeface="Apple Symbols"/>
                <a:cs typeface="Apple Symbols"/>
              </a:rPr>
              <a:t/>
            </a:r>
            <a:br>
              <a:rPr lang="ar-sa" dirty="0">
                <a:latin typeface="Apple Symbols"/>
                <a:cs typeface="Apple Symbols"/>
              </a:rPr>
            </a:br>
            <a:r>
              <a:rPr lang="en-US" dirty="0" smtClean="0">
                <a:solidFill>
                  <a:srgbClr val="000000"/>
                </a:solidFill>
                <a:latin typeface="Apple Symbols"/>
                <a:cs typeface="Apple Symbols"/>
              </a:rPr>
              <a:t>2022 - 2021</a:t>
            </a:r>
            <a:endParaRPr lang="en-US" dirty="0">
              <a:solidFill>
                <a:srgbClr val="000000"/>
              </a:solidFill>
              <a:latin typeface="Apple Symbols"/>
              <a:cs typeface="Apple Symbols"/>
            </a:endParaRPr>
          </a:p>
        </p:txBody>
      </p:sp>
    </p:spTree>
  </p:cSld>
  <p:clrMapOvr>
    <a:masterClrMapping/>
  </p:clrMapOvr>
  <p:transition xmlns:p14="http://schemas.microsoft.com/office/powerpoint/2010/main" spd="slow">
    <p:wheel spokes="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502BE7CB-B91B-44E8-B4B1-3984B25390B2}" type="slidenum">
              <a:rPr lang="ar-IQ"/>
              <a:pPr>
                <a:defRPr/>
              </a:pPr>
              <a:t>10</a:t>
            </a:fld>
            <a:endParaRPr lang="ar-IQ"/>
          </a:p>
        </p:txBody>
      </p:sp>
      <p:sp>
        <p:nvSpPr>
          <p:cNvPr id="15363" name="عنصر نائب للمحتوى 2"/>
          <p:cNvSpPr>
            <a:spLocks noGrp="1"/>
          </p:cNvSpPr>
          <p:nvPr>
            <p:ph sz="quarter" idx="1"/>
          </p:nvPr>
        </p:nvSpPr>
        <p:spPr>
          <a:xfrm>
            <a:off x="457200" y="642938"/>
            <a:ext cx="8229600" cy="5681662"/>
          </a:xfrm>
        </p:spPr>
        <p:txBody>
          <a:bodyPr/>
          <a:lstStyle/>
          <a:p>
            <a:pPr algn="ctr" rtl="1">
              <a:buFont typeface="Wingdings 2" pitchFamily="18" charset="2"/>
              <a:buNone/>
            </a:pPr>
            <a:r>
              <a:rPr lang="ar-IQ" dirty="0" smtClean="0">
                <a:latin typeface="Apple Symbols"/>
                <a:cs typeface="Apple Symbols"/>
              </a:rPr>
              <a:t>     </a:t>
            </a:r>
            <a:r>
              <a:rPr lang="x-none" dirty="0" smtClean="0">
                <a:latin typeface="Apple Symbols"/>
                <a:cs typeface="Apple Symbols"/>
              </a:rPr>
              <a:t>لذا يمكننا القول ان الادارة علم وفن في الوقت نفسه ،ويكملان بعضهما البعض ،لان نجاح العمل الاداري يعتمد على علم الادارة الذي من خلاله نتعرف على الاسس العلمية الصحيحة ،والمبادىء التي يجب استخدامها في تحقيق الاهداف المحددة ،وعلى فن اداء العمل وفق اسس ومبادىء</a:t>
            </a:r>
            <a:r>
              <a:rPr lang="ar-IQ" dirty="0" smtClean="0">
                <a:latin typeface="Apple Symbols"/>
                <a:cs typeface="Apple Symbols"/>
              </a:rPr>
              <a:t> </a:t>
            </a:r>
            <a:r>
              <a:rPr lang="x-none" dirty="0" smtClean="0">
                <a:latin typeface="Apple Symbols"/>
                <a:cs typeface="Apple Symbols"/>
              </a:rPr>
              <a:t>ونظريات وقوانين علم الادارة .</a:t>
            </a:r>
            <a:endParaRPr lang="en-US" dirty="0" smtClean="0">
              <a:latin typeface="Apple Symbols"/>
              <a:cs typeface="Apple Symbols"/>
            </a:endParaRPr>
          </a:p>
        </p:txBody>
      </p:sp>
      <p:pic>
        <p:nvPicPr>
          <p:cNvPr id="2" name="Picture 1"/>
          <p:cNvPicPr>
            <a:picLocks noChangeAspect="1"/>
          </p:cNvPicPr>
          <p:nvPr/>
        </p:nvPicPr>
        <p:blipFill>
          <a:blip/>
          <a:stretch>
            <a:fillRect/>
          </a:stretch>
        </p:blipFill>
        <p:spPr>
          <a:xfrm>
            <a:off x="5809002" y="3140968"/>
            <a:ext cx="1859342" cy="3121256"/>
          </a:xfrm>
          <a:prstGeom prst="rect">
            <a:avLst/>
          </a:prstGeom>
          <a:effectLst>
            <a:outerShdw blurRad="76200" dir="18900000" sy="23000" kx="-1200000" algn="bl" rotWithShape="0">
              <a:prstClr val="black">
                <a:alpha val="20000"/>
              </a:prstClr>
            </a:outerShdw>
          </a:effectLst>
        </p:spPr>
      </p:pic>
      <p:sp>
        <p:nvSpPr>
          <p:cNvPr id="3" name="TextBox 2"/>
          <p:cNvSpPr txBox="1"/>
          <p:nvPr/>
        </p:nvSpPr>
        <p:spPr>
          <a:xfrm>
            <a:off x="107504" y="3536167"/>
            <a:ext cx="5679503" cy="2694179"/>
          </a:xfrm>
          <a:custGeom>
            <a:avLst/>
            <a:gdLst>
              <a:gd name="connsiteX0" fmla="*/ 0 w 4536504"/>
              <a:gd name="connsiteY0" fmla="*/ 0 h 2585323"/>
              <a:gd name="connsiteX1" fmla="*/ 4536504 w 4536504"/>
              <a:gd name="connsiteY1" fmla="*/ 0 h 2585323"/>
              <a:gd name="connsiteX2" fmla="*/ 4536504 w 4536504"/>
              <a:gd name="connsiteY2" fmla="*/ 2585323 h 2585323"/>
              <a:gd name="connsiteX3" fmla="*/ 0 w 4536504"/>
              <a:gd name="connsiteY3" fmla="*/ 2585323 h 2585323"/>
              <a:gd name="connsiteX4" fmla="*/ 0 w 4536504"/>
              <a:gd name="connsiteY4" fmla="*/ 0 h 2585323"/>
              <a:gd name="connsiteX0" fmla="*/ 0 w 4536504"/>
              <a:gd name="connsiteY0" fmla="*/ 0 h 2585323"/>
              <a:gd name="connsiteX1" fmla="*/ 4373219 w 4536504"/>
              <a:gd name="connsiteY1" fmla="*/ 127000 h 2585323"/>
              <a:gd name="connsiteX2" fmla="*/ 4536504 w 4536504"/>
              <a:gd name="connsiteY2" fmla="*/ 2585323 h 2585323"/>
              <a:gd name="connsiteX3" fmla="*/ 0 w 4536504"/>
              <a:gd name="connsiteY3" fmla="*/ 2585323 h 2585323"/>
              <a:gd name="connsiteX4" fmla="*/ 0 w 4536504"/>
              <a:gd name="connsiteY4" fmla="*/ 0 h 2585323"/>
              <a:gd name="connsiteX0" fmla="*/ 235857 w 4536504"/>
              <a:gd name="connsiteY0" fmla="*/ 90714 h 2458323"/>
              <a:gd name="connsiteX1" fmla="*/ 4373219 w 4536504"/>
              <a:gd name="connsiteY1" fmla="*/ 0 h 2458323"/>
              <a:gd name="connsiteX2" fmla="*/ 4536504 w 4536504"/>
              <a:gd name="connsiteY2" fmla="*/ 2458323 h 2458323"/>
              <a:gd name="connsiteX3" fmla="*/ 0 w 4536504"/>
              <a:gd name="connsiteY3" fmla="*/ 2458323 h 2458323"/>
              <a:gd name="connsiteX4" fmla="*/ 235857 w 4536504"/>
              <a:gd name="connsiteY4" fmla="*/ 90714 h 2458323"/>
              <a:gd name="connsiteX0" fmla="*/ 0 w 4300647"/>
              <a:gd name="connsiteY0" fmla="*/ 90714 h 2458323"/>
              <a:gd name="connsiteX1" fmla="*/ 4137362 w 4300647"/>
              <a:gd name="connsiteY1" fmla="*/ 0 h 2458323"/>
              <a:gd name="connsiteX2" fmla="*/ 4300647 w 4300647"/>
              <a:gd name="connsiteY2" fmla="*/ 2458323 h 2458323"/>
              <a:gd name="connsiteX3" fmla="*/ 235857 w 4300647"/>
              <a:gd name="connsiteY3" fmla="*/ 1877751 h 2458323"/>
              <a:gd name="connsiteX4" fmla="*/ 0 w 4300647"/>
              <a:gd name="connsiteY4" fmla="*/ 90714 h 2458323"/>
              <a:gd name="connsiteX0" fmla="*/ 0 w 4137362"/>
              <a:gd name="connsiteY0" fmla="*/ 90714 h 1932181"/>
              <a:gd name="connsiteX1" fmla="*/ 4137362 w 4137362"/>
              <a:gd name="connsiteY1" fmla="*/ 0 h 1932181"/>
              <a:gd name="connsiteX2" fmla="*/ 3955933 w 4137362"/>
              <a:gd name="connsiteY2" fmla="*/ 1932181 h 1932181"/>
              <a:gd name="connsiteX3" fmla="*/ 235857 w 4137362"/>
              <a:gd name="connsiteY3" fmla="*/ 1877751 h 1932181"/>
              <a:gd name="connsiteX4" fmla="*/ 0 w 4137362"/>
              <a:gd name="connsiteY4" fmla="*/ 90714 h 1932181"/>
              <a:gd name="connsiteX0" fmla="*/ 0 w 4137362"/>
              <a:gd name="connsiteY0" fmla="*/ 90714 h 1895895"/>
              <a:gd name="connsiteX1" fmla="*/ 4137362 w 4137362"/>
              <a:gd name="connsiteY1" fmla="*/ 0 h 1895895"/>
              <a:gd name="connsiteX2" fmla="*/ 3901504 w 4137362"/>
              <a:gd name="connsiteY2" fmla="*/ 1895895 h 1895895"/>
              <a:gd name="connsiteX3" fmla="*/ 235857 w 4137362"/>
              <a:gd name="connsiteY3" fmla="*/ 1877751 h 1895895"/>
              <a:gd name="connsiteX4" fmla="*/ 0 w 4137362"/>
              <a:gd name="connsiteY4" fmla="*/ 90714 h 1895895"/>
              <a:gd name="connsiteX0" fmla="*/ 0 w 4409504"/>
              <a:gd name="connsiteY0" fmla="*/ 308428 h 2113609"/>
              <a:gd name="connsiteX1" fmla="*/ 4409504 w 4409504"/>
              <a:gd name="connsiteY1" fmla="*/ 0 h 2113609"/>
              <a:gd name="connsiteX2" fmla="*/ 3901504 w 4409504"/>
              <a:gd name="connsiteY2" fmla="*/ 2113609 h 2113609"/>
              <a:gd name="connsiteX3" fmla="*/ 235857 w 4409504"/>
              <a:gd name="connsiteY3" fmla="*/ 2095465 h 2113609"/>
              <a:gd name="connsiteX4" fmla="*/ 0 w 4409504"/>
              <a:gd name="connsiteY4" fmla="*/ 308428 h 2113609"/>
              <a:gd name="connsiteX0" fmla="*/ 0 w 5770218"/>
              <a:gd name="connsiteY0" fmla="*/ 707571 h 2113609"/>
              <a:gd name="connsiteX1" fmla="*/ 5770218 w 5770218"/>
              <a:gd name="connsiteY1" fmla="*/ 0 h 2113609"/>
              <a:gd name="connsiteX2" fmla="*/ 5262218 w 5770218"/>
              <a:gd name="connsiteY2" fmla="*/ 2113609 h 2113609"/>
              <a:gd name="connsiteX3" fmla="*/ 1596571 w 5770218"/>
              <a:gd name="connsiteY3" fmla="*/ 2095465 h 2113609"/>
              <a:gd name="connsiteX4" fmla="*/ 0 w 5770218"/>
              <a:gd name="connsiteY4" fmla="*/ 707571 h 2113609"/>
              <a:gd name="connsiteX0" fmla="*/ 0 w 5679503"/>
              <a:gd name="connsiteY0" fmla="*/ 217713 h 2113609"/>
              <a:gd name="connsiteX1" fmla="*/ 5679503 w 5679503"/>
              <a:gd name="connsiteY1" fmla="*/ 0 h 2113609"/>
              <a:gd name="connsiteX2" fmla="*/ 5171503 w 5679503"/>
              <a:gd name="connsiteY2" fmla="*/ 2113609 h 2113609"/>
              <a:gd name="connsiteX3" fmla="*/ 1505856 w 5679503"/>
              <a:gd name="connsiteY3" fmla="*/ 2095465 h 2113609"/>
              <a:gd name="connsiteX4" fmla="*/ 0 w 5679503"/>
              <a:gd name="connsiteY4" fmla="*/ 217713 h 2113609"/>
              <a:gd name="connsiteX0" fmla="*/ 0 w 5679503"/>
              <a:gd name="connsiteY0" fmla="*/ 217713 h 2694179"/>
              <a:gd name="connsiteX1" fmla="*/ 5679503 w 5679503"/>
              <a:gd name="connsiteY1" fmla="*/ 0 h 2694179"/>
              <a:gd name="connsiteX2" fmla="*/ 5171503 w 5679503"/>
              <a:gd name="connsiteY2" fmla="*/ 2113609 h 2694179"/>
              <a:gd name="connsiteX3" fmla="*/ 1959427 w 5679503"/>
              <a:gd name="connsiteY3" fmla="*/ 2694179 h 2694179"/>
              <a:gd name="connsiteX4" fmla="*/ 0 w 5679503"/>
              <a:gd name="connsiteY4" fmla="*/ 217713 h 26941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79503" h="2694179">
                <a:moveTo>
                  <a:pt x="0" y="217713"/>
                </a:moveTo>
                <a:lnTo>
                  <a:pt x="5679503" y="0"/>
                </a:lnTo>
                <a:lnTo>
                  <a:pt x="5171503" y="2113609"/>
                </a:lnTo>
                <a:lnTo>
                  <a:pt x="1959427" y="2694179"/>
                </a:lnTo>
                <a:lnTo>
                  <a:pt x="0" y="217713"/>
                </a:lnTo>
                <a:close/>
              </a:path>
            </a:pathLst>
          </a:custGeom>
          <a:solidFill>
            <a:schemeClr val="accent1"/>
          </a:solidFill>
          <a:ln>
            <a:solidFill>
              <a:srgbClr val="00FFFF"/>
            </a:solidFill>
          </a:ln>
          <a:effectLst>
            <a:outerShdw blurRad="76200" dir="18900000" sy="23000" kx="-1200000" algn="bl" rotWithShape="0">
              <a:prstClr val="black">
                <a:alpha val="20000"/>
              </a:prstClr>
            </a:outerShdw>
          </a:effectLst>
        </p:spPr>
        <p:txBody>
          <a:bodyPr wrap="square" rtlCol="0">
            <a:spAutoFit/>
          </a:bodyPr>
          <a:lstStyle/>
          <a:p>
            <a:pPr algn="ctr"/>
            <a:r>
              <a:rPr lang="x-none" sz="5400" dirty="0">
                <a:latin typeface="Apple Symbols"/>
                <a:cs typeface="Apple Symbols"/>
              </a:rPr>
              <a:t>الادارة علم </a:t>
            </a:r>
            <a:r>
              <a:rPr lang="x-none" sz="5400" dirty="0" smtClean="0">
                <a:latin typeface="Apple Symbols"/>
                <a:cs typeface="Apple Symbols"/>
              </a:rPr>
              <a:t>وفن</a:t>
            </a:r>
            <a:r>
              <a:rPr lang="ar-sa" sz="5400" dirty="0" smtClean="0">
                <a:latin typeface="Apple Symbols"/>
                <a:cs typeface="Apple Symbols"/>
              </a:rPr>
              <a:t> في نفس الوقت</a:t>
            </a:r>
          </a:p>
          <a:p>
            <a:pPr algn="ctr"/>
            <a:endParaRPr lang="ar-sa" dirty="0">
              <a:latin typeface="Apple Symbols"/>
              <a:cs typeface="Apple Symbols"/>
            </a:endParaRPr>
          </a:p>
          <a:p>
            <a:pPr algn="ctr"/>
            <a:endParaRPr lang="ar-sa" dirty="0" smtClean="0">
              <a:latin typeface="Apple Symbols"/>
              <a:cs typeface="Apple Symbols"/>
            </a:endParaRPr>
          </a:p>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536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36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0" end="0"/>
                                            </p:txEl>
                                          </p:spTgt>
                                        </p:tgtEl>
                                        <p:attrNameLst>
                                          <p:attrName>ppt_w</p:attrName>
                                        </p:attrNameLst>
                                      </p:cBhvr>
                                    </p:anim>
                                    <p:anim by="(#ppt_w*0.50)" calcmode="lin" valueType="num">
                                      <p:cBhvr>
                                        <p:cTn id="24" dur="500" decel="50000" autoRev="1" fill="hold">
                                          <p:stCondLst>
                                            <p:cond delay="0"/>
                                          </p:stCondLst>
                                        </p:cTn>
                                        <p:tgtEl>
                                          <p:spTgt spid="3">
                                            <p:txEl>
                                              <p:pRg st="0" end="0"/>
                                            </p:txEl>
                                          </p:spTgt>
                                        </p:tgtEl>
                                        <p:attrNameLst>
                                          <p:attrName>ppt_x</p:attrName>
                                        </p:attrNameLst>
                                      </p:cBhvr>
                                    </p:anim>
                                    <p:anim from="(-#ppt_h/2)" to="(#ppt_y)" calcmode="lin" valueType="num">
                                      <p:cBhvr>
                                        <p:cTn id="25" dur="1000" fill="hold">
                                          <p:stCondLst>
                                            <p:cond delay="0"/>
                                          </p:stCondLst>
                                        </p:cTn>
                                        <p:tgtEl>
                                          <p:spTgt spid="3">
                                            <p:txEl>
                                              <p:pRg st="0" end="0"/>
                                            </p:txEl>
                                          </p:spTgt>
                                        </p:tgtEl>
                                        <p:attrNameLst>
                                          <p:attrName>ppt_y</p:attrName>
                                        </p:attrNameLst>
                                      </p:cBhvr>
                                    </p:anim>
                                    <p:animRot by="21600000">
                                      <p:cBhvr>
                                        <p:cTn id="26"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846980"/>
          </a:xfrm>
          <a:ln/>
        </p:spPr>
        <p:style>
          <a:lnRef idx="2">
            <a:schemeClr val="accent1"/>
          </a:lnRef>
          <a:fillRef idx="1">
            <a:schemeClr val="lt1"/>
          </a:fillRef>
          <a:effectRef idx="0">
            <a:schemeClr val="accent1"/>
          </a:effectRef>
          <a:fontRef idx="minor">
            <a:schemeClr val="dk1"/>
          </a:fontRef>
        </p:style>
        <p:txBody>
          <a:bodyPr vert="horz" wrap="square" lIns="91440" tIns="45720" rIns="91440" bIns="91440" numCol="1" anchor="b" anchorCtr="0" compatLnSpc="1">
            <a:prstTxWarp prst="textNoShape">
              <a:avLst/>
            </a:prstTxWarp>
            <a:noAutofit/>
          </a:bodyPr>
          <a:lstStyle/>
          <a:p>
            <a:pPr algn="ctr"/>
            <a:r>
              <a:rPr lang="x-none" sz="3200" dirty="0">
                <a:solidFill>
                  <a:schemeClr val="tx1"/>
                </a:solidFill>
                <a:latin typeface="Apple Symbols"/>
                <a:cs typeface="Apple Symbols"/>
              </a:rPr>
              <a:t>مزايا </a:t>
            </a:r>
            <a:r>
              <a:rPr lang="ar-IQ" sz="3200" dirty="0">
                <a:solidFill>
                  <a:schemeClr val="tx1"/>
                </a:solidFill>
                <a:latin typeface="Apple Symbols"/>
                <a:cs typeface="Apple Symbols"/>
              </a:rPr>
              <a:t>و عيوب </a:t>
            </a:r>
            <a:r>
              <a:rPr lang="x-none" sz="3200" dirty="0">
                <a:solidFill>
                  <a:schemeClr val="tx1"/>
                </a:solidFill>
                <a:latin typeface="Apple Symbols"/>
                <a:cs typeface="Apple Symbols"/>
              </a:rPr>
              <a:t>المركزية</a:t>
            </a:r>
            <a:endParaRPr lang="ar-IQ" sz="3200" dirty="0">
              <a:solidFill>
                <a:schemeClr val="tx1"/>
              </a:solidFill>
              <a:latin typeface="Apple Symbols"/>
              <a:cs typeface="Apple Symbols"/>
            </a:endParaRPr>
          </a:p>
        </p:txBody>
      </p:sp>
      <p:sp>
        <p:nvSpPr>
          <p:cNvPr id="3" name="عنصر نائب للمحتوى 2"/>
          <p:cNvSpPr>
            <a:spLocks noGrp="1"/>
          </p:cNvSpPr>
          <p:nvPr>
            <p:ph idx="1"/>
          </p:nvPr>
        </p:nvSpPr>
        <p:spPr>
          <a:xfrm>
            <a:off x="4716016" y="1124744"/>
            <a:ext cx="4285710" cy="5024030"/>
          </a:xfrm>
        </p:spPr>
        <p:style>
          <a:lnRef idx="2">
            <a:schemeClr val="accent1"/>
          </a:lnRef>
          <a:fillRef idx="1">
            <a:schemeClr val="lt1"/>
          </a:fillRef>
          <a:effectRef idx="0">
            <a:schemeClr val="accent1"/>
          </a:effectRef>
          <a:fontRef idx="minor">
            <a:schemeClr val="dk1"/>
          </a:fontRef>
        </p:style>
        <p:txBody>
          <a:bodyPr>
            <a:normAutofit/>
          </a:bodyPr>
          <a:lstStyle/>
          <a:p>
            <a:pPr algn="r" rtl="1">
              <a:buNone/>
            </a:pPr>
            <a:r>
              <a:rPr lang="x-none" sz="2000" dirty="0" smtClean="0">
                <a:solidFill>
                  <a:srgbClr val="0000FF"/>
                </a:solidFill>
                <a:latin typeface="Apple Symbols"/>
                <a:cs typeface="Apple Symbols"/>
              </a:rPr>
              <a:t>مزايا </a:t>
            </a:r>
            <a:r>
              <a:rPr lang="x-none" sz="2000" dirty="0">
                <a:solidFill>
                  <a:srgbClr val="0000FF"/>
                </a:solidFill>
                <a:latin typeface="Apple Symbols"/>
                <a:cs typeface="Apple Symbols"/>
              </a:rPr>
              <a:t>المركزية</a:t>
            </a:r>
            <a:endParaRPr lang="ar-IQ" sz="2000" dirty="0">
              <a:solidFill>
                <a:srgbClr val="0000FF"/>
              </a:solidFill>
              <a:latin typeface="Apple Symbols"/>
              <a:cs typeface="Apple Symbols"/>
            </a:endParaRPr>
          </a:p>
          <a:p>
            <a:pPr marL="514350" lvl="0" indent="-514350" algn="r" rtl="1">
              <a:buClr>
                <a:srgbClr val="3366CC"/>
              </a:buClr>
              <a:buFont typeface="+mj-lt"/>
              <a:buAutoNum type="arabicPeriod"/>
            </a:pPr>
            <a:r>
              <a:rPr lang="x-none" sz="2400" dirty="0" smtClean="0">
                <a:solidFill>
                  <a:schemeClr val="tx1"/>
                </a:solidFill>
                <a:latin typeface="Apple Symbols"/>
                <a:cs typeface="Apple Symbols"/>
              </a:rPr>
              <a:t>تزود المدير الأعلى بالقوة والمكانة .</a:t>
            </a:r>
            <a:endParaRPr lang="en-US" sz="2400" dirty="0" smtClean="0">
              <a:solidFill>
                <a:schemeClr val="tx1"/>
              </a:solidFill>
              <a:latin typeface="Apple Symbols"/>
              <a:cs typeface="Apple Symbols"/>
            </a:endParaRPr>
          </a:p>
          <a:p>
            <a:pPr marL="514350" lvl="0" indent="-514350" algn="r" rtl="1">
              <a:buClr>
                <a:srgbClr val="3366CC"/>
              </a:buClr>
              <a:buFont typeface="+mj-lt"/>
              <a:buAutoNum type="arabicPeriod"/>
            </a:pPr>
            <a:r>
              <a:rPr lang="x-none" sz="2400" dirty="0" smtClean="0">
                <a:solidFill>
                  <a:schemeClr val="tx1"/>
                </a:solidFill>
                <a:latin typeface="Apple Symbols"/>
                <a:cs typeface="Apple Symbols"/>
              </a:rPr>
              <a:t>تمكن المنظمة من وضع سياسات واتخاذ القرارات الموحدة.</a:t>
            </a:r>
            <a:endParaRPr lang="en-US" sz="2400" dirty="0" smtClean="0">
              <a:solidFill>
                <a:schemeClr val="tx1"/>
              </a:solidFill>
              <a:latin typeface="Apple Symbols"/>
              <a:cs typeface="Apple Symbols"/>
            </a:endParaRPr>
          </a:p>
          <a:p>
            <a:pPr marL="514350" lvl="0" indent="-514350" algn="r" rtl="1">
              <a:buClr>
                <a:srgbClr val="3366CC"/>
              </a:buClr>
              <a:buFont typeface="+mj-lt"/>
              <a:buAutoNum type="arabicPeriod"/>
            </a:pPr>
            <a:r>
              <a:rPr lang="x-none" sz="2400" dirty="0" smtClean="0">
                <a:solidFill>
                  <a:schemeClr val="tx1"/>
                </a:solidFill>
                <a:latin typeface="Apple Symbols"/>
                <a:cs typeface="Apple Symbols"/>
              </a:rPr>
              <a:t>تمكن المنظمة الاستفادة من خبرات وقدرات الإدارة العليا وفي مختلف العمليات والأقسام الإدارية .</a:t>
            </a:r>
            <a:endParaRPr lang="en-US" sz="2400" dirty="0" smtClean="0">
              <a:solidFill>
                <a:schemeClr val="tx1"/>
              </a:solidFill>
              <a:latin typeface="Apple Symbols"/>
              <a:cs typeface="Apple Symbols"/>
            </a:endParaRPr>
          </a:p>
          <a:p>
            <a:pPr marL="514350" lvl="0" indent="-514350" algn="r" rtl="1">
              <a:buClr>
                <a:srgbClr val="3366CC"/>
              </a:buClr>
              <a:buFont typeface="+mj-lt"/>
              <a:buAutoNum type="arabicPeriod"/>
            </a:pPr>
            <a:r>
              <a:rPr lang="x-none" sz="2400" dirty="0" smtClean="0">
                <a:solidFill>
                  <a:schemeClr val="tx1"/>
                </a:solidFill>
                <a:latin typeface="Apple Symbols"/>
                <a:cs typeface="Apple Symbols"/>
              </a:rPr>
              <a:t>تقليل ازدواجية الوظائف إلى حد كبير .</a:t>
            </a:r>
            <a:endParaRPr lang="en-US" sz="2400" dirty="0" smtClean="0">
              <a:solidFill>
                <a:schemeClr val="tx1"/>
              </a:solidFill>
              <a:latin typeface="Apple Symbols"/>
              <a:cs typeface="Apple Symbols"/>
            </a:endParaRPr>
          </a:p>
          <a:p>
            <a:pPr marL="514350" lvl="0" indent="-514350" algn="r" rtl="1">
              <a:buClr>
                <a:srgbClr val="3366CC"/>
              </a:buClr>
              <a:buFont typeface="+mj-lt"/>
              <a:buAutoNum type="arabicPeriod"/>
            </a:pPr>
            <a:r>
              <a:rPr lang="x-none" sz="2400" dirty="0" smtClean="0">
                <a:solidFill>
                  <a:schemeClr val="tx1"/>
                </a:solidFill>
                <a:latin typeface="Apple Symbols"/>
                <a:cs typeface="Apple Symbols"/>
              </a:rPr>
              <a:t>لا</a:t>
            </a:r>
            <a:r>
              <a:rPr lang="ar-IQ" sz="2400" dirty="0" smtClean="0">
                <a:solidFill>
                  <a:schemeClr val="tx1"/>
                </a:solidFill>
                <a:latin typeface="Apple Symbols"/>
                <a:cs typeface="Apple Symbols"/>
              </a:rPr>
              <a:t> </a:t>
            </a:r>
            <a:r>
              <a:rPr lang="x-none" sz="2400" dirty="0" smtClean="0">
                <a:solidFill>
                  <a:schemeClr val="tx1"/>
                </a:solidFill>
                <a:latin typeface="Apple Symbols"/>
                <a:cs typeface="Apple Symbols"/>
              </a:rPr>
              <a:t>تتطلب إجراءات رقابية كثيرة  نظرا</a:t>
            </a:r>
            <a:r>
              <a:rPr lang="ar-IQ" sz="2400" dirty="0" smtClean="0">
                <a:solidFill>
                  <a:schemeClr val="tx1"/>
                </a:solidFill>
                <a:latin typeface="Apple Symbols"/>
                <a:cs typeface="Apple Symbols"/>
              </a:rPr>
              <a:t>ً</a:t>
            </a:r>
            <a:r>
              <a:rPr lang="x-none" sz="2400" dirty="0" smtClean="0">
                <a:solidFill>
                  <a:schemeClr val="tx1"/>
                </a:solidFill>
                <a:latin typeface="Apple Symbols"/>
                <a:cs typeface="Apple Symbols"/>
              </a:rPr>
              <a:t> لما تحققه من تقليل انحرافات العمل .</a:t>
            </a:r>
            <a:endParaRPr lang="en-US" sz="2400" dirty="0" smtClean="0">
              <a:solidFill>
                <a:schemeClr val="tx1"/>
              </a:solidFill>
              <a:latin typeface="Apple Symbols"/>
              <a:cs typeface="Apple Symbols"/>
            </a:endParaRPr>
          </a:p>
          <a:p>
            <a:pPr algn="r" rtl="1"/>
            <a:endParaRPr lang="en-US" sz="1400" dirty="0" smtClean="0">
              <a:latin typeface="Apple Symbols"/>
              <a:cs typeface="Apple Symbols"/>
            </a:endParaRPr>
          </a:p>
          <a:p>
            <a:pPr algn="r" rtl="1">
              <a:buNone/>
            </a:pPr>
            <a:endParaRPr lang="ar-IQ" sz="14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100</a:t>
            </a:fld>
            <a:endParaRPr lang="ar-IQ"/>
          </a:p>
        </p:txBody>
      </p:sp>
      <p:sp>
        <p:nvSpPr>
          <p:cNvPr id="5" name="عنصر نائب للمحتوى 2"/>
          <p:cNvSpPr txBox="1">
            <a:spLocks/>
          </p:cNvSpPr>
          <p:nvPr/>
        </p:nvSpPr>
        <p:spPr bwMode="auto">
          <a:xfrm>
            <a:off x="169168" y="1124744"/>
            <a:ext cx="4258816" cy="5040560"/>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rmAutofit lnSpcReduction="10000"/>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r" rtl="1">
              <a:buNone/>
            </a:pPr>
            <a:r>
              <a:rPr lang="ar-IQ" sz="2000" dirty="0">
                <a:solidFill>
                  <a:srgbClr val="0000FF"/>
                </a:solidFill>
                <a:latin typeface="Apple Symbols"/>
                <a:cs typeface="Apple Symbols"/>
              </a:rPr>
              <a:t>عيوب </a:t>
            </a:r>
            <a:r>
              <a:rPr lang="x-none" sz="2000" dirty="0">
                <a:solidFill>
                  <a:srgbClr val="0000FF"/>
                </a:solidFill>
                <a:latin typeface="Apple Symbols"/>
                <a:cs typeface="Apple Symbols"/>
              </a:rPr>
              <a:t>المركزية</a:t>
            </a:r>
            <a:endParaRPr lang="ar-IQ" sz="2000" dirty="0">
              <a:solidFill>
                <a:srgbClr val="0000FF"/>
              </a:solidFill>
              <a:latin typeface="Apple Symbols"/>
              <a:cs typeface="Apple Symbols"/>
            </a:endParaRPr>
          </a:p>
          <a:p>
            <a:pPr marL="514350" indent="-514350" algn="r" rtl="1">
              <a:buClr>
                <a:srgbClr val="0070C0"/>
              </a:buClr>
              <a:buFont typeface="+mj-lt"/>
              <a:buAutoNum type="arabicPeriod"/>
            </a:pPr>
            <a:r>
              <a:rPr lang="ar-IQ" sz="2000" dirty="0" smtClean="0">
                <a:latin typeface="Apple Symbols"/>
                <a:cs typeface="Apple Symbols"/>
              </a:rPr>
              <a:t>عدم تكوين صف ثان أو تنمية طبقة بديلة من متخذي قرارات في المنظمة.</a:t>
            </a:r>
            <a:endParaRPr lang="en-US" sz="2000" dirty="0" smtClean="0">
              <a:latin typeface="Apple Symbols"/>
              <a:cs typeface="Apple Symbols"/>
            </a:endParaRPr>
          </a:p>
          <a:p>
            <a:pPr marL="514350" indent="-514350" algn="r" rtl="1">
              <a:buClr>
                <a:srgbClr val="0070C0"/>
              </a:buClr>
              <a:buFont typeface="+mj-lt"/>
              <a:buAutoNum type="arabicPeriod"/>
            </a:pPr>
            <a:r>
              <a:rPr lang="ar-IQ" sz="2000" dirty="0" smtClean="0">
                <a:latin typeface="Apple Symbols"/>
                <a:cs typeface="Apple Symbols"/>
              </a:rPr>
              <a:t>انخفاض الروح المعنوية للرؤساء على المستويات الإدارية الأدنى.</a:t>
            </a:r>
            <a:endParaRPr lang="en-US" sz="2000" dirty="0" smtClean="0">
              <a:latin typeface="Apple Symbols"/>
              <a:cs typeface="Apple Symbols"/>
            </a:endParaRPr>
          </a:p>
          <a:p>
            <a:pPr marL="514350" indent="-514350" algn="r" rtl="1">
              <a:buClr>
                <a:srgbClr val="0070C0"/>
              </a:buClr>
              <a:buFont typeface="+mj-lt"/>
              <a:buAutoNum type="arabicPeriod"/>
            </a:pPr>
            <a:r>
              <a:rPr lang="ar-IQ" sz="2000" dirty="0" smtClean="0">
                <a:latin typeface="Apple Symbols"/>
                <a:cs typeface="Apple Symbols"/>
              </a:rPr>
              <a:t>قد يغفل متخذ القرار في المستوى الأعلى عن بعض العوامل الهامة التي تعايشها المستويات الأقل.</a:t>
            </a:r>
            <a:endParaRPr lang="en-US" sz="2000" dirty="0" smtClean="0">
              <a:latin typeface="Apple Symbols"/>
              <a:cs typeface="Apple Symbols"/>
            </a:endParaRPr>
          </a:p>
          <a:p>
            <a:pPr marL="514350" indent="-514350" algn="r" rtl="1">
              <a:buClr>
                <a:srgbClr val="0070C0"/>
              </a:buClr>
              <a:buFont typeface="+mj-lt"/>
              <a:buAutoNum type="arabicPeriod"/>
            </a:pPr>
            <a:r>
              <a:rPr lang="ar-IQ" sz="2000" dirty="0" smtClean="0">
                <a:latin typeface="Apple Symbols"/>
                <a:cs typeface="Apple Symbols"/>
              </a:rPr>
              <a:t>خطورة القرار الفاشل تمتد لتشمل قطاعا كبيراً أو المنظمة بأكملها.</a:t>
            </a:r>
            <a:endParaRPr lang="en-US" sz="2000" dirty="0" smtClean="0">
              <a:latin typeface="Apple Symbols"/>
              <a:cs typeface="Apple Symbols"/>
            </a:endParaRPr>
          </a:p>
          <a:p>
            <a:pPr marL="514350" indent="-514350" algn="r" rtl="1">
              <a:buClr>
                <a:srgbClr val="0070C0"/>
              </a:buClr>
              <a:buFont typeface="+mj-lt"/>
              <a:buAutoNum type="arabicPeriod"/>
            </a:pPr>
            <a:r>
              <a:rPr lang="ar-IQ" sz="2000" dirty="0" smtClean="0">
                <a:latin typeface="Apple Symbols"/>
                <a:cs typeface="Apple Symbols"/>
              </a:rPr>
              <a:t>قد تؤدي المركزية إلى نوع من الاتكالية أو الاعتماد، عند أعضاء المستويات الإدارية الأدنى. فلا يتصرفون في أي موقف انتظار للقرار من الإدارة العليا، الأمر الذي يعطل الابتكار ويضع الأفكار الجديدة.</a:t>
            </a:r>
            <a:endParaRPr lang="ar-IQ" sz="2000" dirty="0">
              <a:latin typeface="Apple Symbols"/>
              <a:cs typeface="Apple Symbols"/>
            </a:endParaRPr>
          </a:p>
        </p:txBody>
      </p:sp>
    </p:spTree>
    <p:extLst>
      <p:ext uri="{BB962C8B-B14F-4D97-AF65-F5344CB8AC3E}">
        <p14:creationId xmlns:p14="http://schemas.microsoft.com/office/powerpoint/2010/main" val="193102388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33748"/>
            <a:ext cx="8229600" cy="846980"/>
          </a:xfrm>
          <a:ln/>
        </p:spPr>
        <p:style>
          <a:lnRef idx="2">
            <a:schemeClr val="accent1"/>
          </a:lnRef>
          <a:fillRef idx="1">
            <a:schemeClr val="lt1"/>
          </a:fillRef>
          <a:effectRef idx="0">
            <a:schemeClr val="accent1"/>
          </a:effectRef>
          <a:fontRef idx="minor">
            <a:schemeClr val="dk1"/>
          </a:fontRef>
        </p:style>
        <p:txBody>
          <a:bodyPr vert="horz" wrap="square" lIns="91440" tIns="45720" rIns="91440" bIns="91440" numCol="1" anchor="b" anchorCtr="0" compatLnSpc="1">
            <a:prstTxWarp prst="textNoShape">
              <a:avLst/>
            </a:prstTxWarp>
            <a:noAutofit/>
          </a:bodyPr>
          <a:lstStyle/>
          <a:p>
            <a:pPr algn="ctr"/>
            <a:r>
              <a:rPr lang="x-none" sz="3600" dirty="0">
                <a:solidFill>
                  <a:schemeClr val="tx1"/>
                </a:solidFill>
                <a:latin typeface="Apple Symbols"/>
                <a:cs typeface="Apple Symbols"/>
              </a:rPr>
              <a:t>مزايا </a:t>
            </a:r>
            <a:r>
              <a:rPr lang="ar-IQ" sz="3600" dirty="0">
                <a:solidFill>
                  <a:schemeClr val="tx1"/>
                </a:solidFill>
                <a:latin typeface="Apple Symbols"/>
                <a:cs typeface="Apple Symbols"/>
              </a:rPr>
              <a:t>و عيوب </a:t>
            </a:r>
            <a:r>
              <a:rPr lang="x-none" sz="3600" dirty="0">
                <a:solidFill>
                  <a:schemeClr val="tx1"/>
                </a:solidFill>
                <a:latin typeface="Apple Symbols"/>
                <a:cs typeface="Apple Symbols"/>
              </a:rPr>
              <a:t>اللامركزية</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4716016" y="1124744"/>
            <a:ext cx="4285710" cy="5024030"/>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r" rtl="1">
              <a:buNone/>
            </a:pPr>
            <a:endParaRPr lang="x-none" sz="900" dirty="0">
              <a:solidFill>
                <a:srgbClr val="0000FF"/>
              </a:solidFill>
              <a:latin typeface="Apple Symbols"/>
              <a:cs typeface="Apple Symbols"/>
            </a:endParaRPr>
          </a:p>
          <a:p>
            <a:pPr algn="r" rtl="1">
              <a:buNone/>
            </a:pPr>
            <a:r>
              <a:rPr lang="x-none" sz="2200" dirty="0" smtClean="0">
                <a:solidFill>
                  <a:srgbClr val="0000FF"/>
                </a:solidFill>
                <a:latin typeface="Apple Symbols"/>
                <a:cs typeface="Apple Symbols"/>
              </a:rPr>
              <a:t>مزايا اللامركزية</a:t>
            </a:r>
            <a:endParaRPr lang="en-US" sz="2200" dirty="0">
              <a:solidFill>
                <a:srgbClr val="0000FF"/>
              </a:solidFill>
              <a:latin typeface="Apple Symbols"/>
              <a:cs typeface="Apple Symbols"/>
            </a:endParaRPr>
          </a:p>
          <a:p>
            <a:pPr marL="514350" lvl="0" indent="-514350" algn="r" rtl="1">
              <a:buClr>
                <a:schemeClr val="bg2">
                  <a:lumMod val="25000"/>
                </a:schemeClr>
              </a:buClr>
              <a:buFont typeface="+mj-lt"/>
              <a:buAutoNum type="arabicPeriod"/>
            </a:pPr>
            <a:r>
              <a:rPr lang="x-none" sz="2400" dirty="0">
                <a:solidFill>
                  <a:schemeClr val="tx1"/>
                </a:solidFill>
                <a:latin typeface="Apple Symbols"/>
                <a:cs typeface="Apple Symbols"/>
              </a:rPr>
              <a:t>سرعة اتخاذ القرارات وعدم الارتباك .</a:t>
            </a:r>
            <a:endParaRPr lang="en-US" sz="2400" dirty="0">
              <a:solidFill>
                <a:schemeClr val="tx1"/>
              </a:solidFill>
              <a:latin typeface="Apple Symbols"/>
              <a:cs typeface="Apple Symbols"/>
            </a:endParaRPr>
          </a:p>
          <a:p>
            <a:pPr marL="514350" lvl="0" indent="-514350" algn="r" rtl="1">
              <a:buClr>
                <a:schemeClr val="bg2">
                  <a:lumMod val="25000"/>
                </a:schemeClr>
              </a:buClr>
              <a:buFont typeface="+mj-lt"/>
              <a:buAutoNum type="arabicPeriod"/>
            </a:pPr>
            <a:r>
              <a:rPr lang="x-none" sz="2400" dirty="0">
                <a:solidFill>
                  <a:schemeClr val="tx1"/>
                </a:solidFill>
                <a:latin typeface="Apple Symbols"/>
                <a:cs typeface="Apple Symbols"/>
              </a:rPr>
              <a:t>التنسيق الجيد بين الإدارة العليا والأقسام الإدارية المختلفة .</a:t>
            </a:r>
            <a:endParaRPr lang="en-US" sz="2400" dirty="0">
              <a:solidFill>
                <a:schemeClr val="tx1"/>
              </a:solidFill>
              <a:latin typeface="Apple Symbols"/>
              <a:cs typeface="Apple Symbols"/>
            </a:endParaRPr>
          </a:p>
          <a:p>
            <a:pPr marL="514350" lvl="0" indent="-514350" algn="r" rtl="1">
              <a:buClr>
                <a:schemeClr val="bg2">
                  <a:lumMod val="25000"/>
                </a:schemeClr>
              </a:buClr>
              <a:buFont typeface="+mj-lt"/>
              <a:buAutoNum type="arabicPeriod"/>
            </a:pPr>
            <a:r>
              <a:rPr lang="x-none" sz="2400" dirty="0">
                <a:solidFill>
                  <a:schemeClr val="tx1"/>
                </a:solidFill>
                <a:latin typeface="Apple Symbols"/>
                <a:cs typeface="Apple Symbols"/>
              </a:rPr>
              <a:t>الشعور بالعدالة من جانب المديرين التنفيذيين لما يتمتعون به من السلطة التي تتكافأ أو تتوازن مع مسؤولياتهم.</a:t>
            </a:r>
            <a:endParaRPr lang="en-US" sz="2400" dirty="0">
              <a:solidFill>
                <a:schemeClr val="tx1"/>
              </a:solidFill>
              <a:latin typeface="Apple Symbols"/>
              <a:cs typeface="Apple Symbols"/>
            </a:endParaRPr>
          </a:p>
          <a:p>
            <a:pPr marL="514350" lvl="0" indent="-514350" algn="r" rtl="1">
              <a:buClr>
                <a:schemeClr val="bg2">
                  <a:lumMod val="25000"/>
                </a:schemeClr>
              </a:buClr>
              <a:buFont typeface="+mj-lt"/>
              <a:buAutoNum type="arabicPeriod"/>
            </a:pPr>
            <a:r>
              <a:rPr lang="x-none" sz="2400" dirty="0">
                <a:solidFill>
                  <a:schemeClr val="tx1"/>
                </a:solidFill>
                <a:latin typeface="Apple Symbols"/>
                <a:cs typeface="Apple Symbols"/>
              </a:rPr>
              <a:t>زيادة رضا الإفراد بالمنظمة لشعورهم بديمقراطية الإدارة .</a:t>
            </a:r>
            <a:endParaRPr lang="en-US" sz="2400" dirty="0">
              <a:solidFill>
                <a:schemeClr val="tx1"/>
              </a:solidFill>
              <a:latin typeface="Apple Symbols"/>
              <a:cs typeface="Apple Symbols"/>
            </a:endParaRPr>
          </a:p>
          <a:p>
            <a:pPr marL="514350" lvl="0" indent="-514350" algn="r" rtl="1">
              <a:buClr>
                <a:schemeClr val="bg2">
                  <a:lumMod val="25000"/>
                </a:schemeClr>
              </a:buClr>
              <a:buFont typeface="+mj-lt"/>
              <a:buAutoNum type="arabicPeriod"/>
            </a:pPr>
            <a:r>
              <a:rPr lang="x-none" sz="2400" dirty="0">
                <a:solidFill>
                  <a:schemeClr val="tx1"/>
                </a:solidFill>
                <a:latin typeface="Apple Symbols"/>
                <a:cs typeface="Apple Symbols"/>
              </a:rPr>
              <a:t>تهيئة مديرين قادرين على تولي الوظائف الإدارية في المستويات الأعلى .</a:t>
            </a:r>
            <a:endParaRPr lang="en-US" sz="2400" dirty="0">
              <a:solidFill>
                <a:schemeClr val="tx1"/>
              </a:solidFill>
              <a:latin typeface="Apple Symbols"/>
              <a:cs typeface="Apple Symbols"/>
            </a:endParaRPr>
          </a:p>
          <a:p>
            <a:pPr marL="514350" lvl="0" indent="-514350" algn="r" rtl="1">
              <a:buClr>
                <a:schemeClr val="bg2">
                  <a:lumMod val="25000"/>
                </a:schemeClr>
              </a:buClr>
              <a:buFont typeface="+mj-lt"/>
              <a:buAutoNum type="arabicPeriod"/>
            </a:pPr>
            <a:r>
              <a:rPr lang="x-none" sz="2400" dirty="0">
                <a:solidFill>
                  <a:schemeClr val="tx1"/>
                </a:solidFill>
                <a:latin typeface="Apple Symbols"/>
                <a:cs typeface="Apple Symbols"/>
              </a:rPr>
              <a:t>تلائم المنظمات التي لها فروع أو موزعة جغرافيا والتي ترغب أن تستفيد من الظروف المحلية بشكل جيد عند اتخاذ القرارات </a:t>
            </a:r>
            <a:r>
              <a:rPr lang="x-none" sz="2400" dirty="0" smtClean="0">
                <a:solidFill>
                  <a:schemeClr val="tx1"/>
                </a:solidFill>
                <a:latin typeface="Apple Symbols"/>
                <a:cs typeface="Apple Symbols"/>
              </a:rPr>
              <a:t>.</a:t>
            </a:r>
            <a:endParaRPr lang="en-US" sz="24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101</a:t>
            </a:fld>
            <a:endParaRPr lang="ar-IQ"/>
          </a:p>
        </p:txBody>
      </p:sp>
      <p:sp>
        <p:nvSpPr>
          <p:cNvPr id="5" name="عنصر نائب للمحتوى 2"/>
          <p:cNvSpPr txBox="1">
            <a:spLocks/>
          </p:cNvSpPr>
          <p:nvPr/>
        </p:nvSpPr>
        <p:spPr bwMode="auto">
          <a:xfrm>
            <a:off x="169168" y="1124744"/>
            <a:ext cx="4402832" cy="5016620"/>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rmAutofit fontScale="85000" lnSpcReduction="20000"/>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r" rtl="1">
              <a:buNone/>
            </a:pPr>
            <a:endParaRPr lang="ar-IQ" sz="900" u="sng" dirty="0" smtClean="0">
              <a:solidFill>
                <a:srgbClr val="0000FF"/>
              </a:solidFill>
              <a:latin typeface="Apple Symbols"/>
              <a:cs typeface="Apple Symbols"/>
            </a:endParaRPr>
          </a:p>
          <a:p>
            <a:pPr algn="r" rtl="1">
              <a:buNone/>
            </a:pPr>
            <a:r>
              <a:rPr lang="ar-IQ" sz="2200" dirty="0" smtClean="0">
                <a:solidFill>
                  <a:srgbClr val="0000FF"/>
                </a:solidFill>
                <a:latin typeface="Apple Symbols"/>
                <a:cs typeface="Apple Symbols"/>
              </a:rPr>
              <a:t>عيوب </a:t>
            </a:r>
            <a:r>
              <a:rPr lang="x-none" sz="2200" dirty="0" smtClean="0">
                <a:solidFill>
                  <a:srgbClr val="0000FF"/>
                </a:solidFill>
                <a:latin typeface="Apple Symbols"/>
                <a:cs typeface="Apple Symbols"/>
              </a:rPr>
              <a:t>اللامركزية</a:t>
            </a:r>
            <a:endParaRPr lang="ar-IQ" sz="1800" dirty="0">
              <a:solidFill>
                <a:srgbClr val="0000FF"/>
              </a:solidFill>
              <a:latin typeface="Apple Symbols"/>
              <a:cs typeface="Apple Symbols"/>
            </a:endParaRPr>
          </a:p>
          <a:p>
            <a:pPr marL="514350" lvl="0" indent="-514350" algn="r" rtl="1">
              <a:buClr>
                <a:srgbClr val="FF0066"/>
              </a:buClr>
              <a:buFont typeface="+mj-lt"/>
              <a:buAutoNum type="arabicPeriod"/>
            </a:pPr>
            <a:r>
              <a:rPr lang="ar-IQ" dirty="0">
                <a:latin typeface="Apple Symbols"/>
                <a:cs typeface="Apple Symbols"/>
              </a:rPr>
              <a:t>تتناقض</a:t>
            </a:r>
            <a:r>
              <a:rPr lang="ar-IQ" sz="2400" dirty="0">
                <a:latin typeface="Apple Symbols"/>
                <a:cs typeface="Apple Symbols"/>
              </a:rPr>
              <a:t> أو عدم اتساق القرارات المتخذة.</a:t>
            </a:r>
            <a:endParaRPr lang="en-US" sz="2400" dirty="0">
              <a:latin typeface="Apple Symbols"/>
              <a:cs typeface="Apple Symbols"/>
            </a:endParaRPr>
          </a:p>
          <a:p>
            <a:pPr marL="514350" lvl="0" indent="-514350" algn="r" rtl="1">
              <a:buClr>
                <a:srgbClr val="FF0066"/>
              </a:buClr>
              <a:buFont typeface="+mj-lt"/>
              <a:buAutoNum type="arabicPeriod"/>
            </a:pPr>
            <a:r>
              <a:rPr lang="ar-IQ" sz="2400" dirty="0">
                <a:latin typeface="Apple Symbols"/>
                <a:cs typeface="Apple Symbols"/>
              </a:rPr>
              <a:t>ازدواج الخدمات التي تستلزمها الإدارات المختلفة وزيادة التكاليف.</a:t>
            </a:r>
            <a:endParaRPr lang="en-US" sz="2400" dirty="0">
              <a:latin typeface="Apple Symbols"/>
              <a:cs typeface="Apple Symbols"/>
            </a:endParaRPr>
          </a:p>
          <a:p>
            <a:pPr marL="514350" lvl="0" indent="-514350" algn="r" rtl="1">
              <a:buClr>
                <a:srgbClr val="FF0066"/>
              </a:buClr>
              <a:buFont typeface="+mj-lt"/>
              <a:buAutoNum type="arabicPeriod"/>
            </a:pPr>
            <a:r>
              <a:rPr lang="ar-IQ" sz="2400" dirty="0">
                <a:latin typeface="Apple Symbols"/>
                <a:cs typeface="Apple Symbols"/>
              </a:rPr>
              <a:t>صعوبة الاتصالات أفقياً </a:t>
            </a:r>
            <a:r>
              <a:rPr lang="ar-IQ" sz="2400" dirty="0" smtClean="0">
                <a:latin typeface="Apple Symbols"/>
                <a:cs typeface="Apple Symbols"/>
              </a:rPr>
              <a:t>وعمودياً </a:t>
            </a:r>
            <a:r>
              <a:rPr lang="ar-IQ" sz="2400" dirty="0">
                <a:latin typeface="Apple Symbols"/>
                <a:cs typeface="Apple Symbols"/>
              </a:rPr>
              <a:t>- لأن الإدارات المختلفة تصبح شبه مستقلة وبطء الوقت المستنفذ في نقل المعلومات.</a:t>
            </a:r>
            <a:endParaRPr lang="en-US" sz="2400" dirty="0">
              <a:latin typeface="Apple Symbols"/>
              <a:cs typeface="Apple Symbols"/>
            </a:endParaRPr>
          </a:p>
          <a:p>
            <a:pPr marL="514350" lvl="0" indent="-514350" algn="r" rtl="1">
              <a:buClr>
                <a:srgbClr val="FF0066"/>
              </a:buClr>
              <a:buFont typeface="+mj-lt"/>
              <a:buAutoNum type="arabicPeriod"/>
            </a:pPr>
            <a:r>
              <a:rPr lang="ar-IQ" sz="2400" dirty="0">
                <a:latin typeface="Apple Symbols"/>
                <a:cs typeface="Apple Symbols"/>
              </a:rPr>
              <a:t>قد يحس المديرين بعدم أهمية الاستشارات التي يقدمها المتخصصون أو عدم الحاجة إليها.</a:t>
            </a:r>
            <a:endParaRPr lang="en-US" sz="2400" dirty="0">
              <a:latin typeface="Apple Symbols"/>
              <a:cs typeface="Apple Symbols"/>
            </a:endParaRPr>
          </a:p>
          <a:p>
            <a:pPr marL="514350" lvl="0" indent="-514350" algn="r" rtl="1">
              <a:buClr>
                <a:srgbClr val="FF0066"/>
              </a:buClr>
              <a:buFont typeface="+mj-lt"/>
              <a:buAutoNum type="arabicPeriod"/>
            </a:pPr>
            <a:r>
              <a:rPr lang="ar-IQ" sz="2400" dirty="0">
                <a:latin typeface="Apple Symbols"/>
                <a:cs typeface="Apple Symbols"/>
              </a:rPr>
              <a:t>صعوبة الرقابة، وضعف الروابط مع الإدارة العليا، وخاصةً في الفروع والمناطق الأخرى.</a:t>
            </a:r>
            <a:endParaRPr lang="en-US" sz="2400" dirty="0">
              <a:latin typeface="Apple Symbols"/>
              <a:cs typeface="Apple Symbols"/>
            </a:endParaRPr>
          </a:p>
          <a:p>
            <a:pPr marL="514350" lvl="0" indent="-514350" algn="r" rtl="1">
              <a:buClr>
                <a:srgbClr val="FF0066"/>
              </a:buClr>
              <a:buFont typeface="+mj-lt"/>
              <a:buAutoNum type="arabicPeriod"/>
            </a:pPr>
            <a:r>
              <a:rPr lang="ar-IQ" sz="2400" dirty="0">
                <a:latin typeface="Apple Symbols"/>
                <a:cs typeface="Apple Symbols"/>
              </a:rPr>
              <a:t>هناك خطورة النظر الجزئية (كل إدارة تتخذ قراراتها على حدة) وعدم اخذ العوامل الأخرى المؤثرة في الحسبان.</a:t>
            </a:r>
            <a:endParaRPr lang="en-US" sz="2400" dirty="0">
              <a:latin typeface="Apple Symbols"/>
              <a:cs typeface="Apple Symbols"/>
            </a:endParaRPr>
          </a:p>
          <a:p>
            <a:pPr marL="514350" indent="-514350" algn="r" rtl="1">
              <a:buFont typeface="+mj-lt"/>
              <a:buAutoNum type="arabicPeriod"/>
            </a:pPr>
            <a:endParaRPr lang="en-US" sz="1800" dirty="0">
              <a:latin typeface="Apple Symbols"/>
              <a:cs typeface="Apple Symbols"/>
            </a:endParaRPr>
          </a:p>
          <a:p>
            <a:pPr algn="r" rtl="1"/>
            <a:endParaRPr lang="ar-IQ" sz="1800" dirty="0">
              <a:latin typeface="Apple Symbols"/>
              <a:cs typeface="Apple Symbols"/>
            </a:endParaRPr>
          </a:p>
        </p:txBody>
      </p:sp>
    </p:spTree>
    <p:extLst>
      <p:ext uri="{BB962C8B-B14F-4D97-AF65-F5344CB8AC3E}">
        <p14:creationId xmlns:p14="http://schemas.microsoft.com/office/powerpoint/2010/main" val="4032422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484784"/>
            <a:ext cx="7772400" cy="940966"/>
          </a:xfrm>
          <a:noFill/>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x-none" sz="3600" dirty="0">
                <a:solidFill>
                  <a:schemeClr val="tx1"/>
                </a:solidFill>
                <a:latin typeface="Apple Symbols"/>
                <a:cs typeface="Apple Symbols"/>
              </a:rPr>
              <a:t>سادسا:اللجان</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755576" y="2671936"/>
            <a:ext cx="7772400" cy="1261120"/>
          </a:xfrm>
          <a:noFill/>
          <a:ln>
            <a:solidFill>
              <a:srgbClr val="FFFFFF"/>
            </a:solidFill>
          </a:ln>
        </p:spPr>
        <p:style>
          <a:lnRef idx="2">
            <a:schemeClr val="accent1"/>
          </a:lnRef>
          <a:fillRef idx="1">
            <a:schemeClr val="lt1"/>
          </a:fillRef>
          <a:effectRef idx="0">
            <a:schemeClr val="accent1"/>
          </a:effectRef>
          <a:fontRef idx="minor">
            <a:schemeClr val="dk1"/>
          </a:fontRef>
        </p:style>
        <p:txBody>
          <a:bodyPr>
            <a:noAutofit/>
          </a:bodyPr>
          <a:lstStyle/>
          <a:p>
            <a:pPr marL="0" indent="0" algn="ctr" rtl="1">
              <a:buNone/>
            </a:pPr>
            <a:r>
              <a:rPr lang="x-none" sz="2800" dirty="0">
                <a:solidFill>
                  <a:schemeClr val="tx1"/>
                </a:solidFill>
                <a:latin typeface="Apple Symbols"/>
                <a:cs typeface="Apple Symbols"/>
              </a:rPr>
              <a:t>إنها مجموعة من الأفراد يتم تنسيبهم إليها بأمر رسمي لدراسة وتحليل الأمور أو المشاكل المطروحة عليها للبت بها ، إما بإصدار القرار وتنفيذه أو تقديم توصيات أو مقترحات أو أراء بشأنها .</a:t>
            </a:r>
            <a:endParaRPr lang="ar-IQ" sz="28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102</a:t>
            </a:fld>
            <a:endParaRPr lang="ar-IQ"/>
          </a:p>
        </p:txBody>
      </p:sp>
    </p:spTree>
    <p:extLst>
      <p:ext uri="{BB962C8B-B14F-4D97-AF65-F5344CB8AC3E}">
        <p14:creationId xmlns:p14="http://schemas.microsoft.com/office/powerpoint/2010/main" val="179598176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48680"/>
            <a:ext cx="7772400" cy="868958"/>
          </a:xfrm>
          <a:noFill/>
          <a:ln>
            <a:noFill/>
          </a:ln>
        </p:spPr>
        <p:style>
          <a:lnRef idx="2">
            <a:schemeClr val="dk1"/>
          </a:lnRef>
          <a:fillRef idx="1">
            <a:schemeClr val="lt1"/>
          </a:fillRef>
          <a:effectRef idx="0">
            <a:schemeClr val="dk1"/>
          </a:effectRef>
          <a:fontRef idx="minor">
            <a:schemeClr val="dk1"/>
          </a:fontRef>
        </p:style>
        <p:txBody>
          <a:bodyPr vert="horz" wrap="square" lIns="91440" tIns="45720" rIns="91440" bIns="91440" numCol="1" anchor="b" anchorCtr="0" compatLnSpc="1">
            <a:prstTxWarp prst="textNoShape">
              <a:avLst/>
            </a:prstTxWarp>
            <a:normAutofit/>
          </a:bodyPr>
          <a:lstStyle/>
          <a:p>
            <a:pPr algn="ctr"/>
            <a:r>
              <a:rPr lang="x-none" sz="3600" dirty="0">
                <a:solidFill>
                  <a:schemeClr val="tx1"/>
                </a:solidFill>
                <a:latin typeface="Apple Symbols"/>
                <a:cs typeface="Apple Symbols"/>
              </a:rPr>
              <a:t>أنواع اللجان </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914400" y="1735832"/>
            <a:ext cx="7772400" cy="3493368"/>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r" rtl="1">
              <a:buNone/>
            </a:pPr>
            <a:r>
              <a:rPr lang="ar-IQ" sz="2800" dirty="0">
                <a:solidFill>
                  <a:schemeClr val="tx1"/>
                </a:solidFill>
                <a:latin typeface="Apple Symbols"/>
                <a:cs typeface="Apple Symbols"/>
              </a:rPr>
              <a:t> </a:t>
            </a:r>
            <a:r>
              <a:rPr lang="x-none" sz="2800" dirty="0">
                <a:solidFill>
                  <a:schemeClr val="tx1"/>
                </a:solidFill>
                <a:latin typeface="Apple Symbols"/>
                <a:cs typeface="Apple Symbols"/>
              </a:rPr>
              <a:t>يمكن تحديد أنواع </a:t>
            </a:r>
            <a:r>
              <a:rPr lang="x-none" sz="2800" dirty="0" smtClean="0">
                <a:solidFill>
                  <a:schemeClr val="tx1"/>
                </a:solidFill>
                <a:latin typeface="Apple Symbols"/>
                <a:cs typeface="Apple Symbols"/>
              </a:rPr>
              <a:t>ا</a:t>
            </a:r>
            <a:r>
              <a:rPr lang="ar-sa" sz="2800" dirty="0" smtClean="0">
                <a:solidFill>
                  <a:schemeClr val="tx1"/>
                </a:solidFill>
                <a:latin typeface="Apple Symbols"/>
                <a:cs typeface="Apple Symbols"/>
              </a:rPr>
              <a:t>للجا</a:t>
            </a:r>
            <a:r>
              <a:rPr lang="x-none" sz="2800" dirty="0" smtClean="0">
                <a:solidFill>
                  <a:schemeClr val="tx1"/>
                </a:solidFill>
                <a:latin typeface="Apple Symbols"/>
                <a:cs typeface="Apple Symbols"/>
              </a:rPr>
              <a:t>ن </a:t>
            </a:r>
            <a:r>
              <a:rPr lang="x-none" sz="2800" dirty="0">
                <a:solidFill>
                  <a:schemeClr val="tx1"/>
                </a:solidFill>
                <a:latin typeface="Apple Symbols"/>
                <a:cs typeface="Apple Symbols"/>
              </a:rPr>
              <a:t>من خلال المجموعتين الآتيتين :</a:t>
            </a:r>
            <a:endParaRPr lang="ar-IQ" sz="2800" dirty="0">
              <a:solidFill>
                <a:schemeClr val="tx1"/>
              </a:solidFill>
              <a:latin typeface="Apple Symbols"/>
              <a:cs typeface="Apple Symbols"/>
            </a:endParaRPr>
          </a:p>
          <a:p>
            <a:pPr algn="r" rtl="1">
              <a:buNone/>
            </a:pPr>
            <a:r>
              <a:rPr lang="x-none" sz="2800" dirty="0">
                <a:solidFill>
                  <a:schemeClr val="tx1"/>
                </a:solidFill>
                <a:latin typeface="Apple Symbols"/>
                <a:cs typeface="Apple Symbols"/>
              </a:rPr>
              <a:t>المجموعة الأولى</a:t>
            </a:r>
            <a:r>
              <a:rPr lang="ar-IQ" sz="2800" dirty="0">
                <a:solidFill>
                  <a:schemeClr val="tx1"/>
                </a:solidFill>
                <a:latin typeface="Apple Symbols"/>
                <a:cs typeface="Apple Symbols"/>
              </a:rPr>
              <a:t>:</a:t>
            </a:r>
            <a:r>
              <a:rPr lang="x-none" sz="2800" dirty="0">
                <a:solidFill>
                  <a:schemeClr val="tx1"/>
                </a:solidFill>
                <a:latin typeface="Apple Symbols"/>
                <a:cs typeface="Apple Symbols"/>
              </a:rPr>
              <a:t> تنقسم إلى نوعين :</a:t>
            </a:r>
            <a:endParaRPr lang="en-US" sz="2800" dirty="0">
              <a:solidFill>
                <a:schemeClr val="tx1"/>
              </a:solidFill>
              <a:latin typeface="Apple Symbols"/>
              <a:cs typeface="Apple Symbols"/>
            </a:endParaRPr>
          </a:p>
          <a:p>
            <a:pPr marL="514350" lvl="0" indent="-514350" algn="r" rtl="1">
              <a:buClrTx/>
              <a:buFont typeface="+mj-lt"/>
              <a:buAutoNum type="arabicPeriod"/>
            </a:pPr>
            <a:r>
              <a:rPr lang="x-none" sz="2800" dirty="0">
                <a:solidFill>
                  <a:srgbClr val="FF0000"/>
                </a:solidFill>
                <a:latin typeface="Apple Symbols"/>
                <a:cs typeface="Apple Symbols"/>
              </a:rPr>
              <a:t>اللجنة التنفيذية: </a:t>
            </a:r>
            <a:r>
              <a:rPr lang="x-none" sz="2800" dirty="0">
                <a:solidFill>
                  <a:schemeClr val="tx1"/>
                </a:solidFill>
                <a:latin typeface="Apple Symbols"/>
                <a:cs typeface="Apple Symbols"/>
              </a:rPr>
              <a:t>هي تلك اللجان التي لها صلاحية اتخاذ القرارات وإصدار الأوامر الملزمة للغير مثل لجنة التسويق ولجنة الموارد البشرية.</a:t>
            </a:r>
            <a:endParaRPr lang="en-US" sz="2800" dirty="0">
              <a:solidFill>
                <a:schemeClr val="tx1"/>
              </a:solidFill>
              <a:latin typeface="Apple Symbols"/>
              <a:cs typeface="Apple Symbols"/>
            </a:endParaRPr>
          </a:p>
          <a:p>
            <a:pPr marL="514350" indent="-514350" algn="r" rtl="1">
              <a:buClrTx/>
              <a:buFont typeface="+mj-lt"/>
              <a:buAutoNum type="arabicPeriod"/>
            </a:pPr>
            <a:r>
              <a:rPr lang="x-none" sz="2800" dirty="0">
                <a:solidFill>
                  <a:srgbClr val="FF0000"/>
                </a:solidFill>
                <a:latin typeface="Apple Symbols"/>
                <a:cs typeface="Apple Symbols"/>
              </a:rPr>
              <a:t>اللجنة الاستشارية: </a:t>
            </a:r>
            <a:r>
              <a:rPr lang="x-none" sz="2800" dirty="0">
                <a:solidFill>
                  <a:schemeClr val="tx1"/>
                </a:solidFill>
                <a:latin typeface="Apple Symbols"/>
                <a:cs typeface="Apple Symbols"/>
              </a:rPr>
              <a:t>مسؤولية تلك اللجان هي تقديم الاقتراحات والتوصيات والاستشارات فقط مثل اللجنة القانونية </a:t>
            </a:r>
            <a:r>
              <a:rPr lang="x-none" dirty="0" smtClean="0">
                <a:solidFill>
                  <a:schemeClr val="tx1"/>
                </a:solidFill>
                <a:cs typeface="Simplified Arabic" pitchFamily="2" charset="-78"/>
              </a:rPr>
              <a:t>.</a:t>
            </a:r>
            <a:endParaRPr lang="ar-IQ" dirty="0">
              <a:solidFill>
                <a:schemeClr val="tx1"/>
              </a:solidFill>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103</a:t>
            </a:fld>
            <a:endParaRPr lang="ar-IQ"/>
          </a:p>
        </p:txBody>
      </p:sp>
    </p:spTree>
    <p:extLst>
      <p:ext uri="{BB962C8B-B14F-4D97-AF65-F5344CB8AC3E}">
        <p14:creationId xmlns:p14="http://schemas.microsoft.com/office/powerpoint/2010/main" val="25425562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1723038"/>
            <a:ext cx="7787208" cy="3218130"/>
          </a:xfrm>
        </p:spPr>
        <p:style>
          <a:lnRef idx="2">
            <a:schemeClr val="accent1"/>
          </a:lnRef>
          <a:fillRef idx="1">
            <a:schemeClr val="lt1"/>
          </a:fillRef>
          <a:effectRef idx="0">
            <a:schemeClr val="accent1"/>
          </a:effectRef>
          <a:fontRef idx="minor">
            <a:schemeClr val="dk1"/>
          </a:fontRef>
        </p:style>
        <p:txBody>
          <a:bodyPr>
            <a:noAutofit/>
          </a:bodyPr>
          <a:lstStyle/>
          <a:p>
            <a:pPr algn="r" rtl="1">
              <a:buNone/>
            </a:pPr>
            <a:r>
              <a:rPr lang="x-none" sz="2800" dirty="0">
                <a:solidFill>
                  <a:schemeClr val="tx1"/>
                </a:solidFill>
                <a:latin typeface="Apple Symbols"/>
                <a:cs typeface="Apple Symbols"/>
              </a:rPr>
              <a:t> المجموعة الثانية:</a:t>
            </a:r>
            <a:r>
              <a:rPr lang="ar-IQ" sz="2800" dirty="0">
                <a:solidFill>
                  <a:schemeClr val="tx1"/>
                </a:solidFill>
                <a:latin typeface="Apple Symbols"/>
                <a:cs typeface="Apple Symbols"/>
              </a:rPr>
              <a:t> </a:t>
            </a:r>
            <a:r>
              <a:rPr lang="x-none" sz="2800" dirty="0">
                <a:solidFill>
                  <a:schemeClr val="tx1"/>
                </a:solidFill>
                <a:latin typeface="Apple Symbols"/>
                <a:cs typeface="Apple Symbols"/>
              </a:rPr>
              <a:t>تقسم اللجان إلى نوعين :</a:t>
            </a:r>
            <a:endParaRPr lang="ar-IQ" sz="2800" dirty="0">
              <a:solidFill>
                <a:schemeClr val="tx1"/>
              </a:solidFill>
              <a:latin typeface="Apple Symbols"/>
              <a:cs typeface="Apple Symbols"/>
            </a:endParaRPr>
          </a:p>
          <a:p>
            <a:pPr marL="514350" lvl="0" indent="-514350" algn="r" rtl="1">
              <a:buClrTx/>
              <a:buFont typeface="+mj-lt"/>
              <a:buAutoNum type="arabicPeriod"/>
            </a:pPr>
            <a:r>
              <a:rPr lang="x-none" sz="2800" dirty="0">
                <a:solidFill>
                  <a:srgbClr val="FF0000"/>
                </a:solidFill>
                <a:latin typeface="Apple Symbols"/>
                <a:cs typeface="Apple Symbols"/>
              </a:rPr>
              <a:t>اللجنة </a:t>
            </a:r>
            <a:r>
              <a:rPr lang="x-none" sz="2800" dirty="0" err="1">
                <a:solidFill>
                  <a:srgbClr val="FF0000"/>
                </a:solidFill>
                <a:latin typeface="Apple Symbols"/>
                <a:cs typeface="Apple Symbols"/>
              </a:rPr>
              <a:t>الدائمية</a:t>
            </a:r>
            <a:r>
              <a:rPr lang="x-none" sz="2800" dirty="0">
                <a:solidFill>
                  <a:srgbClr val="FF0000"/>
                </a:solidFill>
                <a:latin typeface="Apple Symbols"/>
                <a:cs typeface="Apple Symbols"/>
              </a:rPr>
              <a:t> : </a:t>
            </a:r>
            <a:r>
              <a:rPr lang="x-none" sz="2800" dirty="0">
                <a:solidFill>
                  <a:schemeClr val="tx1"/>
                </a:solidFill>
                <a:latin typeface="Apple Symbols"/>
                <a:cs typeface="Apple Symbols"/>
              </a:rPr>
              <a:t>هي تلك اللجان التي لها مسؤولية مستمرة في مجال معين أي إنها موجودة طالما وجدت المنظمة مثل لجنة تحسين جودة الإنتاج أو لجنة المشتريات.</a:t>
            </a:r>
            <a:endParaRPr lang="en-US" sz="2800" dirty="0">
              <a:solidFill>
                <a:schemeClr val="tx1"/>
              </a:solidFill>
              <a:latin typeface="Apple Symbols"/>
              <a:cs typeface="Apple Symbols"/>
            </a:endParaRPr>
          </a:p>
          <a:p>
            <a:pPr marL="514350" lvl="0" indent="-514350" algn="r" rtl="1">
              <a:buClrTx/>
              <a:buFont typeface="+mj-lt"/>
              <a:buAutoNum type="arabicPeriod"/>
            </a:pPr>
            <a:r>
              <a:rPr lang="x-none" sz="2800" dirty="0">
                <a:solidFill>
                  <a:srgbClr val="FF0000"/>
                </a:solidFill>
                <a:latin typeface="Apple Symbols"/>
                <a:cs typeface="Apple Symbols"/>
              </a:rPr>
              <a:t>اللجنة المؤقتة: </a:t>
            </a:r>
            <a:r>
              <a:rPr lang="x-none" sz="2800" dirty="0">
                <a:solidFill>
                  <a:schemeClr val="tx1"/>
                </a:solidFill>
                <a:latin typeface="Apple Symbols"/>
                <a:cs typeface="Apple Symbols"/>
              </a:rPr>
              <a:t>هي تلك اللجان التي تنتهي وجودها بمجرد الانتهاء من المهمة التي تكونت من اجلها مثل لجنة ترميم بناية المنظمة أو لجنة بيع أثاث المنظمة.</a:t>
            </a:r>
            <a:endParaRPr lang="en-US" sz="28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104</a:t>
            </a:fld>
            <a:endParaRPr lang="ar-IQ"/>
          </a:p>
        </p:txBody>
      </p:sp>
    </p:spTree>
    <p:extLst>
      <p:ext uri="{BB962C8B-B14F-4D97-AF65-F5344CB8AC3E}">
        <p14:creationId xmlns:p14="http://schemas.microsoft.com/office/powerpoint/2010/main" val="89251748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5756"/>
            <a:ext cx="8229600" cy="846980"/>
          </a:xfrm>
          <a:ln/>
        </p:spPr>
        <p:style>
          <a:lnRef idx="2">
            <a:schemeClr val="accent1"/>
          </a:lnRef>
          <a:fillRef idx="1">
            <a:schemeClr val="lt1"/>
          </a:fillRef>
          <a:effectRef idx="0">
            <a:schemeClr val="accent1"/>
          </a:effectRef>
          <a:fontRef idx="minor">
            <a:schemeClr val="dk1"/>
          </a:fontRef>
        </p:style>
        <p:txBody>
          <a:bodyPr vert="horz" wrap="square" lIns="91440" tIns="45720" rIns="91440" bIns="91440" numCol="1" anchor="b" anchorCtr="0" compatLnSpc="1">
            <a:prstTxWarp prst="textNoShape">
              <a:avLst/>
            </a:prstTxWarp>
            <a:noAutofit/>
          </a:bodyPr>
          <a:lstStyle/>
          <a:p>
            <a:pPr algn="ctr"/>
            <a:r>
              <a:rPr lang="x-none" sz="3600" dirty="0">
                <a:solidFill>
                  <a:schemeClr val="tx1"/>
                </a:solidFill>
                <a:latin typeface="Apple Symbols"/>
                <a:cs typeface="Apple Symbols"/>
              </a:rPr>
              <a:t>مزايا وعيوب  اللجان</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4716016" y="1124744"/>
            <a:ext cx="4285710" cy="5024030"/>
          </a:xfrm>
        </p:spPr>
        <p:style>
          <a:lnRef idx="2">
            <a:schemeClr val="accent1"/>
          </a:lnRef>
          <a:fillRef idx="1">
            <a:schemeClr val="lt1"/>
          </a:fillRef>
          <a:effectRef idx="0">
            <a:schemeClr val="accent1"/>
          </a:effectRef>
          <a:fontRef idx="minor">
            <a:schemeClr val="dk1"/>
          </a:fontRef>
        </p:style>
        <p:txBody>
          <a:bodyPr>
            <a:noAutofit/>
          </a:bodyPr>
          <a:lstStyle/>
          <a:p>
            <a:pPr algn="r" rtl="1">
              <a:buNone/>
            </a:pPr>
            <a:r>
              <a:rPr lang="x-none" sz="2000" dirty="0">
                <a:solidFill>
                  <a:schemeClr val="tx1"/>
                </a:solidFill>
                <a:latin typeface="Apple Symbols"/>
                <a:cs typeface="Apple Symbols"/>
              </a:rPr>
              <a:t>مزايا اللجان</a:t>
            </a:r>
            <a:endParaRPr lang="en-US" sz="2000" dirty="0">
              <a:solidFill>
                <a:schemeClr val="tx1"/>
              </a:solidFill>
              <a:latin typeface="Apple Symbols"/>
              <a:cs typeface="Apple Symbols"/>
            </a:endParaRPr>
          </a:p>
          <a:p>
            <a:pPr marL="514350" lvl="0" indent="-514350" algn="r" rtl="1">
              <a:buClrTx/>
              <a:buFont typeface="+mj-lt"/>
              <a:buAutoNum type="arabicPeriod"/>
            </a:pPr>
            <a:r>
              <a:rPr lang="x-none" sz="2000" dirty="0">
                <a:solidFill>
                  <a:schemeClr val="tx1"/>
                </a:solidFill>
                <a:latin typeface="Apple Symbols"/>
                <a:cs typeface="Apple Symbols"/>
              </a:rPr>
              <a:t>إنها تساعد على تنسيق الجهود والآراء في دراسة المشاكل .</a:t>
            </a:r>
            <a:endParaRPr lang="en-US" sz="2000" dirty="0">
              <a:solidFill>
                <a:schemeClr val="tx1"/>
              </a:solidFill>
              <a:latin typeface="Apple Symbols"/>
              <a:cs typeface="Apple Symbols"/>
            </a:endParaRPr>
          </a:p>
          <a:p>
            <a:pPr marL="514350" lvl="0" indent="-514350" algn="r" rtl="1">
              <a:buClrTx/>
              <a:buFont typeface="+mj-lt"/>
              <a:buAutoNum type="arabicPeriod"/>
            </a:pPr>
            <a:r>
              <a:rPr lang="x-none" sz="2000" dirty="0">
                <a:solidFill>
                  <a:schemeClr val="tx1"/>
                </a:solidFill>
                <a:latin typeface="Apple Symbols"/>
                <a:cs typeface="Apple Symbols"/>
              </a:rPr>
              <a:t>شعور الأعضاء بروح معنوية لتعاونهم واشتراكهم في عملية اتخاذ القرارات وتقديم التوصيات بعدما يبين كل عضو فيها  ما لديه من تحفظات.</a:t>
            </a:r>
            <a:endParaRPr lang="en-US" sz="2000" dirty="0">
              <a:solidFill>
                <a:schemeClr val="tx1"/>
              </a:solidFill>
              <a:latin typeface="Apple Symbols"/>
              <a:cs typeface="Apple Symbols"/>
            </a:endParaRPr>
          </a:p>
          <a:p>
            <a:pPr marL="514350" lvl="0" indent="-514350" algn="r" rtl="1">
              <a:buClrTx/>
              <a:buFont typeface="+mj-lt"/>
              <a:buAutoNum type="arabicPeriod"/>
            </a:pPr>
            <a:r>
              <a:rPr lang="x-none" sz="2000" dirty="0">
                <a:solidFill>
                  <a:schemeClr val="tx1"/>
                </a:solidFill>
                <a:latin typeface="Apple Symbols"/>
                <a:cs typeface="Apple Symbols"/>
              </a:rPr>
              <a:t>تزيد من كفاءة الاتصال الإداري في المنظمة وتكوين ردود فعل حسنة لدى المرؤوسين نظرا لمشاركتهم في اتخاذ القرارات .</a:t>
            </a:r>
            <a:endParaRPr lang="en-US" sz="2000" dirty="0">
              <a:solidFill>
                <a:schemeClr val="tx1"/>
              </a:solidFill>
              <a:latin typeface="Apple Symbols"/>
              <a:cs typeface="Apple Symbols"/>
            </a:endParaRPr>
          </a:p>
          <a:p>
            <a:pPr marL="514350" lvl="0" indent="-514350" algn="r" rtl="1">
              <a:buClrTx/>
              <a:buFont typeface="+mj-lt"/>
              <a:buAutoNum type="arabicPeriod"/>
            </a:pPr>
            <a:r>
              <a:rPr lang="x-none" sz="2000" dirty="0">
                <a:solidFill>
                  <a:schemeClr val="tx1"/>
                </a:solidFill>
                <a:latin typeface="Apple Symbols"/>
                <a:cs typeface="Apple Symbols"/>
              </a:rPr>
              <a:t>تزيد من هيبة وأهمية القرارات التي تتخذها قياسا بالقرارات الفردية.</a:t>
            </a:r>
            <a:endParaRPr lang="en-US" sz="2000" dirty="0">
              <a:solidFill>
                <a:schemeClr val="tx1"/>
              </a:solidFill>
              <a:latin typeface="Apple Symbols"/>
              <a:cs typeface="Apple Symbols"/>
            </a:endParaRPr>
          </a:p>
          <a:p>
            <a:pPr marL="514350" lvl="0" indent="-514350" algn="r" rtl="1">
              <a:buClrTx/>
              <a:buFont typeface="+mj-lt"/>
              <a:buAutoNum type="arabicPeriod"/>
            </a:pPr>
            <a:r>
              <a:rPr lang="x-none" sz="2000" dirty="0">
                <a:solidFill>
                  <a:schemeClr val="tx1"/>
                </a:solidFill>
                <a:latin typeface="Apple Symbols"/>
                <a:cs typeface="Apple Symbols"/>
              </a:rPr>
              <a:t>تعتبر وسيلة جيدة لتدريب أعضاءها لأنها تزيد من خبراتهم ومهاراتهم</a:t>
            </a:r>
            <a:r>
              <a:rPr lang="ar-IQ" sz="2000" dirty="0">
                <a:solidFill>
                  <a:schemeClr val="tx1"/>
                </a:solidFill>
                <a:latin typeface="Apple Symbols"/>
                <a:cs typeface="Apple Symbols"/>
              </a:rPr>
              <a:t>.</a:t>
            </a:r>
            <a:endParaRPr lang="en-US" sz="2000" dirty="0">
              <a:solidFill>
                <a:schemeClr val="tx1"/>
              </a:solidFill>
              <a:latin typeface="Apple Symbols"/>
              <a:cs typeface="Apple Symbols"/>
            </a:endParaRPr>
          </a:p>
          <a:p>
            <a:pPr algn="r" rtl="1">
              <a:buNone/>
            </a:pPr>
            <a:endParaRPr lang="ar-IQ" sz="20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105</a:t>
            </a:fld>
            <a:endParaRPr lang="ar-IQ"/>
          </a:p>
        </p:txBody>
      </p:sp>
      <p:sp>
        <p:nvSpPr>
          <p:cNvPr id="5" name="عنصر نائب للمحتوى 2"/>
          <p:cNvSpPr txBox="1">
            <a:spLocks/>
          </p:cNvSpPr>
          <p:nvPr/>
        </p:nvSpPr>
        <p:spPr bwMode="auto">
          <a:xfrm>
            <a:off x="169168" y="1124744"/>
            <a:ext cx="4402832" cy="5016620"/>
          </a:xfrm>
          <a:prstGeom prst="rect">
            <a:avLst/>
          </a:prstGeo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rmAutofit fontScale="92500" lnSpcReduction="10000"/>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r" rtl="1">
              <a:buNone/>
            </a:pPr>
            <a:r>
              <a:rPr lang="x-none" sz="2400" dirty="0">
                <a:latin typeface="Apple Symbols"/>
                <a:cs typeface="Apple Symbols"/>
              </a:rPr>
              <a:t>عيوب اللجان</a:t>
            </a:r>
            <a:endParaRPr lang="ar-IQ" sz="2400" dirty="0">
              <a:latin typeface="Apple Symbols"/>
              <a:cs typeface="Apple Symbols"/>
            </a:endParaRPr>
          </a:p>
          <a:p>
            <a:pPr marL="514350" lvl="0" indent="-514350" algn="r" rtl="1">
              <a:buClrTx/>
              <a:buFont typeface="+mj-lt"/>
              <a:buAutoNum type="arabicPeriod"/>
            </a:pPr>
            <a:r>
              <a:rPr lang="x-none" sz="2400" dirty="0">
                <a:latin typeface="Apple Symbols"/>
                <a:cs typeface="Apple Symbols"/>
              </a:rPr>
              <a:t>البطء أو التأخر في انجاز الأعمال .</a:t>
            </a:r>
            <a:endParaRPr lang="en-US" sz="2400" dirty="0">
              <a:latin typeface="Apple Symbols"/>
              <a:cs typeface="Apple Symbols"/>
            </a:endParaRPr>
          </a:p>
          <a:p>
            <a:pPr marL="514350" lvl="0" indent="-514350" algn="r" rtl="1">
              <a:buClrTx/>
              <a:buFont typeface="+mj-lt"/>
              <a:buAutoNum type="arabicPeriod"/>
            </a:pPr>
            <a:r>
              <a:rPr lang="x-none" sz="2400" dirty="0">
                <a:latin typeface="Apple Symbols"/>
                <a:cs typeface="Apple Symbols"/>
              </a:rPr>
              <a:t>الهدر بالكلفة العالية في اتخاذ القرارات نظرا لما تحتاجه من الوقت.</a:t>
            </a:r>
            <a:endParaRPr lang="en-US" sz="2400" dirty="0">
              <a:latin typeface="Apple Symbols"/>
              <a:cs typeface="Apple Symbols"/>
            </a:endParaRPr>
          </a:p>
          <a:p>
            <a:pPr marL="514350" lvl="0" indent="-514350" algn="r" rtl="1">
              <a:buClrTx/>
              <a:buFont typeface="+mj-lt"/>
              <a:buAutoNum type="arabicPeriod"/>
            </a:pPr>
            <a:r>
              <a:rPr lang="x-none" sz="2400" dirty="0">
                <a:latin typeface="Apple Symbols"/>
                <a:cs typeface="Apple Symbols"/>
              </a:rPr>
              <a:t>توزيع أو تشتيت المسؤولية بين أعضاء اللجنة دون تحديد المقصر بينهم .</a:t>
            </a:r>
            <a:endParaRPr lang="en-US" sz="2400" dirty="0">
              <a:latin typeface="Apple Symbols"/>
              <a:cs typeface="Apple Symbols"/>
            </a:endParaRPr>
          </a:p>
          <a:p>
            <a:pPr marL="514350" lvl="0" indent="-514350" algn="r" rtl="1">
              <a:buClrTx/>
              <a:buFont typeface="+mj-lt"/>
              <a:buAutoNum type="arabicPeriod"/>
            </a:pPr>
            <a:r>
              <a:rPr lang="x-none" sz="2400" dirty="0">
                <a:latin typeface="Apple Symbols"/>
                <a:cs typeface="Apple Symbols"/>
              </a:rPr>
              <a:t>خطر الوصول إلى حلول وسيطة بين الآراء المتعارضة مما تؤدي إلى تنازل كل طرف ببعض من مكاسبه إلى الطرف المقابل وهذا ليس من صالح المنظمة.</a:t>
            </a:r>
            <a:endParaRPr lang="en-US" sz="2400" dirty="0">
              <a:latin typeface="Apple Symbols"/>
              <a:cs typeface="Apple Symbols"/>
            </a:endParaRPr>
          </a:p>
          <a:p>
            <a:pPr marL="514350" lvl="0" indent="-514350" algn="r" rtl="1">
              <a:buClrTx/>
              <a:buFont typeface="+mj-lt"/>
              <a:buAutoNum type="arabicPeriod"/>
            </a:pPr>
            <a:r>
              <a:rPr lang="x-none" sz="2400" dirty="0">
                <a:latin typeface="Apple Symbols"/>
                <a:cs typeface="Apple Symbols"/>
              </a:rPr>
              <a:t>هيمنة أو سيطرة احد أعضاء اللجنة على المناقشات إما لخبرته وكفاءته أو لكبر سنه أو الموقع الإداري أي لمنصبه.</a:t>
            </a:r>
            <a:endParaRPr lang="en-US" sz="2400" dirty="0">
              <a:latin typeface="Apple Symbols"/>
              <a:cs typeface="Apple Symbols"/>
            </a:endParaRPr>
          </a:p>
          <a:p>
            <a:pPr marL="514350" indent="-514350" algn="r" rtl="1">
              <a:buClrTx/>
              <a:buFont typeface="+mj-lt"/>
              <a:buAutoNum type="arabicPeriod"/>
            </a:pPr>
            <a:endParaRPr lang="ar-IQ" sz="2400" dirty="0">
              <a:latin typeface="Apple Symbols"/>
              <a:cs typeface="Apple Symbols"/>
            </a:endParaRPr>
          </a:p>
          <a:p>
            <a:pPr marL="514350" indent="-514350" algn="r" rtl="1">
              <a:buFont typeface="+mj-lt"/>
              <a:buAutoNum type="arabicPeriod"/>
            </a:pPr>
            <a:endParaRPr lang="en-US" sz="2400" dirty="0">
              <a:latin typeface="Apple Symbols"/>
              <a:cs typeface="Apple Symbols"/>
            </a:endParaRPr>
          </a:p>
          <a:p>
            <a:pPr algn="r" rtl="1"/>
            <a:endParaRPr lang="ar-IQ" sz="1800" dirty="0"/>
          </a:p>
        </p:txBody>
      </p:sp>
    </p:spTree>
    <p:extLst>
      <p:ext uri="{BB962C8B-B14F-4D97-AF65-F5344CB8AC3E}">
        <p14:creationId xmlns:p14="http://schemas.microsoft.com/office/powerpoint/2010/main" val="292418527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846980"/>
          </a:xfrm>
        </p:spPr>
        <p:style>
          <a:lnRef idx="2">
            <a:schemeClr val="accent1"/>
          </a:lnRef>
          <a:fillRef idx="1">
            <a:schemeClr val="lt1"/>
          </a:fillRef>
          <a:effectRef idx="0">
            <a:schemeClr val="accent1"/>
          </a:effectRef>
          <a:fontRef idx="minor">
            <a:schemeClr val="dk1"/>
          </a:fontRef>
        </p:style>
        <p:txBody>
          <a:bodyPr>
            <a:normAutofit/>
          </a:bodyPr>
          <a:lstStyle/>
          <a:p>
            <a:pPr algn="ctr" rtl="1"/>
            <a:r>
              <a:rPr lang="x-none" sz="3200" dirty="0">
                <a:solidFill>
                  <a:schemeClr val="tx1"/>
                </a:solidFill>
                <a:latin typeface="Apple Symbols"/>
                <a:cs typeface="Apple Symbols"/>
              </a:rPr>
              <a:t>العوامل التي تزيد من فاعلية اللجان</a:t>
            </a:r>
            <a:endParaRPr lang="ar-IQ" sz="3200" dirty="0">
              <a:solidFill>
                <a:schemeClr val="tx1"/>
              </a:solidFill>
              <a:latin typeface="Apple Symbols"/>
              <a:cs typeface="Apple Symbols"/>
            </a:endParaRPr>
          </a:p>
        </p:txBody>
      </p:sp>
      <p:sp>
        <p:nvSpPr>
          <p:cNvPr id="3" name="عنصر نائب للمحتوى 2"/>
          <p:cNvSpPr>
            <a:spLocks noGrp="1"/>
          </p:cNvSpPr>
          <p:nvPr>
            <p:ph idx="1"/>
          </p:nvPr>
        </p:nvSpPr>
        <p:spPr>
          <a:xfrm>
            <a:off x="457200" y="1500174"/>
            <a:ext cx="8229600" cy="4824426"/>
          </a:xfrm>
        </p:spPr>
        <p:style>
          <a:lnRef idx="2">
            <a:schemeClr val="accent1"/>
          </a:lnRef>
          <a:fillRef idx="1">
            <a:schemeClr val="lt1"/>
          </a:fillRef>
          <a:effectRef idx="0">
            <a:schemeClr val="accent1"/>
          </a:effectRef>
          <a:fontRef idx="minor">
            <a:schemeClr val="dk1"/>
          </a:fontRef>
        </p:style>
        <p:txBody>
          <a:bodyPr>
            <a:normAutofit/>
          </a:bodyPr>
          <a:lstStyle/>
          <a:p>
            <a:pPr marL="514350" lvl="0" indent="-514350" algn="r" rtl="1">
              <a:buClrTx/>
              <a:buFont typeface="+mj-lt"/>
              <a:buAutoNum type="arabicPeriod"/>
            </a:pPr>
            <a:r>
              <a:rPr lang="x-none" dirty="0" smtClean="0">
                <a:solidFill>
                  <a:srgbClr val="C00000"/>
                </a:solidFill>
                <a:latin typeface="Apple Symbols"/>
                <a:cs typeface="Apple Symbols"/>
              </a:rPr>
              <a:t>يجب تحديد </a:t>
            </a:r>
            <a:r>
              <a:rPr lang="x-none" b="1" dirty="0" smtClean="0">
                <a:solidFill>
                  <a:srgbClr val="C00000"/>
                </a:solidFill>
                <a:effectLst>
                  <a:outerShdw blurRad="38100" dist="38100" dir="2700000" algn="tl">
                    <a:srgbClr val="000000">
                      <a:alpha val="43137"/>
                    </a:srgbClr>
                  </a:outerShdw>
                </a:effectLst>
                <a:latin typeface="Apple Symbols"/>
                <a:cs typeface="Apple Symbols"/>
              </a:rPr>
              <a:t>مهمة اللجنة</a:t>
            </a:r>
            <a:r>
              <a:rPr lang="x-none" dirty="0" smtClean="0">
                <a:solidFill>
                  <a:srgbClr val="C00000"/>
                </a:solidFill>
                <a:latin typeface="Apple Symbols"/>
                <a:cs typeface="Apple Symbols"/>
              </a:rPr>
              <a:t> بشكل </a:t>
            </a:r>
            <a:r>
              <a:rPr lang="x-none" b="1" dirty="0" smtClean="0">
                <a:solidFill>
                  <a:srgbClr val="C00000"/>
                </a:solidFill>
                <a:effectLst>
                  <a:outerShdw blurRad="38100" dist="38100" dir="2700000" algn="tl">
                    <a:srgbClr val="000000">
                      <a:alpha val="43137"/>
                    </a:srgbClr>
                  </a:outerShdw>
                </a:effectLst>
                <a:latin typeface="Apple Symbols"/>
                <a:cs typeface="Apple Symbols"/>
              </a:rPr>
              <a:t>واضح</a:t>
            </a:r>
            <a:r>
              <a:rPr lang="x-none" dirty="0" smtClean="0">
                <a:solidFill>
                  <a:srgbClr val="C00000"/>
                </a:solidFill>
                <a:latin typeface="Apple Symbols"/>
                <a:cs typeface="Apple Symbols"/>
              </a:rPr>
              <a:t> مع بيان </a:t>
            </a:r>
            <a:r>
              <a:rPr lang="x-none" b="1" dirty="0" smtClean="0">
                <a:solidFill>
                  <a:srgbClr val="C00000"/>
                </a:solidFill>
                <a:effectLst>
                  <a:outerShdw blurRad="38100" dist="38100" dir="2700000" algn="tl">
                    <a:srgbClr val="000000">
                      <a:alpha val="43137"/>
                    </a:srgbClr>
                  </a:outerShdw>
                </a:effectLst>
                <a:latin typeface="Apple Symbols"/>
                <a:cs typeface="Apple Symbols"/>
              </a:rPr>
              <a:t>واجباتها</a:t>
            </a:r>
            <a:r>
              <a:rPr lang="x-none" dirty="0" smtClean="0">
                <a:solidFill>
                  <a:srgbClr val="C00000"/>
                </a:solidFill>
                <a:latin typeface="Apple Symbols"/>
                <a:cs typeface="Apple Symbols"/>
              </a:rPr>
              <a:t> و</a:t>
            </a:r>
            <a:r>
              <a:rPr lang="x-none" b="1" dirty="0" smtClean="0">
                <a:solidFill>
                  <a:srgbClr val="C00000"/>
                </a:solidFill>
                <a:effectLst>
                  <a:outerShdw blurRad="38100" dist="38100" dir="2700000" algn="tl">
                    <a:srgbClr val="000000">
                      <a:alpha val="43137"/>
                    </a:srgbClr>
                  </a:outerShdw>
                </a:effectLst>
                <a:latin typeface="Apple Symbols"/>
                <a:cs typeface="Apple Symbols"/>
              </a:rPr>
              <a:t>صلاحياتها</a:t>
            </a:r>
            <a:r>
              <a:rPr lang="x-none" dirty="0" smtClean="0">
                <a:solidFill>
                  <a:srgbClr val="C00000"/>
                </a:solidFill>
                <a:latin typeface="Apple Symbols"/>
                <a:cs typeface="Apple Symbols"/>
              </a:rPr>
              <a:t> و</a:t>
            </a:r>
            <a:r>
              <a:rPr lang="x-none" b="1" dirty="0" smtClean="0">
                <a:solidFill>
                  <a:srgbClr val="C00000"/>
                </a:solidFill>
                <a:effectLst>
                  <a:outerShdw blurRad="38100" dist="38100" dir="2700000" algn="tl">
                    <a:srgbClr val="000000">
                      <a:alpha val="43137"/>
                    </a:srgbClr>
                  </a:outerShdw>
                </a:effectLst>
                <a:latin typeface="Apple Symbols"/>
                <a:cs typeface="Apple Symbols"/>
              </a:rPr>
              <a:t>نوعيتها</a:t>
            </a:r>
            <a:r>
              <a:rPr lang="x-none" dirty="0" smtClean="0">
                <a:solidFill>
                  <a:srgbClr val="C00000"/>
                </a:solidFill>
                <a:latin typeface="Apple Symbols"/>
                <a:cs typeface="Apple Symbols"/>
              </a:rPr>
              <a:t> .</a:t>
            </a:r>
            <a:endParaRPr lang="en-US" dirty="0" smtClean="0">
              <a:solidFill>
                <a:srgbClr val="C00000"/>
              </a:solidFill>
              <a:latin typeface="Apple Symbols"/>
              <a:cs typeface="Apple Symbols"/>
            </a:endParaRPr>
          </a:p>
          <a:p>
            <a:pPr marL="514350" lvl="0" indent="-514350" algn="r" rtl="1">
              <a:buClrTx/>
              <a:buFont typeface="+mj-lt"/>
              <a:buAutoNum type="arabicPeriod"/>
            </a:pPr>
            <a:r>
              <a:rPr lang="x-none" dirty="0" smtClean="0">
                <a:solidFill>
                  <a:srgbClr val="C00000"/>
                </a:solidFill>
                <a:latin typeface="Apple Symbols"/>
                <a:cs typeface="Apple Symbols"/>
              </a:rPr>
              <a:t>إعلام أعضاء اللجنة </a:t>
            </a:r>
            <a:r>
              <a:rPr lang="x-none" b="1" dirty="0" smtClean="0">
                <a:solidFill>
                  <a:srgbClr val="C00000"/>
                </a:solidFill>
                <a:effectLst>
                  <a:outerShdw blurRad="38100" dist="38100" dir="2700000" algn="tl">
                    <a:srgbClr val="000000">
                      <a:alpha val="43137"/>
                    </a:srgbClr>
                  </a:outerShdw>
                </a:effectLst>
                <a:latin typeface="Apple Symbols"/>
                <a:cs typeface="Apple Symbols"/>
              </a:rPr>
              <a:t>بأجندتها</a:t>
            </a:r>
            <a:r>
              <a:rPr lang="x-none" dirty="0" smtClean="0">
                <a:solidFill>
                  <a:srgbClr val="C00000"/>
                </a:solidFill>
                <a:latin typeface="Apple Symbols"/>
                <a:cs typeface="Apple Symbols"/>
              </a:rPr>
              <a:t> ومجالات </a:t>
            </a:r>
            <a:r>
              <a:rPr lang="x-none" b="1" dirty="0" smtClean="0">
                <a:solidFill>
                  <a:srgbClr val="C00000"/>
                </a:solidFill>
                <a:effectLst>
                  <a:outerShdw blurRad="38100" dist="38100" dir="2700000" algn="tl">
                    <a:srgbClr val="000000">
                      <a:alpha val="43137"/>
                    </a:srgbClr>
                  </a:outerShdw>
                </a:effectLst>
                <a:latin typeface="Apple Symbols"/>
                <a:cs typeface="Apple Symbols"/>
              </a:rPr>
              <a:t>الأنشطة التي تمارسها </a:t>
            </a:r>
            <a:r>
              <a:rPr lang="x-none" dirty="0" smtClean="0">
                <a:solidFill>
                  <a:srgbClr val="C00000"/>
                </a:solidFill>
                <a:latin typeface="Apple Symbols"/>
                <a:cs typeface="Apple Symbols"/>
              </a:rPr>
              <a:t>.</a:t>
            </a:r>
            <a:endParaRPr lang="en-US" dirty="0" smtClean="0">
              <a:solidFill>
                <a:srgbClr val="C00000"/>
              </a:solidFill>
              <a:latin typeface="Apple Symbols"/>
              <a:cs typeface="Apple Symbols"/>
            </a:endParaRPr>
          </a:p>
          <a:p>
            <a:pPr marL="514350" lvl="0" indent="-514350" algn="r" rtl="1">
              <a:buClrTx/>
              <a:buFont typeface="+mj-lt"/>
              <a:buAutoNum type="arabicPeriod"/>
            </a:pPr>
            <a:r>
              <a:rPr lang="x-none" dirty="0" smtClean="0">
                <a:solidFill>
                  <a:srgbClr val="C00000"/>
                </a:solidFill>
                <a:latin typeface="Apple Symbols"/>
                <a:cs typeface="Apple Symbols"/>
              </a:rPr>
              <a:t>أن </a:t>
            </a:r>
            <a:r>
              <a:rPr lang="x-none" b="1" dirty="0" smtClean="0">
                <a:solidFill>
                  <a:srgbClr val="C00000"/>
                </a:solidFill>
                <a:effectLst>
                  <a:outerShdw blurRad="38100" dist="38100" dir="2700000" algn="tl">
                    <a:srgbClr val="000000">
                      <a:alpha val="43137"/>
                    </a:srgbClr>
                  </a:outerShdw>
                </a:effectLst>
                <a:latin typeface="Apple Symbols"/>
                <a:cs typeface="Apple Symbols"/>
              </a:rPr>
              <a:t>تختار أعضاء اللجنة </a:t>
            </a:r>
            <a:r>
              <a:rPr lang="x-none" dirty="0" smtClean="0">
                <a:solidFill>
                  <a:srgbClr val="C00000"/>
                </a:solidFill>
                <a:latin typeface="Apple Symbols"/>
                <a:cs typeface="Apple Symbols"/>
              </a:rPr>
              <a:t>من الأشخاص </a:t>
            </a:r>
            <a:r>
              <a:rPr lang="x-none" b="1" dirty="0" smtClean="0">
                <a:solidFill>
                  <a:srgbClr val="C00000"/>
                </a:solidFill>
                <a:effectLst>
                  <a:outerShdw blurRad="38100" dist="38100" dir="2700000" algn="tl">
                    <a:srgbClr val="000000">
                      <a:alpha val="43137"/>
                    </a:srgbClr>
                  </a:outerShdw>
                </a:effectLst>
                <a:latin typeface="Apple Symbols"/>
                <a:cs typeface="Apple Symbols"/>
              </a:rPr>
              <a:t>القادرين</a:t>
            </a:r>
            <a:r>
              <a:rPr lang="x-none" dirty="0" smtClean="0">
                <a:solidFill>
                  <a:srgbClr val="C00000"/>
                </a:solidFill>
                <a:effectLst>
                  <a:outerShdw blurRad="38100" dist="38100" dir="2700000" algn="tl">
                    <a:srgbClr val="000000">
                      <a:alpha val="43137"/>
                    </a:srgbClr>
                  </a:outerShdw>
                </a:effectLst>
                <a:latin typeface="Apple Symbols"/>
                <a:cs typeface="Apple Symbols"/>
              </a:rPr>
              <a:t> </a:t>
            </a:r>
            <a:r>
              <a:rPr lang="x-none" dirty="0" err="1" smtClean="0">
                <a:solidFill>
                  <a:srgbClr val="C00000"/>
                </a:solidFill>
                <a:latin typeface="Apple Symbols"/>
                <a:cs typeface="Apple Symbols"/>
              </a:rPr>
              <a:t>و</a:t>
            </a:r>
            <a:r>
              <a:rPr lang="x-none" b="1" dirty="0" err="1" smtClean="0">
                <a:solidFill>
                  <a:srgbClr val="C00000"/>
                </a:solidFill>
                <a:effectLst>
                  <a:outerShdw blurRad="38100" dist="38100" dir="2700000" algn="tl">
                    <a:srgbClr val="000000">
                      <a:alpha val="43137"/>
                    </a:srgbClr>
                  </a:outerShdw>
                </a:effectLst>
                <a:latin typeface="Apple Symbols"/>
                <a:cs typeface="Apple Symbols"/>
              </a:rPr>
              <a:t>الكفوئين</a:t>
            </a:r>
            <a:r>
              <a:rPr lang="x-none" dirty="0" smtClean="0">
                <a:solidFill>
                  <a:srgbClr val="C00000"/>
                </a:solidFill>
                <a:latin typeface="Apple Symbols"/>
                <a:cs typeface="Apple Symbols"/>
              </a:rPr>
              <a:t> للمساهمة الفعالة في </a:t>
            </a:r>
            <a:r>
              <a:rPr lang="x-none" b="1" dirty="0" smtClean="0">
                <a:solidFill>
                  <a:srgbClr val="C00000"/>
                </a:solidFill>
                <a:effectLst>
                  <a:outerShdw blurRad="38100" dist="38100" dir="2700000" algn="tl">
                    <a:srgbClr val="000000">
                      <a:alpha val="43137"/>
                    </a:srgbClr>
                  </a:outerShdw>
                </a:effectLst>
                <a:latin typeface="Apple Symbols"/>
                <a:cs typeface="Apple Symbols"/>
              </a:rPr>
              <a:t>تحقيق الهدف الذي </a:t>
            </a:r>
            <a:r>
              <a:rPr lang="ar-IQ" b="1" dirty="0" err="1" smtClean="0">
                <a:solidFill>
                  <a:srgbClr val="C00000"/>
                </a:solidFill>
                <a:effectLst>
                  <a:outerShdw blurRad="38100" dist="38100" dir="2700000" algn="tl">
                    <a:srgbClr val="000000">
                      <a:alpha val="43137"/>
                    </a:srgbClr>
                  </a:outerShdw>
                </a:effectLst>
                <a:latin typeface="Apple Symbols"/>
                <a:cs typeface="Apple Symbols"/>
              </a:rPr>
              <a:t>انشاة</a:t>
            </a:r>
            <a:r>
              <a:rPr lang="ar-IQ" b="1" dirty="0" smtClean="0">
                <a:solidFill>
                  <a:srgbClr val="C00000"/>
                </a:solidFill>
                <a:effectLst>
                  <a:outerShdw blurRad="38100" dist="38100" dir="2700000" algn="tl">
                    <a:srgbClr val="000000">
                      <a:alpha val="43137"/>
                    </a:srgbClr>
                  </a:outerShdw>
                </a:effectLst>
                <a:latin typeface="Apple Symbols"/>
                <a:cs typeface="Apple Symbols"/>
              </a:rPr>
              <a:t> </a:t>
            </a:r>
            <a:r>
              <a:rPr lang="x-none" b="1" dirty="0" smtClean="0">
                <a:solidFill>
                  <a:srgbClr val="C00000"/>
                </a:solidFill>
                <a:effectLst>
                  <a:outerShdw blurRad="38100" dist="38100" dir="2700000" algn="tl">
                    <a:srgbClr val="000000">
                      <a:alpha val="43137"/>
                    </a:srgbClr>
                  </a:outerShdw>
                </a:effectLst>
                <a:latin typeface="Apple Symbols"/>
                <a:cs typeface="Apple Symbols"/>
              </a:rPr>
              <a:t>من اجلها</a:t>
            </a:r>
            <a:r>
              <a:rPr lang="x-none" dirty="0" smtClean="0">
                <a:solidFill>
                  <a:srgbClr val="C00000"/>
                </a:solidFill>
                <a:latin typeface="Apple Symbols"/>
                <a:cs typeface="Apple Symbols"/>
              </a:rPr>
              <a:t> ويفضل أن </a:t>
            </a:r>
            <a:r>
              <a:rPr lang="ar-IQ" dirty="0" smtClean="0">
                <a:solidFill>
                  <a:srgbClr val="C00000"/>
                </a:solidFill>
                <a:latin typeface="Apple Symbols"/>
                <a:cs typeface="Apple Symbols"/>
              </a:rPr>
              <a:t>يكونوا </a:t>
            </a:r>
            <a:r>
              <a:rPr lang="x-none" dirty="0" smtClean="0">
                <a:solidFill>
                  <a:srgbClr val="C00000"/>
                </a:solidFill>
                <a:latin typeface="Apple Symbols"/>
                <a:cs typeface="Apple Symbols"/>
              </a:rPr>
              <a:t>من الذين لهم </a:t>
            </a:r>
            <a:r>
              <a:rPr lang="x-none" b="1" dirty="0" smtClean="0">
                <a:solidFill>
                  <a:srgbClr val="C00000"/>
                </a:solidFill>
                <a:effectLst>
                  <a:outerShdw blurRad="38100" dist="38100" dir="2700000" algn="tl">
                    <a:srgbClr val="000000">
                      <a:alpha val="43137"/>
                    </a:srgbClr>
                  </a:outerShdw>
                </a:effectLst>
                <a:latin typeface="Apple Symbols"/>
                <a:cs typeface="Apple Symbols"/>
              </a:rPr>
              <a:t>صلة مباشرة بالمواضيع المطروحة </a:t>
            </a:r>
            <a:r>
              <a:rPr lang="x-none" dirty="0" smtClean="0">
                <a:solidFill>
                  <a:srgbClr val="C00000"/>
                </a:solidFill>
                <a:latin typeface="Apple Symbols"/>
                <a:cs typeface="Apple Symbols"/>
              </a:rPr>
              <a:t>أمامها أو </a:t>
            </a:r>
            <a:r>
              <a:rPr lang="x-none" dirty="0" smtClean="0">
                <a:solidFill>
                  <a:srgbClr val="C00000"/>
                </a:solidFill>
                <a:effectLst>
                  <a:outerShdw blurRad="38100" dist="38100" dir="2700000" algn="tl">
                    <a:srgbClr val="000000">
                      <a:alpha val="43137"/>
                    </a:srgbClr>
                  </a:outerShdw>
                </a:effectLst>
                <a:latin typeface="Apple Symbols"/>
                <a:cs typeface="Apple Symbols"/>
              </a:rPr>
              <a:t>بالمشكلة</a:t>
            </a:r>
            <a:r>
              <a:rPr lang="x-none" dirty="0" smtClean="0">
                <a:solidFill>
                  <a:srgbClr val="C00000"/>
                </a:solidFill>
                <a:latin typeface="Apple Symbols"/>
                <a:cs typeface="Apple Symbols"/>
              </a:rPr>
              <a:t> .</a:t>
            </a:r>
            <a:endParaRPr lang="en-US" dirty="0" smtClean="0">
              <a:solidFill>
                <a:srgbClr val="C00000"/>
              </a:solidFill>
              <a:latin typeface="Apple Symbols"/>
              <a:cs typeface="Apple Symbols"/>
            </a:endParaRPr>
          </a:p>
          <a:p>
            <a:pPr marL="514350" lvl="0" indent="-514350" algn="r" rtl="1">
              <a:buClrTx/>
              <a:buFont typeface="+mj-lt"/>
              <a:buAutoNum type="arabicPeriod"/>
            </a:pPr>
            <a:r>
              <a:rPr lang="x-none" dirty="0" smtClean="0">
                <a:solidFill>
                  <a:srgbClr val="C00000"/>
                </a:solidFill>
                <a:latin typeface="Apple Symbols"/>
                <a:cs typeface="Apple Symbols"/>
              </a:rPr>
              <a:t>دعم اللجنة </a:t>
            </a:r>
            <a:r>
              <a:rPr lang="x-none" b="1" dirty="0" smtClean="0">
                <a:solidFill>
                  <a:srgbClr val="C00000"/>
                </a:solidFill>
                <a:effectLst>
                  <a:outerShdw blurRad="38100" dist="38100" dir="2700000" algn="tl">
                    <a:srgbClr val="000000">
                      <a:alpha val="43137"/>
                    </a:srgbClr>
                  </a:outerShdw>
                </a:effectLst>
                <a:latin typeface="Apple Symbols"/>
                <a:cs typeface="Apple Symbols"/>
              </a:rPr>
              <a:t>بالموظفين والمستشارين </a:t>
            </a:r>
            <a:r>
              <a:rPr lang="x-none" dirty="0" smtClean="0">
                <a:solidFill>
                  <a:srgbClr val="C00000"/>
                </a:solidFill>
                <a:latin typeface="Apple Symbols"/>
                <a:cs typeface="Apple Symbols"/>
              </a:rPr>
              <a:t>الضروريين لها.</a:t>
            </a:r>
            <a:endParaRPr lang="en-US" dirty="0" smtClean="0">
              <a:solidFill>
                <a:srgbClr val="C00000"/>
              </a:solidFill>
              <a:latin typeface="Apple Symbols"/>
              <a:cs typeface="Apple Symbols"/>
            </a:endParaRPr>
          </a:p>
          <a:p>
            <a:pPr marL="514350" lvl="0" indent="-514350" algn="r" rtl="1">
              <a:buClrTx/>
              <a:buFont typeface="+mj-lt"/>
              <a:buAutoNum type="arabicPeriod"/>
            </a:pPr>
            <a:r>
              <a:rPr lang="x-none" dirty="0" smtClean="0">
                <a:solidFill>
                  <a:srgbClr val="C00000"/>
                </a:solidFill>
                <a:latin typeface="Apple Symbols"/>
                <a:cs typeface="Apple Symbols"/>
              </a:rPr>
              <a:t>تعيين </a:t>
            </a:r>
            <a:r>
              <a:rPr lang="x-none" b="1" dirty="0" smtClean="0">
                <a:solidFill>
                  <a:srgbClr val="C00000"/>
                </a:solidFill>
                <a:effectLst>
                  <a:outerShdw blurRad="38100" dist="38100" dir="2700000" algn="tl">
                    <a:srgbClr val="000000">
                      <a:alpha val="43137"/>
                    </a:srgbClr>
                  </a:outerShdw>
                </a:effectLst>
                <a:latin typeface="Apple Symbols"/>
                <a:cs typeface="Apple Symbols"/>
              </a:rPr>
              <a:t>رئيس </a:t>
            </a:r>
            <a:r>
              <a:rPr lang="x-none" b="1" dirty="0" err="1" smtClean="0">
                <a:solidFill>
                  <a:srgbClr val="C00000"/>
                </a:solidFill>
                <a:effectLst>
                  <a:outerShdw blurRad="38100" dist="38100" dir="2700000" algn="tl">
                    <a:srgbClr val="000000">
                      <a:alpha val="43137"/>
                    </a:srgbClr>
                  </a:outerShdw>
                </a:effectLst>
                <a:latin typeface="Apple Symbols"/>
                <a:cs typeface="Apple Symbols"/>
              </a:rPr>
              <a:t>كفوء</a:t>
            </a:r>
            <a:r>
              <a:rPr lang="x-none" b="1" dirty="0" smtClean="0">
                <a:solidFill>
                  <a:srgbClr val="C00000"/>
                </a:solidFill>
                <a:effectLst>
                  <a:outerShdw blurRad="38100" dist="38100" dir="2700000" algn="tl">
                    <a:srgbClr val="000000">
                      <a:alpha val="43137"/>
                    </a:srgbClr>
                  </a:outerShdw>
                </a:effectLst>
                <a:latin typeface="Apple Symbols"/>
                <a:cs typeface="Apple Symbols"/>
              </a:rPr>
              <a:t> وناجح</a:t>
            </a:r>
            <a:r>
              <a:rPr lang="x-none" dirty="0" smtClean="0">
                <a:solidFill>
                  <a:srgbClr val="C00000"/>
                </a:solidFill>
                <a:latin typeface="Apple Symbols"/>
                <a:cs typeface="Apple Symbols"/>
              </a:rPr>
              <a:t> وقادر على توجيهها </a:t>
            </a:r>
            <a:r>
              <a:rPr lang="x-none" b="1" dirty="0" smtClean="0">
                <a:solidFill>
                  <a:srgbClr val="C00000"/>
                </a:solidFill>
                <a:effectLst>
                  <a:outerShdw blurRad="38100" dist="38100" dir="2700000" algn="tl">
                    <a:srgbClr val="000000">
                      <a:alpha val="43137"/>
                    </a:srgbClr>
                  </a:outerShdw>
                </a:effectLst>
                <a:latin typeface="Apple Symbols"/>
                <a:cs typeface="Apple Symbols"/>
              </a:rPr>
              <a:t>وإدارتها</a:t>
            </a:r>
            <a:r>
              <a:rPr lang="x-none" dirty="0" smtClean="0">
                <a:solidFill>
                  <a:srgbClr val="C00000"/>
                </a:solidFill>
                <a:latin typeface="Apple Symbols"/>
                <a:cs typeface="Apple Symbols"/>
              </a:rPr>
              <a:t> .</a:t>
            </a:r>
            <a:endParaRPr lang="en-US" dirty="0" smtClean="0">
              <a:solidFill>
                <a:srgbClr val="C00000"/>
              </a:solidFill>
              <a:latin typeface="Apple Symbols"/>
              <a:cs typeface="Apple Symbols"/>
            </a:endParaRPr>
          </a:p>
          <a:p>
            <a:pPr marL="514350" lvl="0" indent="-514350" algn="r" rtl="1">
              <a:buClrTx/>
              <a:buFont typeface="+mj-lt"/>
              <a:buAutoNum type="arabicPeriod"/>
            </a:pPr>
            <a:r>
              <a:rPr lang="x-none" b="1" dirty="0" smtClean="0">
                <a:solidFill>
                  <a:srgbClr val="C00000"/>
                </a:solidFill>
                <a:effectLst>
                  <a:outerShdw blurRad="38100" dist="38100" dir="2700000" algn="tl">
                    <a:srgbClr val="000000">
                      <a:alpha val="43137"/>
                    </a:srgbClr>
                  </a:outerShdw>
                </a:effectLst>
                <a:latin typeface="Apple Symbols"/>
                <a:cs typeface="Apple Symbols"/>
              </a:rPr>
              <a:t>تصميم إجراءات العمل في اللجنة </a:t>
            </a:r>
            <a:r>
              <a:rPr lang="x-none" dirty="0" smtClean="0">
                <a:solidFill>
                  <a:srgbClr val="C00000"/>
                </a:solidFill>
                <a:latin typeface="Apple Symbols"/>
                <a:cs typeface="Apple Symbols"/>
              </a:rPr>
              <a:t>للحصول على </a:t>
            </a:r>
            <a:r>
              <a:rPr lang="x-none" b="1" dirty="0" smtClean="0">
                <a:solidFill>
                  <a:srgbClr val="C00000"/>
                </a:solidFill>
                <a:effectLst>
                  <a:outerShdw blurRad="38100" dist="38100" dir="2700000" algn="tl">
                    <a:srgbClr val="000000">
                      <a:alpha val="43137"/>
                    </a:srgbClr>
                  </a:outerShdw>
                </a:effectLst>
                <a:latin typeface="Apple Symbols"/>
                <a:cs typeface="Apple Symbols"/>
              </a:rPr>
              <a:t>عمل منتج وبوقت</a:t>
            </a:r>
            <a:r>
              <a:rPr lang="en-US" b="1" dirty="0" smtClean="0">
                <a:solidFill>
                  <a:srgbClr val="C00000"/>
                </a:solidFill>
                <a:effectLst>
                  <a:outerShdw blurRad="38100" dist="38100" dir="2700000" algn="tl">
                    <a:srgbClr val="000000">
                      <a:alpha val="43137"/>
                    </a:srgbClr>
                  </a:outerShdw>
                </a:effectLst>
                <a:latin typeface="Apple Symbols"/>
                <a:cs typeface="Apple Symbols"/>
              </a:rPr>
              <a:t> </a:t>
            </a:r>
            <a:r>
              <a:rPr lang="x-none" b="1" dirty="0" smtClean="0">
                <a:solidFill>
                  <a:srgbClr val="C00000"/>
                </a:solidFill>
                <a:effectLst>
                  <a:outerShdw blurRad="38100" dist="38100" dir="2700000" algn="tl">
                    <a:srgbClr val="000000">
                      <a:alpha val="43137"/>
                    </a:srgbClr>
                  </a:outerShdw>
                </a:effectLst>
                <a:latin typeface="Apple Symbols"/>
                <a:cs typeface="Apple Symbols"/>
              </a:rPr>
              <a:t>قصير .  </a:t>
            </a:r>
            <a:endParaRPr lang="en-US" b="1" dirty="0" smtClean="0">
              <a:solidFill>
                <a:srgbClr val="C00000"/>
              </a:solidFill>
              <a:effectLst>
                <a:outerShdw blurRad="38100" dist="38100" dir="2700000" algn="tl">
                  <a:srgbClr val="000000">
                    <a:alpha val="43137"/>
                  </a:srgbClr>
                </a:outerShdw>
              </a:effectLst>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106</a:t>
            </a:fld>
            <a:endParaRPr lang="ar-IQ"/>
          </a:p>
        </p:txBody>
      </p:sp>
    </p:spTree>
    <p:extLst>
      <p:ext uri="{BB962C8B-B14F-4D97-AF65-F5344CB8AC3E}">
        <p14:creationId xmlns:p14="http://schemas.microsoft.com/office/powerpoint/2010/main" val="284757205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229600" cy="775542"/>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000" b="1" dirty="0" smtClean="0">
                <a:ln w="18000">
                  <a:solidFill>
                    <a:schemeClr val="accent2">
                      <a:satMod val="140000"/>
                    </a:schemeClr>
                  </a:solidFill>
                  <a:prstDash val="solid"/>
                  <a:miter lim="800000"/>
                </a:ln>
                <a:solidFill>
                  <a:srgbClr val="00B0F0"/>
                </a:solidFill>
                <a:effectLst>
                  <a:outerShdw blurRad="25500" dist="23000" dir="7020000" algn="tl">
                    <a:srgbClr val="000000">
                      <a:alpha val="50000"/>
                    </a:srgbClr>
                  </a:outerShdw>
                </a:effectLst>
                <a:cs typeface="Ali-A-Jiddah" pitchFamily="2" charset="-78"/>
              </a:rPr>
              <a:t> </a:t>
            </a:r>
            <a:r>
              <a:rPr lang="x-none" sz="3600" dirty="0">
                <a:solidFill>
                  <a:schemeClr val="tx1"/>
                </a:solidFill>
                <a:latin typeface="Apple Symbols"/>
                <a:cs typeface="Apple Symbols"/>
              </a:rPr>
              <a:t>سابعا / نطاق الإشراف </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457200" y="1268760"/>
            <a:ext cx="8229600" cy="5038740"/>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x-none" sz="2000" dirty="0">
                <a:solidFill>
                  <a:schemeClr val="tx1"/>
                </a:solidFill>
                <a:latin typeface="Apple Symbols"/>
                <a:cs typeface="Apple Symbols"/>
              </a:rPr>
              <a:t>هو عدد المرؤوسين الذين</a:t>
            </a:r>
            <a:r>
              <a:rPr lang="x-none" sz="2800" b="1" i="1" dirty="0" smtClean="0">
                <a:latin typeface="Apple Symbols"/>
                <a:cs typeface="Apple Symbols"/>
              </a:rPr>
              <a:t> </a:t>
            </a:r>
            <a:r>
              <a:rPr lang="x-none" sz="2000" dirty="0">
                <a:solidFill>
                  <a:schemeClr val="tx1"/>
                </a:solidFill>
                <a:latin typeface="Apple Symbols"/>
                <a:cs typeface="Apple Symbols"/>
              </a:rPr>
              <a:t>يستطيع أن يشرف عليهم بفاعلية .</a:t>
            </a:r>
            <a:endParaRPr lang="en-US" sz="2000" dirty="0">
              <a:solidFill>
                <a:schemeClr val="tx1"/>
              </a:solidFill>
              <a:latin typeface="Apple Symbols"/>
              <a:cs typeface="Apple Symbols"/>
            </a:endParaRPr>
          </a:p>
          <a:p>
            <a:pPr marL="0" indent="0" algn="r" rtl="1">
              <a:buNone/>
            </a:pPr>
            <a:r>
              <a:rPr lang="x-none" sz="2000" dirty="0">
                <a:solidFill>
                  <a:schemeClr val="tx1"/>
                </a:solidFill>
                <a:latin typeface="Apple Symbols"/>
                <a:cs typeface="Apple Symbols"/>
              </a:rPr>
              <a:t>فقد حدد بعض الكتاب العدد المناسب للمرؤوسين في المستويات العليا للتنظيم بأربعة أشخاص أو مرؤوسين،</a:t>
            </a:r>
            <a:r>
              <a:rPr lang="ar-IQ" sz="2000" dirty="0">
                <a:solidFill>
                  <a:schemeClr val="tx1"/>
                </a:solidFill>
                <a:latin typeface="Apple Symbols"/>
                <a:cs typeface="Apple Symbols"/>
              </a:rPr>
              <a:t> </a:t>
            </a:r>
            <a:r>
              <a:rPr lang="x-none" sz="2000" dirty="0">
                <a:solidFill>
                  <a:schemeClr val="tx1"/>
                </a:solidFill>
                <a:latin typeface="Apple Symbols"/>
                <a:cs typeface="Apple Symbols"/>
              </a:rPr>
              <a:t>وفي المستويات الدنيا العدد المناسب هو أن يتراوح بين (8-12) مرؤوسا</a:t>
            </a:r>
            <a:r>
              <a:rPr lang="ar-IQ" sz="2000" dirty="0">
                <a:solidFill>
                  <a:schemeClr val="tx1"/>
                </a:solidFill>
                <a:latin typeface="Apple Symbols"/>
                <a:cs typeface="Apple Symbols"/>
              </a:rPr>
              <a:t>ً</a:t>
            </a:r>
            <a:r>
              <a:rPr lang="x-none" sz="2000" dirty="0">
                <a:solidFill>
                  <a:schemeClr val="tx1"/>
                </a:solidFill>
                <a:latin typeface="Apple Symbols"/>
                <a:cs typeface="Apple Symbols"/>
              </a:rPr>
              <a:t>. </a:t>
            </a:r>
            <a:endParaRPr lang="ar-IQ" sz="2000" dirty="0">
              <a:solidFill>
                <a:schemeClr val="tx1"/>
              </a:solidFill>
              <a:latin typeface="Apple Symbols"/>
              <a:cs typeface="Apple Symbols"/>
            </a:endParaRPr>
          </a:p>
          <a:p>
            <a:pPr marL="0" indent="0" algn="r" rtl="1">
              <a:buNone/>
            </a:pPr>
            <a:r>
              <a:rPr lang="x-none" sz="2000" dirty="0">
                <a:solidFill>
                  <a:schemeClr val="tx1"/>
                </a:solidFill>
                <a:latin typeface="Apple Symbols"/>
                <a:cs typeface="Apple Symbols"/>
              </a:rPr>
              <a:t>ويتحدد نطاق الإشراف الواسع والفعال لمدير معين بالعوامل الآتية :</a:t>
            </a:r>
            <a:endParaRPr lang="en-US" sz="2000" dirty="0">
              <a:solidFill>
                <a:schemeClr val="tx1"/>
              </a:solidFill>
              <a:latin typeface="Apple Symbols"/>
              <a:cs typeface="Apple Symbols"/>
            </a:endParaRPr>
          </a:p>
          <a:p>
            <a:pPr marL="514350" lvl="0" indent="-514350" algn="r" rtl="1">
              <a:buFont typeface="+mj-lt"/>
              <a:buAutoNum type="arabicPeriod"/>
            </a:pPr>
            <a:r>
              <a:rPr lang="x-none" sz="2000" dirty="0">
                <a:solidFill>
                  <a:schemeClr val="tx1"/>
                </a:solidFill>
                <a:latin typeface="Apple Symbols"/>
                <a:cs typeface="Apple Symbols"/>
              </a:rPr>
              <a:t>نوعية العمل وطبيعته ومدى تكراره.</a:t>
            </a:r>
            <a:endParaRPr lang="en-US" sz="2000" dirty="0">
              <a:solidFill>
                <a:schemeClr val="tx1"/>
              </a:solidFill>
              <a:latin typeface="Apple Symbols"/>
              <a:cs typeface="Apple Symbols"/>
            </a:endParaRPr>
          </a:p>
          <a:p>
            <a:pPr marL="514350" lvl="0" indent="-514350" algn="r" rtl="1">
              <a:buFont typeface="+mj-lt"/>
              <a:buAutoNum type="arabicPeriod"/>
            </a:pPr>
            <a:r>
              <a:rPr lang="x-none" sz="2000" dirty="0">
                <a:solidFill>
                  <a:schemeClr val="tx1"/>
                </a:solidFill>
                <a:latin typeface="Apple Symbols"/>
                <a:cs typeface="Apple Symbols"/>
              </a:rPr>
              <a:t>قدرة المرؤوسين ودرجة إتقانهم للعمل التخصص فيه .</a:t>
            </a:r>
            <a:endParaRPr lang="en-US" sz="2000" dirty="0">
              <a:solidFill>
                <a:schemeClr val="tx1"/>
              </a:solidFill>
              <a:latin typeface="Apple Symbols"/>
              <a:cs typeface="Apple Symbols"/>
            </a:endParaRPr>
          </a:p>
          <a:p>
            <a:pPr marL="514350" lvl="0" indent="-514350" algn="r" rtl="1">
              <a:buFont typeface="+mj-lt"/>
              <a:buAutoNum type="arabicPeriod"/>
            </a:pPr>
            <a:r>
              <a:rPr lang="x-none" sz="2000" dirty="0">
                <a:solidFill>
                  <a:schemeClr val="tx1"/>
                </a:solidFill>
                <a:latin typeface="Apple Symbols"/>
                <a:cs typeface="Apple Symbols"/>
              </a:rPr>
              <a:t>مدى كفاءة وسائل الاتصال الإداري .</a:t>
            </a:r>
            <a:endParaRPr lang="en-US" sz="2000" dirty="0">
              <a:solidFill>
                <a:schemeClr val="tx1"/>
              </a:solidFill>
              <a:latin typeface="Apple Symbols"/>
              <a:cs typeface="Apple Symbols"/>
            </a:endParaRPr>
          </a:p>
          <a:p>
            <a:pPr marL="514350" lvl="0" indent="-514350" algn="r" rtl="1">
              <a:buFont typeface="+mj-lt"/>
              <a:buAutoNum type="arabicPeriod"/>
            </a:pPr>
            <a:r>
              <a:rPr lang="x-none" sz="2000" dirty="0">
                <a:solidFill>
                  <a:schemeClr val="tx1"/>
                </a:solidFill>
                <a:latin typeface="Apple Symbols"/>
                <a:cs typeface="Apple Symbols"/>
              </a:rPr>
              <a:t>قابلية المدير على التعامل مع المرؤوسين والتأثير فيهم بشخصيته.</a:t>
            </a:r>
            <a:endParaRPr lang="en-US" sz="2000" dirty="0">
              <a:solidFill>
                <a:schemeClr val="tx1"/>
              </a:solidFill>
              <a:latin typeface="Apple Symbols"/>
              <a:cs typeface="Apple Symbols"/>
            </a:endParaRPr>
          </a:p>
          <a:p>
            <a:pPr algn="r" rtl="1"/>
            <a:endParaRPr lang="ar-IQ" sz="20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107</a:t>
            </a:fld>
            <a:endParaRPr lang="ar-IQ"/>
          </a:p>
        </p:txBody>
      </p:sp>
    </p:spTree>
    <p:extLst>
      <p:ext uri="{BB962C8B-B14F-4D97-AF65-F5344CB8AC3E}">
        <p14:creationId xmlns:p14="http://schemas.microsoft.com/office/powerpoint/2010/main" val="316325679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53828"/>
            <a:ext cx="8229600" cy="846980"/>
          </a:xfrm>
          <a:ln/>
        </p:spPr>
        <p:style>
          <a:lnRef idx="2">
            <a:schemeClr val="accent1"/>
          </a:lnRef>
          <a:fillRef idx="1">
            <a:schemeClr val="lt1"/>
          </a:fillRef>
          <a:effectRef idx="0">
            <a:schemeClr val="accent1"/>
          </a:effectRef>
          <a:fontRef idx="minor">
            <a:schemeClr val="dk1"/>
          </a:fontRef>
        </p:style>
        <p:txBody>
          <a:bodyPr vert="horz" wrap="square" lIns="91440" tIns="45720" rIns="91440" bIns="91440" numCol="1" anchor="b" anchorCtr="0" compatLnSpc="1">
            <a:prstTxWarp prst="textNoShape">
              <a:avLst/>
            </a:prstTxWarp>
            <a:noAutofit/>
          </a:bodyPr>
          <a:lstStyle/>
          <a:p>
            <a:pPr algn="ctr" rtl="1"/>
            <a:r>
              <a:rPr lang="x-none" sz="3600" dirty="0">
                <a:solidFill>
                  <a:schemeClr val="tx1"/>
                </a:solidFill>
                <a:latin typeface="Apple Symbols"/>
                <a:cs typeface="Apple Symbols"/>
              </a:rPr>
              <a:t>مزايا </a:t>
            </a:r>
            <a:r>
              <a:rPr lang="ar-IQ" sz="3600" dirty="0">
                <a:solidFill>
                  <a:schemeClr val="tx1"/>
                </a:solidFill>
                <a:latin typeface="Apple Symbols"/>
                <a:cs typeface="Apple Symbols"/>
              </a:rPr>
              <a:t>و عيوب </a:t>
            </a:r>
            <a:r>
              <a:rPr lang="x-none" sz="3600" dirty="0">
                <a:solidFill>
                  <a:schemeClr val="tx1"/>
                </a:solidFill>
                <a:latin typeface="Apple Symbols"/>
                <a:cs typeface="Apple Symbols"/>
              </a:rPr>
              <a:t>نطاق الاشراف الواسع</a:t>
            </a:r>
            <a:endParaRPr lang="en-US"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5580112" y="2276872"/>
            <a:ext cx="3277598" cy="3672408"/>
          </a:xfrm>
          <a:noFill/>
        </p:spPr>
        <p:style>
          <a:lnRef idx="2">
            <a:schemeClr val="accent1"/>
          </a:lnRef>
          <a:fillRef idx="1">
            <a:schemeClr val="lt1"/>
          </a:fillRef>
          <a:effectRef idx="0">
            <a:schemeClr val="accent1"/>
          </a:effectRef>
          <a:fontRef idx="minor">
            <a:schemeClr val="dk1"/>
          </a:fontRef>
        </p:style>
        <p:txBody>
          <a:bodyPr>
            <a:normAutofit/>
          </a:bodyPr>
          <a:lstStyle/>
          <a:p>
            <a:pPr algn="r" rtl="1">
              <a:buNone/>
            </a:pPr>
            <a:r>
              <a:rPr lang="x-none" sz="2400" b="1" dirty="0" smtClean="0">
                <a:solidFill>
                  <a:srgbClr val="0000FF"/>
                </a:solidFill>
                <a:effectLst>
                  <a:outerShdw blurRad="38100" dist="38100" dir="2700000" algn="tl">
                    <a:srgbClr val="000000">
                      <a:alpha val="43137"/>
                    </a:srgbClr>
                  </a:outerShdw>
                </a:effectLst>
                <a:latin typeface="Apple Symbols"/>
                <a:cs typeface="Apple Symbols"/>
              </a:rPr>
              <a:t>مزايا نطاق الاشراف </a:t>
            </a:r>
            <a:r>
              <a:rPr lang="x-none" sz="2400" b="1" dirty="0">
                <a:solidFill>
                  <a:srgbClr val="0000FF"/>
                </a:solidFill>
                <a:effectLst>
                  <a:outerShdw blurRad="38100" dist="38100" dir="2700000" algn="tl">
                    <a:srgbClr val="000000">
                      <a:alpha val="43137"/>
                    </a:srgbClr>
                  </a:outerShdw>
                </a:effectLst>
                <a:latin typeface="Apple Symbols"/>
                <a:cs typeface="Apple Symbols"/>
              </a:rPr>
              <a:t>الواسع</a:t>
            </a:r>
            <a:endParaRPr lang="en-US" sz="2400" b="1" dirty="0">
              <a:solidFill>
                <a:srgbClr val="0000FF"/>
              </a:solidFill>
              <a:effectLst>
                <a:outerShdw blurRad="38100" dist="38100" dir="2700000" algn="tl">
                  <a:srgbClr val="000000">
                    <a:alpha val="43137"/>
                  </a:srgbClr>
                </a:outerShdw>
              </a:effectLst>
              <a:latin typeface="Apple Symbols"/>
              <a:cs typeface="Apple Symbols"/>
            </a:endParaRPr>
          </a:p>
          <a:p>
            <a:pPr marL="514350" lvl="0" indent="-514350" algn="r" rtl="1">
              <a:buFont typeface="+mj-lt"/>
              <a:buAutoNum type="arabicPeriod"/>
            </a:pPr>
            <a:r>
              <a:rPr lang="x-none" sz="2400" dirty="0" smtClean="0">
                <a:latin typeface="Apple Symbols"/>
                <a:cs typeface="Apple Symbols"/>
              </a:rPr>
              <a:t>يؤدي إلى خفض الكلفة .</a:t>
            </a:r>
            <a:endParaRPr lang="en-US" sz="2400" dirty="0" smtClean="0">
              <a:latin typeface="Apple Symbols"/>
              <a:cs typeface="Apple Symbols"/>
            </a:endParaRPr>
          </a:p>
          <a:p>
            <a:pPr marL="514350" lvl="0" indent="-514350" algn="r" rtl="1">
              <a:buFont typeface="+mj-lt"/>
              <a:buAutoNum type="arabicPeriod"/>
            </a:pPr>
            <a:r>
              <a:rPr lang="x-none" sz="2400" dirty="0" smtClean="0">
                <a:latin typeface="Apple Symbols"/>
                <a:cs typeface="Apple Symbols"/>
              </a:rPr>
              <a:t>يؤدي </a:t>
            </a:r>
            <a:r>
              <a:rPr lang="x-none" sz="2400" dirty="0">
                <a:latin typeface="Apple Symbols"/>
                <a:cs typeface="Apple Symbols"/>
              </a:rPr>
              <a:t>إلى اختصار خط السلطة وسعة الاتصال الإداري بين المدير ومرؤوسيه.</a:t>
            </a:r>
            <a:endParaRPr lang="en-US" sz="2400" dirty="0">
              <a:latin typeface="Apple Symbols"/>
              <a:cs typeface="Apple Symbols"/>
            </a:endParaRPr>
          </a:p>
          <a:p>
            <a:pPr marL="514350" indent="-514350" algn="r" rtl="1">
              <a:buFont typeface="+mj-lt"/>
              <a:buAutoNum type="arabicPeriod"/>
            </a:pPr>
            <a:r>
              <a:rPr lang="x-none" sz="2400" dirty="0">
                <a:latin typeface="Apple Symbols"/>
                <a:cs typeface="Apple Symbols"/>
              </a:rPr>
              <a:t>رفع الروح المعنوية للمرؤوسين</a:t>
            </a:r>
            <a:r>
              <a:rPr lang="ar-IQ" sz="2400" dirty="0">
                <a:latin typeface="Apple Symbols"/>
                <a:cs typeface="Apple Symbols"/>
              </a:rPr>
              <a:t>.</a:t>
            </a:r>
            <a:r>
              <a:rPr lang="x-none" sz="2400" dirty="0">
                <a:latin typeface="Apple Symbols"/>
                <a:cs typeface="Apple Symbols"/>
              </a:rPr>
              <a:t> </a:t>
            </a:r>
            <a:endParaRPr lang="ar-IQ" sz="24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108</a:t>
            </a:fld>
            <a:endParaRPr lang="ar-IQ"/>
          </a:p>
        </p:txBody>
      </p:sp>
      <p:sp>
        <p:nvSpPr>
          <p:cNvPr id="5" name="عنصر نائب للمحتوى 2"/>
          <p:cNvSpPr txBox="1">
            <a:spLocks/>
          </p:cNvSpPr>
          <p:nvPr/>
        </p:nvSpPr>
        <p:spPr bwMode="auto">
          <a:xfrm>
            <a:off x="251520" y="2276872"/>
            <a:ext cx="5256584" cy="3672408"/>
          </a:xfrm>
          <a:prstGeom prst="rect">
            <a:avLst/>
          </a:prstGeom>
          <a:noFill/>
          <a:ln>
            <a:solidFill>
              <a:schemeClr val="tx1"/>
            </a:solidFill>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r">
              <a:buNone/>
            </a:pPr>
            <a:r>
              <a:rPr lang="x-none" sz="2400" b="1" dirty="0" smtClean="0">
                <a:solidFill>
                  <a:srgbClr val="0000FF"/>
                </a:solidFill>
                <a:effectLst>
                  <a:outerShdw blurRad="38100" dist="38100" dir="2700000" algn="tl">
                    <a:srgbClr val="000000">
                      <a:alpha val="43137"/>
                    </a:srgbClr>
                  </a:outerShdw>
                </a:effectLst>
                <a:latin typeface="Apple Symbols"/>
                <a:cs typeface="Apple Symbols"/>
              </a:rPr>
              <a:t>عيوب </a:t>
            </a:r>
            <a:r>
              <a:rPr lang="x-none" sz="2400" b="1" dirty="0">
                <a:solidFill>
                  <a:srgbClr val="0000FF"/>
                </a:solidFill>
                <a:effectLst>
                  <a:outerShdw blurRad="38100" dist="38100" dir="2700000" algn="tl">
                    <a:srgbClr val="000000">
                      <a:alpha val="43137"/>
                    </a:srgbClr>
                  </a:outerShdw>
                </a:effectLst>
                <a:latin typeface="Apple Symbols"/>
                <a:cs typeface="Apple Symbols"/>
              </a:rPr>
              <a:t>نطاق الاشراف الواسع</a:t>
            </a:r>
            <a:endParaRPr lang="en-US" sz="2400" b="1" dirty="0">
              <a:solidFill>
                <a:srgbClr val="0000FF"/>
              </a:solidFill>
              <a:effectLst>
                <a:outerShdw blurRad="38100" dist="38100" dir="2700000" algn="tl">
                  <a:srgbClr val="000000">
                    <a:alpha val="43137"/>
                  </a:srgbClr>
                </a:outerShdw>
              </a:effectLst>
              <a:latin typeface="Apple Symbols"/>
              <a:cs typeface="Apple Symbols"/>
            </a:endParaRPr>
          </a:p>
          <a:p>
            <a:pPr marL="742950" lvl="0" indent="-742950" algn="r" rtl="1">
              <a:buFont typeface="+mj-lt"/>
              <a:buAutoNum type="arabicPeriod"/>
            </a:pPr>
            <a:r>
              <a:rPr lang="x-none" sz="2400" dirty="0" smtClean="0">
                <a:latin typeface="Apple Symbols"/>
                <a:cs typeface="Apple Symbols"/>
              </a:rPr>
              <a:t>يؤدي </a:t>
            </a:r>
            <a:r>
              <a:rPr lang="x-none" sz="2400" dirty="0">
                <a:latin typeface="Apple Symbols"/>
                <a:cs typeface="Apple Symbols"/>
              </a:rPr>
              <a:t>إلى قلة عدد المستويات الإدارية،</a:t>
            </a:r>
            <a:r>
              <a:rPr lang="ar-IQ" sz="2400" dirty="0">
                <a:latin typeface="Apple Symbols"/>
                <a:cs typeface="Apple Symbols"/>
              </a:rPr>
              <a:t> </a:t>
            </a:r>
            <a:r>
              <a:rPr lang="x-none" sz="2400" dirty="0">
                <a:latin typeface="Apple Symbols"/>
                <a:cs typeface="Apple Symbols"/>
              </a:rPr>
              <a:t>وبالتالي تقليل فرص الترقية في المنظمة.</a:t>
            </a:r>
            <a:endParaRPr lang="en-US" sz="2400" dirty="0">
              <a:latin typeface="Apple Symbols"/>
              <a:cs typeface="Apple Symbols"/>
            </a:endParaRPr>
          </a:p>
          <a:p>
            <a:pPr marL="742950" lvl="0" indent="-742950" algn="r" rtl="1">
              <a:buFont typeface="+mj-lt"/>
              <a:buAutoNum type="arabicPeriod"/>
            </a:pPr>
            <a:r>
              <a:rPr lang="x-none" sz="2400" dirty="0">
                <a:latin typeface="Apple Symbols"/>
                <a:cs typeface="Apple Symbols"/>
              </a:rPr>
              <a:t>يؤدي إلى إرهاق وانهيار المديرين لكثرة تدخلهم في كل الأمور .</a:t>
            </a:r>
            <a:endParaRPr lang="en-US" sz="2400" dirty="0">
              <a:latin typeface="Apple Symbols"/>
              <a:cs typeface="Apple Symbols"/>
            </a:endParaRPr>
          </a:p>
          <a:p>
            <a:pPr marL="742950" lvl="0" indent="-742950" algn="r" rtl="1">
              <a:buFont typeface="+mj-lt"/>
              <a:buAutoNum type="arabicPeriod"/>
            </a:pPr>
            <a:r>
              <a:rPr lang="x-none" sz="2400" dirty="0">
                <a:latin typeface="Apple Symbols"/>
                <a:cs typeface="Apple Symbols"/>
              </a:rPr>
              <a:t>قد يؤدي إلى ظهور مديرين ضعفاء لعدم قدرتهم استغلال وقتهم والإشراف على عدد كبير من المرؤوسين.</a:t>
            </a:r>
            <a:endParaRPr lang="en-US" sz="2400" dirty="0">
              <a:latin typeface="Apple Symbols"/>
              <a:cs typeface="Apple Symbols"/>
            </a:endParaRPr>
          </a:p>
          <a:p>
            <a:pPr algn="r"/>
            <a:endParaRPr lang="ar-IQ" sz="1800" dirty="0">
              <a:latin typeface="Apple Symbols"/>
              <a:cs typeface="Apple Symbols"/>
            </a:endParaRPr>
          </a:p>
          <a:p>
            <a:pPr marL="514350" indent="-514350" algn="r" rtl="1">
              <a:buFont typeface="+mj-lt"/>
              <a:buAutoNum type="arabicPeriod"/>
            </a:pPr>
            <a:endParaRPr lang="en-US" sz="1800" dirty="0">
              <a:latin typeface="Apple Symbols"/>
              <a:cs typeface="Apple Symbols"/>
            </a:endParaRPr>
          </a:p>
          <a:p>
            <a:pPr algn="r" rtl="1"/>
            <a:endParaRPr lang="ar-IQ" sz="1800" dirty="0"/>
          </a:p>
        </p:txBody>
      </p:sp>
    </p:spTree>
    <p:extLst>
      <p:ext uri="{BB962C8B-B14F-4D97-AF65-F5344CB8AC3E}">
        <p14:creationId xmlns:p14="http://schemas.microsoft.com/office/powerpoint/2010/main" val="18598760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846980"/>
          </a:xfrm>
        </p:spPr>
        <p:style>
          <a:lnRef idx="2">
            <a:schemeClr val="accent1"/>
          </a:lnRef>
          <a:fillRef idx="1">
            <a:schemeClr val="lt1"/>
          </a:fillRef>
          <a:effectRef idx="0">
            <a:schemeClr val="accent1"/>
          </a:effectRef>
          <a:fontRef idx="minor">
            <a:schemeClr val="dk1"/>
          </a:fontRef>
        </p:style>
        <p:txBody>
          <a:bodyPr>
            <a:normAutofit/>
          </a:bodyPr>
          <a:lstStyle/>
          <a:p>
            <a:pPr marL="273050" indent="-273050" algn="ctr" rtl="1">
              <a:spcBef>
                <a:spcPts val="575"/>
              </a:spcBef>
              <a:buClr>
                <a:schemeClr val="accent1"/>
              </a:buClr>
              <a:buSzPct val="85000"/>
            </a:pPr>
            <a:r>
              <a:rPr lang="x-none" sz="3600" b="1" dirty="0">
                <a:latin typeface="Apple Symbols"/>
                <a:cs typeface="Apple Symbols"/>
              </a:rPr>
              <a:t>ثامنا/ السلطة (الصلاحية) والمسؤولية</a:t>
            </a:r>
            <a:endParaRPr lang="ar-IQ" sz="3600" b="1" dirty="0">
              <a:latin typeface="Apple Symbols"/>
              <a:cs typeface="Apple Symbols"/>
            </a:endParaRPr>
          </a:p>
        </p:txBody>
      </p:sp>
      <p:sp>
        <p:nvSpPr>
          <p:cNvPr id="3" name="عنصر نائب للمحتوى 2"/>
          <p:cNvSpPr>
            <a:spLocks noGrp="1"/>
          </p:cNvSpPr>
          <p:nvPr>
            <p:ph idx="1"/>
          </p:nvPr>
        </p:nvSpPr>
        <p:spPr>
          <a:xfrm>
            <a:off x="457200" y="1357298"/>
            <a:ext cx="8229600" cy="4967302"/>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x-none" sz="2400" b="1" dirty="0">
                <a:solidFill>
                  <a:srgbClr val="FF0000"/>
                </a:solidFill>
                <a:latin typeface="Apple Symbols"/>
                <a:cs typeface="Apple Symbols"/>
              </a:rPr>
              <a:t>1- السلطة(الصلاحية) :</a:t>
            </a:r>
            <a:endParaRPr lang="en-US" sz="2400" b="1" dirty="0">
              <a:solidFill>
                <a:srgbClr val="FF0000"/>
              </a:solidFill>
              <a:latin typeface="Apple Symbols"/>
              <a:cs typeface="Apple Symbols"/>
            </a:endParaRPr>
          </a:p>
          <a:p>
            <a:pPr marL="0" indent="0" algn="r" rtl="1">
              <a:buNone/>
            </a:pPr>
            <a:r>
              <a:rPr lang="x-none" sz="2400" b="1" dirty="0">
                <a:latin typeface="Apple Symbols"/>
                <a:cs typeface="Apple Symbols"/>
              </a:rPr>
              <a:t>إنها قوة اتخاذ القرارات التي تحكم أعمال الآخرين .</a:t>
            </a:r>
            <a:endParaRPr lang="ar-IQ" sz="2400" b="1" dirty="0">
              <a:latin typeface="Apple Symbols"/>
              <a:cs typeface="Apple Symbols"/>
            </a:endParaRPr>
          </a:p>
          <a:p>
            <a:pPr marL="0" indent="0" algn="r" rtl="1">
              <a:buNone/>
            </a:pPr>
            <a:r>
              <a:rPr lang="x-none" sz="2400" b="1" dirty="0">
                <a:latin typeface="Apple Symbols"/>
                <a:cs typeface="Apple Symbols"/>
              </a:rPr>
              <a:t>أو إنها الحق في إصدار الأوامر والقوة في إجبار الآخرين على تنفيذها .</a:t>
            </a:r>
            <a:endParaRPr lang="en-US" sz="2400" b="1" dirty="0">
              <a:latin typeface="Apple Symbols"/>
              <a:cs typeface="Apple Symbols"/>
            </a:endParaRPr>
          </a:p>
          <a:p>
            <a:pPr marL="0" indent="0" algn="r" rtl="1">
              <a:buNone/>
            </a:pPr>
            <a:r>
              <a:rPr lang="x-none" sz="2400" b="1" dirty="0">
                <a:latin typeface="Apple Symbols"/>
                <a:cs typeface="Apple Symbols"/>
              </a:rPr>
              <a:t>وتعتبر الصلاحية من أساسيات عمل المدير وامتلاكها </a:t>
            </a:r>
            <a:r>
              <a:rPr lang="x-none" sz="2400" dirty="0" smtClean="0">
                <a:latin typeface="Apple Symbols"/>
                <a:cs typeface="Apple Symbols"/>
              </a:rPr>
              <a:t>هو احد المقومات الأساسية التي تمكنه من ممارسة مسؤولياته بكفاءة . </a:t>
            </a:r>
            <a:endParaRPr lang="en-US" sz="2400" dirty="0" smtClean="0">
              <a:latin typeface="Apple Symbols"/>
              <a:cs typeface="Apple Symbols"/>
            </a:endParaRPr>
          </a:p>
          <a:p>
            <a:pPr algn="just" rtl="1">
              <a:buNone/>
            </a:pPr>
            <a:r>
              <a:rPr lang="ar-sa" sz="2400" dirty="0" smtClean="0">
                <a:latin typeface="Apple Symbols"/>
                <a:cs typeface="Apple Symbols"/>
              </a:rPr>
              <a:t>  </a:t>
            </a:r>
            <a:r>
              <a:rPr lang="x-none" sz="2400" dirty="0" smtClean="0">
                <a:latin typeface="Apple Symbols"/>
                <a:cs typeface="Apple Symbols"/>
              </a:rPr>
              <a:t>وتتصف الصلاحية بأنها كلما اتجهنا من المستويات العليا إلى المستويات الدنيا في الهيكل التنظيمي تبدأ تقل أو تتناقص ويمكن تصوره كهرم مقلوب مقارنة بهرم الهيكل التنظيمي .</a:t>
            </a:r>
            <a:endParaRPr lang="en-US" sz="2400" dirty="0" smtClean="0">
              <a:latin typeface="Apple Symbols"/>
              <a:cs typeface="Apple Symbols"/>
            </a:endParaRPr>
          </a:p>
          <a:p>
            <a:pPr algn="just" rtl="1">
              <a:buNone/>
            </a:pPr>
            <a:r>
              <a:rPr lang="x-none" sz="2400" dirty="0" smtClean="0">
                <a:latin typeface="Apple Symbols"/>
                <a:cs typeface="Apple Symbols"/>
              </a:rPr>
              <a:t>وتعتبر الصلاحية مع التغييرات أو التحولات في السلوك الجماعي ، وكل أنواع الصلاحيات عرضة للتقيد والتحديد .</a:t>
            </a:r>
            <a:endParaRPr lang="en-US" sz="2400" dirty="0" smtClean="0">
              <a:latin typeface="Apple Symbols"/>
              <a:cs typeface="Apple Symbols"/>
            </a:endParaRPr>
          </a:p>
          <a:p>
            <a:pPr algn="r" rtl="1">
              <a:buNone/>
            </a:pP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109</a:t>
            </a:fld>
            <a:endParaRPr lang="ar-IQ"/>
          </a:p>
        </p:txBody>
      </p:sp>
    </p:spTree>
    <p:extLst>
      <p:ext uri="{BB962C8B-B14F-4D97-AF65-F5344CB8AC3E}">
        <p14:creationId xmlns:p14="http://schemas.microsoft.com/office/powerpoint/2010/main" val="102376416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EB9AD0F-63C9-4941-A1E1-02589611D97F}" type="slidenum">
              <a:rPr lang="ar-IQ"/>
              <a:pPr>
                <a:defRPr/>
              </a:pPr>
              <a:t>11</a:t>
            </a:fld>
            <a:endParaRPr lang="ar-IQ"/>
          </a:p>
        </p:txBody>
      </p:sp>
      <p:sp>
        <p:nvSpPr>
          <p:cNvPr id="16387" name="TextBox 5"/>
          <p:cNvSpPr txBox="1">
            <a:spLocks noChangeArrowheads="1"/>
          </p:cNvSpPr>
          <p:nvPr/>
        </p:nvSpPr>
        <p:spPr bwMode="auto">
          <a:xfrm>
            <a:off x="107504" y="639266"/>
            <a:ext cx="8856464"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pPr algn="ctr"/>
            <a:r>
              <a:rPr lang="x-none" sz="2600" b="1" dirty="0">
                <a:solidFill>
                  <a:srgbClr val="0000FF"/>
                </a:solidFill>
                <a:latin typeface="Apple Symbols"/>
                <a:cs typeface="Apple Symbols"/>
              </a:rPr>
              <a:t>علاقة الادارة بالعلوم الاخرى</a:t>
            </a:r>
            <a:endParaRPr lang="en-US" sz="2600" dirty="0">
              <a:solidFill>
                <a:srgbClr val="0000FF"/>
              </a:solidFill>
              <a:latin typeface="Apple Symbols"/>
              <a:cs typeface="Apple Symbols"/>
            </a:endParaRPr>
          </a:p>
          <a:p>
            <a:pPr algn="ctr"/>
            <a:r>
              <a:rPr lang="x-none" sz="2700" dirty="0">
                <a:solidFill>
                  <a:srgbClr val="FF0000"/>
                </a:solidFill>
                <a:latin typeface="Apple Symbols"/>
                <a:cs typeface="Apple Symbols"/>
              </a:rPr>
              <a:t>علم الاجتماع</a:t>
            </a:r>
            <a:endParaRPr lang="en-US" sz="2700" dirty="0">
              <a:solidFill>
                <a:srgbClr val="FF0000"/>
              </a:solidFill>
              <a:latin typeface="Apple Symbols"/>
              <a:cs typeface="Apple Symbols"/>
            </a:endParaRPr>
          </a:p>
          <a:p>
            <a:pPr algn="ctr"/>
            <a:r>
              <a:rPr lang="x-none" sz="2400" dirty="0" smtClean="0">
                <a:latin typeface="Apple Symbols"/>
                <a:cs typeface="Apple Symbols"/>
              </a:rPr>
              <a:t>يركز علم الاجتماع على دراسة الجماعات بما في ذلك نشأتها و تكوينها و وظائفها والعلاقات فيما بين اعضائها . وبما ان الفرد يعمل ضمن الجماعة ، والمنظمة عبارة جماعات ، والمنظمة تعيش في مجتمع و تتفاعل معه ، لذا من الضروري ان يكون المدير ملما بالمبادئ الاساسية في علم الاجتماع .</a:t>
            </a:r>
            <a:endParaRPr lang="en-US" sz="2400" dirty="0" smtClean="0">
              <a:latin typeface="Apple Symbols"/>
              <a:cs typeface="Apple Symbols"/>
            </a:endParaRPr>
          </a:p>
          <a:p>
            <a:pPr algn="ctr"/>
            <a:r>
              <a:rPr lang="en-US" sz="2700" dirty="0">
                <a:latin typeface="Apple Symbols"/>
                <a:cs typeface="Apple Symbols"/>
              </a:rPr>
              <a:t> </a:t>
            </a:r>
          </a:p>
          <a:p>
            <a:pPr algn="ctr"/>
            <a:endParaRPr lang="en-US" dirty="0">
              <a:latin typeface="Apple Symbols"/>
              <a:cs typeface="Apple Symbols"/>
            </a:endParaRPr>
          </a:p>
        </p:txBody>
      </p:sp>
      <p:sp>
        <p:nvSpPr>
          <p:cNvPr id="5" name="TextBox 4"/>
          <p:cNvSpPr txBox="1"/>
          <p:nvPr/>
        </p:nvSpPr>
        <p:spPr>
          <a:xfrm>
            <a:off x="179512" y="3344792"/>
            <a:ext cx="8820472" cy="3108544"/>
          </a:xfrm>
          <a:prstGeom prst="rect">
            <a:avLst/>
          </a:prstGeom>
          <a:noFill/>
        </p:spPr>
        <p:txBody>
          <a:bodyPr wrap="square" rtlCol="0">
            <a:spAutoFit/>
          </a:bodyPr>
          <a:lstStyle/>
          <a:p>
            <a:pPr algn="ctr"/>
            <a:r>
              <a:rPr lang="x-none" sz="2800" dirty="0">
                <a:solidFill>
                  <a:srgbClr val="FF0000"/>
                </a:solidFill>
                <a:latin typeface="Apple Symbols"/>
                <a:cs typeface="Apple Symbols"/>
              </a:rPr>
              <a:t>علم النفس</a:t>
            </a:r>
            <a:endParaRPr lang="en-US" sz="2800" dirty="0">
              <a:solidFill>
                <a:srgbClr val="FF0000"/>
              </a:solidFill>
              <a:latin typeface="Apple Symbols"/>
              <a:cs typeface="Apple Symbols"/>
            </a:endParaRPr>
          </a:p>
          <a:p>
            <a:pPr algn="ctr"/>
            <a:r>
              <a:rPr lang="x-none" sz="2800" dirty="0">
                <a:latin typeface="Apple Symbols"/>
                <a:cs typeface="Apple Symbols"/>
              </a:rPr>
              <a:t>يتعين على المدير ان يكون لديه خلفية بعلم النفس الذي يركز على دراسة وتفسير شخصية الفرد ودوافعه واتجاهاته والعوامل التي تحفزه على تحديد نمط السلوك الذي يدفعه للقيام بطريقة ايجابية ليساعد المدير على فهم سلوك مرؤوسيه والتوقع بما سيكون عليه هذا السلوك في المستقبل ، مما يسهل عليه التعامل معهم وايجاد علاقة ايجابية .</a:t>
            </a:r>
            <a:endParaRPr lang="en-US" sz="2800" dirty="0">
              <a:latin typeface="Apple Symbols"/>
              <a:cs typeface="Apple Symbols"/>
            </a:endParaRPr>
          </a:p>
          <a:p>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p:tgtEl>
                                          <p:spTgt spid="16387">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6387">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9" dur="500"/>
                                        <p:tgtEl>
                                          <p:spTgt spid="1638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48680"/>
            <a:ext cx="8572560" cy="4536504"/>
          </a:xfrm>
        </p:spPr>
        <p:style>
          <a:lnRef idx="2">
            <a:schemeClr val="accent1"/>
          </a:lnRef>
          <a:fillRef idx="1">
            <a:schemeClr val="lt1"/>
          </a:fillRef>
          <a:effectRef idx="0">
            <a:schemeClr val="accent1"/>
          </a:effectRef>
          <a:fontRef idx="minor">
            <a:schemeClr val="dk1"/>
          </a:fontRef>
        </p:style>
        <p:txBody>
          <a:bodyPr>
            <a:noAutofit/>
          </a:bodyPr>
          <a:lstStyle/>
          <a:p>
            <a:pPr marL="0" indent="0" algn="r" rtl="1">
              <a:buNone/>
            </a:pPr>
            <a:r>
              <a:rPr lang="x-none" b="1" dirty="0">
                <a:solidFill>
                  <a:srgbClr val="FF0000"/>
                </a:solidFill>
                <a:effectLst>
                  <a:outerShdw blurRad="38100" dist="38100" dir="2700000" algn="tl">
                    <a:srgbClr val="000000">
                      <a:alpha val="43137"/>
                    </a:srgbClr>
                  </a:outerShdw>
                </a:effectLst>
                <a:latin typeface="Apple Symbols"/>
                <a:cs typeface="Apple Symbols"/>
              </a:rPr>
              <a:t>2- تخويل الصلاحية :</a:t>
            </a:r>
            <a:endParaRPr lang="en-US" b="1" dirty="0">
              <a:solidFill>
                <a:srgbClr val="FF0000"/>
              </a:solidFill>
              <a:effectLst>
                <a:outerShdw blurRad="38100" dist="38100" dir="2700000" algn="tl">
                  <a:srgbClr val="000000">
                    <a:alpha val="43137"/>
                  </a:srgbClr>
                </a:outerShdw>
              </a:effectLst>
              <a:latin typeface="Apple Symbols"/>
              <a:cs typeface="Apple Symbols"/>
            </a:endParaRPr>
          </a:p>
          <a:p>
            <a:pPr marL="0" indent="0" algn="r" rtl="1">
              <a:buNone/>
            </a:pPr>
            <a:r>
              <a:rPr lang="x-none" sz="2400" dirty="0" smtClean="0">
                <a:latin typeface="Apple Symbols"/>
                <a:cs typeface="Apple Symbols"/>
              </a:rPr>
              <a:t>التخويل يعني إعطاء حق التصرف واتخاذ القرارات وفي نطاق محدد وبالقدر اللازم لانجاز المهمات المعينة من قبل المستويات الوسطى واللب التشغيلي من الإدارة العليا ، أومن مدير المنظمة ببعض من صلاحياته واختصاصاته إلى مساعديه ومديري الأقسام التخصصية الذين يثق بهم لأداء مهماتهم بفاعلية.</a:t>
            </a:r>
            <a:endParaRPr lang="x-none" sz="2400" dirty="0">
              <a:latin typeface="Apple Symbols"/>
              <a:cs typeface="Apple Symbols"/>
            </a:endParaRPr>
          </a:p>
          <a:p>
            <a:pPr marL="0" indent="0" algn="r" rtl="1">
              <a:buNone/>
            </a:pPr>
            <a:r>
              <a:rPr lang="en-US" sz="2400" dirty="0" smtClean="0">
                <a:latin typeface="Apple Symbols"/>
                <a:cs typeface="Apple Symbols"/>
              </a:rPr>
              <a:t> </a:t>
            </a:r>
            <a:r>
              <a:rPr lang="x-none" sz="2400" u="sng" dirty="0" smtClean="0">
                <a:latin typeface="Apple Symbols"/>
                <a:cs typeface="Apple Symbols"/>
              </a:rPr>
              <a:t>ويجب أن نعرف بأن التخويل لا</a:t>
            </a:r>
            <a:r>
              <a:rPr lang="ar-IQ" sz="2400" u="sng" dirty="0" smtClean="0">
                <a:latin typeface="Apple Symbols"/>
                <a:cs typeface="Apple Symbols"/>
              </a:rPr>
              <a:t> </a:t>
            </a:r>
            <a:r>
              <a:rPr lang="x-none" sz="2400" u="sng" dirty="0" smtClean="0">
                <a:latin typeface="Apple Symbols"/>
                <a:cs typeface="Apple Symbols"/>
              </a:rPr>
              <a:t>يعني التخلص أو التنازل من الصلاحية،</a:t>
            </a:r>
            <a:r>
              <a:rPr lang="x-none" sz="2400" dirty="0" smtClean="0">
                <a:latin typeface="Apple Symbols"/>
                <a:cs typeface="Apple Symbols"/>
              </a:rPr>
              <a:t> بل يبقى المدير الذي خول بعض صلاحياته إلى الآخرين </a:t>
            </a:r>
            <a:r>
              <a:rPr lang="x-none" sz="2400" u="sng" dirty="0" smtClean="0">
                <a:latin typeface="Apple Symbols"/>
                <a:cs typeface="Apple Symbols"/>
              </a:rPr>
              <a:t>مسئولا</a:t>
            </a:r>
            <a:r>
              <a:rPr lang="ar-IQ" sz="2400" u="sng" dirty="0" smtClean="0">
                <a:latin typeface="Apple Symbols"/>
                <a:cs typeface="Apple Symbols"/>
              </a:rPr>
              <a:t>ً</a:t>
            </a:r>
            <a:r>
              <a:rPr lang="x-none" sz="2400" u="sng" dirty="0" smtClean="0">
                <a:latin typeface="Apple Symbols"/>
                <a:cs typeface="Apple Symbols"/>
              </a:rPr>
              <a:t> أمام الجهات الأعلى منه في جميع القرارات</a:t>
            </a:r>
            <a:r>
              <a:rPr lang="x-none" sz="2400" dirty="0" smtClean="0">
                <a:latin typeface="Apple Symbols"/>
                <a:cs typeface="Apple Symbols"/>
              </a:rPr>
              <a:t> التي تصدر عن </a:t>
            </a:r>
            <a:r>
              <a:rPr lang="x-none" sz="2400" u="sng" dirty="0" smtClean="0">
                <a:latin typeface="Apple Symbols"/>
                <a:cs typeface="Apple Symbols"/>
              </a:rPr>
              <a:t>مساعديه والأشخاص </a:t>
            </a:r>
            <a:r>
              <a:rPr lang="x-none" sz="2400" dirty="0" smtClean="0">
                <a:latin typeface="Apple Symbols"/>
                <a:cs typeface="Apple Symbols"/>
              </a:rPr>
              <a:t>الذين تم تخويلهم الصلاحيات .ومن </a:t>
            </a:r>
            <a:r>
              <a:rPr lang="x-none" sz="2400" u="sng" dirty="0" smtClean="0">
                <a:latin typeface="Apple Symbols"/>
                <a:cs typeface="Apple Symbols"/>
              </a:rPr>
              <a:t>حق المدير </a:t>
            </a:r>
            <a:r>
              <a:rPr lang="x-none" sz="2400" dirty="0" smtClean="0">
                <a:latin typeface="Apple Symbols"/>
                <a:cs typeface="Apple Symbols"/>
              </a:rPr>
              <a:t>أن </a:t>
            </a:r>
            <a:r>
              <a:rPr lang="x-none" sz="2400" u="sng" dirty="0" smtClean="0">
                <a:latin typeface="Apple Symbols"/>
                <a:cs typeface="Apple Symbols"/>
              </a:rPr>
              <a:t>يسترد</a:t>
            </a:r>
            <a:r>
              <a:rPr lang="x-none" sz="2400" dirty="0" smtClean="0">
                <a:latin typeface="Apple Symbols"/>
                <a:cs typeface="Apple Symbols"/>
              </a:rPr>
              <a:t> هذه الصلاحيات في أي وقت من مرؤوسيه </a:t>
            </a:r>
            <a:r>
              <a:rPr lang="x-none" sz="2400" u="sng" dirty="0" smtClean="0">
                <a:latin typeface="Apple Symbols"/>
                <a:cs typeface="Apple Symbols"/>
              </a:rPr>
              <a:t>عندما يتضح له سوء استخدامها من قبلهم </a:t>
            </a:r>
            <a:r>
              <a:rPr lang="x-none" sz="2400" dirty="0" smtClean="0">
                <a:latin typeface="Apple Symbols"/>
                <a:cs typeface="Apple Symbols"/>
              </a:rPr>
              <a:t>أو </a:t>
            </a:r>
            <a:r>
              <a:rPr lang="x-none" sz="2400" u="sng" dirty="0" smtClean="0">
                <a:latin typeface="Apple Symbols"/>
                <a:cs typeface="Apple Symbols"/>
              </a:rPr>
              <a:t>عجزهم</a:t>
            </a:r>
            <a:r>
              <a:rPr lang="x-none" sz="2400" dirty="0" smtClean="0">
                <a:latin typeface="Apple Symbols"/>
                <a:cs typeface="Apple Symbols"/>
              </a:rPr>
              <a:t> بالنهوض عن </a:t>
            </a:r>
            <a:r>
              <a:rPr lang="x-none" sz="2400" u="sng" dirty="0" smtClean="0">
                <a:latin typeface="Apple Symbols"/>
                <a:cs typeface="Apple Symbols"/>
              </a:rPr>
              <a:t>مسؤولياتهم بالشكل الكامل والصحيح.</a:t>
            </a:r>
            <a:endParaRPr lang="en-US" sz="2400" u="sng" dirty="0" smtClean="0">
              <a:latin typeface="Apple Symbols"/>
              <a:cs typeface="Apple Symbols"/>
            </a:endParaRPr>
          </a:p>
          <a:p>
            <a:pPr algn="r" rtl="1">
              <a:buNone/>
            </a:pP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110</a:t>
            </a:fld>
            <a:endParaRPr lang="ar-IQ"/>
          </a:p>
        </p:txBody>
      </p:sp>
    </p:spTree>
    <p:extLst>
      <p:ext uri="{BB962C8B-B14F-4D97-AF65-F5344CB8AC3E}">
        <p14:creationId xmlns:p14="http://schemas.microsoft.com/office/powerpoint/2010/main" val="417360192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04664"/>
            <a:ext cx="8715436" cy="5400600"/>
          </a:xfrm>
        </p:spPr>
        <p:style>
          <a:lnRef idx="2">
            <a:schemeClr val="accent1"/>
          </a:lnRef>
          <a:fillRef idx="1">
            <a:schemeClr val="lt1"/>
          </a:fillRef>
          <a:effectRef idx="0">
            <a:schemeClr val="accent1"/>
          </a:effectRef>
          <a:fontRef idx="minor">
            <a:schemeClr val="dk1"/>
          </a:fontRef>
        </p:style>
        <p:txBody>
          <a:bodyPr>
            <a:noAutofit/>
          </a:bodyPr>
          <a:lstStyle/>
          <a:p>
            <a:pPr algn="r" rtl="1">
              <a:lnSpc>
                <a:spcPct val="170000"/>
              </a:lnSpc>
              <a:buNone/>
            </a:pPr>
            <a:r>
              <a:rPr lang="ar-IQ" sz="2400" b="1" dirty="0">
                <a:solidFill>
                  <a:srgbClr val="FF0000"/>
                </a:solidFill>
                <a:latin typeface="Apple Symbols"/>
                <a:cs typeface="Apple Symbols"/>
              </a:rPr>
              <a:t>3- </a:t>
            </a:r>
            <a:r>
              <a:rPr lang="ar-IQ" sz="2400" b="1" dirty="0" smtClean="0">
                <a:solidFill>
                  <a:srgbClr val="FF0000"/>
                </a:solidFill>
                <a:latin typeface="Apple Symbols"/>
                <a:cs typeface="Apple Symbols"/>
              </a:rPr>
              <a:t>مصا</a:t>
            </a:r>
            <a:r>
              <a:rPr lang="x-none" sz="2400" b="1" dirty="0" smtClean="0">
                <a:solidFill>
                  <a:srgbClr val="FF0000"/>
                </a:solidFill>
                <a:latin typeface="Apple Symbols"/>
                <a:cs typeface="Apple Symbols"/>
              </a:rPr>
              <a:t>در </a:t>
            </a:r>
            <a:r>
              <a:rPr lang="x-none" sz="2400" b="1" dirty="0">
                <a:solidFill>
                  <a:srgbClr val="FF0000"/>
                </a:solidFill>
                <a:latin typeface="Apple Symbols"/>
                <a:cs typeface="Apple Symbols"/>
              </a:rPr>
              <a:t>الصلاحية :</a:t>
            </a:r>
          </a:p>
          <a:p>
            <a:pPr algn="r" rtl="1">
              <a:lnSpc>
                <a:spcPct val="170000"/>
              </a:lnSpc>
              <a:buNone/>
            </a:pPr>
            <a:r>
              <a:rPr lang="x-none" sz="2400" b="1" dirty="0">
                <a:latin typeface="Apple Symbols"/>
                <a:cs typeface="Apple Symbols"/>
              </a:rPr>
              <a:t>هناك ثلاث نظريات أو مداخل لهذه المصادر وهي :</a:t>
            </a:r>
            <a:endParaRPr lang="en-US" sz="2400" b="1" dirty="0">
              <a:latin typeface="Apple Symbols"/>
              <a:cs typeface="Apple Symbols"/>
            </a:endParaRPr>
          </a:p>
          <a:p>
            <a:pPr lvl="0" algn="r" rtl="1">
              <a:lnSpc>
                <a:spcPct val="170000"/>
              </a:lnSpc>
              <a:buNone/>
            </a:pPr>
            <a:r>
              <a:rPr lang="x-none" sz="2400" b="1" dirty="0">
                <a:solidFill>
                  <a:srgbClr val="0000FF"/>
                </a:solidFill>
                <a:latin typeface="Apple Symbols"/>
                <a:cs typeface="Apple Symbols"/>
              </a:rPr>
              <a:t>أ - نظرية الصلاحية الرسمية :</a:t>
            </a:r>
          </a:p>
          <a:p>
            <a:pPr lvl="0" algn="r" rtl="1">
              <a:lnSpc>
                <a:spcPct val="170000"/>
              </a:lnSpc>
              <a:buNone/>
            </a:pPr>
            <a:r>
              <a:rPr lang="x-none" sz="2400" b="1" dirty="0">
                <a:latin typeface="Apple Symbols"/>
                <a:cs typeface="Apple Symbols"/>
              </a:rPr>
              <a:t> تؤكد هذه النظرية على إن المصدر الأخير للصلاحية هو الجهة المالكة لها. فأن المجتمع هو المالك الحقيقي لمختلف وسائل الإنتاج لذا فمصدر الصلاحية هو المجتمع الذي بدوره يحدد الصلاحيات للدولة وكافة القطاعات فيها .</a:t>
            </a:r>
            <a:r>
              <a:rPr lang="en-US" sz="2400" b="1" dirty="0">
                <a:latin typeface="Apple Symbols"/>
                <a:cs typeface="Apple Symbols"/>
              </a:rPr>
              <a:t> </a:t>
            </a:r>
            <a:r>
              <a:rPr lang="x-none" sz="2400" b="1" dirty="0">
                <a:latin typeface="Apple Symbols"/>
                <a:cs typeface="Apple Symbols"/>
              </a:rPr>
              <a:t>مع النظرية الثابتة.</a:t>
            </a:r>
            <a:endParaRPr lang="en-US" sz="2400" b="1" dirty="0">
              <a:latin typeface="Apple Symbols"/>
              <a:cs typeface="Apple Symbols"/>
            </a:endParaRPr>
          </a:p>
          <a:p>
            <a:pPr algn="r" rtl="1">
              <a:buNone/>
            </a:pPr>
            <a:endParaRPr lang="ar-IQ" sz="2400" b="1"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111</a:t>
            </a:fld>
            <a:endParaRPr lang="ar-IQ"/>
          </a:p>
        </p:txBody>
      </p:sp>
    </p:spTree>
    <p:extLst>
      <p:ext uri="{BB962C8B-B14F-4D97-AF65-F5344CB8AC3E}">
        <p14:creationId xmlns:p14="http://schemas.microsoft.com/office/powerpoint/2010/main" val="118549545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04664"/>
            <a:ext cx="8715436" cy="3672408"/>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marL="0" lvl="0" indent="0" algn="r" rtl="1">
              <a:lnSpc>
                <a:spcPct val="170000"/>
              </a:lnSpc>
              <a:buNone/>
            </a:pPr>
            <a:r>
              <a:rPr lang="x-none" sz="8000" b="1" dirty="0" smtClean="0">
                <a:ln w="1905"/>
                <a:solidFill>
                  <a:srgbClr val="0000FF"/>
                </a:solidFill>
                <a:effectLst>
                  <a:innerShdw blurRad="69850" dist="43180" dir="5400000">
                    <a:srgbClr val="000000">
                      <a:alpha val="65000"/>
                    </a:srgbClr>
                  </a:innerShdw>
                  <a:reflection blurRad="6350" stA="55000" endA="300" endPos="45500" dir="5400000" sy="-100000" algn="bl" rotWithShape="0"/>
                </a:effectLst>
                <a:latin typeface="Apple Symbols"/>
                <a:cs typeface="Apple Symbols"/>
              </a:rPr>
              <a:t>ب </a:t>
            </a:r>
            <a:r>
              <a:rPr lang="mr-IN" sz="8000" b="1" dirty="0" smtClean="0">
                <a:ln w="1905"/>
                <a:solidFill>
                  <a:srgbClr val="0000FF"/>
                </a:solidFill>
                <a:effectLst>
                  <a:innerShdw blurRad="69850" dist="43180" dir="5400000">
                    <a:srgbClr val="000000">
                      <a:alpha val="65000"/>
                    </a:srgbClr>
                  </a:innerShdw>
                  <a:reflection blurRad="6350" stA="55000" endA="300" endPos="45500" dir="5400000" sy="-100000" algn="bl" rotWithShape="0"/>
                </a:effectLst>
                <a:latin typeface="Apple Symbols"/>
                <a:cs typeface="Apple Symbols"/>
              </a:rPr>
              <a:t>–</a:t>
            </a:r>
            <a:r>
              <a:rPr lang="x-none" sz="7400" b="1" dirty="0" smtClean="0">
                <a:solidFill>
                  <a:srgbClr val="0000FF"/>
                </a:solidFill>
                <a:latin typeface="Apple Symbols"/>
                <a:cs typeface="Apple Symbols"/>
              </a:rPr>
              <a:t>نظرية </a:t>
            </a:r>
            <a:r>
              <a:rPr lang="x-none" sz="7400" b="1" dirty="0">
                <a:solidFill>
                  <a:srgbClr val="0000FF"/>
                </a:solidFill>
                <a:latin typeface="Apple Symbols"/>
                <a:cs typeface="Apple Symbols"/>
              </a:rPr>
              <a:t>الصلاحية من قبل المرؤوسين</a:t>
            </a:r>
            <a:r>
              <a:rPr lang="ar-IQ" sz="7400" b="1" dirty="0">
                <a:solidFill>
                  <a:srgbClr val="0000FF"/>
                </a:solidFill>
                <a:latin typeface="Apple Symbols"/>
                <a:cs typeface="Apple Symbols"/>
              </a:rPr>
              <a:t> </a:t>
            </a:r>
            <a:r>
              <a:rPr lang="x-none" sz="7400" b="1" dirty="0">
                <a:solidFill>
                  <a:srgbClr val="0000FF"/>
                </a:solidFill>
                <a:latin typeface="Apple Symbols"/>
                <a:cs typeface="Apple Symbols"/>
              </a:rPr>
              <a:t>:</a:t>
            </a:r>
            <a:endParaRPr lang="ar-IQ" sz="7400" b="1" dirty="0">
              <a:solidFill>
                <a:srgbClr val="0000FF"/>
              </a:solidFill>
              <a:latin typeface="Apple Symbols"/>
              <a:cs typeface="Apple Symbols"/>
            </a:endParaRPr>
          </a:p>
          <a:p>
            <a:pPr marL="0" lvl="0" indent="0" algn="r" rtl="1">
              <a:lnSpc>
                <a:spcPct val="170000"/>
              </a:lnSpc>
              <a:buNone/>
            </a:pPr>
            <a:r>
              <a:rPr lang="ar-IQ" sz="9600" dirty="0" smtClean="0">
                <a:latin typeface="Apple Symbols"/>
                <a:cs typeface="Apple Symbols"/>
              </a:rPr>
              <a:t> </a:t>
            </a:r>
            <a:r>
              <a:rPr lang="x-none" sz="7400" dirty="0" smtClean="0">
                <a:latin typeface="Apple Symbols"/>
                <a:cs typeface="Apple Symbols"/>
              </a:rPr>
              <a:t>بموجب هذه النظرية </a:t>
            </a:r>
            <a:r>
              <a:rPr lang="x-none" sz="7400" b="1" dirty="0" smtClean="0">
                <a:latin typeface="Apple Symbols"/>
                <a:cs typeface="Apple Symbols"/>
              </a:rPr>
              <a:t>المدير يستمد الصلاحيات</a:t>
            </a:r>
            <a:r>
              <a:rPr lang="x-none" sz="7400" dirty="0" smtClean="0">
                <a:latin typeface="Apple Symbols"/>
                <a:cs typeface="Apple Symbols"/>
              </a:rPr>
              <a:t> الحقيقة من </a:t>
            </a:r>
            <a:r>
              <a:rPr lang="x-none" sz="7400" b="1" dirty="0" smtClean="0">
                <a:latin typeface="Apple Symbols"/>
                <a:cs typeface="Apple Symbols"/>
              </a:rPr>
              <a:t>مرؤوسيه</a:t>
            </a:r>
            <a:r>
              <a:rPr lang="x-none" sz="7400" dirty="0" smtClean="0">
                <a:latin typeface="Apple Symbols"/>
                <a:cs typeface="Apple Symbols"/>
              </a:rPr>
              <a:t> وليس من </a:t>
            </a:r>
            <a:r>
              <a:rPr lang="x-none" sz="7400" b="1" dirty="0" err="1" smtClean="0">
                <a:latin typeface="Apple Symbols"/>
                <a:cs typeface="Apple Symbols"/>
              </a:rPr>
              <a:t>رؤوسائه</a:t>
            </a:r>
            <a:r>
              <a:rPr lang="x-none" sz="7400" dirty="0" smtClean="0">
                <a:latin typeface="Apple Symbols"/>
                <a:cs typeface="Apple Symbols"/>
              </a:rPr>
              <a:t>.</a:t>
            </a:r>
            <a:r>
              <a:rPr lang="ar-IQ" sz="7400" dirty="0" smtClean="0">
                <a:latin typeface="Apple Symbols"/>
                <a:cs typeface="Apple Symbols"/>
              </a:rPr>
              <a:t> </a:t>
            </a:r>
            <a:r>
              <a:rPr lang="x-none" sz="7400" dirty="0" smtClean="0">
                <a:latin typeface="Apple Symbols"/>
                <a:cs typeface="Apple Symbols"/>
              </a:rPr>
              <a:t>لان العامل المهم </a:t>
            </a:r>
            <a:r>
              <a:rPr lang="x-none" sz="7400" b="1" dirty="0">
                <a:latin typeface="Apple Symbols"/>
                <a:cs typeface="Apple Symbols"/>
              </a:rPr>
              <a:t>هو إن المدير </a:t>
            </a:r>
            <a:r>
              <a:rPr lang="x-none" sz="7400" dirty="0" smtClean="0">
                <a:latin typeface="Apple Symbols"/>
                <a:cs typeface="Apple Symbols"/>
              </a:rPr>
              <a:t>ليست له أي صلاحية حقيقية ما</a:t>
            </a:r>
            <a:r>
              <a:rPr lang="ar-IQ" sz="7400" dirty="0" smtClean="0">
                <a:latin typeface="Apple Symbols"/>
                <a:cs typeface="Apple Symbols"/>
              </a:rPr>
              <a:t> </a:t>
            </a:r>
            <a:r>
              <a:rPr lang="x-none" sz="7400" dirty="0" smtClean="0">
                <a:latin typeface="Apple Symbols"/>
                <a:cs typeface="Apple Symbols"/>
              </a:rPr>
              <a:t>لم يقبلها المرؤوسون أنفسهم ، وهذا يدل على إن المدير يجب أن يعتمد في قيادته لمرؤوسيه على </a:t>
            </a:r>
            <a:r>
              <a:rPr lang="x-none" sz="7400" b="1" dirty="0" smtClean="0">
                <a:latin typeface="Apple Symbols"/>
                <a:cs typeface="Apple Symbols"/>
              </a:rPr>
              <a:t>ممارسة التأثير التوجيهي في سلوك مرؤوسيه حتى يتبعونه بثقة وولاء </a:t>
            </a:r>
            <a:r>
              <a:rPr lang="x-none" sz="7400" dirty="0" smtClean="0">
                <a:latin typeface="Apple Symbols"/>
                <a:cs typeface="Apple Symbols"/>
              </a:rPr>
              <a:t>.</a:t>
            </a:r>
            <a:endParaRPr lang="en-US" sz="7400" dirty="0" smtClean="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112</a:t>
            </a:fld>
            <a:endParaRPr lang="ar-IQ"/>
          </a:p>
        </p:txBody>
      </p:sp>
    </p:spTree>
    <p:extLst>
      <p:ext uri="{BB962C8B-B14F-4D97-AF65-F5344CB8AC3E}">
        <p14:creationId xmlns:p14="http://schemas.microsoft.com/office/powerpoint/2010/main" val="274933240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04664"/>
            <a:ext cx="8715436" cy="4104456"/>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lgn="r" rtl="1">
              <a:lnSpc>
                <a:spcPct val="170000"/>
              </a:lnSpc>
              <a:buNone/>
            </a:pPr>
            <a:r>
              <a:rPr lang="x-none" sz="12800" dirty="0">
                <a:solidFill>
                  <a:srgbClr val="0000FF"/>
                </a:solidFill>
                <a:latin typeface="Apple Symbols"/>
                <a:cs typeface="Apple Symbols"/>
              </a:rPr>
              <a:t>ج - نظرية الصلاحية الشخصية :</a:t>
            </a:r>
          </a:p>
          <a:p>
            <a:pPr algn="r" rtl="1">
              <a:lnSpc>
                <a:spcPct val="170000"/>
              </a:lnSpc>
              <a:buNone/>
            </a:pPr>
            <a:r>
              <a:rPr lang="x-none" sz="9600" dirty="0" smtClean="0">
                <a:latin typeface="Apple Symbols"/>
                <a:cs typeface="Apple Symbols"/>
              </a:rPr>
              <a:t> تعني إن </a:t>
            </a:r>
            <a:r>
              <a:rPr lang="x-none" sz="9600" b="1" dirty="0" smtClean="0">
                <a:latin typeface="Apple Symbols"/>
                <a:cs typeface="Apple Symbols"/>
              </a:rPr>
              <a:t>الشخص يكتسب صلاحية</a:t>
            </a:r>
            <a:r>
              <a:rPr lang="x-none" sz="9600" dirty="0" smtClean="0">
                <a:latin typeface="Apple Symbols"/>
                <a:cs typeface="Apple Symbols"/>
              </a:rPr>
              <a:t> معينة باتجاه الآخرين حينما يكون </a:t>
            </a:r>
            <a:r>
              <a:rPr lang="x-none" sz="9600" b="1" dirty="0" smtClean="0">
                <a:latin typeface="Apple Symbols"/>
                <a:cs typeface="Apple Symbols"/>
              </a:rPr>
              <a:t>ماهرا</a:t>
            </a:r>
            <a:r>
              <a:rPr lang="ar-IQ" sz="9600" b="1" dirty="0" smtClean="0">
                <a:latin typeface="Apple Symbols"/>
                <a:cs typeface="Apple Symbols"/>
              </a:rPr>
              <a:t>ً</a:t>
            </a:r>
            <a:r>
              <a:rPr lang="x-none" sz="9600" b="1" dirty="0" smtClean="0">
                <a:latin typeface="Apple Symbols"/>
                <a:cs typeface="Apple Symbols"/>
              </a:rPr>
              <a:t> وخبيرا</a:t>
            </a:r>
            <a:r>
              <a:rPr lang="ar-IQ" sz="9600" b="1" dirty="0" smtClean="0">
                <a:latin typeface="Apple Symbols"/>
                <a:cs typeface="Apple Symbols"/>
              </a:rPr>
              <a:t>ً</a:t>
            </a:r>
            <a:r>
              <a:rPr lang="x-none" sz="9600" b="1" dirty="0" smtClean="0">
                <a:latin typeface="Apple Symbols"/>
                <a:cs typeface="Apple Symbols"/>
              </a:rPr>
              <a:t> ومبدعا</a:t>
            </a:r>
            <a:r>
              <a:rPr lang="ar-IQ" sz="9600" b="1" dirty="0" smtClean="0">
                <a:latin typeface="Apple Symbols"/>
                <a:cs typeface="Apple Symbols"/>
              </a:rPr>
              <a:t>ً</a:t>
            </a:r>
            <a:r>
              <a:rPr lang="x-none" sz="9600" b="1" dirty="0" smtClean="0">
                <a:latin typeface="Apple Symbols"/>
                <a:cs typeface="Apple Symbols"/>
              </a:rPr>
              <a:t> في مجال عمله </a:t>
            </a:r>
            <a:r>
              <a:rPr lang="x-none" sz="9600" dirty="0" smtClean="0">
                <a:latin typeface="Apple Symbols"/>
                <a:cs typeface="Apple Symbols"/>
              </a:rPr>
              <a:t>وقادر على إبداء </a:t>
            </a:r>
            <a:r>
              <a:rPr lang="x-none" sz="9600" b="1" dirty="0" smtClean="0">
                <a:latin typeface="Apple Symbols"/>
                <a:cs typeface="Apple Symbols"/>
              </a:rPr>
              <a:t>الآراء والمقترحات البناءة وإرشادات لها وزنها العلمي والإداري</a:t>
            </a:r>
            <a:r>
              <a:rPr lang="x-none" sz="9600" dirty="0" smtClean="0">
                <a:latin typeface="Apple Symbols"/>
                <a:cs typeface="Apple Symbols"/>
              </a:rPr>
              <a:t> على الرغم من موقعه الوظيفي لهذا الشخص أي ليس شرطا أن يكون مدير له صلاحية اتخاذ القرارات والأمر تنفيذها وهذا كثيرا ما ينسجم مع النظرية الثابتة.</a:t>
            </a:r>
            <a:endParaRPr lang="en-US" sz="9600" dirty="0" smtClean="0">
              <a:latin typeface="Apple Symbols"/>
              <a:cs typeface="Apple Symbols"/>
            </a:endParaRPr>
          </a:p>
          <a:p>
            <a:pPr algn="r" rtl="1">
              <a:buNone/>
            </a:pP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113</a:t>
            </a:fld>
            <a:endParaRPr lang="ar-IQ"/>
          </a:p>
        </p:txBody>
      </p:sp>
    </p:spTree>
    <p:extLst>
      <p:ext uri="{BB962C8B-B14F-4D97-AF65-F5344CB8AC3E}">
        <p14:creationId xmlns:p14="http://schemas.microsoft.com/office/powerpoint/2010/main" val="399758217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style>
          <a:lnRef idx="2">
            <a:schemeClr val="accent1"/>
          </a:lnRef>
          <a:fillRef idx="1">
            <a:schemeClr val="lt1"/>
          </a:fillRef>
          <a:effectRef idx="0">
            <a:schemeClr val="accent1"/>
          </a:effectRef>
          <a:fontRef idx="minor">
            <a:schemeClr val="dk1"/>
          </a:fontRef>
        </p:style>
        <p:txBody>
          <a:bodyPr>
            <a:normAutofit/>
          </a:bodyPr>
          <a:lstStyle/>
          <a:p>
            <a:pPr algn="r" rtl="1">
              <a:buNone/>
            </a:pPr>
            <a:r>
              <a:rPr lang="x-none" sz="2400" b="1" dirty="0">
                <a:solidFill>
                  <a:srgbClr val="FF0000"/>
                </a:solidFill>
                <a:latin typeface="Apple Symbols"/>
                <a:cs typeface="Apple Symbols"/>
              </a:rPr>
              <a:t>4- أنواع  الصلاحية </a:t>
            </a:r>
          </a:p>
          <a:p>
            <a:pPr algn="r" rtl="1">
              <a:buNone/>
            </a:pPr>
            <a:r>
              <a:rPr lang="x-none" sz="2400" b="1" dirty="0">
                <a:latin typeface="Apple Symbols"/>
                <a:cs typeface="Apple Symbols"/>
              </a:rPr>
              <a:t>يكمن تحديد أنواع الصلاحية في الهيكل التنظيمي التي تعتمد على طبيعة العلاقات وتوزيعها بالشكل الذي يحقق التنسيق بين المدير والذين تخول إليهم لتوفير حسن العمل والانسجام لتحقيق أهداف المنظمة إلى ما يأتي :   </a:t>
            </a:r>
            <a:endParaRPr lang="en-US" sz="2400" b="1" dirty="0">
              <a:latin typeface="Apple Symbols"/>
              <a:cs typeface="Apple Symbols"/>
            </a:endParaRPr>
          </a:p>
          <a:p>
            <a:pPr algn="r" rtl="1">
              <a:buNone/>
            </a:pPr>
            <a:r>
              <a:rPr lang="x-none" sz="2400" b="1" dirty="0">
                <a:solidFill>
                  <a:srgbClr val="0000FF"/>
                </a:solidFill>
                <a:latin typeface="Apple Symbols"/>
                <a:cs typeface="Apple Symbols"/>
              </a:rPr>
              <a:t>أ - الصلاحية الراسية أو الخطية أو التنفيذية:</a:t>
            </a:r>
            <a:endParaRPr lang="en-US" sz="2400" b="1" dirty="0">
              <a:solidFill>
                <a:srgbClr val="0000FF"/>
              </a:solidFill>
              <a:latin typeface="Apple Symbols"/>
              <a:cs typeface="Apple Symbols"/>
            </a:endParaRPr>
          </a:p>
          <a:p>
            <a:pPr algn="r" rtl="1">
              <a:buNone/>
            </a:pPr>
            <a:r>
              <a:rPr lang="ar-IQ" sz="2400" b="1" dirty="0">
                <a:latin typeface="Apple Symbols"/>
                <a:cs typeface="Apple Symbols"/>
              </a:rPr>
              <a:t>     </a:t>
            </a:r>
            <a:r>
              <a:rPr lang="x-none" sz="2400" b="1" dirty="0">
                <a:latin typeface="Apple Symbols"/>
                <a:cs typeface="Apple Symbols"/>
              </a:rPr>
              <a:t>إنها الصلاحية التي تبدأ من أعلى الهيكل التنظيمي وتنزل في خط متسلسل إلى أسفل الهيكل،</a:t>
            </a:r>
            <a:r>
              <a:rPr lang="ar-IQ" sz="2400" b="1" dirty="0">
                <a:latin typeface="Apple Symbols"/>
                <a:cs typeface="Apple Symbols"/>
              </a:rPr>
              <a:t> </a:t>
            </a:r>
            <a:r>
              <a:rPr lang="x-none" sz="2400" b="1" dirty="0">
                <a:latin typeface="Apple Symbols"/>
                <a:cs typeface="Apple Symbols"/>
              </a:rPr>
              <a:t>وتنقسم عند نزولها إلى علاقات رأسية بين الرئيس والمرؤوس.</a:t>
            </a:r>
            <a:r>
              <a:rPr lang="ar-IQ" sz="2400" b="1" dirty="0">
                <a:latin typeface="Apple Symbols"/>
                <a:cs typeface="Apple Symbols"/>
              </a:rPr>
              <a:t> </a:t>
            </a:r>
            <a:r>
              <a:rPr lang="x-none" sz="2400" b="1" dirty="0">
                <a:latin typeface="Apple Symbols"/>
                <a:cs typeface="Apple Symbols"/>
              </a:rPr>
              <a:t>وأصحاب هذه الصلاحية هم المديرون الذين لهم حق إصدار القرارات وتظهر علاقات الصلاحية فيما بينهم بشكل متدرج .</a:t>
            </a:r>
            <a:endParaRPr lang="en-US" sz="2400" b="1" dirty="0">
              <a:latin typeface="Apple Symbols"/>
              <a:cs typeface="Apple Symbols"/>
            </a:endParaRPr>
          </a:p>
          <a:p>
            <a:pPr algn="r" rtl="1">
              <a:buNone/>
            </a:pPr>
            <a:r>
              <a:rPr lang="ar-IQ" sz="2400" b="1" dirty="0">
                <a:solidFill>
                  <a:srgbClr val="0000FF"/>
                </a:solidFill>
                <a:latin typeface="Apple Symbols"/>
                <a:cs typeface="Apple Symbols"/>
              </a:rPr>
              <a:t>ب -</a:t>
            </a:r>
            <a:r>
              <a:rPr lang="x-none" sz="2400" b="1" dirty="0">
                <a:solidFill>
                  <a:srgbClr val="0000FF"/>
                </a:solidFill>
                <a:latin typeface="Apple Symbols"/>
                <a:cs typeface="Apple Symbols"/>
              </a:rPr>
              <a:t> الصلاحية الاستشارية:</a:t>
            </a:r>
            <a:endParaRPr lang="en-US" sz="2400" b="1" dirty="0">
              <a:solidFill>
                <a:srgbClr val="0000FF"/>
              </a:solidFill>
              <a:latin typeface="Apple Symbols"/>
              <a:cs typeface="Apple Symbols"/>
            </a:endParaRPr>
          </a:p>
          <a:p>
            <a:pPr algn="r" rtl="1">
              <a:buNone/>
            </a:pPr>
            <a:r>
              <a:rPr lang="ar-IQ" sz="2400" b="1" dirty="0">
                <a:latin typeface="Apple Symbols"/>
                <a:cs typeface="Apple Symbols"/>
              </a:rPr>
              <a:t>  </a:t>
            </a:r>
            <a:r>
              <a:rPr lang="x-none" sz="2400" b="1" dirty="0">
                <a:latin typeface="Apple Symbols"/>
                <a:cs typeface="Apple Symbols"/>
              </a:rPr>
              <a:t>إنها ليست صلاحية آمرة أي ليست لها الحق في إصدار القرارات وإنما هي مساعدة للصلاحية التنفيذية وذلك من خلال تقديم الاستشارات والنصائح للمخولين بالصلاحية التنفيذية فضلا</a:t>
            </a:r>
            <a:r>
              <a:rPr lang="ar-IQ" sz="2400" b="1" dirty="0">
                <a:latin typeface="Apple Symbols"/>
                <a:cs typeface="Apple Symbols"/>
              </a:rPr>
              <a:t>ً</a:t>
            </a:r>
            <a:r>
              <a:rPr lang="x-none" sz="2400" b="1" dirty="0">
                <a:latin typeface="Apple Symbols"/>
                <a:cs typeface="Apple Symbols"/>
              </a:rPr>
              <a:t> عن تقديم المعلومات الضرورية اللازمة لاتخاذ القرارات ووضع الخطط والسياسات .</a:t>
            </a:r>
            <a:endParaRPr lang="en-US" sz="2400" b="1" dirty="0">
              <a:latin typeface="Apple Symbols"/>
              <a:cs typeface="Apple Symbols"/>
            </a:endParaRPr>
          </a:p>
          <a:p>
            <a:pPr algn="r" rtl="1">
              <a:buNone/>
            </a:pPr>
            <a:endParaRPr lang="ar-IQ" sz="2400" b="1"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114</a:t>
            </a:fld>
            <a:endParaRPr lang="ar-IQ"/>
          </a:p>
        </p:txBody>
      </p:sp>
    </p:spTree>
    <p:extLst>
      <p:ext uri="{BB962C8B-B14F-4D97-AF65-F5344CB8AC3E}">
        <p14:creationId xmlns:p14="http://schemas.microsoft.com/office/powerpoint/2010/main" val="172308844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3795904"/>
          </a:xfrm>
        </p:spPr>
        <p:style>
          <a:lnRef idx="2">
            <a:schemeClr val="accent1"/>
          </a:lnRef>
          <a:fillRef idx="1">
            <a:schemeClr val="lt1"/>
          </a:fillRef>
          <a:effectRef idx="0">
            <a:schemeClr val="accent1"/>
          </a:effectRef>
          <a:fontRef idx="minor">
            <a:schemeClr val="dk1"/>
          </a:fontRef>
        </p:style>
        <p:txBody>
          <a:bodyPr/>
          <a:lstStyle/>
          <a:p>
            <a:pPr algn="r" rtl="1">
              <a:buNone/>
            </a:pPr>
            <a:r>
              <a:rPr lang="ar-IQ" sz="2400" b="1" dirty="0">
                <a:solidFill>
                  <a:srgbClr val="0000FF"/>
                </a:solidFill>
                <a:latin typeface="Apple Symbols"/>
                <a:cs typeface="Apple Symbols"/>
              </a:rPr>
              <a:t>ج </a:t>
            </a:r>
            <a:r>
              <a:rPr lang="x-none" sz="2400" b="1" dirty="0">
                <a:solidFill>
                  <a:srgbClr val="0000FF"/>
                </a:solidFill>
                <a:latin typeface="Apple Symbols"/>
                <a:cs typeface="Apple Symbols"/>
              </a:rPr>
              <a:t>-الصلاحية الوظيفية: </a:t>
            </a:r>
            <a:endParaRPr lang="en-US" sz="2400" b="1" dirty="0">
              <a:solidFill>
                <a:srgbClr val="0000FF"/>
              </a:solidFill>
              <a:latin typeface="Apple Symbols"/>
              <a:cs typeface="Apple Symbols"/>
            </a:endParaRPr>
          </a:p>
          <a:p>
            <a:pPr algn="r" rtl="1">
              <a:buNone/>
            </a:pPr>
            <a:r>
              <a:rPr lang="ar-IQ" sz="2400" b="1" dirty="0">
                <a:latin typeface="Apple Symbols"/>
                <a:cs typeface="Apple Symbols"/>
              </a:rPr>
              <a:t> 	    </a:t>
            </a:r>
            <a:r>
              <a:rPr lang="x-none" sz="2400" b="1" dirty="0">
                <a:latin typeface="Apple Symbols"/>
                <a:cs typeface="Apple Symbols"/>
              </a:rPr>
              <a:t>هي تلك الصلاحية التي تمنح لفرد أو قسم بخصوص أداء عمليات أو تصرفات أو سياسات معينة أو أمور أخرى تتعلق لإنجاز فعاليات من قبل الأفراد العامين في الأقسام الأخرى . أي إنها صلاحية يحصل أو يستمد من الخدمات التي يقدمها صاحبها للأقسام الأخرى. بحكم كونه رئيسا</a:t>
            </a:r>
            <a:r>
              <a:rPr lang="ar-IQ" sz="2400" b="1" dirty="0">
                <a:latin typeface="Apple Symbols"/>
                <a:cs typeface="Apple Symbols"/>
              </a:rPr>
              <a:t>ً</a:t>
            </a:r>
            <a:r>
              <a:rPr lang="x-none" sz="2400" b="1" dirty="0">
                <a:latin typeface="Apple Symbols"/>
                <a:cs typeface="Apple Symbols"/>
              </a:rPr>
              <a:t> على هذا القسم في الهيكل التنظيمي بسبب إلمام وخبرة مدير هذا القسم في معرفة التعليمات التي يصدرها.</a:t>
            </a:r>
            <a:r>
              <a:rPr lang="ar-IQ" sz="2400" b="1" dirty="0">
                <a:latin typeface="Apple Symbols"/>
                <a:cs typeface="Apple Symbols"/>
              </a:rPr>
              <a:t> </a:t>
            </a:r>
            <a:r>
              <a:rPr lang="x-none" sz="2400" b="1" dirty="0">
                <a:latin typeface="Apple Symbols"/>
                <a:cs typeface="Apple Symbols"/>
              </a:rPr>
              <a:t>مثل إصدار مدير إدارة الموارد البشرية تعليمات تخص كافة العاملين في المنظمة.</a:t>
            </a:r>
            <a:endParaRPr lang="en-US" sz="2400" b="1" dirty="0">
              <a:latin typeface="Apple Symbols"/>
              <a:cs typeface="Apple Symbols"/>
            </a:endParaRPr>
          </a:p>
          <a:p>
            <a:pPr algn="r" rtl="1">
              <a:buNone/>
            </a:pPr>
            <a:endParaRPr lang="ar-IQ" sz="2400" b="1"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115</a:t>
            </a:fld>
            <a:endParaRPr lang="ar-IQ"/>
          </a:p>
        </p:txBody>
      </p:sp>
    </p:spTree>
    <p:extLst>
      <p:ext uri="{BB962C8B-B14F-4D97-AF65-F5344CB8AC3E}">
        <p14:creationId xmlns:p14="http://schemas.microsoft.com/office/powerpoint/2010/main" val="147317663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642942"/>
          </a:xfrm>
        </p:spPr>
        <p:style>
          <a:lnRef idx="2">
            <a:schemeClr val="accent1"/>
          </a:lnRef>
          <a:fillRef idx="1">
            <a:schemeClr val="lt1"/>
          </a:fillRef>
          <a:effectRef idx="0">
            <a:schemeClr val="accent1"/>
          </a:effectRef>
          <a:fontRef idx="minor">
            <a:schemeClr val="dk1"/>
          </a:fontRef>
        </p:style>
        <p:txBody>
          <a:bodyPr>
            <a:noAutofit/>
          </a:bodyPr>
          <a:lstStyle/>
          <a:p>
            <a:pPr algn="ctr"/>
            <a:r>
              <a:rPr lang="x-none" sz="3600" b="1" dirty="0">
                <a:latin typeface="Apple Symbols"/>
                <a:cs typeface="Apple Symbols"/>
              </a:rPr>
              <a:t>تاسعا - المسؤولية </a:t>
            </a:r>
            <a:endParaRPr lang="ar-IQ" sz="3600" b="1" dirty="0">
              <a:latin typeface="Apple Symbols"/>
              <a:cs typeface="Apple Symbols"/>
            </a:endParaRPr>
          </a:p>
        </p:txBody>
      </p:sp>
      <p:sp>
        <p:nvSpPr>
          <p:cNvPr id="3" name="عنصر نائب للمحتوى 2"/>
          <p:cNvSpPr>
            <a:spLocks noGrp="1"/>
          </p:cNvSpPr>
          <p:nvPr>
            <p:ph idx="1"/>
          </p:nvPr>
        </p:nvSpPr>
        <p:spPr>
          <a:xfrm>
            <a:off x="285720" y="1071546"/>
            <a:ext cx="8572560" cy="5429288"/>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lgn="r" rtl="1">
              <a:buNone/>
            </a:pPr>
            <a:r>
              <a:rPr lang="ar-IQ" dirty="0" smtClean="0">
                <a:solidFill>
                  <a:schemeClr val="tx1"/>
                </a:solidFill>
                <a:cs typeface="Simplified Arabic" pitchFamily="2" charset="-78"/>
              </a:rPr>
              <a:t>  </a:t>
            </a:r>
            <a:r>
              <a:rPr lang="x-none" b="1" dirty="0" smtClean="0">
                <a:latin typeface="Apple Symbols"/>
                <a:cs typeface="Apple Symbols"/>
              </a:rPr>
              <a:t>تعني التزام </a:t>
            </a:r>
            <a:r>
              <a:rPr lang="x-none" b="1" dirty="0">
                <a:latin typeface="Apple Symbols"/>
                <a:cs typeface="Apple Symbols"/>
              </a:rPr>
              <a:t>المرؤوس بتنفيذ أعمال أو أوجه نشاط معينة معهودة إليه بأحسن ما</a:t>
            </a:r>
            <a:r>
              <a:rPr lang="ar-IQ" b="1" dirty="0">
                <a:latin typeface="Apple Symbols"/>
                <a:cs typeface="Apple Symbols"/>
              </a:rPr>
              <a:t> </a:t>
            </a:r>
            <a:r>
              <a:rPr lang="x-none" b="1" dirty="0">
                <a:latin typeface="Apple Symbols"/>
                <a:cs typeface="Apple Symbols"/>
              </a:rPr>
              <a:t>في قدرته.</a:t>
            </a:r>
            <a:endParaRPr lang="en-US" b="1" dirty="0">
              <a:latin typeface="Apple Symbols"/>
              <a:cs typeface="Apple Symbols"/>
            </a:endParaRPr>
          </a:p>
          <a:p>
            <a:pPr marL="0" indent="0" algn="r" rtl="1">
              <a:buNone/>
            </a:pPr>
            <a:r>
              <a:rPr lang="ar-IQ" b="1" dirty="0">
                <a:latin typeface="Apple Symbols"/>
                <a:cs typeface="Apple Symbols"/>
              </a:rPr>
              <a:t>  </a:t>
            </a:r>
            <a:r>
              <a:rPr lang="x-none" b="1" dirty="0">
                <a:latin typeface="Apple Symbols"/>
                <a:cs typeface="Apple Symbols"/>
              </a:rPr>
              <a:t>أو انه التزام الفرد بالقيام بواجبات محددة بحكم كونه فردا</a:t>
            </a:r>
            <a:r>
              <a:rPr lang="ar-IQ" b="1" dirty="0">
                <a:latin typeface="Apple Symbols"/>
                <a:cs typeface="Apple Symbols"/>
              </a:rPr>
              <a:t>ً</a:t>
            </a:r>
            <a:r>
              <a:rPr lang="x-none" b="1" dirty="0">
                <a:latin typeface="Apple Symbols"/>
                <a:cs typeface="Apple Symbols"/>
              </a:rPr>
              <a:t> في المنظمة بغض النظر عن رغباته الخاصة.</a:t>
            </a:r>
            <a:endParaRPr lang="en-US" b="1" dirty="0">
              <a:latin typeface="Apple Symbols"/>
              <a:cs typeface="Apple Symbols"/>
            </a:endParaRPr>
          </a:p>
          <a:p>
            <a:pPr marL="0" indent="0" algn="r" rtl="1">
              <a:buNone/>
            </a:pPr>
            <a:r>
              <a:rPr lang="ar-IQ" b="1" dirty="0">
                <a:latin typeface="Apple Symbols"/>
                <a:cs typeface="Apple Symbols"/>
              </a:rPr>
              <a:t>      </a:t>
            </a:r>
            <a:r>
              <a:rPr lang="x-none" b="1" dirty="0">
                <a:latin typeface="Apple Symbols"/>
                <a:cs typeface="Apple Symbols"/>
              </a:rPr>
              <a:t>وهذا يدل على إن الالتزام هو أساس المسؤولية ، ولا</a:t>
            </a:r>
            <a:r>
              <a:rPr lang="ar-IQ" b="1" dirty="0">
                <a:latin typeface="Apple Symbols"/>
                <a:cs typeface="Apple Symbols"/>
              </a:rPr>
              <a:t> </a:t>
            </a:r>
            <a:r>
              <a:rPr lang="x-none" b="1" dirty="0">
                <a:latin typeface="Apple Symbols"/>
                <a:cs typeface="Apple Symbols"/>
              </a:rPr>
              <a:t>يكون للمسؤولية معنى إلا عند تطبيقها على الأشخاص التي تنش</a:t>
            </a:r>
            <a:r>
              <a:rPr lang="ar-IQ" b="1" dirty="0">
                <a:latin typeface="Apple Symbols"/>
                <a:cs typeface="Apple Symbols"/>
              </a:rPr>
              <a:t>أ</a:t>
            </a:r>
            <a:r>
              <a:rPr lang="x-none" b="1" dirty="0">
                <a:latin typeface="Apple Symbols"/>
                <a:cs typeface="Apple Symbols"/>
              </a:rPr>
              <a:t> من واقع العلاقة بين الرئيس والمرؤوس. وهذه المسؤولية تكون مستمرة مثل العلاقة بين المدير ومدير</a:t>
            </a:r>
            <a:r>
              <a:rPr lang="ar-IQ" b="1" dirty="0">
                <a:latin typeface="Apple Symbols"/>
                <a:cs typeface="Apple Symbols"/>
              </a:rPr>
              <a:t> </a:t>
            </a:r>
            <a:r>
              <a:rPr lang="x-none" b="1" dirty="0">
                <a:latin typeface="Apple Symbols"/>
                <a:cs typeface="Apple Symbols"/>
              </a:rPr>
              <a:t>قسم المبيعات أو قد تنتهي بانتهاء عمل معين مثل اتفاق المدير مع احد خبراء التصميم من خارج المنظمة للقيام بدراسة تنظيمية وفي هذه الحالة تنتهي مسؤولية الخبير عند انتهاء المهمة.</a:t>
            </a:r>
            <a:endParaRPr lang="en-US" b="1" dirty="0">
              <a:latin typeface="Apple Symbols"/>
              <a:cs typeface="Apple Symbols"/>
            </a:endParaRPr>
          </a:p>
          <a:p>
            <a:pPr marL="0" indent="0" algn="r" rtl="1">
              <a:buNone/>
            </a:pPr>
            <a:r>
              <a:rPr lang="ar-IQ" b="1" dirty="0">
                <a:latin typeface="Apple Symbols"/>
                <a:cs typeface="Apple Symbols"/>
              </a:rPr>
              <a:t>      </a:t>
            </a:r>
            <a:r>
              <a:rPr lang="x-none" b="1" dirty="0">
                <a:latin typeface="Apple Symbols"/>
                <a:cs typeface="Apple Symbols"/>
              </a:rPr>
              <a:t>ونجد إن الصلاحية كلما قام المدير</a:t>
            </a:r>
            <a:r>
              <a:rPr lang="ar-IQ" b="1" dirty="0">
                <a:latin typeface="Apple Symbols"/>
                <a:cs typeface="Apple Symbols"/>
              </a:rPr>
              <a:t> </a:t>
            </a:r>
            <a:r>
              <a:rPr lang="x-none" b="1" dirty="0">
                <a:latin typeface="Apple Symbols"/>
                <a:cs typeface="Apple Symbols"/>
              </a:rPr>
              <a:t>بتخويل جزء من صلاحيته إلى الآخرين تتكون مسؤولية جديدة إضافة إلى مسؤولية المدير</a:t>
            </a:r>
            <a:r>
              <a:rPr lang="ar-IQ" b="1" dirty="0">
                <a:latin typeface="Apple Symbols"/>
                <a:cs typeface="Apple Symbols"/>
              </a:rPr>
              <a:t> </a:t>
            </a:r>
            <a:r>
              <a:rPr lang="x-none" b="1" dirty="0">
                <a:latin typeface="Apple Symbols"/>
                <a:cs typeface="Apple Symbols"/>
              </a:rPr>
              <a:t>الذي خول له هذه الصلاحيات وهذا ما</a:t>
            </a:r>
            <a:r>
              <a:rPr lang="ar-IQ" b="1" dirty="0">
                <a:latin typeface="Apple Symbols"/>
                <a:cs typeface="Apple Symbols"/>
              </a:rPr>
              <a:t> </a:t>
            </a:r>
            <a:r>
              <a:rPr lang="x-none" b="1" dirty="0">
                <a:latin typeface="Apple Symbols"/>
                <a:cs typeface="Apple Symbols"/>
              </a:rPr>
              <a:t>يطلق عليه (بالمسؤولية المزدوجة) أي المخول </a:t>
            </a:r>
            <a:r>
              <a:rPr lang="x-none" b="1" dirty="0" err="1">
                <a:latin typeface="Apple Symbols"/>
                <a:cs typeface="Apple Symbols"/>
              </a:rPr>
              <a:t>مسؤول</a:t>
            </a:r>
            <a:r>
              <a:rPr lang="x-none" b="1" dirty="0">
                <a:latin typeface="Apple Symbols"/>
                <a:cs typeface="Apple Symbols"/>
              </a:rPr>
              <a:t> أمام رئيسه، والمخول إليه </a:t>
            </a:r>
            <a:r>
              <a:rPr lang="x-none" b="1" dirty="0" err="1">
                <a:latin typeface="Apple Symbols"/>
                <a:cs typeface="Apple Symbols"/>
              </a:rPr>
              <a:t>مسؤول</a:t>
            </a:r>
            <a:r>
              <a:rPr lang="x-none" b="1" dirty="0">
                <a:latin typeface="Apple Symbols"/>
                <a:cs typeface="Apple Symbols"/>
              </a:rPr>
              <a:t> أمام المدير المخول عن انجاز الأعمال المكلفين </a:t>
            </a:r>
            <a:r>
              <a:rPr lang="x-none" b="1" dirty="0" err="1">
                <a:latin typeface="Apple Symbols"/>
                <a:cs typeface="Apple Symbols"/>
              </a:rPr>
              <a:t>بها</a:t>
            </a:r>
            <a:r>
              <a:rPr lang="x-none" b="1" dirty="0">
                <a:latin typeface="Apple Symbols"/>
                <a:cs typeface="Apple Symbols"/>
              </a:rPr>
              <a:t> بفاعلية.</a:t>
            </a:r>
            <a:endParaRPr lang="en-US" b="1" dirty="0">
              <a:latin typeface="Apple Symbols"/>
              <a:cs typeface="Apple Symbols"/>
            </a:endParaRPr>
          </a:p>
          <a:p>
            <a:pPr marL="0" indent="0" algn="just" rtl="1">
              <a:buNone/>
            </a:pPr>
            <a:endParaRPr lang="ar-IQ" dirty="0">
              <a:solidFill>
                <a:schemeClr val="tx1"/>
              </a:solidFill>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116</a:t>
            </a:fld>
            <a:endParaRPr lang="ar-IQ"/>
          </a:p>
        </p:txBody>
      </p:sp>
    </p:spTree>
    <p:extLst>
      <p:ext uri="{BB962C8B-B14F-4D97-AF65-F5344CB8AC3E}">
        <p14:creationId xmlns:p14="http://schemas.microsoft.com/office/powerpoint/2010/main" val="139931751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84784"/>
            <a:ext cx="8229600" cy="1561360"/>
          </a:xfrm>
        </p:spPr>
        <p:txBody>
          <a:bodyPr>
            <a:noAutofit/>
          </a:bodyPr>
          <a:lstStyle/>
          <a:p>
            <a:pPr algn="ctr"/>
            <a:r>
              <a:rPr lang="x-none" sz="3400" dirty="0">
                <a:solidFill>
                  <a:schemeClr val="tx1"/>
                </a:solidFill>
                <a:latin typeface="Apple Symbols"/>
                <a:ea typeface="+mn-ea"/>
                <a:cs typeface="Apple Symbols"/>
              </a:rPr>
              <a:t>التوجيه</a:t>
            </a:r>
            <a:r>
              <a:rPr lang="en-US" sz="3400" dirty="0">
                <a:solidFill>
                  <a:schemeClr val="tx1"/>
                </a:solidFill>
                <a:latin typeface="Apple Symbols"/>
                <a:ea typeface="+mn-ea"/>
                <a:cs typeface="Apple Symbols"/>
              </a:rPr>
              <a:t/>
            </a:r>
            <a:br>
              <a:rPr lang="en-US" sz="3400" dirty="0">
                <a:solidFill>
                  <a:schemeClr val="tx1"/>
                </a:solidFill>
                <a:latin typeface="Apple Symbols"/>
                <a:ea typeface="+mn-ea"/>
                <a:cs typeface="Apple Symbols"/>
              </a:rPr>
            </a:br>
            <a:r>
              <a:rPr lang="x-none" sz="3400" dirty="0">
                <a:solidFill>
                  <a:schemeClr val="tx1"/>
                </a:solidFill>
                <a:latin typeface="Apple Symbols"/>
                <a:ea typeface="+mn-ea"/>
                <a:cs typeface="Apple Symbols"/>
              </a:rPr>
              <a:t> (اتخاذ القرارات ، القيادة، التحفيز)</a:t>
            </a:r>
            <a:endParaRPr lang="ar-IQ" sz="3400" dirty="0">
              <a:solidFill>
                <a:schemeClr val="tx1"/>
              </a:solidFill>
              <a:latin typeface="Apple Symbols"/>
              <a:ea typeface="+mn-ea"/>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117</a:t>
            </a:fld>
            <a:endParaRPr lang="ar-IQ"/>
          </a:p>
        </p:txBody>
      </p:sp>
    </p:spTree>
    <p:extLst>
      <p:ext uri="{BB962C8B-B14F-4D97-AF65-F5344CB8AC3E}">
        <p14:creationId xmlns:p14="http://schemas.microsoft.com/office/powerpoint/2010/main" val="402806892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794352"/>
          </a:xfrm>
        </p:spPr>
        <p:txBody>
          <a:bodyPr>
            <a:noAutofit/>
          </a:bodyPr>
          <a:lstStyle/>
          <a:p>
            <a:pPr algn="ctr"/>
            <a:r>
              <a:rPr lang="x-none" sz="4400" dirty="0">
                <a:solidFill>
                  <a:schemeClr val="tx1"/>
                </a:solidFill>
                <a:latin typeface="Apple Symbols"/>
                <a:ea typeface="+mn-ea"/>
                <a:cs typeface="Apple Symbols"/>
              </a:rPr>
              <a:t>اتخاذ القرارات</a:t>
            </a:r>
            <a:endParaRPr lang="ar-IQ" sz="4400" dirty="0">
              <a:solidFill>
                <a:schemeClr val="tx1"/>
              </a:solidFill>
              <a:latin typeface="Apple Symbols"/>
              <a:ea typeface="+mn-ea"/>
              <a:cs typeface="Apple Symbols"/>
            </a:endParaRPr>
          </a:p>
        </p:txBody>
      </p:sp>
      <p:sp>
        <p:nvSpPr>
          <p:cNvPr id="3" name="عنصر نائب للمحتوى 2"/>
          <p:cNvSpPr>
            <a:spLocks noGrp="1"/>
          </p:cNvSpPr>
          <p:nvPr>
            <p:ph idx="1"/>
          </p:nvPr>
        </p:nvSpPr>
        <p:spPr>
          <a:xfrm>
            <a:off x="457200" y="2000240"/>
            <a:ext cx="8229600" cy="1716792"/>
          </a:xfrm>
        </p:spPr>
        <p:txBody>
          <a:bodyPr/>
          <a:lstStyle/>
          <a:p>
            <a:pPr algn="r" rtl="1">
              <a:buNone/>
            </a:pPr>
            <a:r>
              <a:rPr lang="x-none" sz="3400" dirty="0">
                <a:latin typeface="Apple Symbols"/>
                <a:cs typeface="Apple Symbols"/>
              </a:rPr>
              <a:t>مفهوم اتخاذ القرار: </a:t>
            </a:r>
            <a:r>
              <a:rPr lang="x-none" sz="3400" dirty="0" smtClean="0">
                <a:latin typeface="Apple Symbols"/>
                <a:cs typeface="Apple Symbols"/>
              </a:rPr>
              <a:t>هو عملية اختيار أحسن البدائل من بين البدائل المتاحة بعد دراسة النتائج المتوقعة من كل بديل وأثرها في تحقيق الأهداف المطلوبة.</a:t>
            </a:r>
          </a:p>
          <a:p>
            <a:pPr algn="r" rtl="1">
              <a:buNone/>
            </a:pPr>
            <a:endParaRPr lang="ar-IQ" sz="3400" b="1" dirty="0">
              <a:ln w="12700">
                <a:solidFill>
                  <a:schemeClr val="tx2">
                    <a:satMod val="155000"/>
                  </a:schemeClr>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cs typeface="Arabic Transparent"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118</a:t>
            </a:fld>
            <a:endParaRPr lang="ar-IQ"/>
          </a:p>
        </p:txBody>
      </p:sp>
    </p:spTree>
    <p:extLst>
      <p:ext uri="{BB962C8B-B14F-4D97-AF65-F5344CB8AC3E}">
        <p14:creationId xmlns:p14="http://schemas.microsoft.com/office/powerpoint/2010/main" val="104487828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846980"/>
          </a:xfrm>
          <a:noFill/>
          <a:ln>
            <a:noFill/>
          </a:ln>
        </p:spPr>
        <p:txBody>
          <a:bodyPr vert="horz" wrap="square" lIns="91440" tIns="45720" rIns="91440" bIns="45720" numCol="1" anchor="t" anchorCtr="0" compatLnSpc="1">
            <a:prstTxWarp prst="textNoShape">
              <a:avLst/>
            </a:prstTxWarp>
          </a:bodyPr>
          <a:lstStyle/>
          <a:p>
            <a:pPr marL="273050" indent="-273050" algn="ctr" rtl="1">
              <a:spcBef>
                <a:spcPts val="575"/>
              </a:spcBef>
              <a:buClr>
                <a:schemeClr val="accent1"/>
              </a:buClr>
              <a:buSzPct val="85000"/>
              <a:buFont typeface="Wingdings 2" pitchFamily="18" charset="2"/>
              <a:buNone/>
            </a:pPr>
            <a:r>
              <a:rPr lang="x-none" sz="3600" dirty="0">
                <a:solidFill>
                  <a:schemeClr val="tx1"/>
                </a:solidFill>
                <a:latin typeface="Apple Symbols"/>
                <a:ea typeface="+mn-ea"/>
                <a:cs typeface="Apple Symbols"/>
              </a:rPr>
              <a:t>مراحل عملية اتخاذ القرار:</a:t>
            </a:r>
            <a:endParaRPr lang="ar-IQ" sz="3600" dirty="0">
              <a:solidFill>
                <a:schemeClr val="tx1"/>
              </a:solidFill>
              <a:latin typeface="Apple Symbols"/>
              <a:ea typeface="+mn-ea"/>
              <a:cs typeface="Apple Symbols"/>
            </a:endParaRPr>
          </a:p>
        </p:txBody>
      </p:sp>
      <p:sp>
        <p:nvSpPr>
          <p:cNvPr id="3" name="عنصر نائب للمحتوى 2"/>
          <p:cNvSpPr>
            <a:spLocks noGrp="1"/>
          </p:cNvSpPr>
          <p:nvPr>
            <p:ph idx="1"/>
          </p:nvPr>
        </p:nvSpPr>
        <p:spPr>
          <a:xfrm>
            <a:off x="285720" y="1571612"/>
            <a:ext cx="8572560" cy="4786346"/>
          </a:xfrm>
        </p:spPr>
        <p:txBody>
          <a:bodyPr>
            <a:noAutofit/>
          </a:bodyPr>
          <a:lstStyle/>
          <a:p>
            <a:pPr algn="r" rtl="1">
              <a:buNone/>
            </a:pPr>
            <a:r>
              <a:rPr lang="ar-IQ" sz="2400" dirty="0">
                <a:latin typeface="Apple Symbols"/>
                <a:cs typeface="Apple Symbols"/>
              </a:rPr>
              <a:t> </a:t>
            </a:r>
            <a:r>
              <a:rPr lang="x-none" sz="2400" dirty="0">
                <a:latin typeface="Apple Symbols"/>
                <a:cs typeface="Apple Symbols"/>
              </a:rPr>
              <a:t>تمر</a:t>
            </a:r>
            <a:r>
              <a:rPr lang="en-US" sz="2400" dirty="0">
                <a:latin typeface="Apple Symbols"/>
                <a:cs typeface="Apple Symbols"/>
              </a:rPr>
              <a:t> </a:t>
            </a:r>
            <a:r>
              <a:rPr lang="x-none" sz="2400" dirty="0">
                <a:latin typeface="Apple Symbols"/>
                <a:cs typeface="Apple Symbols"/>
              </a:rPr>
              <a:t>عملية اتخاذ القرار بمراحل عدة ويمكن ترتيبها كما يأتي :</a:t>
            </a:r>
            <a:endParaRPr lang="ar-IQ" sz="2400" dirty="0">
              <a:latin typeface="Apple Symbols"/>
              <a:cs typeface="Apple Symbols"/>
            </a:endParaRPr>
          </a:p>
          <a:p>
            <a:pPr lvl="0" algn="r" rtl="1">
              <a:buNone/>
            </a:pPr>
            <a:r>
              <a:rPr lang="ar-IQ" sz="2400" dirty="0">
                <a:latin typeface="Apple Symbols"/>
                <a:cs typeface="Apple Symbols"/>
              </a:rPr>
              <a:t>1. </a:t>
            </a:r>
            <a:r>
              <a:rPr lang="x-none" sz="2400" dirty="0">
                <a:latin typeface="Apple Symbols"/>
                <a:cs typeface="Apple Symbols"/>
              </a:rPr>
              <a:t>إدراك  (الشعور)المشكلة : تتمثل في إدراك أو شعور الإدارة بوجود مشكلة ما والمشكلة عبارة عن موقف أو نتيجة أو حالة غير مرغوب </a:t>
            </a:r>
            <a:r>
              <a:rPr lang="x-none" sz="2400" dirty="0" err="1">
                <a:latin typeface="Apple Symbols"/>
                <a:cs typeface="Apple Symbols"/>
              </a:rPr>
              <a:t>يها</a:t>
            </a:r>
            <a:r>
              <a:rPr lang="x-none" sz="2400" dirty="0">
                <a:latin typeface="Apple Symbols"/>
                <a:cs typeface="Apple Symbols"/>
              </a:rPr>
              <a:t> ينبغي معالجتها أو تصحيحها وهذه المشاكل قد تكون بسيطة أو اعتيادية تتكرر يوميا</a:t>
            </a:r>
            <a:r>
              <a:rPr lang="ar-IQ" sz="2400" dirty="0">
                <a:latin typeface="Apple Symbols"/>
                <a:cs typeface="Apple Symbols"/>
              </a:rPr>
              <a:t>ً</a:t>
            </a:r>
            <a:r>
              <a:rPr lang="x-none" sz="2400" dirty="0">
                <a:latin typeface="Apple Symbols"/>
                <a:cs typeface="Apple Symbols"/>
              </a:rPr>
              <a:t> مثل :</a:t>
            </a:r>
            <a:r>
              <a:rPr lang="en-US" sz="2400" dirty="0">
                <a:latin typeface="Apple Symbols"/>
                <a:cs typeface="Apple Symbols"/>
              </a:rPr>
              <a:t> </a:t>
            </a:r>
            <a:r>
              <a:rPr lang="x-none" sz="2400" dirty="0">
                <a:latin typeface="Apple Symbols"/>
                <a:cs typeface="Apple Symbols"/>
              </a:rPr>
              <a:t>تطبيق التعليمات، أو منح إجازة اعتيادية،</a:t>
            </a:r>
            <a:r>
              <a:rPr lang="ar-IQ" sz="2400" dirty="0">
                <a:latin typeface="Apple Symbols"/>
                <a:cs typeface="Apple Symbols"/>
              </a:rPr>
              <a:t> </a:t>
            </a:r>
            <a:r>
              <a:rPr lang="x-none" sz="2400" dirty="0">
                <a:latin typeface="Apple Symbols"/>
                <a:cs typeface="Apple Symbols"/>
              </a:rPr>
              <a:t>أو توزيع الأعمال،</a:t>
            </a:r>
            <a:r>
              <a:rPr lang="ar-IQ" sz="2400" dirty="0">
                <a:latin typeface="Apple Symbols"/>
                <a:cs typeface="Apple Symbols"/>
              </a:rPr>
              <a:t> </a:t>
            </a:r>
            <a:r>
              <a:rPr lang="x-none" sz="2400" dirty="0">
                <a:latin typeface="Apple Symbols"/>
                <a:cs typeface="Apple Symbols"/>
              </a:rPr>
              <a:t>أو</a:t>
            </a:r>
            <a:r>
              <a:rPr lang="ar-IQ" sz="2400" dirty="0">
                <a:latin typeface="Apple Symbols"/>
                <a:cs typeface="Apple Symbols"/>
              </a:rPr>
              <a:t> </a:t>
            </a:r>
            <a:r>
              <a:rPr lang="x-none" sz="2400" dirty="0">
                <a:latin typeface="Apple Symbols"/>
                <a:cs typeface="Apple Symbols"/>
              </a:rPr>
              <a:t>إنها غير اعتيادية تحتاج حلها إلى استشارة وتفكير وتفاهم مثل : انخفاض مستوى المبيعات أو مستوى أداء العاملين أو فتح خط إنتاجي جديد تتطلب الاستعانة بخبرات اختصاصين وآرائهم وكذلك جمع  المعلومات.</a:t>
            </a:r>
            <a:endParaRPr lang="en-US" sz="2400" dirty="0">
              <a:latin typeface="Apple Symbols"/>
              <a:cs typeface="Apple Symbols"/>
            </a:endParaRPr>
          </a:p>
          <a:p>
            <a:pPr lvl="0" algn="r" rtl="1">
              <a:buNone/>
            </a:pPr>
            <a:r>
              <a:rPr lang="ar-IQ" sz="2400" dirty="0">
                <a:latin typeface="Apple Symbols"/>
                <a:cs typeface="Apple Symbols"/>
              </a:rPr>
              <a:t>2. </a:t>
            </a:r>
            <a:r>
              <a:rPr lang="x-none" sz="2400" dirty="0">
                <a:latin typeface="Apple Symbols"/>
                <a:cs typeface="Apple Symbols"/>
              </a:rPr>
              <a:t>تحليل ودراسة المشكلة:</a:t>
            </a:r>
            <a:r>
              <a:rPr lang="ar-IQ" sz="2400" dirty="0">
                <a:latin typeface="Apple Symbols"/>
                <a:cs typeface="Apple Symbols"/>
              </a:rPr>
              <a:t> </a:t>
            </a:r>
            <a:r>
              <a:rPr lang="x-none" sz="2400" dirty="0">
                <a:latin typeface="Apple Symbols"/>
                <a:cs typeface="Apple Symbols"/>
              </a:rPr>
              <a:t>في هذه المرحلة يتم تحديد الملامح الرئيسة للمشكلة وحصر</a:t>
            </a:r>
            <a:r>
              <a:rPr lang="ar-IQ" sz="2400" dirty="0">
                <a:latin typeface="Apple Symbols"/>
                <a:cs typeface="Apple Symbols"/>
              </a:rPr>
              <a:t> </a:t>
            </a:r>
            <a:r>
              <a:rPr lang="x-none" sz="2400" dirty="0">
                <a:latin typeface="Apple Symbols"/>
                <a:cs typeface="Apple Symbols"/>
              </a:rPr>
              <a:t>أبعادها، وكذلك  الأسباب التي أدت إلى حدوثها ونوعية ارتباطها </a:t>
            </a:r>
            <a:r>
              <a:rPr lang="x-none" sz="2400" dirty="0" smtClean="0">
                <a:latin typeface="Apple Symbols"/>
                <a:cs typeface="Apple Symbols"/>
              </a:rPr>
              <a:t>بغيرها من </a:t>
            </a:r>
            <a:r>
              <a:rPr lang="x-none" sz="2400" dirty="0">
                <a:latin typeface="Apple Symbols"/>
                <a:cs typeface="Apple Symbols"/>
              </a:rPr>
              <a:t>المشاكل داخل وخارج المنظمة بهدف وضع  الحلول أو المعالجات السليمة لها .</a:t>
            </a:r>
            <a:endParaRPr lang="en-US" sz="2400" dirty="0">
              <a:latin typeface="Apple Symbols"/>
              <a:cs typeface="Apple Symbols"/>
            </a:endParaRPr>
          </a:p>
          <a:p>
            <a:pPr algn="r" rtl="1">
              <a:buNone/>
            </a:pPr>
            <a:endParaRPr lang="ar-IQ" sz="24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119</a:t>
            </a:fld>
            <a:endParaRPr lang="ar-IQ"/>
          </a:p>
        </p:txBody>
      </p:sp>
    </p:spTree>
    <p:extLst>
      <p:ext uri="{BB962C8B-B14F-4D97-AF65-F5344CB8AC3E}">
        <p14:creationId xmlns:p14="http://schemas.microsoft.com/office/powerpoint/2010/main" val="302130531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01A21DB9-7F7F-457A-A3E5-8DDCA6297AD8}" type="slidenum">
              <a:rPr lang="ar-IQ"/>
              <a:pPr>
                <a:defRPr/>
              </a:pPr>
              <a:t>12</a:t>
            </a:fld>
            <a:endParaRPr lang="ar-IQ"/>
          </a:p>
        </p:txBody>
      </p:sp>
      <p:sp>
        <p:nvSpPr>
          <p:cNvPr id="17411" name="TextBox 5"/>
          <p:cNvSpPr txBox="1">
            <a:spLocks noChangeArrowheads="1"/>
          </p:cNvSpPr>
          <p:nvPr/>
        </p:nvSpPr>
        <p:spPr bwMode="auto">
          <a:xfrm>
            <a:off x="179512" y="116632"/>
            <a:ext cx="878497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pPr algn="ctr"/>
            <a:r>
              <a:rPr lang="x-none" sz="2700" dirty="0">
                <a:solidFill>
                  <a:srgbClr val="FF0000"/>
                </a:solidFill>
                <a:latin typeface="Apple Symbols"/>
                <a:cs typeface="Apple Symbols"/>
              </a:rPr>
              <a:t>علم الاقتصاد</a:t>
            </a:r>
            <a:endParaRPr lang="en-US" sz="2700" dirty="0">
              <a:solidFill>
                <a:srgbClr val="FF0000"/>
              </a:solidFill>
              <a:latin typeface="Apple Symbols"/>
              <a:cs typeface="Apple Symbols"/>
            </a:endParaRPr>
          </a:p>
          <a:p>
            <a:pPr algn="ctr"/>
            <a:r>
              <a:rPr lang="x-none" sz="2400" dirty="0">
                <a:latin typeface="Apple Symbols"/>
                <a:cs typeface="Apple Symbols"/>
              </a:rPr>
              <a:t>يعنى علم الاقتصاد باستغلال و توزيع الموارد بافضل الطرق الممكنة لاشباع الحاجات الانسانية . ويتوافق ذلك مع هدف الادارة وهو استغلال الموارد والجهود والتنسيق بينهما بما يحقق افضل استخدام لها .</a:t>
            </a:r>
            <a:endParaRPr lang="en-US" sz="2400" dirty="0">
              <a:latin typeface="Apple Symbols"/>
              <a:cs typeface="Apple Symbols"/>
            </a:endParaRPr>
          </a:p>
          <a:p>
            <a:pPr algn="ctr"/>
            <a:r>
              <a:rPr lang="x-none" sz="2700" dirty="0">
                <a:latin typeface="Apple Symbols"/>
                <a:cs typeface="Apple Symbols"/>
              </a:rPr>
              <a:t> </a:t>
            </a:r>
            <a:endParaRPr lang="en-US" sz="2700" dirty="0">
              <a:latin typeface="Apple Symbols"/>
              <a:cs typeface="Apple Symbols"/>
            </a:endParaRPr>
          </a:p>
        </p:txBody>
      </p:sp>
      <p:sp>
        <p:nvSpPr>
          <p:cNvPr id="5" name="Rectangle 4"/>
          <p:cNvSpPr/>
          <p:nvPr/>
        </p:nvSpPr>
        <p:spPr>
          <a:xfrm>
            <a:off x="107504" y="2132856"/>
            <a:ext cx="9036496" cy="1815882"/>
          </a:xfrm>
          <a:prstGeom prst="rect">
            <a:avLst/>
          </a:prstGeom>
        </p:spPr>
        <p:txBody>
          <a:bodyPr wrap="square">
            <a:spAutoFit/>
          </a:bodyPr>
          <a:lstStyle/>
          <a:p>
            <a:pPr algn="ctr"/>
            <a:r>
              <a:rPr lang="en-US" sz="2800" dirty="0">
                <a:solidFill>
                  <a:srgbClr val="FF0000"/>
                </a:solidFill>
                <a:latin typeface="Apple Symbols"/>
                <a:cs typeface="Apple Symbols"/>
              </a:rPr>
              <a:t> </a:t>
            </a:r>
            <a:r>
              <a:rPr lang="x-none" sz="2800" dirty="0">
                <a:solidFill>
                  <a:srgbClr val="FF0000"/>
                </a:solidFill>
                <a:latin typeface="Apple Symbols"/>
                <a:cs typeface="Apple Symbols"/>
              </a:rPr>
              <a:t>علوم الاحصاء والرياضيات</a:t>
            </a:r>
            <a:endParaRPr lang="en-US" sz="2800" dirty="0">
              <a:solidFill>
                <a:srgbClr val="FF0000"/>
              </a:solidFill>
              <a:latin typeface="Apple Symbols"/>
              <a:cs typeface="Apple Symbols"/>
            </a:endParaRPr>
          </a:p>
          <a:p>
            <a:pPr algn="ctr"/>
            <a:r>
              <a:rPr lang="x-none" sz="2800" dirty="0">
                <a:latin typeface="Apple Symbols"/>
                <a:cs typeface="Apple Symbols"/>
              </a:rPr>
              <a:t>يستعين الاداري بالكثير من النماذج الرياضية ونظريات الاحتمالات والمعادلات في صنع القرارات وفي اعداد التوقعات والخطط وغيرها.</a:t>
            </a:r>
            <a:endParaRPr lang="en-US" sz="2800" dirty="0">
              <a:latin typeface="Apple Symbols"/>
              <a:cs typeface="Apple Symbols"/>
            </a:endParaRPr>
          </a:p>
          <a:p>
            <a:pPr algn="ctr"/>
            <a:endParaRPr lang="x-none" sz="2800" dirty="0">
              <a:solidFill>
                <a:srgbClr val="FF0000"/>
              </a:solidFill>
              <a:latin typeface="Apple Symbols"/>
              <a:cs typeface="Apple Symbols"/>
            </a:endParaRPr>
          </a:p>
        </p:txBody>
      </p:sp>
      <p:sp>
        <p:nvSpPr>
          <p:cNvPr id="6" name="Rectangle 5"/>
          <p:cNvSpPr/>
          <p:nvPr/>
        </p:nvSpPr>
        <p:spPr>
          <a:xfrm>
            <a:off x="179512" y="4062551"/>
            <a:ext cx="8964488" cy="2246769"/>
          </a:xfrm>
          <a:prstGeom prst="rect">
            <a:avLst/>
          </a:prstGeom>
        </p:spPr>
        <p:txBody>
          <a:bodyPr wrap="square">
            <a:spAutoFit/>
          </a:bodyPr>
          <a:lstStyle/>
          <a:p>
            <a:pPr algn="ctr"/>
            <a:r>
              <a:rPr lang="x-none" sz="2800" dirty="0">
                <a:solidFill>
                  <a:srgbClr val="FF0000"/>
                </a:solidFill>
                <a:latin typeface="Apple Symbols"/>
                <a:cs typeface="Apple Symbols"/>
              </a:rPr>
              <a:t>القانون</a:t>
            </a:r>
            <a:endParaRPr lang="en-US" sz="2800" dirty="0">
              <a:solidFill>
                <a:srgbClr val="FF0000"/>
              </a:solidFill>
              <a:latin typeface="Apple Symbols"/>
              <a:cs typeface="Apple Symbols"/>
            </a:endParaRPr>
          </a:p>
          <a:p>
            <a:pPr algn="ctr"/>
            <a:r>
              <a:rPr lang="x-none" sz="2800" dirty="0">
                <a:latin typeface="Apple Symbols"/>
                <a:cs typeface="Apple Symbols"/>
              </a:rPr>
              <a:t>في كل مجتمع هناك قوانين وتشريعات متنوعة تنظم العلاقات والانشطة المختلفة لضمان بقاء المجتمع واستمراره ، ان معرفة المدير بهذه التشريعات امر ضروري حتى تكون قراراته وافعاله وتصرفاته منسجمة مع هذه التشريعات ولا تخالفها .</a:t>
            </a:r>
            <a:endParaRPr lang="en-US" sz="28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3" dur="500"/>
                                        <p:tgtEl>
                                          <p:spTgt spid="17411">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3"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
                                        <p:tgtEl>
                                          <p:spTgt spid="5"/>
                                        </p:tgtEl>
                                      </p:cBhvr>
                                    </p:animEffect>
                                    <p:anim calcmode="lin" valueType="num">
                                      <p:cBhvr>
                                        <p:cTn id="19" dur="400" fill="hold"/>
                                        <p:tgtEl>
                                          <p:spTgt spid="5"/>
                                        </p:tgtEl>
                                        <p:attrNameLst>
                                          <p:attrName>ppt_x</p:attrName>
                                        </p:attrNameLst>
                                      </p:cBhvr>
                                      <p:tavLst>
                                        <p:tav tm="0">
                                          <p:val>
                                            <p:strVal val="#ppt_x"/>
                                          </p:val>
                                        </p:tav>
                                        <p:tav tm="100000">
                                          <p:val>
                                            <p:strVal val="#ppt_x"/>
                                          </p:val>
                                        </p:tav>
                                      </p:tavLst>
                                    </p:anim>
                                    <p:anim calcmode="lin" valueType="num">
                                      <p:cBhvr>
                                        <p:cTn id="20" dur="400" fill="hold"/>
                                        <p:tgtEl>
                                          <p:spTgt spid="5"/>
                                        </p:tgtEl>
                                        <p:attrNameLst>
                                          <p:attrName>ppt_y</p:attrName>
                                        </p:attrNameLst>
                                      </p:cBhvr>
                                      <p:tavLst>
                                        <p:tav tm="0">
                                          <p:val>
                                            <p:strVal val="#ppt_y+0.31"/>
                                          </p:val>
                                        </p:tav>
                                        <p:tav tm="100000">
                                          <p:val>
                                            <p:strVal val="#ppt_y+0.31"/>
                                          </p:val>
                                        </p:tav>
                                      </p:tavLst>
                                    </p:anim>
                                    <p:anim calcmode="lin" valueType="num">
                                      <p:cBhvr>
                                        <p:cTn id="21"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2"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71480"/>
            <a:ext cx="8501122" cy="5857916"/>
          </a:xfrm>
        </p:spPr>
        <p:txBody>
          <a:bodyPr>
            <a:normAutofit fontScale="70000" lnSpcReduction="20000"/>
          </a:bodyPr>
          <a:lstStyle/>
          <a:p>
            <a:pPr lvl="0" algn="r" rtl="1">
              <a:buNone/>
            </a:pPr>
            <a:r>
              <a:rPr lang="ar-IQ" sz="4900" dirty="0">
                <a:latin typeface="Apple Symbols"/>
                <a:cs typeface="Apple Symbols"/>
              </a:rPr>
              <a:t>3. </a:t>
            </a:r>
            <a:r>
              <a:rPr lang="x-none" sz="4900" dirty="0">
                <a:latin typeface="Apple Symbols"/>
                <a:cs typeface="Apple Symbols"/>
              </a:rPr>
              <a:t>تحديد البدائل أو الحلول المختلفة للمشكلة : </a:t>
            </a:r>
            <a:r>
              <a:rPr lang="x-none" sz="3700" dirty="0">
                <a:latin typeface="Apple Symbols"/>
                <a:cs typeface="Apple Symbols"/>
              </a:rPr>
              <a:t>ويقصد بالبدائل جميع الحلول أو الاختيارات التي توصلنا إلى تحقيق الهدف أي حل المشكلة ويشترط في البديل أن يتميز بما يأتي :</a:t>
            </a:r>
            <a:endParaRPr lang="en-US" sz="3700" dirty="0">
              <a:latin typeface="Apple Symbols"/>
              <a:cs typeface="Apple Symbols"/>
            </a:endParaRPr>
          </a:p>
          <a:p>
            <a:pPr lvl="0" algn="r" rtl="1">
              <a:buNone/>
            </a:pPr>
            <a:r>
              <a:rPr lang="ar-IQ" sz="3700" dirty="0">
                <a:latin typeface="Apple Symbols"/>
                <a:cs typeface="Apple Symbols"/>
              </a:rPr>
              <a:t>أ. </a:t>
            </a:r>
            <a:r>
              <a:rPr lang="x-none" sz="3700" dirty="0">
                <a:latin typeface="Apple Symbols"/>
                <a:cs typeface="Apple Symbols"/>
              </a:rPr>
              <a:t>أن يكون له القدرة على حل المشكلة.</a:t>
            </a:r>
            <a:endParaRPr lang="en-US" sz="3700" dirty="0">
              <a:latin typeface="Apple Symbols"/>
              <a:cs typeface="Apple Symbols"/>
            </a:endParaRPr>
          </a:p>
          <a:p>
            <a:pPr algn="r" rtl="1">
              <a:buNone/>
            </a:pPr>
            <a:r>
              <a:rPr lang="ar-IQ" sz="3700" dirty="0">
                <a:latin typeface="Apple Symbols"/>
                <a:cs typeface="Apple Symbols"/>
              </a:rPr>
              <a:t>ب. </a:t>
            </a:r>
            <a:r>
              <a:rPr lang="x-none" sz="3700" dirty="0">
                <a:latin typeface="Apple Symbols"/>
                <a:cs typeface="Apple Symbols"/>
              </a:rPr>
              <a:t>أن يكون في حدود الموارد والإمكانات المتاحة.</a:t>
            </a:r>
            <a:endParaRPr lang="en-US" sz="3700" dirty="0">
              <a:latin typeface="Apple Symbols"/>
              <a:cs typeface="Apple Symbols"/>
            </a:endParaRPr>
          </a:p>
          <a:p>
            <a:pPr algn="r" rtl="1">
              <a:buNone/>
            </a:pPr>
            <a:r>
              <a:rPr lang="ar-IQ" sz="3700" dirty="0">
                <a:latin typeface="Apple Symbols"/>
                <a:cs typeface="Apple Symbols"/>
              </a:rPr>
              <a:t> </a:t>
            </a:r>
            <a:r>
              <a:rPr lang="x-none" sz="3700" dirty="0">
                <a:latin typeface="Apple Symbols"/>
                <a:cs typeface="Apple Symbols"/>
              </a:rPr>
              <a:t>عندما لا</a:t>
            </a:r>
            <a:r>
              <a:rPr lang="ar-IQ" sz="3700" dirty="0">
                <a:latin typeface="Apple Symbols"/>
                <a:cs typeface="Apple Symbols"/>
              </a:rPr>
              <a:t> </a:t>
            </a:r>
            <a:r>
              <a:rPr lang="x-none" sz="3700" dirty="0">
                <a:latin typeface="Apple Symbols"/>
                <a:cs typeface="Apple Symbols"/>
              </a:rPr>
              <a:t>يتوفر احد الشرطين لا</a:t>
            </a:r>
            <a:r>
              <a:rPr lang="ar-IQ" sz="3700" dirty="0">
                <a:latin typeface="Apple Symbols"/>
                <a:cs typeface="Apple Symbols"/>
              </a:rPr>
              <a:t> </a:t>
            </a:r>
            <a:r>
              <a:rPr lang="x-none" sz="3700" dirty="0">
                <a:latin typeface="Apple Symbols"/>
                <a:cs typeface="Apple Symbols"/>
              </a:rPr>
              <a:t>يمكن بأي حال من الأحوال اختيار البديل لحل المشكلة .</a:t>
            </a:r>
            <a:endParaRPr lang="en-US" sz="3700" dirty="0">
              <a:latin typeface="Apple Symbols"/>
              <a:cs typeface="Apple Symbols"/>
            </a:endParaRPr>
          </a:p>
          <a:p>
            <a:pPr lvl="0" algn="r" rtl="1">
              <a:buNone/>
            </a:pPr>
            <a:r>
              <a:rPr lang="ar-IQ" sz="3700" dirty="0">
                <a:latin typeface="Apple Symbols"/>
                <a:cs typeface="Apple Symbols"/>
              </a:rPr>
              <a:t>4</a:t>
            </a:r>
            <a:r>
              <a:rPr lang="ar-IQ" sz="4900" dirty="0">
                <a:latin typeface="Apple Symbols"/>
                <a:cs typeface="Apple Symbols"/>
              </a:rPr>
              <a:t>. </a:t>
            </a:r>
            <a:r>
              <a:rPr lang="x-none" sz="4900" dirty="0">
                <a:latin typeface="Apple Symbols"/>
                <a:cs typeface="Apple Symbols"/>
              </a:rPr>
              <a:t>تقييم النتائج </a:t>
            </a:r>
            <a:r>
              <a:rPr lang="x-none" sz="3700" dirty="0">
                <a:latin typeface="Apple Symbols"/>
                <a:cs typeface="Apple Symbols"/>
              </a:rPr>
              <a:t>:</a:t>
            </a:r>
            <a:r>
              <a:rPr lang="ar-IQ" sz="3700" dirty="0">
                <a:latin typeface="Apple Symbols"/>
                <a:cs typeface="Apple Symbols"/>
              </a:rPr>
              <a:t>  </a:t>
            </a:r>
            <a:r>
              <a:rPr lang="x-none" sz="3700" dirty="0">
                <a:latin typeface="Apple Symbols"/>
                <a:cs typeface="Apple Symbols"/>
              </a:rPr>
              <a:t>أي تحديد ما يتمتع </a:t>
            </a:r>
            <a:r>
              <a:rPr lang="x-none" sz="3700" dirty="0" err="1">
                <a:latin typeface="Apple Symbols"/>
                <a:cs typeface="Apple Symbols"/>
              </a:rPr>
              <a:t>به</a:t>
            </a:r>
            <a:r>
              <a:rPr lang="x-none" sz="3700" dirty="0">
                <a:latin typeface="Apple Symbols"/>
                <a:cs typeface="Apple Symbols"/>
              </a:rPr>
              <a:t> كل بديل من مزايا وعيوب وتتم عملية تقيم نتائج البدائل في ضوء الاحتمالات  أو التوقعات الآتية:</a:t>
            </a:r>
            <a:endParaRPr lang="en-US" sz="3700" dirty="0">
              <a:latin typeface="Apple Symbols"/>
              <a:cs typeface="Apple Symbols"/>
            </a:endParaRPr>
          </a:p>
          <a:p>
            <a:pPr marL="514350" lvl="0" indent="-514350" algn="r" rtl="1">
              <a:buClr>
                <a:srgbClr val="663300"/>
              </a:buClr>
              <a:buFont typeface="+mj-cs"/>
              <a:buAutoNum type="arabic1Minus"/>
            </a:pPr>
            <a:r>
              <a:rPr lang="x-none" sz="3700" dirty="0">
                <a:latin typeface="Apple Symbols"/>
                <a:cs typeface="Apple Symbols"/>
              </a:rPr>
              <a:t>احتمالات الحل التي يقدمها كل بديل للمشكلة موضوع القرار.</a:t>
            </a:r>
            <a:endParaRPr lang="en-US" sz="3700" dirty="0">
              <a:latin typeface="Apple Symbols"/>
              <a:cs typeface="Apple Symbols"/>
            </a:endParaRPr>
          </a:p>
          <a:p>
            <a:pPr marL="514350" lvl="0" indent="-514350" algn="r" rtl="1">
              <a:buClr>
                <a:srgbClr val="663300"/>
              </a:buClr>
              <a:buFont typeface="+mj-cs"/>
              <a:buAutoNum type="arabic1Minus"/>
            </a:pPr>
            <a:r>
              <a:rPr lang="x-none" sz="3700" dirty="0">
                <a:latin typeface="Apple Symbols"/>
                <a:cs typeface="Apple Symbols"/>
              </a:rPr>
              <a:t>ردود الفعل الايجابية والسلبية التي يحتمل أن يقود إليها.</a:t>
            </a:r>
            <a:endParaRPr lang="en-US" sz="3700" dirty="0">
              <a:latin typeface="Apple Symbols"/>
              <a:cs typeface="Apple Symbols"/>
            </a:endParaRPr>
          </a:p>
          <a:p>
            <a:pPr marL="514350" lvl="0" indent="-514350" algn="r" rtl="1">
              <a:buClr>
                <a:srgbClr val="663300"/>
              </a:buClr>
              <a:buFont typeface="+mj-cs"/>
              <a:buAutoNum type="arabic1Minus"/>
            </a:pPr>
            <a:r>
              <a:rPr lang="x-none" sz="3700" dirty="0">
                <a:latin typeface="Apple Symbols"/>
                <a:cs typeface="Apple Symbols"/>
              </a:rPr>
              <a:t>المنافع المتوقعة</a:t>
            </a:r>
            <a:r>
              <a:rPr lang="ar-IQ" sz="3700" dirty="0">
                <a:latin typeface="Apple Symbols"/>
                <a:cs typeface="Apple Symbols"/>
              </a:rPr>
              <a:t> </a:t>
            </a:r>
            <a:r>
              <a:rPr lang="x-none" sz="3700" dirty="0">
                <a:latin typeface="Apple Symbols"/>
                <a:cs typeface="Apple Symbols"/>
              </a:rPr>
              <a:t>التي يحققها كل بديل لمنظمة مقارنة بالتكاليف التي ستتحملها.</a:t>
            </a:r>
            <a:endParaRPr lang="en-US" sz="3700" dirty="0">
              <a:latin typeface="Apple Symbols"/>
              <a:cs typeface="Apple Symbols"/>
            </a:endParaRPr>
          </a:p>
          <a:p>
            <a:pPr marL="514350" lvl="0" indent="-514350" algn="r" rtl="1">
              <a:buClr>
                <a:srgbClr val="663300"/>
              </a:buClr>
              <a:buFont typeface="+mj-cs"/>
              <a:buAutoNum type="arabic1Minus"/>
            </a:pPr>
            <a:r>
              <a:rPr lang="x-none" sz="3700" dirty="0">
                <a:latin typeface="Apple Symbols"/>
                <a:cs typeface="Apple Symbols"/>
              </a:rPr>
              <a:t>احتمالات  تأثير كل بديل في الأهداف وبالأخص الأهداف طويلة الأجل.</a:t>
            </a:r>
            <a:endParaRPr lang="en-US" sz="3700" dirty="0">
              <a:latin typeface="Apple Symbols"/>
              <a:cs typeface="Apple Symbols"/>
            </a:endParaRPr>
          </a:p>
          <a:p>
            <a:pPr algn="just" rtl="1">
              <a:buNone/>
            </a:pPr>
            <a:endParaRPr lang="ar-IQ"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120</a:t>
            </a:fld>
            <a:endParaRPr lang="ar-IQ"/>
          </a:p>
        </p:txBody>
      </p:sp>
    </p:spTree>
    <p:extLst>
      <p:ext uri="{BB962C8B-B14F-4D97-AF65-F5344CB8AC3E}">
        <p14:creationId xmlns:p14="http://schemas.microsoft.com/office/powerpoint/2010/main" val="133382139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lnSpcReduction="10000"/>
          </a:bodyPr>
          <a:lstStyle/>
          <a:p>
            <a:pPr algn="r" rtl="1">
              <a:buNone/>
            </a:pPr>
            <a:r>
              <a:rPr lang="ar-IQ" sz="2800" dirty="0" smtClean="0">
                <a:cs typeface="Simplified Arabic" pitchFamily="2" charset="-78"/>
              </a:rPr>
              <a:t>5. </a:t>
            </a:r>
            <a:r>
              <a:rPr lang="x-none" sz="3400" dirty="0" smtClean="0">
                <a:latin typeface="Apple Symbols"/>
                <a:cs typeface="Apple Symbols"/>
              </a:rPr>
              <a:t>اختيار البديل الأفضل أو الأحسن : بعد توضيح الصورة الكاملة</a:t>
            </a:r>
            <a:r>
              <a:rPr lang="ar-IQ" sz="3400" dirty="0" smtClean="0">
                <a:latin typeface="Apple Symbols"/>
                <a:cs typeface="Apple Symbols"/>
              </a:rPr>
              <a:t> </a:t>
            </a:r>
            <a:r>
              <a:rPr lang="x-none" sz="3400" dirty="0" smtClean="0">
                <a:latin typeface="Apple Symbols"/>
                <a:cs typeface="Apple Symbols"/>
              </a:rPr>
              <a:t>عن كل بديل في ذهن أو فكر</a:t>
            </a:r>
            <a:r>
              <a:rPr lang="ar-IQ" sz="3400" dirty="0" smtClean="0">
                <a:latin typeface="Apple Symbols"/>
                <a:cs typeface="Apple Symbols"/>
              </a:rPr>
              <a:t> </a:t>
            </a:r>
            <a:r>
              <a:rPr lang="x-none" sz="3400" dirty="0" smtClean="0">
                <a:latin typeface="Apple Symbols"/>
                <a:cs typeface="Apple Symbols"/>
              </a:rPr>
              <a:t>متخذ القرار </a:t>
            </a:r>
            <a:r>
              <a:rPr lang="ar-IQ" sz="3400" dirty="0" smtClean="0">
                <a:latin typeface="Apple Symbols"/>
                <a:cs typeface="Apple Symbols"/>
              </a:rPr>
              <a:t>با</a:t>
            </a:r>
            <a:r>
              <a:rPr lang="x-none" sz="3400" dirty="0" smtClean="0">
                <a:latin typeface="Apple Symbols"/>
                <a:cs typeface="Apple Symbols"/>
              </a:rPr>
              <a:t>ختيار البديل الأفضل في ضوء الاعتبارات الاقتصادية والاجتماعية والبيئية والتكنولوجية من جهة ودرجة المعرفة والخبرات السابقة والمهارات التي يتمتع </a:t>
            </a:r>
            <a:r>
              <a:rPr lang="x-none" sz="3400" dirty="0">
                <a:latin typeface="Apple Symbols"/>
                <a:cs typeface="Apple Symbols"/>
              </a:rPr>
              <a:t>بها متخذ القرار من جهة أخرى.</a:t>
            </a:r>
            <a:endParaRPr lang="en-US" sz="3400" dirty="0">
              <a:latin typeface="Apple Symbols"/>
              <a:cs typeface="Apple Symbols"/>
            </a:endParaRPr>
          </a:p>
          <a:p>
            <a:pPr algn="r" rtl="1">
              <a:buNone/>
            </a:pPr>
            <a:r>
              <a:rPr lang="ar-IQ" sz="2800" dirty="0">
                <a:cs typeface="Simplified Arabic" pitchFamily="2" charset="-78"/>
              </a:rPr>
              <a:t>6. </a:t>
            </a:r>
            <a:r>
              <a:rPr lang="x-none" sz="3400" dirty="0" smtClean="0">
                <a:latin typeface="Apple Symbols"/>
                <a:cs typeface="Apple Symbols"/>
              </a:rPr>
              <a:t>تنفيذ ومتابعة القرار : إن عملية اتخاذ القرار لا</a:t>
            </a:r>
            <a:r>
              <a:rPr lang="ar-IQ" sz="3400" dirty="0" smtClean="0">
                <a:latin typeface="Apple Symbols"/>
                <a:cs typeface="Apple Symbols"/>
              </a:rPr>
              <a:t> </a:t>
            </a:r>
            <a:r>
              <a:rPr lang="x-none" sz="3400" dirty="0" smtClean="0">
                <a:latin typeface="Apple Symbols"/>
                <a:cs typeface="Apple Symbols"/>
              </a:rPr>
              <a:t>ينتهي بوضع القرار</a:t>
            </a:r>
            <a:r>
              <a:rPr lang="ar-IQ" sz="3400" dirty="0" smtClean="0">
                <a:latin typeface="Apple Symbols"/>
                <a:cs typeface="Apple Symbols"/>
              </a:rPr>
              <a:t> </a:t>
            </a:r>
            <a:r>
              <a:rPr lang="x-none" sz="3400" dirty="0" smtClean="0">
                <a:latin typeface="Apple Symbols"/>
                <a:cs typeface="Apple Symbols"/>
              </a:rPr>
              <a:t>موضع التنفيذ بل يجب التأكد من إن القرار المتخذ قد حق بالفعل حلا</a:t>
            </a:r>
            <a:r>
              <a:rPr lang="ar-IQ" sz="3400" dirty="0" smtClean="0">
                <a:latin typeface="Apple Symbols"/>
                <a:cs typeface="Apple Symbols"/>
              </a:rPr>
              <a:t>ً</a:t>
            </a:r>
            <a:r>
              <a:rPr lang="x-none" sz="3400" dirty="0" smtClean="0">
                <a:latin typeface="Apple Symbols"/>
                <a:cs typeface="Apple Symbols"/>
              </a:rPr>
              <a:t> شاملا</a:t>
            </a:r>
            <a:r>
              <a:rPr lang="ar-IQ" sz="3400" dirty="0" smtClean="0">
                <a:latin typeface="Apple Symbols"/>
                <a:cs typeface="Apple Symbols"/>
              </a:rPr>
              <a:t>ً</a:t>
            </a:r>
            <a:r>
              <a:rPr lang="x-none" sz="3400" dirty="0" smtClean="0">
                <a:latin typeface="Apple Symbols"/>
                <a:cs typeface="Apple Symbols"/>
              </a:rPr>
              <a:t> </a:t>
            </a:r>
            <a:r>
              <a:rPr lang="ar-IQ" sz="3400" dirty="0" smtClean="0">
                <a:latin typeface="Apple Symbols"/>
                <a:cs typeface="Apple Symbols"/>
              </a:rPr>
              <a:t>و</a:t>
            </a:r>
            <a:r>
              <a:rPr lang="x-none" sz="3400" dirty="0" smtClean="0">
                <a:latin typeface="Apple Symbols"/>
                <a:cs typeface="Apple Symbols"/>
              </a:rPr>
              <a:t>كاملا</a:t>
            </a:r>
            <a:r>
              <a:rPr lang="ar-IQ" sz="3400" dirty="0" smtClean="0">
                <a:latin typeface="Apple Symbols"/>
                <a:cs typeface="Apple Symbols"/>
              </a:rPr>
              <a:t>ً</a:t>
            </a:r>
            <a:r>
              <a:rPr lang="x-none" sz="3400" dirty="0" smtClean="0">
                <a:latin typeface="Apple Symbols"/>
                <a:cs typeface="Apple Symbols"/>
              </a:rPr>
              <a:t> للمشكلة وذلك من خلال متابعة ومراقبة عملية تنفيذ القرار.</a:t>
            </a:r>
            <a:endParaRPr lang="en-US" sz="3400" dirty="0" smtClean="0">
              <a:latin typeface="Apple Symbols"/>
              <a:cs typeface="Apple Symbols"/>
            </a:endParaRPr>
          </a:p>
          <a:p>
            <a:pPr algn="r" rtl="1">
              <a:buNone/>
            </a:pPr>
            <a:endParaRPr lang="ar-IQ" sz="3200"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121</a:t>
            </a:fld>
            <a:endParaRPr lang="ar-IQ"/>
          </a:p>
        </p:txBody>
      </p:sp>
    </p:spTree>
    <p:extLst>
      <p:ext uri="{BB962C8B-B14F-4D97-AF65-F5344CB8AC3E}">
        <p14:creationId xmlns:p14="http://schemas.microsoft.com/office/powerpoint/2010/main" val="365198011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04664"/>
            <a:ext cx="8501122" cy="5991374"/>
          </a:xfrm>
        </p:spPr>
        <p:txBody>
          <a:bodyPr>
            <a:normAutofit/>
          </a:bodyPr>
          <a:lstStyle/>
          <a:p>
            <a:pPr algn="ctr" rtl="1">
              <a:buNone/>
            </a:pPr>
            <a:r>
              <a:rPr lang="x-none" sz="3600" dirty="0" smtClean="0">
                <a:latin typeface="Apple Symbols"/>
                <a:cs typeface="Apple Symbols"/>
              </a:rPr>
              <a:t>أنواع القرارات</a:t>
            </a:r>
          </a:p>
          <a:p>
            <a:pPr algn="r" rtl="1">
              <a:buNone/>
            </a:pPr>
            <a:endParaRPr lang="x-none" sz="2800" dirty="0">
              <a:latin typeface="Apple Symbols"/>
              <a:cs typeface="Apple Symbols"/>
            </a:endParaRPr>
          </a:p>
          <a:p>
            <a:pPr algn="r" rtl="1">
              <a:buNone/>
            </a:pPr>
            <a:r>
              <a:rPr lang="x-none" sz="2800" dirty="0" smtClean="0">
                <a:latin typeface="Apple Symbols"/>
                <a:cs typeface="Apple Symbols"/>
              </a:rPr>
              <a:t>يمكن تقسيم القرارات بصورة عامة إلى </a:t>
            </a:r>
            <a:r>
              <a:rPr lang="x-none" sz="2800" dirty="0">
                <a:latin typeface="Apple Symbols"/>
                <a:cs typeface="Apple Symbols"/>
              </a:rPr>
              <a:t>تقسيمات عدة </a:t>
            </a:r>
            <a:r>
              <a:rPr lang="x-none" sz="2800" dirty="0" smtClean="0">
                <a:latin typeface="Apple Symbols"/>
                <a:cs typeface="Apple Symbols"/>
              </a:rPr>
              <a:t>وفق لمعايير معينة وكما يأتي:</a:t>
            </a:r>
            <a:endParaRPr lang="ar-IQ" sz="2800" dirty="0" smtClean="0">
              <a:latin typeface="Apple Symbols"/>
              <a:cs typeface="Apple Symbols"/>
            </a:endParaRPr>
          </a:p>
          <a:p>
            <a:pPr algn="r" rtl="1">
              <a:buNone/>
            </a:pPr>
            <a:r>
              <a:rPr lang="x-none" sz="2800" dirty="0">
                <a:latin typeface="Apple Symbols"/>
                <a:cs typeface="Apple Symbols"/>
              </a:rPr>
              <a:t>أولا: القرارات التنظيمية والقرارات الشخصية </a:t>
            </a:r>
            <a:endParaRPr lang="en-US" sz="2800" dirty="0">
              <a:latin typeface="Apple Symbols"/>
              <a:cs typeface="Apple Symbols"/>
            </a:endParaRPr>
          </a:p>
          <a:p>
            <a:pPr algn="r" rtl="1">
              <a:buNone/>
            </a:pPr>
            <a:r>
              <a:rPr lang="ar-IQ" sz="2800" dirty="0">
                <a:latin typeface="Apple Symbols"/>
                <a:cs typeface="Apple Symbols"/>
              </a:rPr>
              <a:t>    </a:t>
            </a:r>
            <a:r>
              <a:rPr lang="x-none" sz="2800" dirty="0">
                <a:latin typeface="Apple Symbols"/>
                <a:cs typeface="Apple Symbols"/>
              </a:rPr>
              <a:t>القرارات التنظيمية هي تلك القرارات التي تتخذ ضمن إطار الوظيفة الرسمية التي يشغلها المدير، وبالتالي ينعكس هذه القرار</a:t>
            </a:r>
            <a:r>
              <a:rPr lang="ar-IQ" sz="2800" dirty="0">
                <a:latin typeface="Apple Symbols"/>
                <a:cs typeface="Apple Symbols"/>
              </a:rPr>
              <a:t>ا</a:t>
            </a:r>
            <a:r>
              <a:rPr lang="x-none" sz="2800" dirty="0">
                <a:latin typeface="Apple Symbols"/>
                <a:cs typeface="Apple Symbols"/>
              </a:rPr>
              <a:t>ت موقف وسياسة المنظمة إزاء المشاكل المطروحة ويمكن تخويل مثل هذه القرار</a:t>
            </a:r>
            <a:r>
              <a:rPr lang="ar-IQ" sz="2800" dirty="0">
                <a:latin typeface="Apple Symbols"/>
                <a:cs typeface="Apple Symbols"/>
              </a:rPr>
              <a:t>ا</a:t>
            </a:r>
            <a:r>
              <a:rPr lang="x-none" sz="2800" dirty="0">
                <a:latin typeface="Apple Symbols"/>
                <a:cs typeface="Apple Symbols"/>
              </a:rPr>
              <a:t>ت إلى المستويات الإدارية الأدنى.</a:t>
            </a:r>
            <a:endParaRPr lang="en-US" sz="2800" dirty="0">
              <a:latin typeface="Apple Symbols"/>
              <a:cs typeface="Apple Symbols"/>
            </a:endParaRPr>
          </a:p>
          <a:p>
            <a:pPr algn="r" rtl="1">
              <a:buNone/>
            </a:pPr>
            <a:r>
              <a:rPr lang="ar-IQ" sz="2800" dirty="0">
                <a:latin typeface="Apple Symbols"/>
                <a:cs typeface="Apple Symbols"/>
              </a:rPr>
              <a:t>    </a:t>
            </a:r>
            <a:r>
              <a:rPr lang="x-none" sz="2800" dirty="0">
                <a:latin typeface="Apple Symbols"/>
                <a:cs typeface="Apple Symbols"/>
              </a:rPr>
              <a:t>القرارات الشخصية هي تلك القرارات التي يتخذها المدير بصفته الشخصية وبالتالي يعكس شخصية المدير وميوله وقيمته الذاتية ولا</a:t>
            </a:r>
            <a:r>
              <a:rPr lang="ar-IQ" sz="2800" dirty="0">
                <a:latin typeface="Apple Symbols"/>
                <a:cs typeface="Apple Symbols"/>
              </a:rPr>
              <a:t> </a:t>
            </a:r>
            <a:r>
              <a:rPr lang="x-none" sz="2800" dirty="0">
                <a:latin typeface="Apple Symbols"/>
                <a:cs typeface="Apple Symbols"/>
              </a:rPr>
              <a:t>يمكن تخويل اتخاذ</a:t>
            </a:r>
            <a:r>
              <a:rPr lang="ar-IQ" sz="2800" dirty="0">
                <a:latin typeface="Apple Symbols"/>
                <a:cs typeface="Apple Symbols"/>
              </a:rPr>
              <a:t> </a:t>
            </a:r>
            <a:r>
              <a:rPr lang="x-none" sz="2800" dirty="0">
                <a:latin typeface="Apple Symbols"/>
                <a:cs typeface="Apple Symbols"/>
              </a:rPr>
              <a:t>هذه القرارات إلى المستوى الأدنى.</a:t>
            </a:r>
            <a:endParaRPr lang="en-US" sz="2800" dirty="0">
              <a:latin typeface="Apple Symbols"/>
              <a:cs typeface="Apple Symbols"/>
            </a:endParaRPr>
          </a:p>
          <a:p>
            <a:pPr algn="just" rtl="1">
              <a:buNone/>
            </a:pPr>
            <a:endParaRPr lang="ar-IQ" sz="2800" dirty="0" smtClean="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122</a:t>
            </a:fld>
            <a:endParaRPr lang="ar-IQ"/>
          </a:p>
        </p:txBody>
      </p:sp>
    </p:spTree>
    <p:extLst>
      <p:ext uri="{BB962C8B-B14F-4D97-AF65-F5344CB8AC3E}">
        <p14:creationId xmlns:p14="http://schemas.microsoft.com/office/powerpoint/2010/main" val="177967092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a:bodyPr>
          <a:lstStyle/>
          <a:p>
            <a:pPr algn="ctr" rtl="1">
              <a:buNone/>
            </a:pPr>
            <a:r>
              <a:rPr lang="x-none" sz="2800" dirty="0">
                <a:latin typeface="Apple Symbols"/>
                <a:cs typeface="Apple Symbols"/>
              </a:rPr>
              <a:t>ثانيا/ القرارات الفردية والقرارات الجماعية:</a:t>
            </a:r>
            <a:endParaRPr lang="en-US" sz="2800" dirty="0">
              <a:latin typeface="Apple Symbols"/>
              <a:cs typeface="Apple Symbols"/>
            </a:endParaRPr>
          </a:p>
          <a:p>
            <a:pPr algn="ctr" rtl="1">
              <a:buNone/>
            </a:pPr>
            <a:r>
              <a:rPr lang="ar-IQ" sz="2800" dirty="0">
                <a:latin typeface="Apple Symbols"/>
                <a:cs typeface="Apple Symbols"/>
              </a:rPr>
              <a:t>   </a:t>
            </a:r>
            <a:r>
              <a:rPr lang="x-none" sz="2800" dirty="0">
                <a:latin typeface="Apple Symbols"/>
                <a:cs typeface="Apple Symbols"/>
              </a:rPr>
              <a:t>القرارات الفردية هي تلك القرارات التي ينفرد المدير باتخاذها دون أن يشارك أو يشاور الآخرين من المستويات الإدارية الأدنى أو اخذ آرائهم ويعكس هذا الأسلوب الديكتاتوري أي البيروقراطي في الإدارة.</a:t>
            </a:r>
            <a:endParaRPr lang="en-US" sz="2800" dirty="0">
              <a:latin typeface="Apple Symbols"/>
              <a:cs typeface="Apple Symbols"/>
            </a:endParaRPr>
          </a:p>
          <a:p>
            <a:pPr algn="ctr" rtl="1">
              <a:buNone/>
            </a:pPr>
            <a:r>
              <a:rPr lang="ar-IQ" sz="2800" dirty="0">
                <a:latin typeface="Apple Symbols"/>
                <a:cs typeface="Apple Symbols"/>
              </a:rPr>
              <a:t>   </a:t>
            </a:r>
            <a:r>
              <a:rPr lang="x-none" sz="2800" dirty="0">
                <a:latin typeface="Apple Symbols"/>
                <a:cs typeface="Apple Symbols"/>
              </a:rPr>
              <a:t>القرارات الجماعية هي القرارات التي تتخذ من قبل المدير بعد مشاركة ومشاورة المستويات الإدارية الأدنى.</a:t>
            </a:r>
            <a:r>
              <a:rPr lang="ar-IQ" sz="2800" dirty="0">
                <a:latin typeface="Apple Symbols"/>
                <a:cs typeface="Apple Symbols"/>
              </a:rPr>
              <a:t> </a:t>
            </a:r>
            <a:r>
              <a:rPr lang="x-none" sz="2800" dirty="0">
                <a:latin typeface="Apple Symbols"/>
                <a:cs typeface="Apple Symbols"/>
              </a:rPr>
              <a:t>وتكون ثمرة جهد جماعية ويعكس هذا الأسلوب النمط الديمقراطي في الإدارة.</a:t>
            </a:r>
            <a:endParaRPr lang="en-US" sz="2800" dirty="0">
              <a:latin typeface="Apple Symbols"/>
              <a:cs typeface="Apple Symbols"/>
            </a:endParaRPr>
          </a:p>
          <a:p>
            <a:pPr algn="just" rtl="1">
              <a:buNone/>
            </a:pPr>
            <a:endParaRPr lang="ar-IQ" sz="3200"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123</a:t>
            </a:fld>
            <a:endParaRPr lang="ar-IQ"/>
          </a:p>
        </p:txBody>
      </p:sp>
    </p:spTree>
    <p:extLst>
      <p:ext uri="{BB962C8B-B14F-4D97-AF65-F5344CB8AC3E}">
        <p14:creationId xmlns:p14="http://schemas.microsoft.com/office/powerpoint/2010/main" val="364283951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429684" cy="5857916"/>
          </a:xfrm>
        </p:spPr>
        <p:txBody>
          <a:bodyPr>
            <a:normAutofit/>
          </a:bodyPr>
          <a:lstStyle/>
          <a:p>
            <a:pPr algn="ctr" rtl="1">
              <a:buNone/>
            </a:pPr>
            <a:r>
              <a:rPr lang="ar-IQ" sz="2800" dirty="0">
                <a:latin typeface="Apple Symbols"/>
                <a:cs typeface="Apple Symbols"/>
              </a:rPr>
              <a:t> </a:t>
            </a:r>
            <a:r>
              <a:rPr lang="x-none" sz="2800" dirty="0">
                <a:latin typeface="Apple Symbols"/>
                <a:cs typeface="Apple Symbols"/>
              </a:rPr>
              <a:t>ثالثا / القرارات المبرمجة والقرارات غير المبرمجة :</a:t>
            </a:r>
            <a:endParaRPr lang="en-US" sz="2800" dirty="0">
              <a:latin typeface="Apple Symbols"/>
              <a:cs typeface="Apple Symbols"/>
            </a:endParaRPr>
          </a:p>
          <a:p>
            <a:pPr algn="ctr" rtl="1">
              <a:buNone/>
            </a:pPr>
            <a:r>
              <a:rPr lang="ar-IQ" sz="2800" dirty="0">
                <a:latin typeface="Apple Symbols"/>
                <a:cs typeface="Apple Symbols"/>
              </a:rPr>
              <a:t>  </a:t>
            </a:r>
            <a:r>
              <a:rPr lang="x-none" sz="2800" dirty="0">
                <a:latin typeface="Apple Symbols"/>
                <a:cs typeface="Apple Symbols"/>
              </a:rPr>
              <a:t>القرارات المبرمجة (الروتينية) يقصد </a:t>
            </a:r>
            <a:r>
              <a:rPr lang="x-none" sz="2800" dirty="0" err="1">
                <a:latin typeface="Apple Symbols"/>
                <a:cs typeface="Apple Symbols"/>
              </a:rPr>
              <a:t>بها</a:t>
            </a:r>
            <a:r>
              <a:rPr lang="x-none" sz="2800" dirty="0">
                <a:latin typeface="Apple Symbols"/>
                <a:cs typeface="Apple Symbols"/>
              </a:rPr>
              <a:t> ذلك النوع من القرار</a:t>
            </a:r>
            <a:r>
              <a:rPr lang="ar-IQ" sz="2800" dirty="0">
                <a:latin typeface="Apple Symbols"/>
                <a:cs typeface="Apple Symbols"/>
              </a:rPr>
              <a:t>ا</a:t>
            </a:r>
            <a:r>
              <a:rPr lang="x-none" sz="2800" dirty="0">
                <a:latin typeface="Apple Symbols"/>
                <a:cs typeface="Apple Symbols"/>
              </a:rPr>
              <a:t>ت التي يتكرر اتخاذها يوميا</a:t>
            </a:r>
            <a:r>
              <a:rPr lang="ar-IQ" sz="2800" dirty="0">
                <a:latin typeface="Apple Symbols"/>
                <a:cs typeface="Apple Symbols"/>
              </a:rPr>
              <a:t>ً</a:t>
            </a:r>
            <a:r>
              <a:rPr lang="x-none" sz="2800" dirty="0">
                <a:latin typeface="Apple Symbols"/>
                <a:cs typeface="Apple Symbols"/>
              </a:rPr>
              <a:t> والتي لا</a:t>
            </a:r>
            <a:r>
              <a:rPr lang="ar-IQ" sz="2800" dirty="0">
                <a:latin typeface="Apple Symbols"/>
                <a:cs typeface="Apple Symbols"/>
              </a:rPr>
              <a:t> </a:t>
            </a:r>
            <a:r>
              <a:rPr lang="x-none" sz="2800" dirty="0">
                <a:latin typeface="Apple Symbols"/>
                <a:cs typeface="Apple Symbols"/>
              </a:rPr>
              <a:t>تحتاج إلى قدر كبير من التفكير أو استشارة المستويات الأدنى في المنظمة نظرا</a:t>
            </a:r>
            <a:r>
              <a:rPr lang="ar-IQ" sz="2800" dirty="0">
                <a:latin typeface="Apple Symbols"/>
                <a:cs typeface="Apple Symbols"/>
              </a:rPr>
              <a:t>ً</a:t>
            </a:r>
            <a:r>
              <a:rPr lang="x-none" sz="2800" dirty="0">
                <a:latin typeface="Apple Symbols"/>
                <a:cs typeface="Apple Symbols"/>
              </a:rPr>
              <a:t> لإمكانية جدولتها وفقا</a:t>
            </a:r>
            <a:r>
              <a:rPr lang="ar-IQ" sz="2800" dirty="0">
                <a:latin typeface="Apple Symbols"/>
                <a:cs typeface="Apple Symbols"/>
              </a:rPr>
              <a:t>ً</a:t>
            </a:r>
            <a:r>
              <a:rPr lang="x-none" sz="2800" dirty="0">
                <a:latin typeface="Apple Symbols"/>
                <a:cs typeface="Apple Symbols"/>
              </a:rPr>
              <a:t> لروتين معين مثل قرار منح إجازة اعتيادية للعاملين أو قرار منح العلاوة السنوية للعاملين.</a:t>
            </a:r>
            <a:endParaRPr lang="en-US" sz="2800" dirty="0">
              <a:latin typeface="Apple Symbols"/>
              <a:cs typeface="Apple Symbols"/>
            </a:endParaRPr>
          </a:p>
          <a:p>
            <a:pPr algn="ctr" rtl="1">
              <a:buNone/>
            </a:pPr>
            <a:r>
              <a:rPr lang="ar-IQ" sz="2800" dirty="0">
                <a:latin typeface="Apple Symbols"/>
                <a:cs typeface="Apple Symbols"/>
              </a:rPr>
              <a:t>  </a:t>
            </a:r>
            <a:r>
              <a:rPr lang="x-none" sz="2800" dirty="0">
                <a:latin typeface="Apple Symbols"/>
                <a:cs typeface="Apple Symbols"/>
              </a:rPr>
              <a:t>أما القرار</a:t>
            </a:r>
            <a:r>
              <a:rPr lang="ar-IQ" sz="2800" dirty="0">
                <a:latin typeface="Apple Symbols"/>
                <a:cs typeface="Apple Symbols"/>
              </a:rPr>
              <a:t>ا</a:t>
            </a:r>
            <a:r>
              <a:rPr lang="x-none" sz="2800" dirty="0">
                <a:latin typeface="Apple Symbols"/>
                <a:cs typeface="Apple Symbols"/>
              </a:rPr>
              <a:t>ت غير المبرمجة (غير الروتينية) هي تلك القرارات التي لا</a:t>
            </a:r>
            <a:r>
              <a:rPr lang="ar-IQ" sz="2800" dirty="0">
                <a:latin typeface="Apple Symbols"/>
                <a:cs typeface="Apple Symbols"/>
              </a:rPr>
              <a:t> </a:t>
            </a:r>
            <a:r>
              <a:rPr lang="x-none" sz="2800" dirty="0">
                <a:latin typeface="Apple Symbols"/>
                <a:cs typeface="Apple Symbols"/>
              </a:rPr>
              <a:t>يمكن جدولتها وفقا لأسلوب معين لأنها لا</a:t>
            </a:r>
            <a:r>
              <a:rPr lang="ar-IQ" sz="2800" dirty="0">
                <a:latin typeface="Apple Symbols"/>
                <a:cs typeface="Apple Symbols"/>
              </a:rPr>
              <a:t> </a:t>
            </a:r>
            <a:r>
              <a:rPr lang="x-none" sz="2800" dirty="0">
                <a:latin typeface="Apple Symbols"/>
                <a:cs typeface="Apple Symbols"/>
              </a:rPr>
              <a:t>تتكرر إلا في المد</a:t>
            </a:r>
            <a:r>
              <a:rPr lang="ar-IQ" sz="2800" dirty="0">
                <a:latin typeface="Apple Symbols"/>
                <a:cs typeface="Apple Symbols"/>
              </a:rPr>
              <a:t>ي</a:t>
            </a:r>
            <a:r>
              <a:rPr lang="x-none" sz="2800" dirty="0" err="1">
                <a:latin typeface="Apple Symbols"/>
                <a:cs typeface="Apple Symbols"/>
              </a:rPr>
              <a:t>ات</a:t>
            </a:r>
            <a:r>
              <a:rPr lang="x-none" sz="2800" dirty="0">
                <a:latin typeface="Apple Symbols"/>
                <a:cs typeface="Apple Symbols"/>
              </a:rPr>
              <a:t> البعيدة لذلك يحتاج اتخاذها الكثير من الجهد والوقت والكلفة ويكون للإدارة العليا دورا</a:t>
            </a:r>
            <a:r>
              <a:rPr lang="ar-IQ" sz="2800" dirty="0">
                <a:latin typeface="Apple Symbols"/>
                <a:cs typeface="Apple Symbols"/>
              </a:rPr>
              <a:t>ً</a:t>
            </a:r>
            <a:r>
              <a:rPr lang="x-none" sz="2800" dirty="0">
                <a:latin typeface="Apple Symbols"/>
                <a:cs typeface="Apple Symbols"/>
              </a:rPr>
              <a:t> كبيرا</a:t>
            </a:r>
            <a:r>
              <a:rPr lang="ar-IQ" sz="2800" dirty="0">
                <a:latin typeface="Apple Symbols"/>
                <a:cs typeface="Apple Symbols"/>
              </a:rPr>
              <a:t>ً</a:t>
            </a:r>
            <a:r>
              <a:rPr lang="x-none" sz="2800" dirty="0">
                <a:latin typeface="Apple Symbols"/>
                <a:cs typeface="Apple Symbols"/>
              </a:rPr>
              <a:t> في اتخاذ مثل هكذا قرارات لارتباطها بمستقبل المنظمة مثل إضافة خط إنتاجي جديد أو إنشاء فرع جديد للمنظمة.</a:t>
            </a:r>
            <a:endParaRPr lang="en-US" sz="2800" dirty="0">
              <a:latin typeface="Apple Symbols"/>
              <a:cs typeface="Apple Symbols"/>
            </a:endParaRPr>
          </a:p>
          <a:p>
            <a:pPr algn="just" rtl="1">
              <a:buNone/>
            </a:pPr>
            <a:endParaRPr lang="ar-IQ" sz="2800"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124</a:t>
            </a:fld>
            <a:endParaRPr lang="ar-IQ"/>
          </a:p>
        </p:txBody>
      </p:sp>
    </p:spTree>
    <p:extLst>
      <p:ext uri="{BB962C8B-B14F-4D97-AF65-F5344CB8AC3E}">
        <p14:creationId xmlns:p14="http://schemas.microsoft.com/office/powerpoint/2010/main" val="61211044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4392488"/>
          </a:xfrm>
        </p:spPr>
        <p:txBody>
          <a:bodyPr>
            <a:normAutofit lnSpcReduction="10000"/>
          </a:bodyPr>
          <a:lstStyle/>
          <a:p>
            <a:pPr marL="0" indent="0" algn="ctr" rtl="1">
              <a:buNone/>
            </a:pPr>
            <a:r>
              <a:rPr lang="ar-IQ" sz="5700" dirty="0">
                <a:latin typeface="Apple Symbols"/>
                <a:cs typeface="Apple Symbols"/>
              </a:rPr>
              <a:t> </a:t>
            </a:r>
            <a:r>
              <a:rPr lang="en-US" sz="5700" dirty="0" err="1">
                <a:latin typeface="Apple Symbols"/>
                <a:cs typeface="Apple Symbols"/>
              </a:rPr>
              <a:t>القيادة</a:t>
            </a:r>
            <a:endParaRPr lang="en-US" sz="5700" dirty="0">
              <a:latin typeface="Apple Symbols"/>
              <a:cs typeface="Apple Symbols"/>
            </a:endParaRPr>
          </a:p>
          <a:p>
            <a:pPr marL="0" indent="0" algn="just" rtl="1">
              <a:buNone/>
            </a:pPr>
            <a:endParaRPr lang="en-US" sz="3600" dirty="0" smtClean="0">
              <a:latin typeface="Apple Symbols"/>
              <a:cs typeface="Simplified Arabic" pitchFamily="2" charset="-78"/>
            </a:endParaRPr>
          </a:p>
          <a:p>
            <a:pPr marL="0" indent="0" algn="ctr" rtl="1">
              <a:buNone/>
            </a:pPr>
            <a:r>
              <a:rPr lang="x-none" sz="3600" dirty="0" smtClean="0">
                <a:latin typeface="Apple Symbols"/>
                <a:cs typeface="Apple Symbols"/>
              </a:rPr>
              <a:t>هو </a:t>
            </a:r>
            <a:r>
              <a:rPr lang="x-none" sz="3600" dirty="0">
                <a:latin typeface="Apple Symbols"/>
                <a:cs typeface="Apple Symbols"/>
              </a:rPr>
              <a:t>القدرة على التوجيه من اجل تحقيق هدف معين عن طريق الآخرين</a:t>
            </a:r>
            <a:r>
              <a:rPr lang="ar-IQ" sz="3600" dirty="0">
                <a:latin typeface="Apple Symbols"/>
                <a:cs typeface="Apple Symbols"/>
              </a:rPr>
              <a:t>.</a:t>
            </a:r>
          </a:p>
          <a:p>
            <a:pPr algn="ctr" rtl="1">
              <a:buNone/>
            </a:pPr>
            <a:endParaRPr lang="ar-IQ" sz="3600" dirty="0">
              <a:latin typeface="Apple Symbols"/>
              <a:cs typeface="Apple Symbols"/>
            </a:endParaRPr>
          </a:p>
          <a:p>
            <a:pPr marL="0" indent="0" algn="ctr" rtl="1">
              <a:buNone/>
            </a:pPr>
            <a:r>
              <a:rPr lang="x-none" sz="3600" dirty="0">
                <a:latin typeface="Apple Symbols"/>
                <a:cs typeface="Apple Symbols"/>
              </a:rPr>
              <a:t> ذلك العنصر الإنساني الذي يوجه سلوك الآخرين لتحقيق </a:t>
            </a:r>
            <a:r>
              <a:rPr lang="x-none" sz="3000" dirty="0">
                <a:latin typeface="Apple Symbols"/>
                <a:cs typeface="Apple Symbols"/>
              </a:rPr>
              <a:t>أهداف </a:t>
            </a:r>
            <a:r>
              <a:rPr lang="x-none" sz="3300" dirty="0">
                <a:latin typeface="Apple Symbols"/>
                <a:cs typeface="Apple Symbols"/>
              </a:rPr>
              <a:t>معينة</a:t>
            </a:r>
            <a:r>
              <a:rPr lang="ar-IQ" sz="3300" dirty="0">
                <a:latin typeface="Apple Symbols"/>
                <a:cs typeface="Apple Symbols"/>
              </a:rPr>
              <a:t>.</a:t>
            </a: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125</a:t>
            </a:fld>
            <a:endParaRPr lang="ar-IQ"/>
          </a:p>
        </p:txBody>
      </p:sp>
    </p:spTree>
    <p:extLst>
      <p:ext uri="{BB962C8B-B14F-4D97-AF65-F5344CB8AC3E}">
        <p14:creationId xmlns:p14="http://schemas.microsoft.com/office/powerpoint/2010/main" val="391849602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98506"/>
            <a:ext cx="8229600" cy="5538806"/>
          </a:xfrm>
        </p:spPr>
        <p:txBody>
          <a:bodyPr>
            <a:normAutofit/>
          </a:bodyPr>
          <a:lstStyle/>
          <a:p>
            <a:pPr algn="r" rtl="1">
              <a:buNone/>
            </a:pPr>
            <a:r>
              <a:rPr lang="ar-IQ" dirty="0" smtClean="0">
                <a:effectLst/>
                <a:latin typeface="Apple Symbols"/>
                <a:cs typeface="Apple Symbols"/>
              </a:rPr>
              <a:t>  </a:t>
            </a:r>
            <a:r>
              <a:rPr lang="x-none" dirty="0" smtClean="0">
                <a:effectLst/>
                <a:latin typeface="Apple Symbols"/>
                <a:cs typeface="Apple Symbols"/>
              </a:rPr>
              <a:t>هناك الكثير من النظريات حول القيادة لكننا نكتفي بذكر الآتي:</a:t>
            </a:r>
            <a:endParaRPr lang="en-US" dirty="0" smtClean="0">
              <a:effectLst/>
              <a:latin typeface="Apple Symbols"/>
              <a:cs typeface="Apple Symbols"/>
            </a:endParaRPr>
          </a:p>
          <a:p>
            <a:pPr algn="r" rtl="1">
              <a:buNone/>
            </a:pPr>
            <a:r>
              <a:rPr lang="ar-IQ" b="1" dirty="0" smtClean="0">
                <a:effectLst/>
                <a:latin typeface="Apple Symbols"/>
                <a:cs typeface="Apple Symbols"/>
              </a:rPr>
              <a:t>  </a:t>
            </a:r>
            <a:r>
              <a:rPr lang="x-none" b="1" dirty="0" smtClean="0">
                <a:effectLst/>
                <a:latin typeface="Apple Symbols"/>
                <a:cs typeface="Apple Symbols"/>
              </a:rPr>
              <a:t>أولا</a:t>
            </a:r>
            <a:r>
              <a:rPr lang="ar-IQ" b="1" dirty="0" smtClean="0">
                <a:effectLst/>
                <a:latin typeface="Apple Symbols"/>
                <a:cs typeface="Apple Symbols"/>
              </a:rPr>
              <a:t>ً</a:t>
            </a:r>
            <a:r>
              <a:rPr lang="x-none" b="1" dirty="0" smtClean="0">
                <a:effectLst/>
                <a:latin typeface="Apple Symbols"/>
                <a:cs typeface="Apple Symbols"/>
              </a:rPr>
              <a:t>/ نظرية بليك وموتون حول القيادة ( نظرية الشبكة الإدارية) :</a:t>
            </a:r>
            <a:endParaRPr lang="en-US" b="1" dirty="0" smtClean="0">
              <a:effectLst/>
              <a:latin typeface="Apple Symbols"/>
              <a:cs typeface="Apple Symbols"/>
            </a:endParaRPr>
          </a:p>
          <a:p>
            <a:pPr algn="r" rtl="1">
              <a:buNone/>
            </a:pPr>
            <a:r>
              <a:rPr lang="ar-IQ" dirty="0" smtClean="0">
                <a:effectLst/>
                <a:latin typeface="Apple Symbols"/>
                <a:cs typeface="Apple Symbols"/>
              </a:rPr>
              <a:t>   </a:t>
            </a:r>
            <a:r>
              <a:rPr lang="x-none" dirty="0" smtClean="0">
                <a:effectLst/>
                <a:latin typeface="Apple Symbols"/>
                <a:cs typeface="Apple Symbols"/>
              </a:rPr>
              <a:t>قسم بليك </a:t>
            </a:r>
            <a:r>
              <a:rPr lang="x-none" dirty="0" err="1" smtClean="0">
                <a:effectLst/>
                <a:latin typeface="Apple Symbols"/>
                <a:cs typeface="Apple Symbols"/>
              </a:rPr>
              <a:t>وموتون</a:t>
            </a:r>
            <a:r>
              <a:rPr lang="x-none" dirty="0" smtClean="0">
                <a:effectLst/>
                <a:latin typeface="Apple Symbols"/>
                <a:cs typeface="Apple Symbols"/>
              </a:rPr>
              <a:t> نمط القيادة إلى خمسة نماذج من الأنماط القيادية  تدور حول محورين </a:t>
            </a:r>
            <a:r>
              <a:rPr lang="x-none" b="1" dirty="0" smtClean="0">
                <a:effectLst/>
                <a:latin typeface="Apple Symbols"/>
                <a:cs typeface="Apple Symbols"/>
              </a:rPr>
              <a:t>الاهتمام بالإنتاج </a:t>
            </a:r>
            <a:r>
              <a:rPr lang="x-none" dirty="0" smtClean="0">
                <a:effectLst/>
                <a:latin typeface="Apple Symbols"/>
                <a:cs typeface="Apple Symbols"/>
              </a:rPr>
              <a:t>و</a:t>
            </a:r>
            <a:r>
              <a:rPr lang="x-none" b="1" dirty="0" smtClean="0">
                <a:effectLst/>
                <a:latin typeface="Apple Symbols"/>
                <a:cs typeface="Apple Symbols"/>
              </a:rPr>
              <a:t>الاهتمام بالعاملين </a:t>
            </a:r>
            <a:r>
              <a:rPr lang="x-none" dirty="0" smtClean="0">
                <a:effectLst/>
                <a:latin typeface="Apple Symbols"/>
                <a:cs typeface="Apple Symbols"/>
              </a:rPr>
              <a:t>هي :</a:t>
            </a:r>
            <a:endParaRPr lang="en-US" dirty="0" smtClean="0">
              <a:effectLst/>
              <a:latin typeface="Apple Symbols"/>
              <a:cs typeface="Apple Symbols"/>
            </a:endParaRPr>
          </a:p>
          <a:p>
            <a:pPr algn="r" rtl="1">
              <a:buNone/>
            </a:pPr>
            <a:r>
              <a:rPr lang="ar-IQ" b="1" dirty="0" smtClean="0">
                <a:solidFill>
                  <a:srgbClr val="FF0000"/>
                </a:solidFill>
                <a:effectLst>
                  <a:outerShdw blurRad="38100" dist="38100" dir="2700000" algn="tl">
                    <a:srgbClr val="000000">
                      <a:alpha val="43137"/>
                    </a:srgbClr>
                  </a:outerShdw>
                </a:effectLst>
                <a:latin typeface="Apple Symbols"/>
                <a:cs typeface="Apple Symbols"/>
              </a:rPr>
              <a:t>   </a:t>
            </a:r>
            <a:r>
              <a:rPr lang="x-none" b="1" dirty="0" smtClean="0">
                <a:solidFill>
                  <a:srgbClr val="FF0000"/>
                </a:solidFill>
                <a:effectLst>
                  <a:outerShdw blurRad="38100" dist="38100" dir="2700000" algn="tl">
                    <a:srgbClr val="000000">
                      <a:alpha val="43137"/>
                    </a:srgbClr>
                  </a:outerShdw>
                </a:effectLst>
                <a:latin typeface="Apple Symbols"/>
                <a:cs typeface="Apple Symbols"/>
              </a:rPr>
              <a:t>نمط 5-5 </a:t>
            </a:r>
            <a:endParaRPr lang="en-US" b="1" dirty="0" smtClean="0">
              <a:solidFill>
                <a:srgbClr val="FF0000"/>
              </a:solidFill>
              <a:effectLst>
                <a:outerShdw blurRad="38100" dist="38100" dir="2700000" algn="tl">
                  <a:srgbClr val="000000">
                    <a:alpha val="43137"/>
                  </a:srgbClr>
                </a:outerShdw>
              </a:effectLst>
              <a:latin typeface="Apple Symbols"/>
              <a:cs typeface="Apple Symbols"/>
            </a:endParaRPr>
          </a:p>
          <a:p>
            <a:pPr algn="r" rtl="1">
              <a:buNone/>
            </a:pPr>
            <a:r>
              <a:rPr lang="ar-IQ" dirty="0" smtClean="0">
                <a:effectLst/>
                <a:latin typeface="Apple Symbols"/>
                <a:cs typeface="Apple Symbols"/>
              </a:rPr>
              <a:t>  </a:t>
            </a:r>
            <a:r>
              <a:rPr lang="x-none" b="1" dirty="0" smtClean="0">
                <a:solidFill>
                  <a:srgbClr val="0000FF"/>
                </a:solidFill>
                <a:effectLst/>
                <a:latin typeface="Apple Symbols"/>
                <a:cs typeface="Apple Symbols"/>
              </a:rPr>
              <a:t>القائد المعتدل </a:t>
            </a:r>
            <a:r>
              <a:rPr lang="x-none" dirty="0" smtClean="0">
                <a:effectLst/>
                <a:latin typeface="Apple Symbols"/>
                <a:cs typeface="Apple Symbols"/>
              </a:rPr>
              <a:t>/ يكون فيه إمكانية الحصول على أداء مناسب من خلال تعادل في انجاز الأعمال ما إبقاء الروح المعنوية لعاملين على مستوى مرضي.</a:t>
            </a:r>
            <a:endParaRPr lang="en-US" dirty="0" smtClean="0">
              <a:effectLst/>
              <a:latin typeface="Apple Symbols"/>
              <a:cs typeface="Apple Symbols"/>
            </a:endParaRPr>
          </a:p>
          <a:p>
            <a:pPr algn="r" rtl="1">
              <a:buNone/>
            </a:pPr>
            <a:r>
              <a:rPr lang="ar-IQ" b="1" dirty="0" smtClean="0">
                <a:solidFill>
                  <a:srgbClr val="FF0000"/>
                </a:solidFill>
                <a:effectLst>
                  <a:outerShdw blurRad="38100" dist="38100" dir="2700000" algn="tl">
                    <a:srgbClr val="000000">
                      <a:alpha val="43137"/>
                    </a:srgbClr>
                  </a:outerShdw>
                </a:effectLst>
                <a:latin typeface="Apple Symbols"/>
                <a:cs typeface="Apple Symbols"/>
              </a:rPr>
              <a:t>   </a:t>
            </a:r>
            <a:r>
              <a:rPr lang="x-none" b="1" dirty="0" smtClean="0">
                <a:solidFill>
                  <a:srgbClr val="FF0000"/>
                </a:solidFill>
                <a:effectLst>
                  <a:outerShdw blurRad="38100" dist="38100" dir="2700000" algn="tl">
                    <a:srgbClr val="000000">
                      <a:alpha val="43137"/>
                    </a:srgbClr>
                  </a:outerShdw>
                </a:effectLst>
                <a:latin typeface="Apple Symbols"/>
                <a:cs typeface="Apple Symbols"/>
              </a:rPr>
              <a:t>نمط 1-9 </a:t>
            </a:r>
            <a:endParaRPr lang="en-US" b="1" dirty="0" smtClean="0">
              <a:solidFill>
                <a:srgbClr val="FF0000"/>
              </a:solidFill>
              <a:effectLst>
                <a:outerShdw blurRad="38100" dist="38100" dir="2700000" algn="tl">
                  <a:srgbClr val="000000">
                    <a:alpha val="43137"/>
                  </a:srgbClr>
                </a:outerShdw>
              </a:effectLst>
              <a:latin typeface="Apple Symbols"/>
              <a:cs typeface="Apple Symbols"/>
            </a:endParaRPr>
          </a:p>
          <a:p>
            <a:pPr algn="r" rtl="1">
              <a:buNone/>
            </a:pPr>
            <a:r>
              <a:rPr lang="ar-IQ" dirty="0" smtClean="0">
                <a:effectLst/>
                <a:latin typeface="Apple Symbols"/>
                <a:cs typeface="Apple Symbols"/>
              </a:rPr>
              <a:t>  </a:t>
            </a:r>
            <a:r>
              <a:rPr lang="x-none" b="1" dirty="0" smtClean="0">
                <a:solidFill>
                  <a:srgbClr val="0000FF"/>
                </a:solidFill>
                <a:effectLst/>
                <a:latin typeface="Apple Symbols"/>
                <a:cs typeface="Apple Symbols"/>
              </a:rPr>
              <a:t>القائد الإنساني </a:t>
            </a:r>
            <a:r>
              <a:rPr lang="x-none" dirty="0" smtClean="0">
                <a:effectLst/>
                <a:latin typeface="Apple Symbols"/>
                <a:cs typeface="Apple Symbols"/>
              </a:rPr>
              <a:t>/ يهتم بحاجات الأفراد وينمي علاقات طيبة مع العاملين إلا انه </a:t>
            </a:r>
            <a:r>
              <a:rPr lang="x-none" dirty="0" err="1" smtClean="0">
                <a:effectLst/>
                <a:latin typeface="Apple Symbols"/>
                <a:cs typeface="Apple Symbols"/>
              </a:rPr>
              <a:t>يهمل</a:t>
            </a:r>
            <a:r>
              <a:rPr lang="x-none" dirty="0" smtClean="0">
                <a:effectLst/>
                <a:latin typeface="Apple Symbols"/>
                <a:cs typeface="Apple Symbols"/>
              </a:rPr>
              <a:t> الإنتاج</a:t>
            </a:r>
            <a:r>
              <a:rPr lang="ar-IQ" dirty="0" smtClean="0">
                <a:effectLst/>
                <a:latin typeface="Apple Symbols"/>
                <a:cs typeface="Apple Symbols"/>
              </a:rPr>
              <a:t>.</a:t>
            </a:r>
            <a:r>
              <a:rPr lang="x-none" dirty="0" smtClean="0">
                <a:effectLst/>
                <a:latin typeface="Apple Symbols"/>
                <a:cs typeface="Apple Symbols"/>
              </a:rPr>
              <a:t> </a:t>
            </a:r>
            <a:endParaRPr lang="ar-IQ" dirty="0">
              <a:effectLst/>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126</a:t>
            </a:fld>
            <a:endParaRPr lang="ar-IQ"/>
          </a:p>
        </p:txBody>
      </p:sp>
    </p:spTree>
    <p:extLst>
      <p:ext uri="{BB962C8B-B14F-4D97-AF65-F5344CB8AC3E}">
        <p14:creationId xmlns:p14="http://schemas.microsoft.com/office/powerpoint/2010/main" val="342236433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500042"/>
            <a:ext cx="8229600" cy="5824558"/>
          </a:xfrm>
        </p:spPr>
        <p:txBody>
          <a:bodyPr anchor="ctr">
            <a:normAutofit/>
          </a:bodyPr>
          <a:lstStyle/>
          <a:p>
            <a:pPr algn="r" rtl="1">
              <a:buNone/>
            </a:pPr>
            <a:r>
              <a:rPr lang="ar-IQ" sz="2400" b="1" dirty="0" smtClean="0">
                <a:solidFill>
                  <a:srgbClr val="FF0000"/>
                </a:solidFill>
                <a:effectLst>
                  <a:outerShdw blurRad="38100" dist="38100" dir="2700000" algn="tl">
                    <a:srgbClr val="000000">
                      <a:alpha val="43137"/>
                    </a:srgbClr>
                  </a:outerShdw>
                </a:effectLst>
                <a:latin typeface="Apple Symbols"/>
                <a:cs typeface="Apple Symbols"/>
              </a:rPr>
              <a:t> </a:t>
            </a:r>
            <a:r>
              <a:rPr lang="x-none" sz="2400" b="1" dirty="0" smtClean="0">
                <a:solidFill>
                  <a:srgbClr val="FF0000"/>
                </a:solidFill>
                <a:effectLst>
                  <a:outerShdw blurRad="38100" dist="38100" dir="2700000" algn="tl">
                    <a:srgbClr val="000000">
                      <a:alpha val="43137"/>
                    </a:srgbClr>
                  </a:outerShdw>
                </a:effectLst>
                <a:latin typeface="Apple Symbols"/>
                <a:cs typeface="Apple Symbols"/>
              </a:rPr>
              <a:t>نمط 9-1</a:t>
            </a:r>
            <a:endParaRPr lang="en-US" sz="2400" b="1" dirty="0" smtClean="0">
              <a:solidFill>
                <a:srgbClr val="FF0000"/>
              </a:solidFill>
              <a:effectLst>
                <a:outerShdw blurRad="38100" dist="38100" dir="2700000" algn="tl">
                  <a:srgbClr val="000000">
                    <a:alpha val="43137"/>
                  </a:srgbClr>
                </a:outerShdw>
              </a:effectLst>
              <a:latin typeface="Apple Symbols"/>
              <a:cs typeface="Apple Symbols"/>
            </a:endParaRPr>
          </a:p>
          <a:p>
            <a:pPr algn="r" rtl="1">
              <a:buNone/>
            </a:pPr>
            <a:r>
              <a:rPr lang="ar-IQ" sz="2400" dirty="0" smtClean="0">
                <a:effectLst/>
                <a:latin typeface="Apple Symbols"/>
                <a:cs typeface="Apple Symbols"/>
              </a:rPr>
              <a:t>  </a:t>
            </a:r>
            <a:r>
              <a:rPr lang="x-none" sz="2400" b="1" dirty="0" smtClean="0">
                <a:solidFill>
                  <a:srgbClr val="0000FF"/>
                </a:solidFill>
                <a:effectLst/>
                <a:latin typeface="Apple Symbols"/>
                <a:cs typeface="Apple Symbols"/>
              </a:rPr>
              <a:t>القائد المهتم بالإنتاج </a:t>
            </a:r>
            <a:r>
              <a:rPr lang="x-none" sz="2400" dirty="0" smtClean="0">
                <a:effectLst/>
                <a:latin typeface="Apple Symbols"/>
                <a:cs typeface="Apple Symbols"/>
              </a:rPr>
              <a:t>/ يهتم بالإنتاج و</a:t>
            </a:r>
            <a:r>
              <a:rPr lang="ar-IQ" sz="2400" dirty="0" smtClean="0">
                <a:latin typeface="Apple Symbols"/>
                <a:cs typeface="Apple Symbols"/>
              </a:rPr>
              <a:t>يهمل</a:t>
            </a:r>
            <a:r>
              <a:rPr lang="x-none" sz="2400" dirty="0" smtClean="0">
                <a:effectLst/>
                <a:latin typeface="Apple Symbols"/>
                <a:cs typeface="Apple Symbols"/>
              </a:rPr>
              <a:t> الأفراد العاملين .</a:t>
            </a:r>
            <a:endParaRPr lang="en-US" sz="2400" dirty="0" smtClean="0">
              <a:effectLst/>
              <a:latin typeface="Apple Symbols"/>
              <a:cs typeface="Apple Symbols"/>
            </a:endParaRPr>
          </a:p>
          <a:p>
            <a:pPr algn="r" rtl="1">
              <a:buNone/>
            </a:pPr>
            <a:r>
              <a:rPr lang="ar-IQ" sz="2400" b="1" dirty="0" smtClean="0">
                <a:solidFill>
                  <a:srgbClr val="FF0000"/>
                </a:solidFill>
                <a:effectLst>
                  <a:outerShdw blurRad="38100" dist="38100" dir="2700000" algn="tl">
                    <a:srgbClr val="000000">
                      <a:alpha val="43137"/>
                    </a:srgbClr>
                  </a:outerShdw>
                </a:effectLst>
                <a:latin typeface="Apple Symbols"/>
                <a:cs typeface="Apple Symbols"/>
              </a:rPr>
              <a:t>  </a:t>
            </a:r>
            <a:r>
              <a:rPr lang="x-none" sz="2400" b="1" dirty="0" smtClean="0">
                <a:solidFill>
                  <a:srgbClr val="FF0000"/>
                </a:solidFill>
                <a:effectLst>
                  <a:outerShdw blurRad="38100" dist="38100" dir="2700000" algn="tl">
                    <a:srgbClr val="000000">
                      <a:alpha val="43137"/>
                    </a:srgbClr>
                  </a:outerShdw>
                </a:effectLst>
                <a:latin typeface="Apple Symbols"/>
                <a:cs typeface="Apple Symbols"/>
              </a:rPr>
              <a:t>نمط 9-9</a:t>
            </a:r>
            <a:endParaRPr lang="en-US" sz="2400" b="1" dirty="0" smtClean="0">
              <a:solidFill>
                <a:srgbClr val="FF0000"/>
              </a:solidFill>
              <a:effectLst>
                <a:outerShdw blurRad="38100" dist="38100" dir="2700000" algn="tl">
                  <a:srgbClr val="000000">
                    <a:alpha val="43137"/>
                  </a:srgbClr>
                </a:outerShdw>
              </a:effectLst>
              <a:latin typeface="Apple Symbols"/>
              <a:cs typeface="Apple Symbols"/>
            </a:endParaRPr>
          </a:p>
          <a:p>
            <a:pPr algn="r" rtl="1">
              <a:buNone/>
            </a:pPr>
            <a:r>
              <a:rPr lang="ar-IQ" sz="2400" dirty="0" smtClean="0">
                <a:effectLst/>
                <a:latin typeface="Apple Symbols"/>
                <a:cs typeface="Apple Symbols"/>
              </a:rPr>
              <a:t>  </a:t>
            </a:r>
            <a:r>
              <a:rPr lang="x-none" sz="2400" b="1" dirty="0" smtClean="0">
                <a:solidFill>
                  <a:srgbClr val="0000FF"/>
                </a:solidFill>
                <a:effectLst/>
                <a:latin typeface="Apple Symbols"/>
                <a:cs typeface="Apple Symbols"/>
              </a:rPr>
              <a:t>القائد المشارك</a:t>
            </a:r>
            <a:r>
              <a:rPr lang="x-none" sz="2400" dirty="0" smtClean="0">
                <a:effectLst/>
                <a:latin typeface="Apple Symbols"/>
                <a:cs typeface="Apple Symbols"/>
              </a:rPr>
              <a:t>/ يهتم بشكل متميز بالأفراد والإنتاج على حد سواء</a:t>
            </a:r>
            <a:r>
              <a:rPr lang="ar-IQ" sz="2400" dirty="0" smtClean="0">
                <a:effectLst/>
                <a:latin typeface="Apple Symbols"/>
                <a:cs typeface="Apple Symbols"/>
              </a:rPr>
              <a:t>.</a:t>
            </a:r>
            <a:endParaRPr lang="en-US" sz="2400" dirty="0" smtClean="0">
              <a:effectLst/>
              <a:latin typeface="Apple Symbols"/>
              <a:cs typeface="Apple Symbols"/>
            </a:endParaRPr>
          </a:p>
          <a:p>
            <a:pPr algn="r" rtl="1">
              <a:buNone/>
            </a:pPr>
            <a:r>
              <a:rPr lang="ar-IQ" sz="2400" b="1" dirty="0" smtClean="0">
                <a:solidFill>
                  <a:srgbClr val="FF0000"/>
                </a:solidFill>
                <a:effectLst>
                  <a:outerShdw blurRad="38100" dist="38100" dir="2700000" algn="tl">
                    <a:srgbClr val="000000">
                      <a:alpha val="43137"/>
                    </a:srgbClr>
                  </a:outerShdw>
                </a:effectLst>
                <a:latin typeface="Apple Symbols"/>
                <a:cs typeface="Apple Symbols"/>
              </a:rPr>
              <a:t>  </a:t>
            </a:r>
            <a:r>
              <a:rPr lang="x-none" sz="2400" b="1" dirty="0" smtClean="0">
                <a:solidFill>
                  <a:srgbClr val="FF0000"/>
                </a:solidFill>
                <a:effectLst>
                  <a:outerShdw blurRad="38100" dist="38100" dir="2700000" algn="tl">
                    <a:srgbClr val="000000">
                      <a:alpha val="43137"/>
                    </a:srgbClr>
                  </a:outerShdw>
                </a:effectLst>
                <a:latin typeface="Apple Symbols"/>
                <a:cs typeface="Apple Symbols"/>
              </a:rPr>
              <a:t>نمط 1-1 </a:t>
            </a:r>
            <a:endParaRPr lang="en-US" sz="2400" b="1" dirty="0" smtClean="0">
              <a:solidFill>
                <a:srgbClr val="FF0000"/>
              </a:solidFill>
              <a:effectLst>
                <a:outerShdw blurRad="38100" dist="38100" dir="2700000" algn="tl">
                  <a:srgbClr val="000000">
                    <a:alpha val="43137"/>
                  </a:srgbClr>
                </a:outerShdw>
              </a:effectLst>
              <a:latin typeface="Apple Symbols"/>
              <a:cs typeface="Apple Symbols"/>
            </a:endParaRPr>
          </a:p>
          <a:p>
            <a:pPr algn="r" rtl="1">
              <a:buNone/>
            </a:pPr>
            <a:r>
              <a:rPr lang="ar-IQ" sz="2400" dirty="0" smtClean="0">
                <a:effectLst/>
                <a:latin typeface="Apple Symbols"/>
                <a:cs typeface="Apple Symbols"/>
              </a:rPr>
              <a:t>  </a:t>
            </a:r>
            <a:r>
              <a:rPr lang="x-none" sz="2400" b="1" dirty="0" smtClean="0">
                <a:solidFill>
                  <a:srgbClr val="0000FF"/>
                </a:solidFill>
                <a:effectLst/>
                <a:latin typeface="Apple Symbols"/>
                <a:cs typeface="Apple Symbols"/>
              </a:rPr>
              <a:t>القائد السلبي </a:t>
            </a:r>
            <a:r>
              <a:rPr lang="x-none" sz="2400" dirty="0" smtClean="0">
                <a:effectLst/>
                <a:latin typeface="Apple Symbols"/>
                <a:cs typeface="Apple Symbols"/>
              </a:rPr>
              <a:t>/ </a:t>
            </a:r>
            <a:r>
              <a:rPr lang="ar-IQ" sz="2400" dirty="0" smtClean="0">
                <a:latin typeface="Apple Symbols"/>
                <a:cs typeface="Apple Symbols"/>
              </a:rPr>
              <a:t>يهمل</a:t>
            </a:r>
            <a:r>
              <a:rPr lang="x-none" sz="2400" dirty="0" smtClean="0">
                <a:effectLst/>
                <a:latin typeface="Apple Symbols"/>
                <a:cs typeface="Apple Symbols"/>
              </a:rPr>
              <a:t> </a:t>
            </a:r>
            <a:r>
              <a:rPr lang="ar-IQ" sz="2400" dirty="0" smtClean="0">
                <a:effectLst/>
                <a:latin typeface="Apple Symbols"/>
                <a:cs typeface="Apple Symbols"/>
              </a:rPr>
              <a:t>ألا</a:t>
            </a:r>
            <a:r>
              <a:rPr lang="x-none" sz="2400" dirty="0" smtClean="0">
                <a:effectLst/>
                <a:latin typeface="Apple Symbols"/>
                <a:cs typeface="Apple Symbols"/>
              </a:rPr>
              <a:t>نتاج والأفراد العاملين بشكل </a:t>
            </a:r>
            <a:r>
              <a:rPr lang="x-none" sz="2400" dirty="0" err="1" smtClean="0">
                <a:effectLst/>
                <a:latin typeface="Apple Symbols"/>
                <a:cs typeface="Apple Symbols"/>
              </a:rPr>
              <a:t>ملحوض</a:t>
            </a:r>
            <a:r>
              <a:rPr lang="ar-IQ" sz="2400" dirty="0" smtClean="0">
                <a:effectLst/>
                <a:latin typeface="Apple Symbols"/>
                <a:cs typeface="Apple Symbols"/>
              </a:rPr>
              <a:t>.</a:t>
            </a:r>
            <a:endParaRPr lang="ar-IQ" sz="2400" dirty="0">
              <a:effectLst/>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127</a:t>
            </a:fld>
            <a:endParaRPr lang="ar-IQ"/>
          </a:p>
        </p:txBody>
      </p:sp>
    </p:spTree>
    <p:extLst>
      <p:ext uri="{BB962C8B-B14F-4D97-AF65-F5344CB8AC3E}">
        <p14:creationId xmlns:p14="http://schemas.microsoft.com/office/powerpoint/2010/main" val="194350759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86874" cy="6215106"/>
          </a:xfrm>
        </p:spPr>
        <p:txBody>
          <a:bodyPr anchor="ctr">
            <a:noAutofit/>
          </a:bodyPr>
          <a:lstStyle/>
          <a:p>
            <a:pPr algn="ctr" rtl="1">
              <a:buNone/>
            </a:pPr>
            <a:r>
              <a:rPr lang="ar-IQ" sz="2800" dirty="0" smtClean="0">
                <a:latin typeface="Apple Symbols"/>
                <a:cs typeface="Apple Symbols"/>
              </a:rPr>
              <a:t>  </a:t>
            </a:r>
            <a:r>
              <a:rPr lang="x-none" sz="2800" dirty="0" smtClean="0">
                <a:effectLst/>
                <a:latin typeface="Apple Symbols"/>
                <a:cs typeface="Apple Symbols"/>
              </a:rPr>
              <a:t>وفي ضوء نتائج البحث الذي قام </a:t>
            </a:r>
            <a:r>
              <a:rPr lang="x-none" sz="2800" dirty="0" err="1" smtClean="0">
                <a:effectLst/>
                <a:latin typeface="Apple Symbols"/>
                <a:cs typeface="Apple Symbols"/>
              </a:rPr>
              <a:t>به</a:t>
            </a:r>
            <a:r>
              <a:rPr lang="x-none" sz="2800" dirty="0" smtClean="0">
                <a:effectLst/>
                <a:latin typeface="Apple Symbols"/>
                <a:cs typeface="Apple Symbols"/>
              </a:rPr>
              <a:t> بليك </a:t>
            </a:r>
            <a:r>
              <a:rPr lang="x-none" sz="2800" dirty="0" err="1" smtClean="0">
                <a:effectLst/>
                <a:latin typeface="Apple Symbols"/>
                <a:cs typeface="Apple Symbols"/>
              </a:rPr>
              <a:t>وموتون</a:t>
            </a:r>
            <a:r>
              <a:rPr lang="x-none" sz="2800" dirty="0" smtClean="0">
                <a:effectLst/>
                <a:latin typeface="Apple Symbols"/>
                <a:cs typeface="Apple Symbols"/>
              </a:rPr>
              <a:t> فان أفضل نمط القيادة هي نمط (</a:t>
            </a:r>
            <a:r>
              <a:rPr lang="x-none" sz="2800" b="1" dirty="0" smtClean="0">
                <a:solidFill>
                  <a:srgbClr val="0000FF"/>
                </a:solidFill>
                <a:effectLst/>
                <a:latin typeface="Apple Symbols"/>
                <a:cs typeface="Apple Symbols"/>
              </a:rPr>
              <a:t>9-9</a:t>
            </a:r>
            <a:r>
              <a:rPr lang="x-none" sz="2800" dirty="0" smtClean="0">
                <a:effectLst/>
                <a:latin typeface="Apple Symbols"/>
                <a:cs typeface="Apple Symbols"/>
              </a:rPr>
              <a:t>) حيث تكون فيه المشاركة في اتخاذ القرارات أساسا</a:t>
            </a:r>
            <a:r>
              <a:rPr lang="ar-IQ" sz="2800" dirty="0" smtClean="0">
                <a:effectLst/>
                <a:latin typeface="Apple Symbols"/>
                <a:cs typeface="Apple Symbols"/>
              </a:rPr>
              <a:t>ً</a:t>
            </a:r>
            <a:r>
              <a:rPr lang="x-none" sz="2800" dirty="0" smtClean="0">
                <a:effectLst/>
                <a:latin typeface="Apple Symbols"/>
                <a:cs typeface="Apple Symbols"/>
              </a:rPr>
              <a:t> للعلاقات بين القائد ومرؤوسيه.</a:t>
            </a:r>
            <a:endParaRPr lang="en-US" sz="2800" dirty="0" smtClean="0">
              <a:effectLst/>
              <a:latin typeface="Apple Symbols"/>
              <a:cs typeface="Apple Symbols"/>
            </a:endParaRPr>
          </a:p>
          <a:p>
            <a:pPr algn="ctr" rtl="1">
              <a:buNone/>
            </a:pP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128</a:t>
            </a:fld>
            <a:endParaRPr lang="ar-IQ"/>
          </a:p>
        </p:txBody>
      </p:sp>
    </p:spTree>
    <p:extLst>
      <p:ext uri="{BB962C8B-B14F-4D97-AF65-F5344CB8AC3E}">
        <p14:creationId xmlns:p14="http://schemas.microsoft.com/office/powerpoint/2010/main" val="2394842619"/>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DF2ED42B-9239-49FC-9AEA-D0FF0953B056}" type="slidenum">
              <a:rPr lang="ar-IQ" smtClean="0"/>
              <a:pPr/>
              <a:t>129</a:t>
            </a:fld>
            <a:endParaRPr lang="ar-IQ"/>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238" t="17061" r="6467" b="5964"/>
          <a:stretch/>
        </p:blipFill>
        <p:spPr bwMode="auto">
          <a:xfrm>
            <a:off x="251520" y="188640"/>
            <a:ext cx="8725262"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615514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p:cNvSpPr>
            <a:spLocks noGrp="1"/>
          </p:cNvSpPr>
          <p:nvPr>
            <p:ph type="title"/>
          </p:nvPr>
        </p:nvSpPr>
        <p:spPr>
          <a:xfrm>
            <a:off x="457200" y="924521"/>
            <a:ext cx="8229600" cy="776287"/>
          </a:xfrm>
        </p:spPr>
        <p:txBody>
          <a:bodyPr/>
          <a:lstStyle/>
          <a:p>
            <a:pPr algn="ctr" rtl="1"/>
            <a:r>
              <a:rPr lang="en-US" sz="3000" dirty="0" smtClean="0">
                <a:solidFill>
                  <a:srgbClr val="FF0000"/>
                </a:solidFill>
                <a:latin typeface="Apple Symbols"/>
                <a:cs typeface="Apple Symbols"/>
              </a:rPr>
              <a:t> </a:t>
            </a:r>
            <a:r>
              <a:rPr lang="x-none" sz="3000" dirty="0" smtClean="0">
                <a:solidFill>
                  <a:srgbClr val="FF0000"/>
                </a:solidFill>
                <a:latin typeface="Apple Symbols"/>
                <a:cs typeface="Apple Symbols"/>
              </a:rPr>
              <a:t>أنواع المديرين بحسب المستوى التنظيمي أو</a:t>
            </a:r>
            <a:r>
              <a:rPr lang="ar-IQ" sz="3000" dirty="0" smtClean="0">
                <a:solidFill>
                  <a:srgbClr val="FF0000"/>
                </a:solidFill>
                <a:latin typeface="Apple Symbols"/>
                <a:cs typeface="Apple Symbols"/>
              </a:rPr>
              <a:t> </a:t>
            </a:r>
            <a:r>
              <a:rPr lang="x-none" sz="3000" dirty="0" smtClean="0">
                <a:solidFill>
                  <a:srgbClr val="FF0000"/>
                </a:solidFill>
                <a:latin typeface="Apple Symbols"/>
                <a:cs typeface="Apple Symbols"/>
              </a:rPr>
              <a:t>مستويات الادارة</a:t>
            </a:r>
            <a:endParaRPr lang="ar-IQ" sz="3000" dirty="0" smtClean="0">
              <a:solidFill>
                <a:srgbClr val="FF0000"/>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AC7FDDD8-3756-42B8-9465-69A1ACBED5CF}" type="slidenum">
              <a:rPr lang="ar-IQ"/>
              <a:pPr>
                <a:defRPr/>
              </a:pPr>
              <a:t>13</a:t>
            </a:fld>
            <a:endParaRPr lang="ar-IQ"/>
          </a:p>
        </p:txBody>
      </p:sp>
      <p:sp>
        <p:nvSpPr>
          <p:cNvPr id="18436" name="عنصر نائب للمحتوى 2"/>
          <p:cNvSpPr>
            <a:spLocks noGrp="1"/>
          </p:cNvSpPr>
          <p:nvPr>
            <p:ph sz="quarter" idx="1"/>
          </p:nvPr>
        </p:nvSpPr>
        <p:spPr>
          <a:xfrm>
            <a:off x="357188" y="1357313"/>
            <a:ext cx="8401050" cy="5000625"/>
          </a:xfrm>
        </p:spPr>
        <p:txBody>
          <a:bodyPr/>
          <a:lstStyle/>
          <a:p>
            <a:pPr algn="ctr" rtl="1">
              <a:buFont typeface="Wingdings 2" pitchFamily="18" charset="2"/>
              <a:buNone/>
            </a:pPr>
            <a:endParaRPr lang="x-none" dirty="0" smtClean="0">
              <a:latin typeface="Apple Symbols"/>
              <a:cs typeface="Apple Symbols"/>
            </a:endParaRPr>
          </a:p>
          <a:p>
            <a:pPr algn="ctr" rtl="1">
              <a:buNone/>
            </a:pPr>
            <a:r>
              <a:rPr lang="x-none" b="1" dirty="0">
                <a:latin typeface="Apple Symbols"/>
                <a:cs typeface="Apple Symbols"/>
              </a:rPr>
              <a:t>المدير : الشخص المسؤول عن اعمال اخرين يتواجدون في الوحدة التنظيمية للتي يترأسها ويقدم لهم الدعم </a:t>
            </a:r>
            <a:r>
              <a:rPr lang="x-none" b="1" dirty="0" smtClean="0">
                <a:latin typeface="Apple Symbols"/>
                <a:cs typeface="Apple Symbols"/>
              </a:rPr>
              <a:t>وا</a:t>
            </a:r>
            <a:r>
              <a:rPr lang="ar-sa" b="1" smtClean="0">
                <a:latin typeface="Apple Symbols"/>
                <a:cs typeface="Apple Symbols"/>
              </a:rPr>
              <a:t>لمساندة</a:t>
            </a:r>
            <a:r>
              <a:rPr lang="x-none" b="1" smtClean="0">
                <a:latin typeface="Apple Symbols"/>
                <a:cs typeface="Apple Symbols"/>
              </a:rPr>
              <a:t>  </a:t>
            </a:r>
            <a:r>
              <a:rPr lang="x-none" b="1" dirty="0">
                <a:latin typeface="Apple Symbols"/>
                <a:cs typeface="Apple Symbols"/>
              </a:rPr>
              <a:t>.</a:t>
            </a:r>
            <a:endParaRPr lang="en-US" dirty="0">
              <a:latin typeface="Apple Symbols"/>
              <a:cs typeface="Apple Symbols"/>
            </a:endParaRPr>
          </a:p>
          <a:p>
            <a:pPr algn="r" rtl="1">
              <a:buFont typeface="Wingdings 2" pitchFamily="18" charset="2"/>
              <a:buNone/>
            </a:pPr>
            <a:r>
              <a:rPr lang="x-none" dirty="0" smtClean="0">
                <a:latin typeface="Apple Symbols"/>
                <a:cs typeface="Apple Symbols"/>
              </a:rPr>
              <a:t>هناك ثلاث انواع اساسية من المديرين تعمل معا في ثلاث مستويات تنظيمية :</a:t>
            </a:r>
            <a:endParaRPr lang="ar-IQ"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p:tgtEl>
                                          <p:spTgt spid="18434"/>
                                        </p:tgtEl>
                                        <p:attrNameLst>
                                          <p:attrName>ppt_y</p:attrName>
                                        </p:attrNameLst>
                                      </p:cBhvr>
                                      <p:tavLst>
                                        <p:tav tm="0">
                                          <p:val>
                                            <p:strVal val="#ppt_y+#ppt_h*1.125000"/>
                                          </p:val>
                                        </p:tav>
                                        <p:tav tm="100000">
                                          <p:val>
                                            <p:strVal val="#ppt_y"/>
                                          </p:val>
                                        </p:tav>
                                      </p:tavLst>
                                    </p:anim>
                                    <p:animEffect transition="in" filter="wipe(up)">
                                      <p:cBhvr>
                                        <p:cTn id="8" dur="500"/>
                                        <p:tgtEl>
                                          <p:spTgt spid="18434"/>
                                        </p:tgtEl>
                                      </p:cBhvr>
                                    </p:animEffec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18436">
                                            <p:txEl>
                                              <p:pRg st="1" end="1"/>
                                            </p:txEl>
                                          </p:spTgt>
                                        </p:tgtEl>
                                        <p:attrNameLst>
                                          <p:attrName>style.visibility</p:attrName>
                                        </p:attrNameLst>
                                      </p:cBhvr>
                                      <p:to>
                                        <p:strVal val="visible"/>
                                      </p:to>
                                    </p:set>
                                    <p:animEffect transition="in" filter="strips(downLeft)">
                                      <p:cBhvr>
                                        <p:cTn id="13" dur="500"/>
                                        <p:tgtEl>
                                          <p:spTgt spid="1843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8436">
                                            <p:txEl>
                                              <p:pRg st="2" end="2"/>
                                            </p:txEl>
                                          </p:spTgt>
                                        </p:tgtEl>
                                        <p:attrNameLst>
                                          <p:attrName>style.visibility</p:attrName>
                                        </p:attrNameLst>
                                      </p:cBhvr>
                                      <p:to>
                                        <p:strVal val="visible"/>
                                      </p:to>
                                    </p:set>
                                    <p:animEffect transition="in" filter="randombar(horizontal)">
                                      <p:cBhvr>
                                        <p:cTn id="18" dur="5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86874" cy="6215106"/>
          </a:xfrm>
        </p:spPr>
        <p:txBody>
          <a:bodyPr anchor="ctr">
            <a:noAutofit/>
          </a:bodyPr>
          <a:lstStyle/>
          <a:p>
            <a:pPr algn="ctr" rtl="1">
              <a:buNone/>
            </a:pPr>
            <a:r>
              <a:rPr lang="x-none" sz="2800" b="1" dirty="0" smtClean="0">
                <a:solidFill>
                  <a:srgbClr val="FF0000"/>
                </a:solidFill>
                <a:effectLst/>
                <a:latin typeface="Apple Symbols"/>
                <a:cs typeface="Apple Symbols"/>
              </a:rPr>
              <a:t>ثانيا/ نظرية ليكرت</a:t>
            </a:r>
            <a:r>
              <a:rPr lang="ar-IQ" sz="2800" b="1" dirty="0" smtClean="0">
                <a:solidFill>
                  <a:srgbClr val="FF0000"/>
                </a:solidFill>
                <a:effectLst/>
                <a:latin typeface="Apple Symbols"/>
                <a:cs typeface="Apple Symbols"/>
              </a:rPr>
              <a:t>:</a:t>
            </a:r>
            <a:r>
              <a:rPr lang="x-none" sz="2800" b="1" dirty="0" smtClean="0">
                <a:solidFill>
                  <a:srgbClr val="FF0000"/>
                </a:solidFill>
                <a:effectLst/>
                <a:latin typeface="Apple Symbols"/>
                <a:cs typeface="Apple Symbols"/>
              </a:rPr>
              <a:t> </a:t>
            </a:r>
            <a:r>
              <a:rPr lang="x-none" sz="2800" dirty="0" smtClean="0">
                <a:effectLst/>
                <a:latin typeface="Apple Symbols"/>
                <a:cs typeface="Apple Symbols"/>
              </a:rPr>
              <a:t>لقد ميز ليكرت بين أربعة أنماط للقيادة:</a:t>
            </a:r>
            <a:endParaRPr lang="en-US" sz="2800" dirty="0" smtClean="0">
              <a:effectLst/>
              <a:latin typeface="Apple Symbols"/>
              <a:cs typeface="Apple Symbols"/>
            </a:endParaRPr>
          </a:p>
          <a:p>
            <a:pPr lvl="0" algn="ctr" rtl="1">
              <a:buNone/>
            </a:pPr>
            <a:r>
              <a:rPr lang="ar-IQ" sz="2800" dirty="0" smtClean="0">
                <a:effectLst/>
                <a:latin typeface="Apple Symbols"/>
                <a:cs typeface="Apple Symbols"/>
              </a:rPr>
              <a:t>  </a:t>
            </a:r>
            <a:r>
              <a:rPr lang="ar-IQ" dirty="0" smtClean="0">
                <a:solidFill>
                  <a:srgbClr val="FF0000"/>
                </a:solidFill>
                <a:effectLst/>
                <a:latin typeface="Apple Symbols"/>
                <a:cs typeface="Apple Symbols"/>
              </a:rPr>
              <a:t>1. </a:t>
            </a:r>
            <a:r>
              <a:rPr lang="x-none" dirty="0" smtClean="0">
                <a:solidFill>
                  <a:srgbClr val="990099"/>
                </a:solidFill>
                <a:effectLst/>
                <a:latin typeface="Apple Symbols"/>
                <a:cs typeface="Apple Symbols"/>
              </a:rPr>
              <a:t>نمط تسلطي</a:t>
            </a:r>
            <a:r>
              <a:rPr lang="x-none" dirty="0" smtClean="0">
                <a:effectLst/>
                <a:latin typeface="Apple Symbols"/>
                <a:cs typeface="Apple Symbols"/>
              </a:rPr>
              <a:t>/ يتميز </a:t>
            </a:r>
            <a:r>
              <a:rPr lang="x-none" dirty="0" err="1" smtClean="0">
                <a:effectLst/>
                <a:latin typeface="Apple Symbols"/>
                <a:cs typeface="Apple Symbols"/>
              </a:rPr>
              <a:t>به</a:t>
            </a:r>
            <a:r>
              <a:rPr lang="x-none" dirty="0" smtClean="0">
                <a:effectLst/>
                <a:latin typeface="Apple Symbols"/>
                <a:cs typeface="Apple Symbols"/>
              </a:rPr>
              <a:t> القادة كونهم لا</a:t>
            </a:r>
            <a:r>
              <a:rPr lang="ar-IQ" dirty="0" smtClean="0">
                <a:effectLst/>
                <a:latin typeface="Apple Symbols"/>
                <a:cs typeface="Apple Symbols"/>
              </a:rPr>
              <a:t> </a:t>
            </a:r>
            <a:r>
              <a:rPr lang="x-none" dirty="0" smtClean="0">
                <a:effectLst/>
                <a:latin typeface="Apple Symbols"/>
                <a:cs typeface="Apple Symbols"/>
              </a:rPr>
              <a:t>يميلون للتفويض ولا</a:t>
            </a:r>
            <a:r>
              <a:rPr lang="ar-IQ" dirty="0" smtClean="0">
                <a:effectLst/>
                <a:latin typeface="Apple Symbols"/>
                <a:cs typeface="Apple Symbols"/>
              </a:rPr>
              <a:t> </a:t>
            </a:r>
            <a:r>
              <a:rPr lang="x-none" dirty="0" smtClean="0">
                <a:effectLst/>
                <a:latin typeface="Apple Symbols"/>
                <a:cs typeface="Apple Symbols"/>
              </a:rPr>
              <a:t>يثقون بالمرؤوسين.</a:t>
            </a:r>
            <a:endParaRPr lang="en-US" dirty="0" smtClean="0">
              <a:effectLst/>
              <a:latin typeface="Apple Symbols"/>
              <a:cs typeface="Apple Symbols"/>
            </a:endParaRPr>
          </a:p>
          <a:p>
            <a:pPr lvl="0" algn="ctr" rtl="1">
              <a:buNone/>
            </a:pPr>
            <a:r>
              <a:rPr lang="ar-IQ" dirty="0" smtClean="0">
                <a:effectLst/>
                <a:latin typeface="Apple Symbols"/>
                <a:cs typeface="Apple Symbols"/>
              </a:rPr>
              <a:t>  </a:t>
            </a:r>
            <a:r>
              <a:rPr lang="ar-IQ" dirty="0" smtClean="0">
                <a:solidFill>
                  <a:srgbClr val="FF0000"/>
                </a:solidFill>
                <a:effectLst/>
                <a:latin typeface="Apple Symbols"/>
                <a:cs typeface="Apple Symbols"/>
              </a:rPr>
              <a:t>2. </a:t>
            </a:r>
            <a:r>
              <a:rPr lang="x-none" dirty="0" smtClean="0">
                <a:solidFill>
                  <a:srgbClr val="990099"/>
                </a:solidFill>
                <a:effectLst/>
                <a:latin typeface="Apple Symbols"/>
                <a:cs typeface="Apple Symbols"/>
              </a:rPr>
              <a:t>نمط نفعي</a:t>
            </a:r>
            <a:r>
              <a:rPr lang="x-none" dirty="0" smtClean="0">
                <a:effectLst/>
                <a:latin typeface="Apple Symbols"/>
                <a:cs typeface="Apple Symbols"/>
              </a:rPr>
              <a:t>/ وهو نمط يسمح بالمشاركة في اتخاذ القرار ولكن يميل أن يكون ذلك تحت إشرافهم</a:t>
            </a:r>
            <a:r>
              <a:rPr lang="ar-IQ" dirty="0" smtClean="0">
                <a:effectLst/>
                <a:latin typeface="Apple Symbols"/>
                <a:cs typeface="Apple Symbols"/>
              </a:rPr>
              <a:t>.</a:t>
            </a:r>
            <a:r>
              <a:rPr lang="x-none" dirty="0" smtClean="0">
                <a:effectLst/>
                <a:latin typeface="Apple Symbols"/>
                <a:cs typeface="Apple Symbols"/>
              </a:rPr>
              <a:t> </a:t>
            </a:r>
            <a:endParaRPr lang="ar-sa" dirty="0">
              <a:latin typeface="Apple Symbols"/>
              <a:cs typeface="Apple Symbols"/>
            </a:endParaRPr>
          </a:p>
          <a:p>
            <a:pPr lvl="0" algn="ctr" rtl="1">
              <a:buNone/>
            </a:pPr>
            <a:r>
              <a:rPr lang="ar-IQ" dirty="0" smtClean="0">
                <a:solidFill>
                  <a:srgbClr val="FF0000"/>
                </a:solidFill>
                <a:effectLst/>
                <a:latin typeface="Apple Symbols"/>
                <a:cs typeface="Apple Symbols"/>
              </a:rPr>
              <a:t> 3. </a:t>
            </a:r>
            <a:r>
              <a:rPr lang="x-none" dirty="0" smtClean="0">
                <a:solidFill>
                  <a:srgbClr val="990099"/>
                </a:solidFill>
                <a:effectLst/>
                <a:latin typeface="Apple Symbols"/>
                <a:cs typeface="Apple Symbols"/>
              </a:rPr>
              <a:t>نمط استشاري</a:t>
            </a:r>
            <a:r>
              <a:rPr lang="x-none" dirty="0" smtClean="0">
                <a:effectLst/>
                <a:latin typeface="Apple Symbols"/>
                <a:cs typeface="Apple Symbols"/>
              </a:rPr>
              <a:t>/ يتميز بالثقة الملموسة بين القائد ومرؤوسيه.</a:t>
            </a:r>
            <a:endParaRPr lang="en-US" dirty="0" smtClean="0">
              <a:effectLst/>
              <a:latin typeface="Apple Symbols"/>
              <a:cs typeface="Apple Symbols"/>
            </a:endParaRPr>
          </a:p>
          <a:p>
            <a:pPr lvl="0" algn="ctr" rtl="1">
              <a:buNone/>
            </a:pPr>
            <a:r>
              <a:rPr lang="ar-IQ" dirty="0" smtClean="0">
                <a:effectLst/>
                <a:latin typeface="Apple Symbols"/>
                <a:cs typeface="Apple Symbols"/>
              </a:rPr>
              <a:t>  </a:t>
            </a:r>
            <a:r>
              <a:rPr lang="ar-IQ" dirty="0" smtClean="0">
                <a:solidFill>
                  <a:srgbClr val="FF0000"/>
                </a:solidFill>
                <a:effectLst/>
                <a:latin typeface="Apple Symbols"/>
                <a:cs typeface="Apple Symbols"/>
              </a:rPr>
              <a:t>4. </a:t>
            </a:r>
            <a:r>
              <a:rPr lang="x-none" dirty="0" smtClean="0">
                <a:solidFill>
                  <a:srgbClr val="990099"/>
                </a:solidFill>
                <a:effectLst/>
                <a:latin typeface="Apple Symbols"/>
                <a:cs typeface="Apple Symbols"/>
              </a:rPr>
              <a:t>النمط الرابع يتصف بكونه مشاركة تفوق وتتعدى الاستشارة ويتصف بثقة عالية بين القائد ومرؤوسيه وتبادل في المعلومات</a:t>
            </a:r>
            <a:r>
              <a:rPr lang="ar-IQ" dirty="0" smtClean="0">
                <a:solidFill>
                  <a:srgbClr val="990099"/>
                </a:solidFill>
                <a:effectLst>
                  <a:glow rad="228600">
                    <a:schemeClr val="accent4">
                      <a:satMod val="175000"/>
                      <a:alpha val="40000"/>
                    </a:schemeClr>
                  </a:glow>
                </a:effectLst>
                <a:latin typeface="Apple Symbols"/>
                <a:cs typeface="Apple Symbols"/>
              </a:rPr>
              <a:t>.</a:t>
            </a:r>
            <a:r>
              <a:rPr lang="x-none" dirty="0" smtClean="0">
                <a:solidFill>
                  <a:srgbClr val="990099"/>
                </a:solidFill>
                <a:effectLst>
                  <a:glow rad="228600">
                    <a:schemeClr val="accent4">
                      <a:satMod val="175000"/>
                      <a:alpha val="40000"/>
                    </a:schemeClr>
                  </a:glow>
                </a:effectLst>
                <a:latin typeface="Apple Symbols"/>
                <a:cs typeface="Apple Symbols"/>
              </a:rPr>
              <a:t> </a:t>
            </a:r>
            <a:endParaRPr lang="en-US" dirty="0" smtClean="0">
              <a:solidFill>
                <a:srgbClr val="990099"/>
              </a:solidFill>
              <a:effectLst>
                <a:glow rad="228600">
                  <a:schemeClr val="accent4">
                    <a:satMod val="175000"/>
                    <a:alpha val="40000"/>
                  </a:schemeClr>
                </a:glow>
              </a:effectLst>
              <a:latin typeface="Apple Symbols"/>
              <a:cs typeface="Apple Symbols"/>
            </a:endParaRPr>
          </a:p>
          <a:p>
            <a:pPr algn="ctr" rtl="1">
              <a:buNone/>
            </a:pPr>
            <a:r>
              <a:rPr lang="ar-IQ" dirty="0" smtClean="0">
                <a:latin typeface="Apple Symbols"/>
                <a:cs typeface="Apple Symbols"/>
              </a:rPr>
              <a:t>  </a:t>
            </a:r>
            <a:r>
              <a:rPr lang="x-none" dirty="0" err="1" smtClean="0">
                <a:latin typeface="Apple Symbols"/>
                <a:cs typeface="Apple Symbols"/>
              </a:rPr>
              <a:t>ويض</a:t>
            </a:r>
            <a:r>
              <a:rPr lang="ar-IQ" dirty="0" smtClean="0">
                <a:latin typeface="Apple Symbols"/>
                <a:cs typeface="Apple Symbols"/>
              </a:rPr>
              <a:t>ي</a:t>
            </a:r>
            <a:r>
              <a:rPr lang="x-none" dirty="0" smtClean="0">
                <a:latin typeface="Apple Symbols"/>
                <a:cs typeface="Apple Symbols"/>
              </a:rPr>
              <a:t>ف </a:t>
            </a:r>
            <a:r>
              <a:rPr lang="x-none" dirty="0" err="1" smtClean="0">
                <a:latin typeface="Apple Symbols"/>
                <a:cs typeface="Apple Symbols"/>
              </a:rPr>
              <a:t>ليكرت</a:t>
            </a:r>
            <a:r>
              <a:rPr lang="x-none" dirty="0" smtClean="0">
                <a:latin typeface="Apple Symbols"/>
                <a:cs typeface="Apple Symbols"/>
              </a:rPr>
              <a:t> إن القادة الذين يسلكون النمط الثالث والرابع يتصفون بإنتاجية عالية</a:t>
            </a:r>
            <a:r>
              <a:rPr lang="ar-IQ" dirty="0" smtClean="0">
                <a:latin typeface="Apple Symbols"/>
                <a:cs typeface="Apple Symbols"/>
              </a:rPr>
              <a:t>.</a:t>
            </a:r>
            <a:r>
              <a:rPr lang="x-none" dirty="0" smtClean="0">
                <a:latin typeface="Apple Symbols"/>
                <a:cs typeface="Apple Symbols"/>
              </a:rPr>
              <a:t> </a:t>
            </a:r>
            <a:endParaRPr lang="en-US" dirty="0" smtClean="0">
              <a:latin typeface="Apple Symbols"/>
              <a:cs typeface="Apple Symbols"/>
            </a:endParaRPr>
          </a:p>
          <a:p>
            <a:pPr algn="ctr" rtl="1">
              <a:buNone/>
            </a:pP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130</a:t>
            </a:fld>
            <a:endParaRPr lang="ar-IQ"/>
          </a:p>
        </p:txBody>
      </p:sp>
    </p:spTree>
    <p:extLst>
      <p:ext uri="{BB962C8B-B14F-4D97-AF65-F5344CB8AC3E}">
        <p14:creationId xmlns:p14="http://schemas.microsoft.com/office/powerpoint/2010/main" val="320080164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715436" cy="6143668"/>
          </a:xfrm>
        </p:spPr>
        <p:txBody>
          <a:bodyPr/>
          <a:lstStyle/>
          <a:p>
            <a:pPr algn="r" rtl="1">
              <a:buNone/>
            </a:pPr>
            <a:r>
              <a:rPr lang="x-none" sz="2400" b="1" dirty="0" smtClean="0">
                <a:solidFill>
                  <a:srgbClr val="FF0000"/>
                </a:solidFill>
                <a:latin typeface="Apple Symbols"/>
                <a:cs typeface="Apple Symbols"/>
              </a:rPr>
              <a:t>ثالثا </a:t>
            </a:r>
            <a:r>
              <a:rPr lang="x-none" sz="2400" b="1" dirty="0">
                <a:solidFill>
                  <a:srgbClr val="FF0000"/>
                </a:solidFill>
                <a:latin typeface="Apple Symbols"/>
                <a:cs typeface="Apple Symbols"/>
              </a:rPr>
              <a:t>/ نظرية فدلر في القيادة : </a:t>
            </a:r>
            <a:endParaRPr lang="ar-IQ" sz="2400" b="1" dirty="0">
              <a:solidFill>
                <a:srgbClr val="FF0000"/>
              </a:solidFill>
              <a:latin typeface="Apple Symbols"/>
              <a:cs typeface="Apple Symbols"/>
            </a:endParaRPr>
          </a:p>
          <a:p>
            <a:pPr algn="r" rtl="1">
              <a:buNone/>
            </a:pPr>
            <a:r>
              <a:rPr lang="ar-IQ" sz="2400" dirty="0">
                <a:latin typeface="Apple Symbols"/>
                <a:cs typeface="Apple Symbols"/>
              </a:rPr>
              <a:t>   </a:t>
            </a:r>
            <a:r>
              <a:rPr lang="x-none" sz="2400" dirty="0">
                <a:latin typeface="Apple Symbols"/>
                <a:cs typeface="Apple Symbols"/>
              </a:rPr>
              <a:t>تعتبر نظرية فدلر من النظريات الموقفية إذ أنكر فدلر وجود نمط أسلوب واحد من القيادة، وان الموقف القيادي له الأثر الكبير على قرار القائد والموقف يتأثر بالعوامل الآتية :</a:t>
            </a:r>
            <a:endParaRPr lang="en-US" sz="2400" dirty="0">
              <a:latin typeface="Apple Symbols"/>
              <a:cs typeface="Apple Symbols"/>
            </a:endParaRPr>
          </a:p>
          <a:p>
            <a:pPr marL="514350" lvl="0" indent="-514350" algn="r" rtl="1">
              <a:buClr>
                <a:srgbClr val="990099"/>
              </a:buClr>
              <a:buFont typeface="+mj-lt"/>
              <a:buAutoNum type="arabicPeriod"/>
            </a:pPr>
            <a:r>
              <a:rPr lang="x-none" sz="2400" b="1" dirty="0">
                <a:solidFill>
                  <a:schemeClr val="accent1">
                    <a:lumMod val="75000"/>
                  </a:schemeClr>
                </a:solidFill>
                <a:effectLst/>
                <a:latin typeface="Apple Symbols"/>
                <a:cs typeface="Apple Symbols"/>
              </a:rPr>
              <a:t>قوة مركز القائد </a:t>
            </a:r>
            <a:r>
              <a:rPr lang="x-none" sz="2400" dirty="0">
                <a:latin typeface="Apple Symbols"/>
                <a:cs typeface="Apple Symbols"/>
              </a:rPr>
              <a:t>/ إذ إن قوة مركز القائد هو مساندة رؤوسائه، له وما لديه من صلاحيات في محاسبة المرؤوسين يسهل عملية قيادة القائد.</a:t>
            </a:r>
            <a:endParaRPr lang="en-US" sz="2400" dirty="0">
              <a:latin typeface="Apple Symbols"/>
              <a:cs typeface="Apple Symbols"/>
            </a:endParaRPr>
          </a:p>
          <a:p>
            <a:pPr marL="514350" lvl="0" indent="-514350" algn="r" rtl="1">
              <a:buClr>
                <a:srgbClr val="990099"/>
              </a:buClr>
              <a:buFont typeface="+mj-lt"/>
              <a:buAutoNum type="arabicPeriod"/>
            </a:pPr>
            <a:r>
              <a:rPr lang="x-none" sz="2400" b="1" dirty="0">
                <a:solidFill>
                  <a:schemeClr val="accent1">
                    <a:lumMod val="75000"/>
                  </a:schemeClr>
                </a:solidFill>
                <a:effectLst/>
                <a:latin typeface="Apple Symbols"/>
                <a:cs typeface="Apple Symbols"/>
              </a:rPr>
              <a:t>طبيعة العمل </a:t>
            </a:r>
            <a:r>
              <a:rPr lang="x-none" sz="2400" dirty="0">
                <a:latin typeface="Apple Symbols"/>
                <a:cs typeface="Apple Symbols"/>
              </a:rPr>
              <a:t>/ هي الأخرى تحدد الموقف القيادي فالأعمال الروتينية تسهل أعمال القائد.</a:t>
            </a:r>
            <a:endParaRPr lang="en-US" sz="2400" dirty="0">
              <a:latin typeface="Apple Symbols"/>
              <a:cs typeface="Apple Symbols"/>
            </a:endParaRPr>
          </a:p>
          <a:p>
            <a:pPr marL="514350" lvl="0" indent="-514350" algn="r" rtl="1">
              <a:buClr>
                <a:srgbClr val="990099"/>
              </a:buClr>
              <a:buFont typeface="+mj-lt"/>
              <a:buAutoNum type="arabicPeriod"/>
            </a:pPr>
            <a:r>
              <a:rPr lang="x-none" sz="2400" b="1" dirty="0">
                <a:solidFill>
                  <a:schemeClr val="accent1">
                    <a:lumMod val="75000"/>
                  </a:schemeClr>
                </a:solidFill>
                <a:effectLst/>
                <a:latin typeface="Apple Symbols"/>
                <a:cs typeface="Apple Symbols"/>
              </a:rPr>
              <a:t>علاقة القائد بمرؤوسيه </a:t>
            </a:r>
            <a:r>
              <a:rPr lang="x-none" sz="2400" dirty="0">
                <a:latin typeface="Apple Symbols"/>
                <a:cs typeface="Apple Symbols"/>
              </a:rPr>
              <a:t>/ إذ إن العلاقة الشخصية بين القائد ومرؤوسيه علاقة تؤدي إلى الاعتراف به كقائد وبذلك تسهل عملية القيادة وتجعل الموقف سهلا</a:t>
            </a:r>
            <a:r>
              <a:rPr lang="ar-IQ" sz="2400" dirty="0">
                <a:latin typeface="Apple Symbols"/>
                <a:cs typeface="Apple Symbols"/>
              </a:rPr>
              <a:t>ً.</a:t>
            </a:r>
            <a:r>
              <a:rPr lang="x-none" sz="2400" dirty="0">
                <a:latin typeface="Apple Symbols"/>
                <a:cs typeface="Apple Symbols"/>
              </a:rPr>
              <a:t> </a:t>
            </a:r>
            <a:endParaRPr lang="en-US" sz="24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131</a:t>
            </a:fld>
            <a:endParaRPr lang="ar-IQ"/>
          </a:p>
        </p:txBody>
      </p:sp>
    </p:spTree>
    <p:extLst>
      <p:ext uri="{BB962C8B-B14F-4D97-AF65-F5344CB8AC3E}">
        <p14:creationId xmlns:p14="http://schemas.microsoft.com/office/powerpoint/2010/main" val="217499351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642918"/>
            <a:ext cx="8543956" cy="5500726"/>
          </a:xfrm>
        </p:spPr>
        <p:txBody>
          <a:bodyPr>
            <a:normAutofit/>
          </a:bodyPr>
          <a:lstStyle/>
          <a:p>
            <a:pPr algn="r" rtl="1">
              <a:buNone/>
            </a:pPr>
            <a:r>
              <a:rPr lang="ar-IQ" sz="2800" b="1" dirty="0" smtClean="0">
                <a:solidFill>
                  <a:srgbClr val="FF0000"/>
                </a:solidFill>
                <a:latin typeface="Apple Symbols"/>
                <a:cs typeface="Apple Symbols"/>
              </a:rPr>
              <a:t>  </a:t>
            </a:r>
            <a:r>
              <a:rPr lang="x-none" sz="2800" b="1" dirty="0" smtClean="0">
                <a:solidFill>
                  <a:srgbClr val="FF0000"/>
                </a:solidFill>
                <a:latin typeface="Apple Symbols"/>
                <a:cs typeface="Apple Symbols"/>
              </a:rPr>
              <a:t>رابعا / الاتجاهات الحديثة في القيادة:</a:t>
            </a:r>
          </a:p>
          <a:p>
            <a:pPr marL="514350" indent="-514350" algn="r" rtl="1">
              <a:buFont typeface="+mj-lt"/>
              <a:buAutoNum type="arabicPeriod"/>
            </a:pPr>
            <a:r>
              <a:rPr lang="x-none" sz="2800" b="1" dirty="0" smtClean="0">
                <a:solidFill>
                  <a:srgbClr val="FF0000"/>
                </a:solidFill>
                <a:latin typeface="Apple Symbols"/>
                <a:cs typeface="Apple Symbols"/>
              </a:rPr>
              <a:t>القيادة التحويلية :</a:t>
            </a:r>
          </a:p>
          <a:p>
            <a:pPr marL="0" indent="0" algn="r" rtl="1">
              <a:buNone/>
            </a:pPr>
            <a:r>
              <a:rPr lang="x-none" sz="2400" dirty="0" smtClean="0">
                <a:latin typeface="Apple Symbols"/>
                <a:cs typeface="Apple Symbols"/>
              </a:rPr>
              <a:t>وهي القيادة التي لها القدرة العالية على التأثير في العاملين للقيام بأفضل ما يمكن من جهود لصالح المنظمة .</a:t>
            </a:r>
          </a:p>
          <a:p>
            <a:pPr marL="0" indent="0" algn="r" rtl="1">
              <a:buNone/>
            </a:pPr>
            <a:r>
              <a:rPr lang="x-none" sz="2400" dirty="0" smtClean="0">
                <a:latin typeface="Apple Symbols"/>
                <a:cs typeface="Apple Symbols"/>
              </a:rPr>
              <a:t>وتستشرف مستقبل المنظمة برؤيا خاصة تمثل حلما له في ان تنتقل المنظمة من حال جيد الى حال احسن ومن الخصائص التي يمتلكها القائد التحويلي هي القدرة  على تكوين رؤيا تجمع الافراد مع بعضهم و توجههم نحو مستقبل جيد . </a:t>
            </a:r>
          </a:p>
          <a:p>
            <a:pPr marL="0" indent="0" algn="r" rtl="1">
              <a:buNone/>
            </a:pPr>
            <a:r>
              <a:rPr lang="x-none" sz="2800" b="1" dirty="0" smtClean="0">
                <a:solidFill>
                  <a:srgbClr val="FF0000"/>
                </a:solidFill>
                <a:latin typeface="Apple Symbols"/>
                <a:cs typeface="Apple Symbols"/>
              </a:rPr>
              <a:t>2. القيادة الرؤيوية</a:t>
            </a:r>
          </a:p>
          <a:p>
            <a:pPr marL="0" indent="0" algn="r" rtl="1">
              <a:buNone/>
            </a:pPr>
            <a:r>
              <a:rPr lang="x-none" sz="2400" dirty="0" smtClean="0">
                <a:latin typeface="Apple Symbols"/>
                <a:cs typeface="Apple Symbols"/>
              </a:rPr>
              <a:t>ان إيجاد رؤية واضحة وظيفة أساسية للقائد ،</a:t>
            </a:r>
            <a:r>
              <a:rPr lang="x-none" sz="2800" dirty="0">
                <a:latin typeface="Apple Symbols"/>
                <a:cs typeface="Apple Symbols"/>
              </a:rPr>
              <a:t>فالقيادة</a:t>
            </a:r>
            <a:r>
              <a:rPr lang="x-none" sz="2400" dirty="0" smtClean="0">
                <a:latin typeface="Apple Symbols"/>
                <a:cs typeface="Apple Symbols"/>
              </a:rPr>
              <a:t> الرؤيوية هي فئةمتميزة بسبب أهمية الرؤيا لنجاح المنظمة وتفوق القيادة ، اذ يرى القادة الرؤيويين رؤيا حقيقة وواشحة وجديرة بالثقة ويولدون الأفكار عن كيفية الوصول الى ذلك المستقبل عن طريق البناء على الحاضر </a:t>
            </a:r>
            <a:endParaRPr lang="ar-IQ" sz="24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132</a:t>
            </a:fld>
            <a:endParaRPr lang="ar-IQ"/>
          </a:p>
        </p:txBody>
      </p:sp>
    </p:spTree>
    <p:extLst>
      <p:ext uri="{BB962C8B-B14F-4D97-AF65-F5344CB8AC3E}">
        <p14:creationId xmlns:p14="http://schemas.microsoft.com/office/powerpoint/2010/main" val="54217260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1275608"/>
          </a:xfrm>
        </p:spPr>
        <p:txBody>
          <a:bodyPr>
            <a:noAutofit/>
          </a:bodyPr>
          <a:lstStyle/>
          <a:p>
            <a:pPr algn="ctr"/>
            <a:r>
              <a:rPr lang="x-none" sz="6000" dirty="0">
                <a:solidFill>
                  <a:schemeClr val="tx1"/>
                </a:solidFill>
                <a:latin typeface="Apple Symbols"/>
                <a:ea typeface="+mn-ea"/>
                <a:cs typeface="Apple Symbols"/>
              </a:rPr>
              <a:t>الرقابة</a:t>
            </a:r>
            <a:r>
              <a:rPr lang="x-none" sz="8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Arabic Transparent" pitchFamily="2" charset="-78"/>
              </a:rPr>
              <a:t> </a:t>
            </a:r>
            <a:endParaRPr lang="ar-IQ"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Arabic Transparent" pitchFamily="2" charset="-78"/>
            </a:endParaRPr>
          </a:p>
        </p:txBody>
      </p:sp>
      <p:sp>
        <p:nvSpPr>
          <p:cNvPr id="3" name="عنصر نائب للمحتوى 2"/>
          <p:cNvSpPr>
            <a:spLocks noGrp="1"/>
          </p:cNvSpPr>
          <p:nvPr>
            <p:ph idx="1"/>
          </p:nvPr>
        </p:nvSpPr>
        <p:spPr>
          <a:xfrm>
            <a:off x="214282" y="1428736"/>
            <a:ext cx="8643998" cy="5000660"/>
          </a:xfrm>
        </p:spPr>
        <p:txBody>
          <a:bodyPr>
            <a:normAutofit/>
          </a:bodyPr>
          <a:lstStyle/>
          <a:p>
            <a:pPr algn="r" rtl="1">
              <a:buNone/>
            </a:pPr>
            <a:r>
              <a:rPr lang="x-none" b="1" dirty="0" smtClean="0">
                <a:solidFill>
                  <a:srgbClr val="FF0000"/>
                </a:solidFill>
                <a:latin typeface="Apple Symbols"/>
                <a:cs typeface="Apple Symbols"/>
              </a:rPr>
              <a:t>أولا</a:t>
            </a:r>
            <a:r>
              <a:rPr lang="ar-IQ" b="1" dirty="0" smtClean="0">
                <a:solidFill>
                  <a:srgbClr val="FF0000"/>
                </a:solidFill>
                <a:latin typeface="Apple Symbols"/>
                <a:cs typeface="Apple Symbols"/>
              </a:rPr>
              <a:t>ً</a:t>
            </a:r>
            <a:r>
              <a:rPr lang="x-none" b="1" dirty="0" smtClean="0">
                <a:solidFill>
                  <a:srgbClr val="FF0000"/>
                </a:solidFill>
                <a:latin typeface="Apple Symbols"/>
                <a:cs typeface="Apple Symbols"/>
              </a:rPr>
              <a:t> / أهمية الرقابة وتعريفها :</a:t>
            </a:r>
          </a:p>
          <a:p>
            <a:pPr marL="2240280" lvl="8" indent="0" algn="r" rtl="1">
              <a:buNone/>
            </a:pPr>
            <a:r>
              <a:rPr lang="x-none" sz="2800" dirty="0">
                <a:latin typeface="Apple Symbols"/>
                <a:cs typeface="Apple Symbols"/>
              </a:rPr>
              <a:t>يمكن تعريف الرقابة :</a:t>
            </a:r>
            <a:r>
              <a:rPr lang="ar-IQ" sz="2800" dirty="0">
                <a:latin typeface="Apple Symbols"/>
                <a:cs typeface="Apple Symbols"/>
              </a:rPr>
              <a:t> </a:t>
            </a:r>
            <a:r>
              <a:rPr lang="x-none" sz="2800" dirty="0">
                <a:latin typeface="Apple Symbols"/>
                <a:cs typeface="Apple Symbols"/>
              </a:rPr>
              <a:t>هي عملية مستمرة </a:t>
            </a:r>
            <a:r>
              <a:rPr lang="x-none" sz="2800" dirty="0" smtClean="0">
                <a:latin typeface="Apple Symbols"/>
                <a:cs typeface="Apple Symbols"/>
              </a:rPr>
              <a:t>ومهمتها</a:t>
            </a:r>
            <a:r>
              <a:rPr lang="en-US" sz="2800" dirty="0" smtClean="0">
                <a:latin typeface="Apple Symbols"/>
                <a:cs typeface="Apple Symbols"/>
              </a:rPr>
              <a:t> </a:t>
            </a:r>
            <a:r>
              <a:rPr lang="x-none" sz="2600" dirty="0" smtClean="0">
                <a:latin typeface="Apple Symbols"/>
                <a:cs typeface="Apple Symbols"/>
              </a:rPr>
              <a:t>التأكد</a:t>
            </a:r>
            <a:r>
              <a:rPr lang="x-none" sz="2800" dirty="0" smtClean="0">
                <a:latin typeface="Apple Symbols"/>
                <a:cs typeface="Apple Symbols"/>
              </a:rPr>
              <a:t> </a:t>
            </a:r>
            <a:r>
              <a:rPr lang="x-none" sz="2800" dirty="0">
                <a:latin typeface="Apple Symbols"/>
                <a:cs typeface="Apple Symbols"/>
              </a:rPr>
              <a:t>من إن ما يتحقق أو ما تحقق فعلا</a:t>
            </a:r>
            <a:r>
              <a:rPr lang="ar-IQ" sz="2800" dirty="0">
                <a:latin typeface="Apple Symbols"/>
                <a:cs typeface="Apple Symbols"/>
              </a:rPr>
              <a:t>ً</a:t>
            </a:r>
            <a:r>
              <a:rPr lang="x-none" sz="2800" dirty="0">
                <a:latin typeface="Apple Symbols"/>
                <a:cs typeface="Apple Symbols"/>
              </a:rPr>
              <a:t> </a:t>
            </a:r>
            <a:r>
              <a:rPr lang="x-none" sz="2600" dirty="0">
                <a:latin typeface="Apple Symbols"/>
                <a:cs typeface="Apple Symbols"/>
              </a:rPr>
              <a:t>مطابق</a:t>
            </a:r>
            <a:r>
              <a:rPr lang="x-none" sz="2800" dirty="0">
                <a:latin typeface="Apple Symbols"/>
                <a:cs typeface="Apple Symbols"/>
              </a:rPr>
              <a:t> للمقاييس والأهداف المحددة، أي سبق ما وان تم تحديدها.</a:t>
            </a:r>
            <a:endParaRPr lang="en-US" sz="2800" dirty="0">
              <a:latin typeface="Apple Symbols"/>
              <a:cs typeface="Apple Symbols"/>
            </a:endParaRPr>
          </a:p>
          <a:p>
            <a:pPr algn="just" rtl="1">
              <a:buNone/>
            </a:pPr>
            <a:r>
              <a:rPr lang="x-none" dirty="0">
                <a:latin typeface="Apple Symbols"/>
                <a:cs typeface="Apple Symbols"/>
              </a:rPr>
              <a:t>و تأتي أهمية الرقابة </a:t>
            </a:r>
            <a:r>
              <a:rPr lang="x-none" dirty="0" smtClean="0">
                <a:latin typeface="Apple Symbols"/>
                <a:cs typeface="Apple Symbols"/>
              </a:rPr>
              <a:t>باعتبارها </a:t>
            </a:r>
            <a:r>
              <a:rPr lang="x-none" b="1" dirty="0" smtClean="0">
                <a:solidFill>
                  <a:srgbClr val="0000FF"/>
                </a:solidFill>
                <a:latin typeface="Apple Symbols"/>
                <a:cs typeface="Apple Symbols"/>
              </a:rPr>
              <a:t>الأداة التي تساعد المسئولين أو المديرين في المنظمات في الكشف عن الانحرافات وتصحيحها قبل أن تصبح معقدة وصعبة الحل</a:t>
            </a:r>
            <a:r>
              <a:rPr lang="x-none" dirty="0" smtClean="0">
                <a:latin typeface="Apple Symbols"/>
                <a:cs typeface="Apple Symbols"/>
              </a:rPr>
              <a:t>. إلى جانب </a:t>
            </a:r>
            <a:r>
              <a:rPr lang="x-none" b="1" dirty="0" smtClean="0">
                <a:solidFill>
                  <a:srgbClr val="0000FF"/>
                </a:solidFill>
                <a:latin typeface="Apple Symbols"/>
                <a:cs typeface="Apple Symbols"/>
              </a:rPr>
              <a:t>اتخاذ ما يلزم من إجراءات أو تدابير لمنع حدوث مثل هذه الانحرافات أو الأخطاء في المستقبل</a:t>
            </a:r>
            <a:r>
              <a:rPr lang="x-none" dirty="0" smtClean="0">
                <a:latin typeface="Apple Symbols"/>
                <a:cs typeface="Apple Symbols"/>
              </a:rPr>
              <a:t>.</a:t>
            </a:r>
            <a:r>
              <a:rPr lang="ar-IQ" dirty="0" smtClean="0">
                <a:latin typeface="Apple Symbols"/>
                <a:cs typeface="Apple Symbols"/>
              </a:rPr>
              <a:t> </a:t>
            </a: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133</a:t>
            </a:fld>
            <a:endParaRPr lang="ar-IQ"/>
          </a:p>
        </p:txBody>
      </p:sp>
    </p:spTree>
    <p:extLst>
      <p:ext uri="{BB962C8B-B14F-4D97-AF65-F5344CB8AC3E}">
        <p14:creationId xmlns:p14="http://schemas.microsoft.com/office/powerpoint/2010/main" val="269399186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785818"/>
          </a:xfrm>
        </p:spPr>
        <p:txBody>
          <a:bodyPr>
            <a:noAutofit/>
          </a:bodyPr>
          <a:lstStyle/>
          <a:p>
            <a:pPr algn="ctr"/>
            <a:r>
              <a:rPr lang="x-none" sz="5400" b="1" dirty="0">
                <a:solidFill>
                  <a:srgbClr val="FF0000"/>
                </a:solidFill>
                <a:latin typeface="Apple Symbols"/>
                <a:ea typeface="+mn-ea"/>
                <a:cs typeface="Apple Symbols"/>
              </a:rPr>
              <a:t>ثانيا خطوات الرقابة :</a:t>
            </a:r>
            <a:endParaRPr lang="ar-IQ" sz="5400" b="1" dirty="0">
              <a:solidFill>
                <a:srgbClr val="FF0000"/>
              </a:solidFill>
              <a:latin typeface="Apple Symbols"/>
              <a:ea typeface="+mn-ea"/>
              <a:cs typeface="Apple Symbols"/>
            </a:endParaRPr>
          </a:p>
        </p:txBody>
      </p:sp>
      <p:sp>
        <p:nvSpPr>
          <p:cNvPr id="3" name="عنصر نائب للمحتوى 2"/>
          <p:cNvSpPr>
            <a:spLocks noGrp="1"/>
          </p:cNvSpPr>
          <p:nvPr>
            <p:ph idx="1"/>
          </p:nvPr>
        </p:nvSpPr>
        <p:spPr>
          <a:xfrm>
            <a:off x="214282" y="1500174"/>
            <a:ext cx="8643966" cy="4824426"/>
          </a:xfrm>
        </p:spPr>
        <p:txBody>
          <a:bodyPr>
            <a:normAutofit/>
          </a:bodyPr>
          <a:lstStyle/>
          <a:p>
            <a:pPr algn="r" rtl="1">
              <a:buNone/>
            </a:pPr>
            <a:r>
              <a:rPr lang="ar-IQ" sz="2800" dirty="0" smtClean="0">
                <a:cs typeface="Simplified Arabic" pitchFamily="2" charset="-78"/>
              </a:rPr>
              <a:t>   </a:t>
            </a:r>
            <a:r>
              <a:rPr lang="x-none" sz="2800" dirty="0" smtClean="0">
                <a:latin typeface="Apple Symbols"/>
                <a:cs typeface="Apple Symbols"/>
              </a:rPr>
              <a:t>تتضمن العملية الرقابية الخطوات الرئيسة الآتية :</a:t>
            </a:r>
            <a:br>
              <a:rPr lang="x-none" sz="2800" dirty="0" smtClean="0">
                <a:latin typeface="Apple Symbols"/>
                <a:cs typeface="Apple Symbols"/>
              </a:rPr>
            </a:br>
            <a:r>
              <a:rPr lang="x-none" sz="2800" dirty="0" smtClean="0">
                <a:latin typeface="Apple Symbols"/>
                <a:cs typeface="Apple Symbols"/>
              </a:rPr>
              <a:t>1- </a:t>
            </a:r>
            <a:r>
              <a:rPr lang="x-none" sz="2800" b="1" dirty="0" smtClean="0">
                <a:solidFill>
                  <a:srgbClr val="FF0000"/>
                </a:solidFill>
                <a:latin typeface="Apple Symbols"/>
                <a:cs typeface="Apple Symbols"/>
              </a:rPr>
              <a:t>وضع المعايير الرقابية </a:t>
            </a:r>
            <a:r>
              <a:rPr lang="x-none" sz="2800" dirty="0" smtClean="0">
                <a:latin typeface="Apple Symbols"/>
                <a:cs typeface="Apple Symbols"/>
              </a:rPr>
              <a:t>/ هي مقاييس تستخدم </a:t>
            </a:r>
            <a:r>
              <a:rPr lang="x-none" sz="2800" dirty="0" smtClean="0">
                <a:effectLst>
                  <a:glow rad="63500">
                    <a:schemeClr val="accent1">
                      <a:satMod val="175000"/>
                      <a:alpha val="40000"/>
                    </a:schemeClr>
                  </a:glow>
                </a:effectLst>
                <a:latin typeface="Apple Symbols"/>
                <a:cs typeface="Apple Symbols"/>
              </a:rPr>
              <a:t>لقياس الأداء الفعلي </a:t>
            </a:r>
            <a:r>
              <a:rPr lang="x-none" sz="2800" dirty="0" smtClean="0">
                <a:latin typeface="Apple Symbols"/>
                <a:cs typeface="Apple Symbols"/>
              </a:rPr>
              <a:t>أو</a:t>
            </a:r>
            <a:r>
              <a:rPr lang="ar-IQ" sz="2800" dirty="0" smtClean="0">
                <a:latin typeface="Apple Symbols"/>
                <a:cs typeface="Apple Symbols"/>
              </a:rPr>
              <a:t> </a:t>
            </a:r>
            <a:r>
              <a:rPr lang="x-none" sz="2800" dirty="0" smtClean="0">
                <a:effectLst>
                  <a:glow rad="63500">
                    <a:schemeClr val="accent1">
                      <a:satMod val="175000"/>
                      <a:alpha val="40000"/>
                    </a:schemeClr>
                  </a:glow>
                </a:effectLst>
                <a:latin typeface="Apple Symbols"/>
                <a:cs typeface="Apple Symbols"/>
              </a:rPr>
              <a:t>المتوقع</a:t>
            </a:r>
            <a:r>
              <a:rPr lang="x-none" sz="2800" dirty="0" smtClean="0">
                <a:latin typeface="Apple Symbols"/>
                <a:cs typeface="Apple Symbols"/>
              </a:rPr>
              <a:t> وتأخذ هذه المعايير صور مختلفة أهمها:</a:t>
            </a:r>
            <a:endParaRPr lang="en-US" sz="2800" dirty="0" smtClean="0">
              <a:latin typeface="Apple Symbols"/>
              <a:cs typeface="Apple Symbols"/>
            </a:endParaRPr>
          </a:p>
          <a:p>
            <a:pPr marL="850392" lvl="1" indent="-457200" algn="r" rtl="1">
              <a:buFont typeface="+mj-cs"/>
              <a:buAutoNum type="arabic1Minus"/>
            </a:pPr>
            <a:r>
              <a:rPr lang="x-none" sz="2800" b="1" dirty="0" smtClean="0">
                <a:solidFill>
                  <a:srgbClr val="FF0000"/>
                </a:solidFill>
                <a:latin typeface="Apple Symbols"/>
                <a:cs typeface="Apple Symbols"/>
              </a:rPr>
              <a:t>المعايير الكمية</a:t>
            </a:r>
            <a:r>
              <a:rPr lang="x-none" sz="2800" dirty="0" smtClean="0">
                <a:latin typeface="Apple Symbols"/>
                <a:cs typeface="Apple Symbols"/>
              </a:rPr>
              <a:t>: أي كمية </a:t>
            </a:r>
            <a:r>
              <a:rPr lang="x-none" sz="2800" dirty="0" smtClean="0">
                <a:effectLst>
                  <a:glow rad="63500">
                    <a:schemeClr val="accent2">
                      <a:satMod val="175000"/>
                      <a:alpha val="40000"/>
                    </a:schemeClr>
                  </a:glow>
                </a:effectLst>
                <a:latin typeface="Apple Symbols"/>
                <a:cs typeface="Apple Symbols"/>
              </a:rPr>
              <a:t>المواد الأولية </a:t>
            </a:r>
            <a:r>
              <a:rPr lang="x-none" sz="2800" dirty="0" smtClean="0">
                <a:latin typeface="Apple Symbols"/>
                <a:cs typeface="Apple Symbols"/>
              </a:rPr>
              <a:t>المقررة استخدامها في العملية الإنتاجية، </a:t>
            </a:r>
            <a:r>
              <a:rPr lang="x-none" sz="2800" dirty="0" smtClean="0">
                <a:effectLst>
                  <a:glow rad="63500">
                    <a:schemeClr val="accent2">
                      <a:satMod val="175000"/>
                      <a:alpha val="40000"/>
                    </a:schemeClr>
                  </a:glow>
                </a:effectLst>
                <a:latin typeface="Apple Symbols"/>
                <a:cs typeface="Apple Symbols"/>
              </a:rPr>
              <a:t>عد الوحدات المنتجة </a:t>
            </a:r>
            <a:r>
              <a:rPr lang="x-none" sz="2800" dirty="0" smtClean="0">
                <a:latin typeface="Apple Symbols"/>
                <a:cs typeface="Apple Symbols"/>
              </a:rPr>
              <a:t>في كل ساعة من ساعات العمل ،</a:t>
            </a:r>
            <a:r>
              <a:rPr lang="x-none" sz="2800" dirty="0" smtClean="0">
                <a:effectLst>
                  <a:glow rad="63500">
                    <a:schemeClr val="accent2">
                      <a:satMod val="175000"/>
                      <a:alpha val="40000"/>
                    </a:schemeClr>
                  </a:glow>
                </a:effectLst>
                <a:latin typeface="Apple Symbols"/>
                <a:cs typeface="Apple Symbols"/>
              </a:rPr>
              <a:t>عدد الوحدات المقرر إنتاجها أو بيعها</a:t>
            </a:r>
            <a:r>
              <a:rPr lang="x-none" sz="2800" dirty="0" smtClean="0">
                <a:latin typeface="Apple Symbols"/>
                <a:cs typeface="Apple Symbols"/>
              </a:rPr>
              <a:t>.</a:t>
            </a:r>
            <a:endParaRPr lang="en-US" sz="2800" dirty="0" smtClean="0">
              <a:latin typeface="Apple Symbols"/>
              <a:cs typeface="Apple Symbols"/>
            </a:endParaRPr>
          </a:p>
          <a:p>
            <a:pPr marL="850392" lvl="1" indent="-457200" algn="r" rtl="1">
              <a:buFont typeface="+mj-cs"/>
              <a:buAutoNum type="arabic1Minus"/>
            </a:pPr>
            <a:r>
              <a:rPr lang="x-none" sz="2800" b="1" dirty="0" smtClean="0">
                <a:solidFill>
                  <a:srgbClr val="FF0000"/>
                </a:solidFill>
                <a:latin typeface="Apple Symbols"/>
                <a:cs typeface="Apple Symbols"/>
              </a:rPr>
              <a:t>المعايير النوعية </a:t>
            </a:r>
            <a:r>
              <a:rPr lang="x-none" sz="2800" dirty="0" smtClean="0">
                <a:latin typeface="Apple Symbols"/>
                <a:cs typeface="Apple Symbols"/>
              </a:rPr>
              <a:t>: مثل </a:t>
            </a:r>
            <a:r>
              <a:rPr lang="x-none" sz="2800" dirty="0" smtClean="0">
                <a:effectLst>
                  <a:glow rad="63500">
                    <a:schemeClr val="accent2">
                      <a:satMod val="175000"/>
                      <a:alpha val="40000"/>
                    </a:schemeClr>
                  </a:glow>
                </a:effectLst>
                <a:latin typeface="Apple Symbols"/>
                <a:cs typeface="Apple Symbols"/>
              </a:rPr>
              <a:t>درجة الجودة</a:t>
            </a:r>
            <a:r>
              <a:rPr lang="x-none" sz="2800" dirty="0" smtClean="0">
                <a:latin typeface="Apple Symbols"/>
                <a:cs typeface="Apple Symbols"/>
              </a:rPr>
              <a:t> و</a:t>
            </a:r>
            <a:r>
              <a:rPr lang="x-none" sz="2800" dirty="0" smtClean="0">
                <a:effectLst>
                  <a:glow rad="63500">
                    <a:schemeClr val="accent2">
                      <a:satMod val="175000"/>
                      <a:alpha val="40000"/>
                    </a:schemeClr>
                  </a:glow>
                </a:effectLst>
                <a:latin typeface="Apple Symbols"/>
                <a:cs typeface="Apple Symbols"/>
              </a:rPr>
              <a:t>المتانة </a:t>
            </a:r>
            <a:r>
              <a:rPr lang="x-none" sz="2800" dirty="0" smtClean="0">
                <a:latin typeface="Apple Symbols"/>
                <a:cs typeface="Apple Symbols"/>
              </a:rPr>
              <a:t>أو </a:t>
            </a:r>
            <a:r>
              <a:rPr lang="x-none" sz="2800" dirty="0" smtClean="0">
                <a:effectLst>
                  <a:glow rad="63500">
                    <a:schemeClr val="accent2">
                      <a:satMod val="175000"/>
                      <a:alpha val="40000"/>
                    </a:schemeClr>
                  </a:glow>
                </a:effectLst>
                <a:latin typeface="Apple Symbols"/>
                <a:cs typeface="Apple Symbols"/>
              </a:rPr>
              <a:t>التحمل </a:t>
            </a:r>
            <a:r>
              <a:rPr lang="x-none" sz="2800" dirty="0" err="1" smtClean="0">
                <a:effectLst>
                  <a:glow rad="63500">
                    <a:schemeClr val="accent2">
                      <a:satMod val="175000"/>
                      <a:alpha val="40000"/>
                    </a:schemeClr>
                  </a:glow>
                </a:effectLst>
                <a:latin typeface="Apple Symbols"/>
                <a:cs typeface="Apple Symbols"/>
              </a:rPr>
              <a:t>للمنتوج</a:t>
            </a:r>
            <a:r>
              <a:rPr lang="x-none" sz="2800" dirty="0" smtClean="0">
                <a:effectLst>
                  <a:glow rad="63500">
                    <a:schemeClr val="accent2">
                      <a:satMod val="175000"/>
                      <a:alpha val="40000"/>
                    </a:schemeClr>
                  </a:glow>
                </a:effectLst>
                <a:latin typeface="Apple Symbols"/>
                <a:cs typeface="Apple Symbols"/>
              </a:rPr>
              <a:t> </a:t>
            </a:r>
            <a:r>
              <a:rPr lang="x-none" sz="2800" dirty="0" smtClean="0">
                <a:latin typeface="Apple Symbols"/>
                <a:cs typeface="Apple Symbols"/>
              </a:rPr>
              <a:t>أو </a:t>
            </a:r>
            <a:r>
              <a:rPr lang="x-none" sz="2800" dirty="0" smtClean="0">
                <a:effectLst>
                  <a:glow rad="63500">
                    <a:schemeClr val="accent2">
                      <a:satMod val="175000"/>
                      <a:alpha val="40000"/>
                    </a:schemeClr>
                  </a:glow>
                </a:effectLst>
                <a:latin typeface="Apple Symbols"/>
                <a:cs typeface="Apple Symbols"/>
              </a:rPr>
              <a:t>درجة مطابقة الإنتاج </a:t>
            </a:r>
            <a:r>
              <a:rPr lang="x-none" sz="2800" dirty="0" smtClean="0">
                <a:latin typeface="Apple Symbols"/>
                <a:cs typeface="Apple Symbols"/>
              </a:rPr>
              <a:t>لنسب المسموحات المقررة والمواصفات الموضوعة.</a:t>
            </a:r>
            <a:endParaRPr lang="en-US" sz="2800" dirty="0" smtClean="0">
              <a:latin typeface="Apple Symbols"/>
              <a:cs typeface="Apple Symbols"/>
            </a:endParaRPr>
          </a:p>
          <a:p>
            <a:pPr algn="r" rtl="1">
              <a:buNone/>
            </a:pP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134</a:t>
            </a:fld>
            <a:endParaRPr lang="ar-IQ"/>
          </a:p>
        </p:txBody>
      </p:sp>
    </p:spTree>
    <p:extLst>
      <p:ext uri="{BB962C8B-B14F-4D97-AF65-F5344CB8AC3E}">
        <p14:creationId xmlns:p14="http://schemas.microsoft.com/office/powerpoint/2010/main" val="123209798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4429156"/>
          </a:xfrm>
        </p:spPr>
        <p:txBody>
          <a:bodyPr/>
          <a:lstStyle/>
          <a:p>
            <a:pPr marL="850392" lvl="1" indent="-457200" algn="r" rtl="1">
              <a:buFont typeface="+mj-cs"/>
              <a:buAutoNum type="arabic1Minus" startAt="3"/>
            </a:pPr>
            <a:r>
              <a:rPr lang="x-none" sz="3200" b="1" dirty="0" smtClean="0">
                <a:solidFill>
                  <a:srgbClr val="FF0000"/>
                </a:solidFill>
                <a:latin typeface="Apple Symbols"/>
                <a:cs typeface="Apple Symbols"/>
              </a:rPr>
              <a:t>المعايير الزمنية </a:t>
            </a:r>
            <a:r>
              <a:rPr lang="x-none" sz="3200" dirty="0" smtClean="0">
                <a:latin typeface="Apple Symbols"/>
                <a:cs typeface="Apple Symbols"/>
              </a:rPr>
              <a:t>: مثل </a:t>
            </a:r>
            <a:r>
              <a:rPr lang="x-none" sz="3200" dirty="0" smtClean="0">
                <a:effectLst>
                  <a:glow rad="63500">
                    <a:schemeClr val="accent3">
                      <a:satMod val="175000"/>
                      <a:alpha val="40000"/>
                    </a:schemeClr>
                  </a:glow>
                </a:effectLst>
                <a:latin typeface="Apple Symbols"/>
                <a:cs typeface="Apple Symbols"/>
              </a:rPr>
              <a:t>الوقت</a:t>
            </a:r>
            <a:r>
              <a:rPr lang="x-none" sz="3200" dirty="0" smtClean="0">
                <a:latin typeface="Apple Symbols"/>
                <a:cs typeface="Apple Symbols"/>
              </a:rPr>
              <a:t> </a:t>
            </a:r>
            <a:r>
              <a:rPr lang="x-none" sz="3600" b="1" dirty="0" smtClean="0">
                <a:latin typeface="Apple Symbols"/>
                <a:cs typeface="Apple Symbols"/>
              </a:rPr>
              <a:t>أو</a:t>
            </a:r>
            <a:r>
              <a:rPr lang="x-none" sz="3200" dirty="0" smtClean="0">
                <a:latin typeface="Apple Symbols"/>
                <a:cs typeface="Apple Symbols"/>
              </a:rPr>
              <a:t> </a:t>
            </a:r>
            <a:r>
              <a:rPr lang="x-none" sz="3200" dirty="0" smtClean="0">
                <a:effectLst>
                  <a:glow rad="63500">
                    <a:schemeClr val="accent3">
                      <a:satMod val="175000"/>
                      <a:alpha val="40000"/>
                    </a:schemeClr>
                  </a:glow>
                </a:effectLst>
                <a:latin typeface="Apple Symbols"/>
                <a:cs typeface="Apple Symbols"/>
              </a:rPr>
              <a:t>الزمن الذي يبذله العامل لإنتاج وحدة واحدة من </a:t>
            </a:r>
            <a:r>
              <a:rPr lang="x-none" sz="3200" dirty="0" err="1" smtClean="0">
                <a:effectLst>
                  <a:glow rad="63500">
                    <a:schemeClr val="accent3">
                      <a:satMod val="175000"/>
                      <a:alpha val="40000"/>
                    </a:schemeClr>
                  </a:glow>
                </a:effectLst>
                <a:latin typeface="Apple Symbols"/>
                <a:cs typeface="Apple Symbols"/>
              </a:rPr>
              <a:t>المنتوج</a:t>
            </a:r>
            <a:r>
              <a:rPr lang="x-none" sz="3200" dirty="0" smtClean="0">
                <a:effectLst>
                  <a:glow rad="63500">
                    <a:schemeClr val="accent3">
                      <a:satMod val="175000"/>
                      <a:alpha val="40000"/>
                    </a:schemeClr>
                  </a:glow>
                </a:effectLst>
                <a:latin typeface="Apple Symbols"/>
                <a:cs typeface="Apple Symbols"/>
              </a:rPr>
              <a:t> </a:t>
            </a:r>
            <a:r>
              <a:rPr lang="x-none" sz="3600" b="1" dirty="0" smtClean="0">
                <a:latin typeface="Apple Symbols"/>
                <a:cs typeface="Apple Symbols"/>
              </a:rPr>
              <a:t>أو </a:t>
            </a:r>
            <a:r>
              <a:rPr lang="x-none" sz="3200" dirty="0" smtClean="0">
                <a:effectLst>
                  <a:glow rad="63500">
                    <a:schemeClr val="accent3">
                      <a:satMod val="175000"/>
                      <a:alpha val="40000"/>
                    </a:schemeClr>
                  </a:glow>
                </a:effectLst>
                <a:latin typeface="Apple Symbols"/>
                <a:cs typeface="Apple Symbols"/>
              </a:rPr>
              <a:t>الزمن المحدد لتسليم </a:t>
            </a:r>
            <a:r>
              <a:rPr lang="x-none" sz="3200" dirty="0" err="1" smtClean="0">
                <a:effectLst>
                  <a:glow rad="63500">
                    <a:schemeClr val="accent3">
                      <a:satMod val="175000"/>
                      <a:alpha val="40000"/>
                    </a:schemeClr>
                  </a:glow>
                </a:effectLst>
                <a:latin typeface="Apple Symbols"/>
                <a:cs typeface="Apple Symbols"/>
              </a:rPr>
              <a:t>المنتوجات</a:t>
            </a:r>
            <a:r>
              <a:rPr lang="x-none" sz="3200" dirty="0" smtClean="0">
                <a:effectLst>
                  <a:glow rad="63500">
                    <a:schemeClr val="accent3">
                      <a:satMod val="175000"/>
                      <a:alpha val="40000"/>
                    </a:schemeClr>
                  </a:glow>
                </a:effectLst>
                <a:latin typeface="Apple Symbols"/>
                <a:cs typeface="Apple Symbols"/>
              </a:rPr>
              <a:t> </a:t>
            </a:r>
            <a:r>
              <a:rPr lang="x-none" sz="3600" b="1" dirty="0" smtClean="0">
                <a:latin typeface="Apple Symbols"/>
                <a:cs typeface="Apple Symbols"/>
              </a:rPr>
              <a:t>أو</a:t>
            </a:r>
            <a:r>
              <a:rPr lang="x-none" sz="3200" dirty="0" smtClean="0">
                <a:latin typeface="Apple Symbols"/>
                <a:cs typeface="Apple Symbols"/>
              </a:rPr>
              <a:t> </a:t>
            </a:r>
            <a:r>
              <a:rPr lang="x-none" sz="3200" dirty="0" smtClean="0">
                <a:effectLst>
                  <a:glow rad="63500">
                    <a:schemeClr val="accent3">
                      <a:satMod val="175000"/>
                      <a:alpha val="40000"/>
                    </a:schemeClr>
                  </a:glow>
                </a:effectLst>
                <a:latin typeface="Apple Symbols"/>
                <a:cs typeface="Apple Symbols"/>
              </a:rPr>
              <a:t>طرحها في السوق </a:t>
            </a:r>
            <a:r>
              <a:rPr lang="x-none" sz="3600" b="1" dirty="0" smtClean="0">
                <a:latin typeface="Apple Symbols"/>
                <a:cs typeface="Apple Symbols"/>
              </a:rPr>
              <a:t>أو</a:t>
            </a:r>
            <a:r>
              <a:rPr lang="x-none" sz="3200" b="1" dirty="0" smtClean="0">
                <a:latin typeface="Apple Symbols"/>
                <a:cs typeface="Apple Symbols"/>
              </a:rPr>
              <a:t> </a:t>
            </a:r>
            <a:r>
              <a:rPr lang="x-none" sz="3200" dirty="0" smtClean="0">
                <a:effectLst>
                  <a:glow rad="63500">
                    <a:schemeClr val="accent3">
                      <a:satMod val="175000"/>
                      <a:alpha val="40000"/>
                    </a:schemeClr>
                  </a:glow>
                </a:effectLst>
                <a:latin typeface="Apple Symbols"/>
                <a:cs typeface="Apple Symbols"/>
              </a:rPr>
              <a:t>الزمن المحدد للانتهاء من مرحلة إنتاجية معينة </a:t>
            </a:r>
            <a:r>
              <a:rPr lang="x-none" sz="3200" dirty="0" smtClean="0">
                <a:latin typeface="Apple Symbols"/>
                <a:cs typeface="Apple Symbols"/>
              </a:rPr>
              <a:t>.</a:t>
            </a:r>
            <a:endParaRPr lang="en-US" sz="1800" dirty="0" smtClean="0">
              <a:latin typeface="Apple Symbols"/>
              <a:cs typeface="Apple Symbols"/>
            </a:endParaRPr>
          </a:p>
          <a:p>
            <a:pPr marL="850392" lvl="1" indent="-457200" algn="r" rtl="1">
              <a:buFont typeface="+mj-cs"/>
              <a:buAutoNum type="arabic1Minus" startAt="3"/>
            </a:pPr>
            <a:r>
              <a:rPr lang="x-none" sz="3200" b="1" dirty="0" smtClean="0">
                <a:solidFill>
                  <a:srgbClr val="FF0000"/>
                </a:solidFill>
                <a:latin typeface="Apple Symbols"/>
                <a:cs typeface="Apple Symbols"/>
              </a:rPr>
              <a:t>المعايير المالية</a:t>
            </a:r>
            <a:r>
              <a:rPr lang="ar-IQ" sz="3200" b="1" dirty="0" smtClean="0">
                <a:solidFill>
                  <a:srgbClr val="FF0000"/>
                </a:solidFill>
                <a:latin typeface="Apple Symbols"/>
                <a:cs typeface="Apple Symbols"/>
              </a:rPr>
              <a:t> </a:t>
            </a:r>
            <a:r>
              <a:rPr lang="x-none" sz="3200" dirty="0" smtClean="0">
                <a:latin typeface="Apple Symbols"/>
                <a:cs typeface="Apple Symbols"/>
              </a:rPr>
              <a:t>: مثل </a:t>
            </a:r>
            <a:r>
              <a:rPr lang="x-none" sz="3200" u="sng" dirty="0" smtClean="0">
                <a:latin typeface="Apple Symbols"/>
                <a:cs typeface="Apple Symbols"/>
              </a:rPr>
              <a:t>كلفة المواد الأولية لكل وحدة منتجة</a:t>
            </a:r>
            <a:r>
              <a:rPr lang="x-none" sz="3200" dirty="0" smtClean="0">
                <a:latin typeface="Apple Symbols"/>
                <a:cs typeface="Apple Symbols"/>
              </a:rPr>
              <a:t>، </a:t>
            </a:r>
            <a:r>
              <a:rPr lang="x-none" sz="3200" u="sng" dirty="0" smtClean="0">
                <a:latin typeface="Apple Symbols"/>
                <a:cs typeface="Apple Symbols"/>
              </a:rPr>
              <a:t>كلفة العمل والتصنيع لكل وحدة منتجة </a:t>
            </a:r>
            <a:r>
              <a:rPr lang="x-none" sz="3200" dirty="0" smtClean="0">
                <a:latin typeface="Apple Symbols"/>
                <a:cs typeface="Apple Symbols"/>
              </a:rPr>
              <a:t>، </a:t>
            </a:r>
            <a:r>
              <a:rPr lang="x-none" sz="3200" u="sng" dirty="0" smtClean="0">
                <a:latin typeface="Apple Symbols"/>
                <a:cs typeface="Apple Symbols"/>
              </a:rPr>
              <a:t>كلفة البيع لكل وحدة</a:t>
            </a:r>
            <a:r>
              <a:rPr lang="x-none" sz="3200" dirty="0" smtClean="0">
                <a:latin typeface="Apple Symbols"/>
                <a:cs typeface="Apple Symbols"/>
              </a:rPr>
              <a:t> .</a:t>
            </a:r>
            <a:endParaRPr lang="en-US" sz="1800" dirty="0" smtClean="0">
              <a:latin typeface="Apple Symbols"/>
              <a:cs typeface="Apple Symbols"/>
            </a:endParaRPr>
          </a:p>
          <a:p>
            <a:pPr algn="r" rtl="1">
              <a:buNone/>
            </a:pPr>
            <a:endParaRPr lang="ar-IQ"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135</a:t>
            </a:fld>
            <a:endParaRPr lang="ar-IQ"/>
          </a:p>
        </p:txBody>
      </p:sp>
    </p:spTree>
    <p:extLst>
      <p:ext uri="{BB962C8B-B14F-4D97-AF65-F5344CB8AC3E}">
        <p14:creationId xmlns:p14="http://schemas.microsoft.com/office/powerpoint/2010/main" val="341358685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681682"/>
          </a:xfrm>
        </p:spPr>
        <p:txBody>
          <a:bodyPr>
            <a:normAutofit/>
          </a:bodyPr>
          <a:lstStyle/>
          <a:p>
            <a:pPr lvl="0" algn="r" rtl="1">
              <a:buNone/>
            </a:pPr>
            <a:r>
              <a:rPr lang="ar-IQ" sz="3200" dirty="0" smtClean="0">
                <a:latin typeface="Apple Symbols"/>
                <a:cs typeface="Apple Symbols"/>
              </a:rPr>
              <a:t> 2- </a:t>
            </a:r>
            <a:r>
              <a:rPr lang="x-none" sz="3200" b="1" dirty="0" smtClean="0">
                <a:solidFill>
                  <a:srgbClr val="FF0000"/>
                </a:solidFill>
                <a:latin typeface="Apple Symbols"/>
                <a:cs typeface="Apple Symbols"/>
              </a:rPr>
              <a:t>قياس الأداء المتحقق ومقارنته بالمعايير الموضوعة</a:t>
            </a:r>
            <a:r>
              <a:rPr lang="x-none" sz="3200" dirty="0" smtClean="0">
                <a:latin typeface="Apple Symbols"/>
                <a:cs typeface="Apple Symbols"/>
              </a:rPr>
              <a:t>:</a:t>
            </a:r>
            <a:endParaRPr lang="en-US" sz="3200" dirty="0" smtClean="0">
              <a:latin typeface="Apple Symbols"/>
              <a:cs typeface="Apple Symbols"/>
            </a:endParaRPr>
          </a:p>
          <a:p>
            <a:pPr algn="r" rtl="1">
              <a:buNone/>
            </a:pPr>
            <a:r>
              <a:rPr lang="ar-IQ" sz="3200" dirty="0" smtClean="0">
                <a:latin typeface="Apple Symbols"/>
                <a:cs typeface="Apple Symbols"/>
              </a:rPr>
              <a:t>    </a:t>
            </a:r>
            <a:r>
              <a:rPr lang="x-none" sz="3200" dirty="0" smtClean="0">
                <a:latin typeface="Apple Symbols"/>
                <a:cs typeface="Apple Symbols"/>
              </a:rPr>
              <a:t>يقصد بقياس الأداء مقارنة النتائج المتحققة بالمعايير (المقاييس) الموضوعة مسبقا</a:t>
            </a:r>
            <a:r>
              <a:rPr lang="ar-IQ" sz="3200" dirty="0" smtClean="0">
                <a:latin typeface="Apple Symbols"/>
                <a:cs typeface="Apple Symbols"/>
              </a:rPr>
              <a:t>ً</a:t>
            </a:r>
            <a:r>
              <a:rPr lang="x-none" sz="3200" dirty="0" smtClean="0">
                <a:latin typeface="Apple Symbols"/>
                <a:cs typeface="Apple Symbols"/>
              </a:rPr>
              <a:t> للوقوف على </a:t>
            </a:r>
            <a:r>
              <a:rPr lang="x-none" sz="3200" u="sng" dirty="0" smtClean="0">
                <a:solidFill>
                  <a:srgbClr val="FF0000"/>
                </a:solidFill>
                <a:latin typeface="Apple Symbols"/>
                <a:cs typeface="Apple Symbols"/>
              </a:rPr>
              <a:t>مقدار الانحرافات الحاصلة</a:t>
            </a:r>
            <a:r>
              <a:rPr lang="x-none" sz="3200" dirty="0" smtClean="0">
                <a:latin typeface="Apple Symbols"/>
                <a:cs typeface="Apple Symbols"/>
              </a:rPr>
              <a:t>. وقد تكون هذه الانحرافات </a:t>
            </a:r>
            <a:r>
              <a:rPr lang="x-none" sz="3200" u="sng" dirty="0" smtClean="0">
                <a:solidFill>
                  <a:srgbClr val="FF0000"/>
                </a:solidFill>
                <a:latin typeface="Apple Symbols"/>
                <a:cs typeface="Apple Symbols"/>
              </a:rPr>
              <a:t>ايجابية</a:t>
            </a:r>
            <a:r>
              <a:rPr lang="x-none" sz="3200" dirty="0" smtClean="0">
                <a:latin typeface="Apple Symbols"/>
                <a:cs typeface="Apple Symbols"/>
              </a:rPr>
              <a:t> أو </a:t>
            </a:r>
            <a:r>
              <a:rPr lang="x-none" sz="3200" u="sng" dirty="0" smtClean="0">
                <a:solidFill>
                  <a:srgbClr val="FF0000"/>
                </a:solidFill>
                <a:latin typeface="Apple Symbols"/>
                <a:cs typeface="Apple Symbols"/>
              </a:rPr>
              <a:t>سلبية</a:t>
            </a:r>
            <a:r>
              <a:rPr lang="x-none" sz="3200" dirty="0" smtClean="0">
                <a:latin typeface="Apple Symbols"/>
                <a:cs typeface="Apple Symbols"/>
              </a:rPr>
              <a:t>، </a:t>
            </a:r>
            <a:r>
              <a:rPr lang="x-none" sz="3200" b="1" u="sng" dirty="0" smtClean="0">
                <a:solidFill>
                  <a:srgbClr val="FF0000"/>
                </a:solidFill>
                <a:latin typeface="Apple Symbols"/>
                <a:cs typeface="Apple Symbols"/>
              </a:rPr>
              <a:t>فالانحرافات الايجابية </a:t>
            </a:r>
            <a:r>
              <a:rPr lang="x-none" sz="3200" dirty="0" smtClean="0">
                <a:solidFill>
                  <a:srgbClr val="0000FF"/>
                </a:solidFill>
                <a:latin typeface="Apple Symbols"/>
                <a:cs typeface="Apple Symbols"/>
              </a:rPr>
              <a:t>تعني الزيادة عما هو مقرر </a:t>
            </a:r>
            <a:r>
              <a:rPr lang="x-none" sz="3200" u="sng" dirty="0" smtClean="0">
                <a:solidFill>
                  <a:srgbClr val="0000FF"/>
                </a:solidFill>
                <a:latin typeface="Apple Symbols"/>
                <a:cs typeface="Apple Symbols"/>
              </a:rPr>
              <a:t>كالزيادات التي تحصل في عدد الوحدات المنتجة عما هو مقرر</a:t>
            </a:r>
            <a:r>
              <a:rPr lang="x-none" sz="3200" dirty="0" smtClean="0">
                <a:solidFill>
                  <a:srgbClr val="0000FF"/>
                </a:solidFill>
                <a:latin typeface="Apple Symbols"/>
                <a:cs typeface="Apple Symbols"/>
              </a:rPr>
              <a:t>، </a:t>
            </a:r>
            <a:r>
              <a:rPr lang="x-none" sz="3200" u="sng" dirty="0" smtClean="0">
                <a:solidFill>
                  <a:srgbClr val="0000FF"/>
                </a:solidFill>
                <a:latin typeface="Apple Symbols"/>
                <a:cs typeface="Apple Symbols"/>
              </a:rPr>
              <a:t>والتخفيض الذي يحصل في حجم المصروفات عما هو مقرر</a:t>
            </a:r>
            <a:r>
              <a:rPr lang="x-none" sz="3200" dirty="0" smtClean="0">
                <a:latin typeface="Apple Symbols"/>
                <a:cs typeface="Apple Symbols"/>
              </a:rPr>
              <a:t>.</a:t>
            </a:r>
            <a:r>
              <a:rPr lang="ar-IQ" sz="3200" dirty="0" smtClean="0">
                <a:latin typeface="Apple Symbols"/>
                <a:cs typeface="Apple Symbols"/>
              </a:rPr>
              <a:t> </a:t>
            </a:r>
            <a:r>
              <a:rPr lang="x-none" sz="3200" dirty="0" smtClean="0">
                <a:latin typeface="Apple Symbols"/>
                <a:cs typeface="Apple Symbols"/>
              </a:rPr>
              <a:t>أما </a:t>
            </a:r>
            <a:r>
              <a:rPr lang="x-none" sz="3200" b="1" u="sng" dirty="0" smtClean="0">
                <a:solidFill>
                  <a:srgbClr val="FF0000"/>
                </a:solidFill>
                <a:latin typeface="Apple Symbols"/>
                <a:cs typeface="Apple Symbols"/>
              </a:rPr>
              <a:t>الانحرافات السلبية </a:t>
            </a:r>
            <a:r>
              <a:rPr lang="x-none" sz="3200" dirty="0" smtClean="0">
                <a:solidFill>
                  <a:srgbClr val="0000FF"/>
                </a:solidFill>
                <a:latin typeface="Apple Symbols"/>
                <a:cs typeface="Apple Symbols"/>
              </a:rPr>
              <a:t>تتمثل في النقص</a:t>
            </a:r>
            <a:r>
              <a:rPr lang="en-US" sz="3200" dirty="0" smtClean="0">
                <a:solidFill>
                  <a:srgbClr val="0000FF"/>
                </a:solidFill>
                <a:latin typeface="Apple Symbols"/>
                <a:cs typeface="Apple Symbols"/>
              </a:rPr>
              <a:t> </a:t>
            </a:r>
            <a:r>
              <a:rPr lang="x-none" sz="3200" dirty="0" smtClean="0">
                <a:solidFill>
                  <a:srgbClr val="0000FF"/>
                </a:solidFill>
                <a:latin typeface="Apple Symbols"/>
                <a:cs typeface="Apple Symbols"/>
              </a:rPr>
              <a:t>عن المعدلات المحددة </a:t>
            </a:r>
            <a:r>
              <a:rPr lang="x-none" sz="3200" u="sng" dirty="0" smtClean="0">
                <a:solidFill>
                  <a:srgbClr val="0000FF"/>
                </a:solidFill>
                <a:latin typeface="Apple Symbols"/>
                <a:cs typeface="Apple Symbols"/>
              </a:rPr>
              <a:t>مثل نقص في كمية الإنتاج وزيادة كلفة الوحدة الواحدة</a:t>
            </a:r>
            <a:r>
              <a:rPr lang="x-none" sz="3200" dirty="0" smtClean="0">
                <a:latin typeface="Apple Symbols"/>
                <a:cs typeface="Apple Symbols"/>
              </a:rPr>
              <a:t> .</a:t>
            </a:r>
            <a:endParaRPr lang="en-US" sz="3200" dirty="0" smtClean="0">
              <a:latin typeface="Apple Symbols"/>
              <a:cs typeface="Apple Symbols"/>
            </a:endParaRPr>
          </a:p>
          <a:p>
            <a:pPr algn="r" rtl="1">
              <a:buNone/>
            </a:pPr>
            <a:endParaRPr lang="ar-IQ" sz="32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136</a:t>
            </a:fld>
            <a:endParaRPr lang="ar-IQ"/>
          </a:p>
        </p:txBody>
      </p:sp>
    </p:spTree>
    <p:extLst>
      <p:ext uri="{BB962C8B-B14F-4D97-AF65-F5344CB8AC3E}">
        <p14:creationId xmlns:p14="http://schemas.microsoft.com/office/powerpoint/2010/main" val="8705520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406" y="357166"/>
            <a:ext cx="8972520" cy="6286544"/>
          </a:xfrm>
        </p:spPr>
        <p:txBody>
          <a:bodyPr>
            <a:noAutofit/>
          </a:bodyPr>
          <a:lstStyle/>
          <a:p>
            <a:pPr lvl="0" algn="r" rtl="1">
              <a:buNone/>
            </a:pPr>
            <a:r>
              <a:rPr lang="ar-IQ" sz="2800" dirty="0" smtClean="0">
                <a:latin typeface="Apple Symbols"/>
                <a:cs typeface="Apple Symbols"/>
              </a:rPr>
              <a:t>3- </a:t>
            </a:r>
            <a:r>
              <a:rPr lang="x-none" sz="2800" b="1" dirty="0" smtClean="0">
                <a:solidFill>
                  <a:srgbClr val="FF0000"/>
                </a:solidFill>
                <a:latin typeface="Apple Symbols"/>
                <a:cs typeface="Apple Symbols"/>
              </a:rPr>
              <a:t>تصحيح الانحرافات التي أن تظهر</a:t>
            </a:r>
            <a:r>
              <a:rPr lang="x-none" sz="2800" dirty="0" smtClean="0">
                <a:latin typeface="Apple Symbols"/>
                <a:cs typeface="Apple Symbols"/>
              </a:rPr>
              <a:t>:</a:t>
            </a:r>
            <a:endParaRPr lang="en-US" sz="2800" dirty="0" smtClean="0">
              <a:latin typeface="Apple Symbols"/>
              <a:cs typeface="Apple Symbols"/>
            </a:endParaRPr>
          </a:p>
          <a:p>
            <a:pPr algn="r" rtl="1">
              <a:buNone/>
            </a:pPr>
            <a:r>
              <a:rPr lang="ar-IQ" sz="2800" dirty="0" smtClean="0">
                <a:latin typeface="Apple Symbols"/>
                <a:cs typeface="Apple Symbols"/>
              </a:rPr>
              <a:t>   </a:t>
            </a:r>
            <a:r>
              <a:rPr lang="x-none" sz="2800" dirty="0" smtClean="0">
                <a:latin typeface="Apple Symbols"/>
                <a:cs typeface="Apple Symbols"/>
              </a:rPr>
              <a:t>تصحيح الانحرافات ومعالجتها </a:t>
            </a:r>
            <a:r>
              <a:rPr lang="x-none" sz="2800" b="1" dirty="0" smtClean="0">
                <a:solidFill>
                  <a:srgbClr val="FF0000"/>
                </a:solidFill>
                <a:latin typeface="Apple Symbols"/>
                <a:cs typeface="Apple Symbols"/>
              </a:rPr>
              <a:t>خطوة أساسية ومهمة في عملية الرقابة</a:t>
            </a:r>
            <a:r>
              <a:rPr lang="x-none" sz="2800" dirty="0" smtClean="0">
                <a:latin typeface="Apple Symbols"/>
                <a:cs typeface="Apple Symbols"/>
              </a:rPr>
              <a:t>، بدون هذه الخطوة لا</a:t>
            </a:r>
            <a:r>
              <a:rPr lang="ar-IQ" sz="2800" dirty="0" smtClean="0">
                <a:latin typeface="Apple Symbols"/>
                <a:cs typeface="Apple Symbols"/>
              </a:rPr>
              <a:t> </a:t>
            </a:r>
            <a:r>
              <a:rPr lang="x-none" sz="2800" dirty="0" smtClean="0">
                <a:latin typeface="Apple Symbols"/>
                <a:cs typeface="Apple Symbols"/>
              </a:rPr>
              <a:t>تكون لعملية الرقابة أي أهمية تذكر. فإذا ما ظهر من مقارنة النتائج المتحققة بالمعايير الموضوعة </a:t>
            </a:r>
            <a:r>
              <a:rPr lang="x-none" sz="2800" u="sng" dirty="0" smtClean="0">
                <a:solidFill>
                  <a:srgbClr val="FF0000"/>
                </a:solidFill>
                <a:latin typeface="Apple Symbols"/>
                <a:cs typeface="Apple Symbols"/>
              </a:rPr>
              <a:t>إن هناك اختلافا</a:t>
            </a:r>
            <a:r>
              <a:rPr lang="ar-IQ" sz="2800" u="sng" dirty="0" smtClean="0">
                <a:solidFill>
                  <a:srgbClr val="FF0000"/>
                </a:solidFill>
                <a:latin typeface="Apple Symbols"/>
                <a:cs typeface="Apple Symbols"/>
              </a:rPr>
              <a:t>ً</a:t>
            </a:r>
            <a:r>
              <a:rPr lang="x-none" sz="2800" u="sng" dirty="0" smtClean="0">
                <a:solidFill>
                  <a:srgbClr val="FF0000"/>
                </a:solidFill>
                <a:latin typeface="Apple Symbols"/>
                <a:cs typeface="Apple Symbols"/>
              </a:rPr>
              <a:t> </a:t>
            </a:r>
            <a:r>
              <a:rPr lang="x-none" sz="2800" dirty="0" smtClean="0">
                <a:latin typeface="Apple Symbols"/>
                <a:cs typeface="Apple Symbols"/>
              </a:rPr>
              <a:t>سواء </a:t>
            </a:r>
            <a:r>
              <a:rPr lang="x-none" sz="2800" u="sng" dirty="0" smtClean="0">
                <a:solidFill>
                  <a:srgbClr val="FF0000"/>
                </a:solidFill>
                <a:latin typeface="Apple Symbols"/>
                <a:cs typeface="Apple Symbols"/>
              </a:rPr>
              <a:t>بالزيادة</a:t>
            </a:r>
            <a:r>
              <a:rPr lang="x-none" sz="2800" dirty="0" smtClean="0">
                <a:latin typeface="Apple Symbols"/>
                <a:cs typeface="Apple Symbols"/>
              </a:rPr>
              <a:t> أو </a:t>
            </a:r>
            <a:r>
              <a:rPr lang="x-none" sz="2800" u="sng" dirty="0" smtClean="0">
                <a:solidFill>
                  <a:srgbClr val="FF0000"/>
                </a:solidFill>
                <a:latin typeface="Apple Symbols"/>
                <a:cs typeface="Apple Symbols"/>
              </a:rPr>
              <a:t>النقص</a:t>
            </a:r>
            <a:r>
              <a:rPr lang="x-none" sz="2800" dirty="0" smtClean="0">
                <a:latin typeface="Apple Symbols"/>
                <a:cs typeface="Apple Symbols"/>
              </a:rPr>
              <a:t> كان ذالك </a:t>
            </a:r>
            <a:r>
              <a:rPr lang="x-none" sz="2800" u="sng" dirty="0" smtClean="0">
                <a:solidFill>
                  <a:srgbClr val="FF0000"/>
                </a:solidFill>
                <a:latin typeface="Apple Symbols"/>
                <a:cs typeface="Apple Symbols"/>
              </a:rPr>
              <a:t>مؤشرا</a:t>
            </a:r>
            <a:r>
              <a:rPr lang="ar-IQ" sz="2800" u="sng" dirty="0" smtClean="0">
                <a:solidFill>
                  <a:srgbClr val="FF0000"/>
                </a:solidFill>
                <a:latin typeface="Apple Symbols"/>
                <a:cs typeface="Apple Symbols"/>
              </a:rPr>
              <a:t>ً</a:t>
            </a:r>
            <a:r>
              <a:rPr lang="x-none" sz="2800" dirty="0" smtClean="0">
                <a:latin typeface="Apple Symbols"/>
                <a:cs typeface="Apple Symbols"/>
              </a:rPr>
              <a:t> </a:t>
            </a:r>
            <a:r>
              <a:rPr lang="x-none" sz="2800" u="sng" dirty="0" smtClean="0">
                <a:solidFill>
                  <a:srgbClr val="FF0000"/>
                </a:solidFill>
                <a:latin typeface="Apple Symbols"/>
                <a:cs typeface="Apple Symbols"/>
              </a:rPr>
              <a:t>على إن الأمور لا</a:t>
            </a:r>
            <a:r>
              <a:rPr lang="ar-IQ" sz="2800" u="sng" dirty="0" smtClean="0">
                <a:solidFill>
                  <a:srgbClr val="FF0000"/>
                </a:solidFill>
                <a:latin typeface="Apple Symbols"/>
                <a:cs typeface="Apple Symbols"/>
              </a:rPr>
              <a:t> </a:t>
            </a:r>
            <a:r>
              <a:rPr lang="x-none" sz="2800" u="sng" dirty="0" smtClean="0">
                <a:solidFill>
                  <a:srgbClr val="FF0000"/>
                </a:solidFill>
                <a:latin typeface="Apple Symbols"/>
                <a:cs typeface="Apple Symbols"/>
              </a:rPr>
              <a:t>تسير بشكل طبيعي </a:t>
            </a:r>
            <a:r>
              <a:rPr lang="x-none" sz="2800" dirty="0" smtClean="0">
                <a:latin typeface="Apple Symbols"/>
                <a:cs typeface="Apple Symbols"/>
              </a:rPr>
              <a:t>نظرا</a:t>
            </a:r>
            <a:r>
              <a:rPr lang="ar-IQ" sz="2800" dirty="0" smtClean="0">
                <a:latin typeface="Apple Symbols"/>
                <a:cs typeface="Apple Symbols"/>
              </a:rPr>
              <a:t>ً</a:t>
            </a:r>
            <a:r>
              <a:rPr lang="x-none" sz="2800" dirty="0" smtClean="0">
                <a:latin typeface="Apple Symbols"/>
                <a:cs typeface="Apple Symbols"/>
              </a:rPr>
              <a:t> لوجود خلل في مكان ما ينبغي معالجته </a:t>
            </a:r>
            <a:r>
              <a:rPr lang="x-none" sz="2800" b="1" dirty="0" smtClean="0">
                <a:latin typeface="Apple Symbols"/>
                <a:cs typeface="Apple Symbols"/>
              </a:rPr>
              <a:t>ويمكن تصحيح الانحرافات بمرحلتين أساسيتين</a:t>
            </a:r>
            <a:r>
              <a:rPr lang="x-none" sz="2800" dirty="0" smtClean="0">
                <a:latin typeface="Apple Symbols"/>
                <a:cs typeface="Apple Symbols"/>
              </a:rPr>
              <a:t>.</a:t>
            </a:r>
            <a:endParaRPr lang="en-US" sz="2800" dirty="0" smtClean="0">
              <a:latin typeface="Apple Symbols"/>
              <a:cs typeface="Apple Symbols"/>
            </a:endParaRPr>
          </a:p>
          <a:p>
            <a:pPr marL="514350" lvl="0" indent="-514350" algn="r" rtl="1">
              <a:buClr>
                <a:schemeClr val="tx1">
                  <a:lumMod val="85000"/>
                  <a:lumOff val="15000"/>
                </a:schemeClr>
              </a:buClr>
              <a:buFont typeface="+mj-cs"/>
              <a:buAutoNum type="arabic1Minus"/>
            </a:pPr>
            <a:r>
              <a:rPr lang="x-none" sz="2800" b="1" u="sng" dirty="0" smtClean="0">
                <a:solidFill>
                  <a:srgbClr val="FF0000"/>
                </a:solidFill>
                <a:latin typeface="Apple Symbols"/>
                <a:cs typeface="Apple Symbols"/>
              </a:rPr>
              <a:t>مرحلة الإبلاغ عن الانحراف</a:t>
            </a:r>
            <a:r>
              <a:rPr lang="x-none" sz="2800" dirty="0" smtClean="0">
                <a:latin typeface="Apple Symbols"/>
                <a:cs typeface="Apple Symbols"/>
              </a:rPr>
              <a:t>/ ويكون ذلك بإبلاغ الجهة </a:t>
            </a:r>
            <a:r>
              <a:rPr lang="x-none" sz="2800" dirty="0" err="1" smtClean="0">
                <a:latin typeface="Apple Symbols"/>
                <a:cs typeface="Apple Symbols"/>
              </a:rPr>
              <a:t>المسؤولة</a:t>
            </a:r>
            <a:r>
              <a:rPr lang="x-none" sz="2800" dirty="0" smtClean="0">
                <a:latin typeface="Apple Symbols"/>
                <a:cs typeface="Apple Symbols"/>
              </a:rPr>
              <a:t> التي لها القدرة في اتخاذ إجراء ما إزاء هذا الانحراف.</a:t>
            </a:r>
            <a:endParaRPr lang="en-US" sz="2800" dirty="0" smtClean="0">
              <a:latin typeface="Apple Symbols"/>
              <a:cs typeface="Apple Symbols"/>
            </a:endParaRPr>
          </a:p>
          <a:p>
            <a:pPr marL="514350" lvl="0" indent="-514350" algn="r" rtl="1">
              <a:buClr>
                <a:schemeClr val="tx1">
                  <a:lumMod val="85000"/>
                  <a:lumOff val="15000"/>
                </a:schemeClr>
              </a:buClr>
              <a:buFont typeface="+mj-cs"/>
              <a:buAutoNum type="arabic1Minus"/>
            </a:pPr>
            <a:r>
              <a:rPr lang="x-none" sz="2800" b="1" u="sng" dirty="0" smtClean="0">
                <a:solidFill>
                  <a:srgbClr val="FF0000"/>
                </a:solidFill>
                <a:latin typeface="Apple Symbols"/>
                <a:cs typeface="Apple Symbols"/>
              </a:rPr>
              <a:t>مرحلة علاج الانحراف</a:t>
            </a:r>
            <a:r>
              <a:rPr lang="x-none" sz="2800" dirty="0" smtClean="0">
                <a:latin typeface="Apple Symbols"/>
                <a:cs typeface="Apple Symbols"/>
              </a:rPr>
              <a:t>/ ويكون </a:t>
            </a:r>
            <a:r>
              <a:rPr lang="x-none" sz="2800" u="sng" dirty="0" smtClean="0">
                <a:latin typeface="Apple Symbols"/>
                <a:cs typeface="Apple Symbols"/>
              </a:rPr>
              <a:t>ذلك بالبحث عن وسائل العلاج </a:t>
            </a:r>
            <a:r>
              <a:rPr lang="x-none" sz="2800" dirty="0" smtClean="0">
                <a:latin typeface="Apple Symbols"/>
                <a:cs typeface="Apple Symbols"/>
              </a:rPr>
              <a:t>بعد الكشف عن الأسباب الحقيقية التي أدت إلى ظهور مثل هذا الانحراف، وقد يكمن هذا العلاج في </a:t>
            </a:r>
            <a:r>
              <a:rPr lang="x-none" sz="2800" u="sng" dirty="0" smtClean="0">
                <a:solidFill>
                  <a:srgbClr val="0000FF"/>
                </a:solidFill>
                <a:latin typeface="Apple Symbols"/>
                <a:cs typeface="Apple Symbols"/>
              </a:rPr>
              <a:t>تعديل الأهداف </a:t>
            </a:r>
            <a:r>
              <a:rPr lang="x-none" sz="2800" dirty="0" smtClean="0">
                <a:latin typeface="Apple Symbols"/>
                <a:cs typeface="Apple Symbols"/>
              </a:rPr>
              <a:t>أو</a:t>
            </a:r>
            <a:r>
              <a:rPr lang="x-none" sz="2800" u="sng" dirty="0" smtClean="0">
                <a:solidFill>
                  <a:srgbClr val="0000FF"/>
                </a:solidFill>
                <a:latin typeface="Apple Symbols"/>
                <a:cs typeface="Apple Symbols"/>
              </a:rPr>
              <a:t> المقاييس نفسها</a:t>
            </a:r>
            <a:r>
              <a:rPr lang="x-none" sz="2800" dirty="0" smtClean="0">
                <a:latin typeface="Apple Symbols"/>
                <a:cs typeface="Apple Symbols"/>
              </a:rPr>
              <a:t>، </a:t>
            </a:r>
            <a:r>
              <a:rPr lang="x-none" sz="2800" u="sng" dirty="0" smtClean="0">
                <a:solidFill>
                  <a:srgbClr val="0000FF"/>
                </a:solidFill>
                <a:latin typeface="Apple Symbols"/>
                <a:cs typeface="Apple Symbols"/>
              </a:rPr>
              <a:t>تعديل الأساليب والوسائل المستخدمة</a:t>
            </a:r>
            <a:r>
              <a:rPr lang="x-none" sz="2800" dirty="0" smtClean="0">
                <a:latin typeface="Apple Symbols"/>
                <a:cs typeface="Apple Symbols"/>
              </a:rPr>
              <a:t>، أو </a:t>
            </a:r>
            <a:r>
              <a:rPr lang="x-none" sz="2800" u="sng" dirty="0" smtClean="0">
                <a:solidFill>
                  <a:srgbClr val="0000FF"/>
                </a:solidFill>
                <a:latin typeface="Apple Symbols"/>
                <a:cs typeface="Apple Symbols"/>
              </a:rPr>
              <a:t>الاهتمام بالتدريب لرفع مستوى الإنتاجية</a:t>
            </a:r>
            <a:r>
              <a:rPr lang="x-none" sz="2800" dirty="0" smtClean="0">
                <a:latin typeface="Apple Symbols"/>
                <a:cs typeface="Apple Symbols"/>
              </a:rPr>
              <a:t>.</a:t>
            </a:r>
            <a:endParaRPr lang="en-US" sz="2800" dirty="0" smtClean="0">
              <a:latin typeface="Apple Symbols"/>
              <a:cs typeface="Apple Symbols"/>
            </a:endParaRPr>
          </a:p>
          <a:p>
            <a:pPr algn="r" rtl="1">
              <a:buNone/>
            </a:pP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137</a:t>
            </a:fld>
            <a:endParaRPr lang="ar-IQ"/>
          </a:p>
        </p:txBody>
      </p:sp>
    </p:spTree>
    <p:extLst>
      <p:ext uri="{BB962C8B-B14F-4D97-AF65-F5344CB8AC3E}">
        <p14:creationId xmlns:p14="http://schemas.microsoft.com/office/powerpoint/2010/main" val="371042114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632666"/>
          </a:xfrm>
        </p:spPr>
        <p:txBody>
          <a:bodyPr>
            <a:noAutofit/>
          </a:bodyPr>
          <a:lstStyle/>
          <a:p>
            <a:pPr algn="ctr"/>
            <a:r>
              <a:rPr lang="x-none" dirty="0">
                <a:solidFill>
                  <a:schemeClr val="tx1"/>
                </a:solidFill>
                <a:latin typeface="Apple Symbols"/>
                <a:ea typeface="+mn-ea"/>
                <a:cs typeface="Apple Symbols"/>
              </a:rPr>
              <a:t>ثالثا / أنواع الرقابة:</a:t>
            </a:r>
            <a:endParaRPr lang="ar-IQ" dirty="0">
              <a:solidFill>
                <a:schemeClr val="tx1"/>
              </a:solidFill>
              <a:latin typeface="Apple Symbols"/>
              <a:ea typeface="+mn-ea"/>
              <a:cs typeface="Apple Symbols"/>
            </a:endParaRPr>
          </a:p>
        </p:txBody>
      </p:sp>
      <p:sp>
        <p:nvSpPr>
          <p:cNvPr id="3" name="عنصر نائب للمحتوى 2"/>
          <p:cNvSpPr>
            <a:spLocks noGrp="1"/>
          </p:cNvSpPr>
          <p:nvPr>
            <p:ph idx="1"/>
          </p:nvPr>
        </p:nvSpPr>
        <p:spPr>
          <a:xfrm>
            <a:off x="285720" y="1357298"/>
            <a:ext cx="8572560" cy="5072098"/>
          </a:xfrm>
        </p:spPr>
        <p:txBody>
          <a:bodyPr>
            <a:normAutofit/>
          </a:bodyPr>
          <a:lstStyle/>
          <a:p>
            <a:pPr algn="r" rtl="1">
              <a:buNone/>
            </a:pPr>
            <a:r>
              <a:rPr lang="x-none" sz="2800" dirty="0" smtClean="0">
                <a:latin typeface="Apple Symbols"/>
                <a:cs typeface="Apple Symbols"/>
              </a:rPr>
              <a:t>تقسم الرقابة إلى الأنواع الآتية:</a:t>
            </a:r>
            <a:endParaRPr lang="en-US" sz="2800" dirty="0" smtClean="0">
              <a:latin typeface="Apple Symbols"/>
              <a:cs typeface="Apple Symbols"/>
            </a:endParaRPr>
          </a:p>
          <a:p>
            <a:pPr lvl="0" algn="r" rtl="1">
              <a:buNone/>
            </a:pPr>
            <a:r>
              <a:rPr lang="ar-IQ" sz="2800" b="1" dirty="0" smtClean="0">
                <a:latin typeface="Apple Symbols"/>
                <a:cs typeface="Apple Symbols"/>
              </a:rPr>
              <a:t>1. </a:t>
            </a:r>
            <a:r>
              <a:rPr lang="x-none" sz="2800" b="1" dirty="0" smtClean="0">
                <a:effectLst>
                  <a:glow>
                    <a:schemeClr val="accent1">
                      <a:satMod val="175000"/>
                    </a:schemeClr>
                  </a:glow>
                </a:effectLst>
                <a:latin typeface="Apple Symbols"/>
                <a:cs typeface="Apple Symbols"/>
              </a:rPr>
              <a:t>الرقابة القبلية والرقابة </a:t>
            </a:r>
            <a:r>
              <a:rPr lang="x-none" sz="2800" b="1" dirty="0" err="1" smtClean="0">
                <a:effectLst>
                  <a:glow>
                    <a:schemeClr val="accent1">
                      <a:satMod val="175000"/>
                    </a:schemeClr>
                  </a:glow>
                </a:effectLst>
                <a:latin typeface="Apple Symbols"/>
                <a:cs typeface="Apple Symbols"/>
              </a:rPr>
              <a:t>البعدية</a:t>
            </a:r>
            <a:endParaRPr lang="en-US" sz="2800" b="1" dirty="0" smtClean="0">
              <a:effectLst>
                <a:glow>
                  <a:schemeClr val="accent1">
                    <a:satMod val="175000"/>
                  </a:schemeClr>
                </a:glow>
              </a:effectLst>
              <a:latin typeface="Apple Symbols"/>
              <a:cs typeface="Apple Symbols"/>
            </a:endParaRPr>
          </a:p>
          <a:p>
            <a:pPr marL="514350" lvl="0" indent="-514350" algn="r" rtl="1">
              <a:buClr>
                <a:srgbClr val="FF0000"/>
              </a:buClr>
              <a:buFont typeface="+mj-cs"/>
              <a:buAutoNum type="arabic1Minus"/>
            </a:pPr>
            <a:r>
              <a:rPr lang="x-none" sz="2800" b="1" dirty="0" smtClean="0">
                <a:solidFill>
                  <a:srgbClr val="FF0000"/>
                </a:solidFill>
                <a:effectLst>
                  <a:glow>
                    <a:schemeClr val="accent6">
                      <a:satMod val="175000"/>
                      <a:alpha val="40000"/>
                    </a:schemeClr>
                  </a:glow>
                </a:effectLst>
                <a:latin typeface="Apple Symbols"/>
                <a:cs typeface="Apple Symbols"/>
              </a:rPr>
              <a:t>الرقابة القبلية </a:t>
            </a:r>
            <a:r>
              <a:rPr lang="x-none" sz="2800" dirty="0" smtClean="0">
                <a:latin typeface="Apple Symbols"/>
                <a:cs typeface="Apple Symbols"/>
              </a:rPr>
              <a:t>: هي  تلك الرقابة التي تتم قبل أو أثناء القيام بالعمل حيث تكون </a:t>
            </a:r>
            <a:r>
              <a:rPr lang="x-none" sz="2800" u="sng" dirty="0" smtClean="0">
                <a:latin typeface="Apple Symbols"/>
                <a:cs typeface="Apple Symbols"/>
              </a:rPr>
              <a:t>مهمتها منع وقوع الأخطاء </a:t>
            </a:r>
            <a:r>
              <a:rPr lang="x-none" sz="2800" dirty="0" smtClean="0">
                <a:latin typeface="Apple Symbols"/>
                <a:cs typeface="Apple Symbols"/>
              </a:rPr>
              <a:t>لذا فهي تعرف أحيانا</a:t>
            </a:r>
            <a:r>
              <a:rPr lang="ar-IQ" sz="2800" dirty="0" smtClean="0">
                <a:latin typeface="Apple Symbols"/>
                <a:cs typeface="Apple Symbols"/>
              </a:rPr>
              <a:t>ً</a:t>
            </a:r>
            <a:r>
              <a:rPr lang="x-none" sz="2800" dirty="0" smtClean="0">
                <a:latin typeface="Apple Symbols"/>
                <a:cs typeface="Apple Symbols"/>
              </a:rPr>
              <a:t> بالرقابة </a:t>
            </a:r>
            <a:r>
              <a:rPr lang="x-none" sz="2800" b="1" dirty="0" smtClean="0">
                <a:solidFill>
                  <a:srgbClr val="FF0000"/>
                </a:solidFill>
                <a:latin typeface="Apple Symbols"/>
                <a:cs typeface="Apple Symbols"/>
              </a:rPr>
              <a:t>المانعة أو الرقابة الوقائية</a:t>
            </a:r>
            <a:r>
              <a:rPr lang="x-none" sz="2800" dirty="0" smtClean="0">
                <a:latin typeface="Apple Symbols"/>
                <a:cs typeface="Apple Symbols"/>
              </a:rPr>
              <a:t>.</a:t>
            </a:r>
            <a:endParaRPr lang="en-US" sz="2800" dirty="0" smtClean="0">
              <a:latin typeface="Apple Symbols"/>
              <a:cs typeface="Apple Symbols"/>
            </a:endParaRPr>
          </a:p>
          <a:p>
            <a:pPr marL="514350" lvl="0" indent="-514350" algn="r" rtl="1">
              <a:buClr>
                <a:srgbClr val="FF0000"/>
              </a:buClr>
              <a:buFont typeface="+mj-cs"/>
              <a:buAutoNum type="arabic1Minus"/>
            </a:pPr>
            <a:r>
              <a:rPr lang="x-none" sz="2800" b="1" dirty="0" smtClean="0">
                <a:solidFill>
                  <a:srgbClr val="FF0000"/>
                </a:solidFill>
                <a:effectLst>
                  <a:glow>
                    <a:schemeClr val="accent6">
                      <a:satMod val="175000"/>
                      <a:alpha val="40000"/>
                    </a:schemeClr>
                  </a:glow>
                </a:effectLst>
                <a:latin typeface="Apple Symbols"/>
                <a:cs typeface="Apple Symbols"/>
              </a:rPr>
              <a:t>الرقابة </a:t>
            </a:r>
            <a:r>
              <a:rPr lang="x-none" sz="2800" b="1" dirty="0" err="1" smtClean="0">
                <a:solidFill>
                  <a:srgbClr val="FF0000"/>
                </a:solidFill>
                <a:effectLst>
                  <a:glow>
                    <a:schemeClr val="accent6">
                      <a:satMod val="175000"/>
                      <a:alpha val="40000"/>
                    </a:schemeClr>
                  </a:glow>
                </a:effectLst>
                <a:latin typeface="Apple Symbols"/>
                <a:cs typeface="Apple Symbols"/>
              </a:rPr>
              <a:t>البعدية</a:t>
            </a:r>
            <a:r>
              <a:rPr lang="x-none" sz="2800" b="1" dirty="0" smtClean="0">
                <a:solidFill>
                  <a:srgbClr val="FF0000"/>
                </a:solidFill>
                <a:effectLst>
                  <a:glow>
                    <a:schemeClr val="accent6">
                      <a:satMod val="175000"/>
                      <a:alpha val="40000"/>
                    </a:schemeClr>
                  </a:glow>
                </a:effectLst>
                <a:latin typeface="Apple Symbols"/>
                <a:cs typeface="Apple Symbols"/>
              </a:rPr>
              <a:t> </a:t>
            </a:r>
            <a:r>
              <a:rPr lang="x-none" sz="2800" dirty="0" smtClean="0">
                <a:latin typeface="Apple Symbols"/>
                <a:cs typeface="Apple Symbols"/>
              </a:rPr>
              <a:t>: هي تلك الرقابة التي تتم بعد الانتهاء من العمل وهذا ما يجعلها ذات طابع تقويمي أو تصحيحي باعتبار إن </a:t>
            </a:r>
            <a:r>
              <a:rPr lang="x-none" sz="2800" u="sng" dirty="0" smtClean="0">
                <a:latin typeface="Apple Symbols"/>
                <a:cs typeface="Apple Symbols"/>
              </a:rPr>
              <a:t>مهمتها تنحصر في الحيلولة دون وقوع الأخطاء والانحرافات ثانية</a:t>
            </a:r>
            <a:r>
              <a:rPr lang="x-none" sz="2800" dirty="0" smtClean="0">
                <a:latin typeface="Apple Symbols"/>
                <a:cs typeface="Apple Symbols"/>
              </a:rPr>
              <a:t>، وغالبا</a:t>
            </a:r>
            <a:r>
              <a:rPr lang="ar-IQ" sz="2800" dirty="0" smtClean="0">
                <a:latin typeface="Apple Symbols"/>
                <a:cs typeface="Apple Symbols"/>
              </a:rPr>
              <a:t>ً</a:t>
            </a:r>
            <a:r>
              <a:rPr lang="x-none" sz="2800" dirty="0" smtClean="0">
                <a:latin typeface="Apple Symbols"/>
                <a:cs typeface="Apple Symbols"/>
              </a:rPr>
              <a:t> ما</a:t>
            </a:r>
            <a:r>
              <a:rPr lang="ar-IQ" sz="2800" dirty="0" smtClean="0">
                <a:latin typeface="Apple Symbols"/>
                <a:cs typeface="Apple Symbols"/>
              </a:rPr>
              <a:t> </a:t>
            </a:r>
            <a:r>
              <a:rPr lang="x-none" sz="2800" dirty="0" smtClean="0">
                <a:latin typeface="Apple Symbols"/>
                <a:cs typeface="Apple Symbols"/>
              </a:rPr>
              <a:t>تسمى </a:t>
            </a:r>
            <a:r>
              <a:rPr lang="x-none" sz="2800" b="1" dirty="0" smtClean="0">
                <a:solidFill>
                  <a:srgbClr val="FF0000"/>
                </a:solidFill>
                <a:latin typeface="Apple Symbols"/>
                <a:cs typeface="Apple Symbols"/>
              </a:rPr>
              <a:t>بالرقابة التصحيحية</a:t>
            </a:r>
            <a:r>
              <a:rPr lang="x-none" sz="2800" dirty="0" smtClean="0">
                <a:latin typeface="Apple Symbols"/>
                <a:cs typeface="Apple Symbols"/>
              </a:rPr>
              <a:t>.</a:t>
            </a:r>
            <a:endParaRPr lang="en-US" sz="2800" dirty="0" smtClean="0">
              <a:latin typeface="Apple Symbols"/>
              <a:cs typeface="Apple Symbols"/>
            </a:endParaRPr>
          </a:p>
          <a:p>
            <a:pPr marL="514350" indent="-514350" algn="r" rtl="1">
              <a:buFont typeface="+mj-cs"/>
              <a:buAutoNum type="arabic1Minus"/>
            </a:pP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138</a:t>
            </a:fld>
            <a:endParaRPr lang="ar-IQ"/>
          </a:p>
        </p:txBody>
      </p:sp>
    </p:spTree>
    <p:extLst>
      <p:ext uri="{BB962C8B-B14F-4D97-AF65-F5344CB8AC3E}">
        <p14:creationId xmlns:p14="http://schemas.microsoft.com/office/powerpoint/2010/main" val="236960657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395930"/>
          </a:xfrm>
        </p:spPr>
        <p:txBody>
          <a:bodyPr>
            <a:normAutofit/>
          </a:bodyPr>
          <a:lstStyle/>
          <a:p>
            <a:pPr lvl="0" algn="r" rtl="1">
              <a:buNone/>
            </a:pPr>
            <a:r>
              <a:rPr lang="ar-IQ" sz="2800" dirty="0">
                <a:latin typeface="Apple Symbols"/>
                <a:cs typeface="Apple Symbols"/>
              </a:rPr>
              <a:t>2. </a:t>
            </a:r>
            <a:r>
              <a:rPr lang="x-none" sz="2800" dirty="0">
                <a:latin typeface="Apple Symbols"/>
                <a:cs typeface="Apple Symbols"/>
              </a:rPr>
              <a:t>الرقابة </a:t>
            </a:r>
            <a:r>
              <a:rPr lang="x-none" sz="2800" dirty="0" err="1">
                <a:latin typeface="Apple Symbols"/>
                <a:cs typeface="Apple Symbols"/>
              </a:rPr>
              <a:t>المستندية</a:t>
            </a:r>
            <a:r>
              <a:rPr lang="x-none" sz="2800" dirty="0">
                <a:latin typeface="Apple Symbols"/>
                <a:cs typeface="Apple Symbols"/>
              </a:rPr>
              <a:t> الرقابة الشخصية </a:t>
            </a:r>
            <a:endParaRPr lang="en-US" sz="2800" dirty="0">
              <a:latin typeface="Apple Symbols"/>
              <a:cs typeface="Apple Symbols"/>
            </a:endParaRPr>
          </a:p>
          <a:p>
            <a:pPr marL="742950" lvl="0" indent="-742950" algn="r" rtl="1">
              <a:buClr>
                <a:srgbClr val="FF0000"/>
              </a:buClr>
              <a:buFont typeface="+mj-cs"/>
              <a:buAutoNum type="arabic1Minus"/>
            </a:pPr>
            <a:r>
              <a:rPr lang="ar-IQ" sz="2800" dirty="0">
                <a:latin typeface="Apple Symbols"/>
                <a:cs typeface="Apple Symbols"/>
              </a:rPr>
              <a:t> </a:t>
            </a:r>
            <a:r>
              <a:rPr lang="x-none" sz="2800" dirty="0">
                <a:latin typeface="Apple Symbols"/>
                <a:cs typeface="Apple Symbols"/>
              </a:rPr>
              <a:t>الرقابة </a:t>
            </a:r>
            <a:r>
              <a:rPr lang="x-none" sz="2800" dirty="0" err="1">
                <a:latin typeface="Apple Symbols"/>
                <a:cs typeface="Apple Symbols"/>
              </a:rPr>
              <a:t>المستندية</a:t>
            </a:r>
            <a:r>
              <a:rPr lang="x-none" sz="2800" dirty="0">
                <a:latin typeface="Apple Symbols"/>
                <a:cs typeface="Apple Symbols"/>
              </a:rPr>
              <a:t>: هي تلك التي تعتمد على فحص المستندات والوثائق والسجلات والتثبت من صحة إعدادها أو تداولها وفقا للتعليمات أو الإجراءات المرسومة.</a:t>
            </a:r>
            <a:endParaRPr lang="ar-IQ" sz="2800" dirty="0">
              <a:latin typeface="Apple Symbols"/>
              <a:cs typeface="Apple Symbols"/>
            </a:endParaRPr>
          </a:p>
          <a:p>
            <a:pPr marL="742950" lvl="0" indent="-742950" algn="r" rtl="1">
              <a:buClr>
                <a:srgbClr val="FF0000"/>
              </a:buClr>
              <a:buFont typeface="+mj-cs"/>
              <a:buAutoNum type="arabic1Minus"/>
            </a:pPr>
            <a:r>
              <a:rPr lang="ar-IQ" sz="2800" dirty="0">
                <a:latin typeface="Apple Symbols"/>
                <a:cs typeface="Apple Symbols"/>
              </a:rPr>
              <a:t> </a:t>
            </a:r>
            <a:r>
              <a:rPr lang="x-none" sz="2800" dirty="0">
                <a:latin typeface="Apple Symbols"/>
                <a:cs typeface="Apple Symbols"/>
              </a:rPr>
              <a:t>الرقابة الشخصية: تعتمد على الملاحظة الشخصية لسلوك الأفراد العاملين أثناء قيامهم بأداء الأعمال </a:t>
            </a:r>
            <a:r>
              <a:rPr lang="x-none" sz="2800" dirty="0" err="1">
                <a:latin typeface="Apple Symbols"/>
                <a:cs typeface="Apple Symbols"/>
              </a:rPr>
              <a:t>المناطة</a:t>
            </a:r>
            <a:r>
              <a:rPr lang="x-none" sz="2800" dirty="0">
                <a:latin typeface="Apple Symbols"/>
                <a:cs typeface="Apple Symbols"/>
              </a:rPr>
              <a:t> بهم .</a:t>
            </a:r>
            <a:endParaRPr lang="en-US" sz="2800" dirty="0">
              <a:latin typeface="Apple Symbols"/>
              <a:cs typeface="Apple Symbols"/>
            </a:endParaRPr>
          </a:p>
          <a:p>
            <a:pPr algn="just" rtl="1">
              <a:buNone/>
            </a:pPr>
            <a:endParaRPr lang="ar-IQ" sz="2800"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139</a:t>
            </a:fld>
            <a:endParaRPr lang="ar-IQ"/>
          </a:p>
        </p:txBody>
      </p:sp>
    </p:spTree>
    <p:extLst>
      <p:ext uri="{BB962C8B-B14F-4D97-AF65-F5344CB8AC3E}">
        <p14:creationId xmlns:p14="http://schemas.microsoft.com/office/powerpoint/2010/main" val="118144371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DF2ED42B-9239-49FC-9AEA-D0FF0953B056}" type="slidenum">
              <a:rPr lang="ar-IQ" smtClean="0"/>
              <a:pPr/>
              <a:t>14</a:t>
            </a:fld>
            <a:endParaRPr lang="ar-IQ"/>
          </a:p>
        </p:txBody>
      </p:sp>
      <p:sp>
        <p:nvSpPr>
          <p:cNvPr id="3" name="TextBox 2"/>
          <p:cNvSpPr txBox="1"/>
          <p:nvPr/>
        </p:nvSpPr>
        <p:spPr>
          <a:xfrm>
            <a:off x="3386454" y="2041684"/>
            <a:ext cx="2376264" cy="523220"/>
          </a:xfrm>
          <a:prstGeom prst="rect">
            <a:avLst/>
          </a:prstGeom>
          <a:noFill/>
        </p:spPr>
        <p:txBody>
          <a:bodyPr wrap="square" rtlCol="0">
            <a:spAutoFit/>
          </a:bodyPr>
          <a:lstStyle/>
          <a:p>
            <a:pPr algn="ctr"/>
            <a:r>
              <a:rPr lang="ar-sa" sz="2800" dirty="0" smtClean="0">
                <a:latin typeface="Apple Symbols"/>
                <a:cs typeface="Apple Symbols"/>
              </a:rPr>
              <a:t>ادارة العليا</a:t>
            </a:r>
            <a:endParaRPr lang="en-US" sz="2800" dirty="0">
              <a:latin typeface="Apple Symbols"/>
              <a:cs typeface="Apple Symbols"/>
            </a:endParaRPr>
          </a:p>
        </p:txBody>
      </p:sp>
      <p:sp>
        <p:nvSpPr>
          <p:cNvPr id="7" name="TextBox 6"/>
          <p:cNvSpPr txBox="1"/>
          <p:nvPr/>
        </p:nvSpPr>
        <p:spPr>
          <a:xfrm>
            <a:off x="3386454" y="3337828"/>
            <a:ext cx="2376264" cy="523220"/>
          </a:xfrm>
          <a:prstGeom prst="rect">
            <a:avLst/>
          </a:prstGeom>
          <a:noFill/>
        </p:spPr>
        <p:txBody>
          <a:bodyPr wrap="square" rtlCol="0">
            <a:spAutoFit/>
          </a:bodyPr>
          <a:lstStyle/>
          <a:p>
            <a:pPr algn="ctr"/>
            <a:r>
              <a:rPr lang="ar-sa" sz="2800" dirty="0" smtClean="0">
                <a:latin typeface="Apple Symbols"/>
                <a:cs typeface="Apple Symbols"/>
              </a:rPr>
              <a:t>ادارة الوسطى</a:t>
            </a:r>
            <a:endParaRPr lang="en-US" sz="2800" dirty="0">
              <a:latin typeface="Apple Symbols"/>
              <a:cs typeface="Apple Symbols"/>
            </a:endParaRPr>
          </a:p>
        </p:txBody>
      </p:sp>
      <p:sp>
        <p:nvSpPr>
          <p:cNvPr id="8" name="TextBox 7"/>
          <p:cNvSpPr txBox="1"/>
          <p:nvPr/>
        </p:nvSpPr>
        <p:spPr>
          <a:xfrm>
            <a:off x="3065004" y="4777988"/>
            <a:ext cx="3024336" cy="523220"/>
          </a:xfrm>
          <a:prstGeom prst="rect">
            <a:avLst/>
          </a:prstGeom>
          <a:noFill/>
        </p:spPr>
        <p:txBody>
          <a:bodyPr wrap="square" rtlCol="0">
            <a:spAutoFit/>
          </a:bodyPr>
          <a:lstStyle/>
          <a:p>
            <a:pPr algn="ctr"/>
            <a:r>
              <a:rPr lang="ar-sa" sz="2800" dirty="0" smtClean="0">
                <a:latin typeface="Apple Symbols"/>
                <a:cs typeface="Apple Symbols"/>
              </a:rPr>
              <a:t>ادارة الدنيا او المباشرة</a:t>
            </a:r>
            <a:endParaRPr lang="en-US" sz="2800" dirty="0">
              <a:latin typeface="Apple Symbols"/>
              <a:cs typeface="Apple Symbols"/>
            </a:endParaRPr>
          </a:p>
        </p:txBody>
      </p:sp>
      <p:sp>
        <p:nvSpPr>
          <p:cNvPr id="5" name="Isosceles Triangle 4"/>
          <p:cNvSpPr/>
          <p:nvPr/>
        </p:nvSpPr>
        <p:spPr>
          <a:xfrm>
            <a:off x="2090310" y="548680"/>
            <a:ext cx="4968552" cy="5328592"/>
          </a:xfrm>
          <a:prstGeom prst="triangl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458462" y="2924944"/>
            <a:ext cx="2232248" cy="0"/>
          </a:xfrm>
          <a:prstGeom prst="line">
            <a:avLst/>
          </a:pr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770536" y="4365104"/>
            <a:ext cx="3600400" cy="0"/>
          </a:xfrm>
          <a:prstGeom prst="line">
            <a:avLst/>
          </a:pr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2843808" y="6021288"/>
            <a:ext cx="3456384" cy="461665"/>
          </a:xfrm>
          <a:prstGeom prst="rect">
            <a:avLst/>
          </a:prstGeom>
          <a:noFill/>
        </p:spPr>
        <p:txBody>
          <a:bodyPr wrap="square" rtlCol="0">
            <a:spAutoFit/>
          </a:bodyPr>
          <a:lstStyle/>
          <a:p>
            <a:pPr algn="ctr"/>
            <a:r>
              <a:rPr lang="ar-sa" sz="2400" dirty="0">
                <a:solidFill>
                  <a:srgbClr val="FF0000"/>
                </a:solidFill>
                <a:latin typeface="Apple Symbols"/>
                <a:cs typeface="Apple Symbols"/>
              </a:rPr>
              <a:t>(</a:t>
            </a:r>
            <a:r>
              <a:rPr lang="ar-sa" sz="2400" dirty="0" smtClean="0">
                <a:solidFill>
                  <a:srgbClr val="FF0000"/>
                </a:solidFill>
                <a:latin typeface="Apple Symbols"/>
                <a:cs typeface="Apple Symbols"/>
              </a:rPr>
              <a:t>هرم السلطة) هرم ماسلو</a:t>
            </a:r>
            <a:endParaRPr lang="en-US" sz="2400" dirty="0">
              <a:solidFill>
                <a:srgbClr val="FF0000"/>
              </a:solidFill>
              <a:latin typeface="Apple Symbols"/>
              <a:cs typeface="Apple Symbols"/>
            </a:endParaRPr>
          </a:p>
        </p:txBody>
      </p:sp>
    </p:spTree>
    <p:extLst>
      <p:ext uri="{BB962C8B-B14F-4D97-AF65-F5344CB8AC3E}">
        <p14:creationId xmlns:p14="http://schemas.microsoft.com/office/powerpoint/2010/main" val="225751662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33400"/>
            <a:ext cx="8715436" cy="5824558"/>
          </a:xfrm>
        </p:spPr>
        <p:txBody>
          <a:bodyPr>
            <a:noAutofit/>
          </a:bodyPr>
          <a:lstStyle/>
          <a:p>
            <a:pPr algn="r" rtl="1">
              <a:buNone/>
            </a:pPr>
            <a:r>
              <a:rPr lang="ar-IQ" sz="3200" b="1" dirty="0" smtClean="0">
                <a:latin typeface="Apple Symbols"/>
                <a:cs typeface="Apple Symbols"/>
              </a:rPr>
              <a:t>3. </a:t>
            </a:r>
            <a:r>
              <a:rPr lang="x-none" sz="3200" b="1" dirty="0" smtClean="0">
                <a:latin typeface="Apple Symbols"/>
                <a:cs typeface="Apple Symbols"/>
              </a:rPr>
              <a:t> </a:t>
            </a:r>
            <a:r>
              <a:rPr lang="x-none" sz="3600" b="1" dirty="0" smtClean="0">
                <a:effectLst>
                  <a:glow>
                    <a:schemeClr val="accent1">
                      <a:satMod val="175000"/>
                      <a:alpha val="40000"/>
                    </a:schemeClr>
                  </a:glow>
                </a:effectLst>
                <a:latin typeface="Apple Symbols"/>
                <a:cs typeface="Apple Symbols"/>
              </a:rPr>
              <a:t>الرقابة الداخلية والرقابة الخارجية </a:t>
            </a:r>
            <a:endParaRPr lang="ar-IQ" sz="3600" b="1" dirty="0" smtClean="0">
              <a:effectLst>
                <a:glow>
                  <a:schemeClr val="accent1">
                    <a:satMod val="175000"/>
                    <a:alpha val="40000"/>
                  </a:schemeClr>
                </a:glow>
              </a:effectLst>
              <a:latin typeface="Apple Symbols"/>
              <a:cs typeface="Apple Symbols"/>
            </a:endParaRPr>
          </a:p>
          <a:p>
            <a:pPr algn="r" rtl="1">
              <a:buNone/>
            </a:pPr>
            <a:r>
              <a:rPr lang="ar-IQ" sz="3200" dirty="0" smtClean="0">
                <a:solidFill>
                  <a:srgbClr val="FF0000"/>
                </a:solidFill>
                <a:latin typeface="Apple Symbols"/>
                <a:cs typeface="Apple Symbols"/>
              </a:rPr>
              <a:t>أ. </a:t>
            </a:r>
            <a:r>
              <a:rPr lang="x-none" sz="3200" dirty="0" smtClean="0">
                <a:solidFill>
                  <a:srgbClr val="FF0000"/>
                </a:solidFill>
                <a:latin typeface="Apple Symbols"/>
                <a:cs typeface="Apple Symbols"/>
              </a:rPr>
              <a:t> </a:t>
            </a:r>
            <a:r>
              <a:rPr lang="x-none" sz="3600" b="1" dirty="0" smtClean="0">
                <a:solidFill>
                  <a:srgbClr val="FF0000"/>
                </a:solidFill>
                <a:effectLst>
                  <a:glow>
                    <a:schemeClr val="accent6">
                      <a:satMod val="175000"/>
                      <a:alpha val="40000"/>
                    </a:schemeClr>
                  </a:glow>
                </a:effectLst>
                <a:latin typeface="Apple Symbols"/>
                <a:cs typeface="Apple Symbols"/>
              </a:rPr>
              <a:t>الرقابة الداخلية </a:t>
            </a:r>
            <a:r>
              <a:rPr lang="x-none" sz="3200" dirty="0" smtClean="0">
                <a:latin typeface="Apple Symbols"/>
                <a:cs typeface="Apple Symbols"/>
              </a:rPr>
              <a:t>: يقصد </a:t>
            </a:r>
            <a:r>
              <a:rPr lang="x-none" sz="3200" dirty="0" err="1" smtClean="0">
                <a:latin typeface="Apple Symbols"/>
                <a:cs typeface="Apple Symbols"/>
              </a:rPr>
              <a:t>بها</a:t>
            </a:r>
            <a:r>
              <a:rPr lang="x-none" sz="3200" dirty="0" smtClean="0">
                <a:latin typeface="Apple Symbols"/>
                <a:cs typeface="Apple Symbols"/>
              </a:rPr>
              <a:t> أن تقوم المنظمة ذاتها بالرقابة على نشاطاتها والتحقق من كفاءة الأداء لديها، وفقا للمعايير أو الأهداف</a:t>
            </a:r>
            <a:r>
              <a:rPr lang="ar-IQ" sz="3200" dirty="0" smtClean="0">
                <a:latin typeface="Apple Symbols"/>
                <a:cs typeface="Apple Symbols"/>
              </a:rPr>
              <a:t> </a:t>
            </a:r>
            <a:r>
              <a:rPr lang="x-none" sz="3200" dirty="0" smtClean="0">
                <a:latin typeface="Apple Symbols"/>
                <a:cs typeface="Apple Symbols"/>
              </a:rPr>
              <a:t>الموضوعة مثل </a:t>
            </a:r>
            <a:r>
              <a:rPr lang="x-none" sz="3200" u="sng" dirty="0" smtClean="0">
                <a:latin typeface="Apple Symbols"/>
                <a:cs typeface="Apple Symbols"/>
              </a:rPr>
              <a:t>كشف الأخطاء والإهمال وسوء التصرف،</a:t>
            </a:r>
            <a:r>
              <a:rPr lang="ar-IQ" sz="3200" u="sng" dirty="0" smtClean="0">
                <a:latin typeface="Apple Symbols"/>
                <a:cs typeface="Apple Symbols"/>
              </a:rPr>
              <a:t> </a:t>
            </a:r>
            <a:r>
              <a:rPr lang="x-none" sz="3200" u="sng" dirty="0" smtClean="0">
                <a:latin typeface="Apple Symbols"/>
                <a:cs typeface="Apple Symbols"/>
              </a:rPr>
              <a:t>ومدى استغلال الموارد من قبل المنظمة</a:t>
            </a:r>
            <a:r>
              <a:rPr lang="x-none" sz="3200" dirty="0" smtClean="0">
                <a:latin typeface="Apple Symbols"/>
                <a:cs typeface="Apple Symbols"/>
              </a:rPr>
              <a:t> واهم الصعوبات التي واجهتها</a:t>
            </a:r>
            <a:r>
              <a:rPr lang="ar-IQ" sz="3200" dirty="0" smtClean="0">
                <a:latin typeface="Apple Symbols"/>
                <a:cs typeface="Apple Symbols"/>
              </a:rPr>
              <a:t>،</a:t>
            </a:r>
            <a:r>
              <a:rPr lang="x-none" sz="3200" dirty="0" smtClean="0">
                <a:latin typeface="Apple Symbols"/>
                <a:cs typeface="Apple Symbols"/>
              </a:rPr>
              <a:t> ووضع نظام فعال للحوافز.</a:t>
            </a:r>
            <a:endParaRPr lang="en-US" sz="3200" dirty="0" smtClean="0">
              <a:latin typeface="Apple Symbols"/>
              <a:cs typeface="Apple Symbols"/>
            </a:endParaRPr>
          </a:p>
          <a:p>
            <a:pPr algn="r" rtl="1">
              <a:buNone/>
            </a:pPr>
            <a:r>
              <a:rPr lang="ar-IQ" sz="3200" dirty="0" smtClean="0">
                <a:latin typeface="Apple Symbols"/>
                <a:cs typeface="Apple Symbols"/>
              </a:rPr>
              <a:t>  </a:t>
            </a:r>
            <a:r>
              <a:rPr lang="x-none" sz="3200" dirty="0" smtClean="0">
                <a:latin typeface="Apple Symbols"/>
                <a:cs typeface="Apple Symbols"/>
              </a:rPr>
              <a:t>وتعتمد المنظمة في ممارسة مهمة الرقابة الداخلية على عدة أجهزة إدارية منها (</a:t>
            </a:r>
            <a:r>
              <a:rPr lang="x-none" sz="3200" u="sng" dirty="0" smtClean="0">
                <a:solidFill>
                  <a:srgbClr val="FF0000"/>
                </a:solidFill>
                <a:latin typeface="Apple Symbols"/>
                <a:cs typeface="Apple Symbols"/>
              </a:rPr>
              <a:t>القيادة الإدارية داخل المنظمة</a:t>
            </a:r>
            <a:r>
              <a:rPr lang="x-none" sz="3200" dirty="0" smtClean="0">
                <a:latin typeface="Apple Symbols"/>
                <a:cs typeface="Apple Symbols"/>
              </a:rPr>
              <a:t>،</a:t>
            </a:r>
            <a:r>
              <a:rPr lang="ar-IQ" sz="3200" dirty="0" smtClean="0">
                <a:latin typeface="Apple Symbols"/>
                <a:cs typeface="Apple Symbols"/>
              </a:rPr>
              <a:t> </a:t>
            </a:r>
            <a:r>
              <a:rPr lang="x-none" sz="3200" u="sng" dirty="0" smtClean="0">
                <a:solidFill>
                  <a:srgbClr val="FF0000"/>
                </a:solidFill>
                <a:latin typeface="Apple Symbols"/>
                <a:cs typeface="Apple Symbols"/>
              </a:rPr>
              <a:t>إدارات أو</a:t>
            </a:r>
            <a:r>
              <a:rPr lang="ar-IQ" sz="3200" u="sng" dirty="0" smtClean="0">
                <a:solidFill>
                  <a:srgbClr val="FF0000"/>
                </a:solidFill>
                <a:latin typeface="Apple Symbols"/>
                <a:cs typeface="Apple Symbols"/>
              </a:rPr>
              <a:t> </a:t>
            </a:r>
            <a:r>
              <a:rPr lang="x-none" sz="3200" u="sng" dirty="0" smtClean="0">
                <a:solidFill>
                  <a:srgbClr val="FF0000"/>
                </a:solidFill>
                <a:latin typeface="Apple Symbols"/>
                <a:cs typeface="Apple Symbols"/>
              </a:rPr>
              <a:t>أقسام متخصصة بالرقابة</a:t>
            </a:r>
            <a:r>
              <a:rPr lang="x-none" sz="3200" dirty="0" smtClean="0">
                <a:latin typeface="Apple Symbols"/>
                <a:cs typeface="Apple Symbols"/>
              </a:rPr>
              <a:t>،</a:t>
            </a:r>
            <a:r>
              <a:rPr lang="ar-IQ" sz="3200" dirty="0" smtClean="0">
                <a:latin typeface="Apple Symbols"/>
                <a:cs typeface="Apple Symbols"/>
              </a:rPr>
              <a:t> </a:t>
            </a:r>
            <a:r>
              <a:rPr lang="x-none" sz="3200" u="sng" dirty="0" smtClean="0">
                <a:solidFill>
                  <a:srgbClr val="FF0000"/>
                </a:solidFill>
                <a:latin typeface="Apple Symbols"/>
                <a:cs typeface="Apple Symbols"/>
              </a:rPr>
              <a:t>اللجنة النقابية للمنظمة</a:t>
            </a:r>
            <a:r>
              <a:rPr lang="x-none" sz="3200" dirty="0" smtClean="0">
                <a:latin typeface="Apple Symbols"/>
                <a:cs typeface="Apple Symbols"/>
              </a:rPr>
              <a:t>،</a:t>
            </a:r>
            <a:r>
              <a:rPr lang="ar-IQ" sz="3200" dirty="0" smtClean="0">
                <a:latin typeface="Apple Symbols"/>
                <a:cs typeface="Apple Symbols"/>
              </a:rPr>
              <a:t> </a:t>
            </a:r>
            <a:r>
              <a:rPr lang="x-none" sz="3200" u="sng" dirty="0" smtClean="0">
                <a:solidFill>
                  <a:srgbClr val="FF0000"/>
                </a:solidFill>
                <a:latin typeface="Apple Symbols"/>
                <a:cs typeface="Apple Symbols"/>
              </a:rPr>
              <a:t>التقارير</a:t>
            </a:r>
            <a:r>
              <a:rPr lang="x-none" sz="3200" dirty="0" smtClean="0">
                <a:latin typeface="Apple Symbols"/>
                <a:cs typeface="Apple Symbols"/>
              </a:rPr>
              <a:t>، </a:t>
            </a:r>
            <a:r>
              <a:rPr lang="x-none" sz="3200" u="sng" dirty="0" smtClean="0">
                <a:solidFill>
                  <a:srgbClr val="FF0000"/>
                </a:solidFill>
                <a:latin typeface="Apple Symbols"/>
                <a:cs typeface="Apple Symbols"/>
              </a:rPr>
              <a:t>الموازنات</a:t>
            </a:r>
            <a:r>
              <a:rPr lang="x-none" sz="3200" dirty="0" smtClean="0">
                <a:latin typeface="Apple Symbols"/>
                <a:cs typeface="Apple Symbols"/>
              </a:rPr>
              <a:t>، </a:t>
            </a:r>
            <a:r>
              <a:rPr lang="x-none" sz="3200" u="sng" dirty="0" smtClean="0">
                <a:solidFill>
                  <a:srgbClr val="FF0000"/>
                </a:solidFill>
                <a:latin typeface="Apple Symbols"/>
                <a:cs typeface="Apple Symbols"/>
              </a:rPr>
              <a:t>النسب المالية</a:t>
            </a:r>
            <a:r>
              <a:rPr lang="x-none" sz="3200" dirty="0" smtClean="0">
                <a:latin typeface="Apple Symbols"/>
                <a:cs typeface="Apple Symbols"/>
              </a:rPr>
              <a:t>، </a:t>
            </a:r>
            <a:r>
              <a:rPr lang="x-none" sz="3200" u="sng" dirty="0" smtClean="0">
                <a:solidFill>
                  <a:srgbClr val="FF0000"/>
                </a:solidFill>
                <a:latin typeface="Apple Symbols"/>
                <a:cs typeface="Apple Symbols"/>
              </a:rPr>
              <a:t>الملاحظة الشخصية</a:t>
            </a:r>
            <a:r>
              <a:rPr lang="x-none" sz="3200" dirty="0" smtClean="0">
                <a:latin typeface="Apple Symbols"/>
                <a:cs typeface="Apple Symbols"/>
              </a:rPr>
              <a:t>، </a:t>
            </a:r>
            <a:r>
              <a:rPr lang="x-none" sz="3200" u="sng" dirty="0" smtClean="0">
                <a:solidFill>
                  <a:srgbClr val="FF0000"/>
                </a:solidFill>
                <a:latin typeface="Apple Symbols"/>
                <a:cs typeface="Apple Symbols"/>
              </a:rPr>
              <a:t>الخرائط الرقابية</a:t>
            </a:r>
            <a:r>
              <a:rPr lang="x-none" sz="3200" dirty="0" smtClean="0">
                <a:latin typeface="Apple Symbols"/>
                <a:cs typeface="Apple Symbols"/>
              </a:rPr>
              <a:t>).</a:t>
            </a:r>
            <a:endParaRPr lang="en-US" sz="3200" dirty="0" smtClean="0">
              <a:latin typeface="Apple Symbols"/>
              <a:cs typeface="Apple Symbols"/>
            </a:endParaRPr>
          </a:p>
          <a:p>
            <a:pPr algn="r" rtl="1">
              <a:buNone/>
            </a:pPr>
            <a:endParaRPr lang="ar-IQ" sz="32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140</a:t>
            </a:fld>
            <a:endParaRPr lang="ar-IQ"/>
          </a:p>
        </p:txBody>
      </p:sp>
    </p:spTree>
    <p:extLst>
      <p:ext uri="{BB962C8B-B14F-4D97-AF65-F5344CB8AC3E}">
        <p14:creationId xmlns:p14="http://schemas.microsoft.com/office/powerpoint/2010/main" val="134568674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4967302"/>
          </a:xfrm>
        </p:spPr>
        <p:txBody>
          <a:bodyPr>
            <a:normAutofit/>
          </a:bodyPr>
          <a:lstStyle/>
          <a:p>
            <a:pPr lvl="0" algn="r" rtl="1">
              <a:buNone/>
            </a:pPr>
            <a:r>
              <a:rPr lang="ar-IQ" sz="2800" dirty="0" smtClean="0">
                <a:solidFill>
                  <a:srgbClr val="FF0000"/>
                </a:solidFill>
                <a:latin typeface="Apple Symbols"/>
                <a:cs typeface="Apple Symbols"/>
              </a:rPr>
              <a:t>ب. </a:t>
            </a:r>
            <a:r>
              <a:rPr lang="x-none" sz="2800" b="1" dirty="0" smtClean="0">
                <a:solidFill>
                  <a:srgbClr val="FF0000"/>
                </a:solidFill>
                <a:effectLst>
                  <a:glow>
                    <a:schemeClr val="accent6">
                      <a:satMod val="175000"/>
                      <a:alpha val="40000"/>
                    </a:schemeClr>
                  </a:glow>
                </a:effectLst>
                <a:latin typeface="Apple Symbols"/>
                <a:cs typeface="Apple Symbols"/>
              </a:rPr>
              <a:t>الرقابة الخارجية </a:t>
            </a:r>
            <a:r>
              <a:rPr lang="x-none" sz="2800" dirty="0" smtClean="0">
                <a:latin typeface="Apple Symbols"/>
                <a:cs typeface="Apple Symbols"/>
              </a:rPr>
              <a:t>: تعتبر الرقابة الخارجية </a:t>
            </a:r>
            <a:r>
              <a:rPr lang="x-none" sz="2800" b="1" dirty="0" smtClean="0">
                <a:solidFill>
                  <a:srgbClr val="FF0000"/>
                </a:solidFill>
                <a:latin typeface="Apple Symbols"/>
                <a:cs typeface="Apple Symbols"/>
              </a:rPr>
              <a:t>متممة للرقابة الداخلية </a:t>
            </a:r>
            <a:r>
              <a:rPr lang="x-none" sz="2800" dirty="0" smtClean="0">
                <a:latin typeface="Apple Symbols"/>
                <a:cs typeface="Apple Symbols"/>
              </a:rPr>
              <a:t>وأيضا</a:t>
            </a:r>
            <a:r>
              <a:rPr lang="ar-IQ" sz="2800" dirty="0" smtClean="0">
                <a:latin typeface="Apple Symbols"/>
                <a:cs typeface="Apple Symbols"/>
              </a:rPr>
              <a:t>ً</a:t>
            </a:r>
            <a:r>
              <a:rPr lang="x-none" sz="2800" dirty="0" smtClean="0">
                <a:latin typeface="Apple Symbols"/>
                <a:cs typeface="Apple Symbols"/>
              </a:rPr>
              <a:t> تمارس بواسطة أجهزة أو تنظيمات متخصصة كل منها يتولى الرقابة على نوع معين من النشاط الذي تزاوله المنظمة، بما يكفل الاطمئنان إلى إن تصرفات الأفراد العاملين في المنظمة التي لا</a:t>
            </a:r>
            <a:r>
              <a:rPr lang="ar-IQ" sz="2800" dirty="0" smtClean="0">
                <a:latin typeface="Apple Symbols"/>
                <a:cs typeface="Apple Symbols"/>
              </a:rPr>
              <a:t> </a:t>
            </a:r>
            <a:r>
              <a:rPr lang="x-none" sz="2800" dirty="0" smtClean="0">
                <a:latin typeface="Apple Symbols"/>
                <a:cs typeface="Apple Symbols"/>
              </a:rPr>
              <a:t>تشكل إخلال أو خروجا</a:t>
            </a:r>
            <a:r>
              <a:rPr lang="ar-IQ" sz="2800" dirty="0" smtClean="0">
                <a:latin typeface="Apple Symbols"/>
                <a:cs typeface="Apple Symbols"/>
              </a:rPr>
              <a:t>ً</a:t>
            </a:r>
            <a:r>
              <a:rPr lang="x-none" sz="2800" dirty="0" smtClean="0">
                <a:latin typeface="Apple Symbols"/>
                <a:cs typeface="Apple Symbols"/>
              </a:rPr>
              <a:t> على القواعد أو القوانين المقررة، وان أداء المنظمة ككل يسير على وجه أكمل وصحيح نحو </a:t>
            </a:r>
            <a:r>
              <a:rPr lang="x-none" sz="2800" u="sng" dirty="0" smtClean="0">
                <a:latin typeface="Apple Symbols"/>
                <a:cs typeface="Apple Symbols"/>
              </a:rPr>
              <a:t>تحقيق الأهداف</a:t>
            </a:r>
            <a:r>
              <a:rPr lang="x-none" sz="2800" dirty="0" smtClean="0">
                <a:latin typeface="Apple Symbols"/>
                <a:cs typeface="Apple Symbols"/>
              </a:rPr>
              <a:t> </a:t>
            </a:r>
            <a:r>
              <a:rPr lang="x-none" sz="2800" u="sng" dirty="0" smtClean="0">
                <a:latin typeface="Apple Symbols"/>
                <a:cs typeface="Apple Symbols"/>
              </a:rPr>
              <a:t>الاجتماعية </a:t>
            </a:r>
            <a:r>
              <a:rPr lang="x-none" sz="2800" dirty="0" smtClean="0">
                <a:latin typeface="Apple Symbols"/>
                <a:cs typeface="Apple Symbols"/>
              </a:rPr>
              <a:t>و</a:t>
            </a:r>
            <a:r>
              <a:rPr lang="x-none" sz="2800" u="sng" dirty="0" smtClean="0">
                <a:latin typeface="Apple Symbols"/>
                <a:cs typeface="Apple Symbols"/>
              </a:rPr>
              <a:t>الاقتصادية</a:t>
            </a:r>
            <a:r>
              <a:rPr lang="x-none" sz="2800" dirty="0" smtClean="0">
                <a:latin typeface="Apple Symbols"/>
                <a:cs typeface="Apple Symbols"/>
              </a:rPr>
              <a:t> من حيث </a:t>
            </a:r>
            <a:r>
              <a:rPr lang="x-none" sz="2800" u="sng" dirty="0" smtClean="0">
                <a:latin typeface="Apple Symbols"/>
                <a:cs typeface="Apple Symbols"/>
              </a:rPr>
              <a:t>الكم</a:t>
            </a:r>
            <a:r>
              <a:rPr lang="x-none" sz="2800" dirty="0" smtClean="0">
                <a:latin typeface="Apple Symbols"/>
                <a:cs typeface="Apple Symbols"/>
              </a:rPr>
              <a:t> و</a:t>
            </a:r>
            <a:r>
              <a:rPr lang="x-none" sz="2800" u="sng" dirty="0" smtClean="0">
                <a:latin typeface="Apple Symbols"/>
                <a:cs typeface="Apple Symbols"/>
              </a:rPr>
              <a:t>النوع</a:t>
            </a:r>
            <a:r>
              <a:rPr lang="x-none" sz="2800" dirty="0" smtClean="0">
                <a:latin typeface="Apple Symbols"/>
                <a:cs typeface="Apple Symbols"/>
              </a:rPr>
              <a:t> و</a:t>
            </a:r>
            <a:r>
              <a:rPr lang="x-none" sz="2800" u="sng" dirty="0" smtClean="0">
                <a:latin typeface="Apple Symbols"/>
                <a:cs typeface="Apple Symbols"/>
              </a:rPr>
              <a:t>الزمن</a:t>
            </a:r>
            <a:r>
              <a:rPr lang="x-none" sz="2800" dirty="0" smtClean="0">
                <a:latin typeface="Apple Symbols"/>
                <a:cs typeface="Apple Symbols"/>
              </a:rPr>
              <a:t> و</a:t>
            </a:r>
            <a:r>
              <a:rPr lang="x-none" sz="2800" u="sng" dirty="0" smtClean="0">
                <a:latin typeface="Apple Symbols"/>
                <a:cs typeface="Apple Symbols"/>
              </a:rPr>
              <a:t>الأساليب المستخدمة </a:t>
            </a:r>
            <a:r>
              <a:rPr lang="x-none" sz="2800" dirty="0" smtClean="0">
                <a:latin typeface="Apple Symbols"/>
                <a:cs typeface="Apple Symbols"/>
              </a:rPr>
              <a:t>.</a:t>
            </a:r>
            <a:endParaRPr lang="en-US" sz="2800" dirty="0" smtClean="0">
              <a:latin typeface="Apple Symbols"/>
              <a:cs typeface="Apple Symbols"/>
            </a:endParaRPr>
          </a:p>
          <a:p>
            <a:pPr algn="r" rtl="1">
              <a:buNone/>
            </a:pPr>
            <a:r>
              <a:rPr lang="ar-IQ" sz="2800" dirty="0" smtClean="0">
                <a:latin typeface="Apple Symbols"/>
                <a:cs typeface="Apple Symbols"/>
              </a:rPr>
              <a:t>  </a:t>
            </a:r>
            <a:r>
              <a:rPr lang="x-none" sz="2800" dirty="0" smtClean="0">
                <a:latin typeface="Apple Symbols"/>
                <a:cs typeface="Apple Symbols"/>
              </a:rPr>
              <a:t>وتتولى مهمة</a:t>
            </a:r>
            <a:r>
              <a:rPr lang="ar-IQ" sz="2800" dirty="0" smtClean="0">
                <a:latin typeface="Apple Symbols"/>
                <a:cs typeface="Apple Symbols"/>
              </a:rPr>
              <a:t> </a:t>
            </a:r>
            <a:r>
              <a:rPr lang="x-none" sz="2800" dirty="0" smtClean="0">
                <a:latin typeface="Apple Symbols"/>
                <a:cs typeface="Apple Symbols"/>
              </a:rPr>
              <a:t>الرقابة الخارجية على أداء المنظمة عدد من الأجهزة والتنظيمات منها</a:t>
            </a:r>
            <a:r>
              <a:rPr lang="ar-IQ" sz="2800" dirty="0" smtClean="0">
                <a:latin typeface="Apple Symbols"/>
                <a:cs typeface="Apple Symbols"/>
              </a:rPr>
              <a:t> </a:t>
            </a:r>
            <a:r>
              <a:rPr lang="x-none" sz="2800" dirty="0" smtClean="0">
                <a:latin typeface="Apple Symbols"/>
                <a:cs typeface="Apple Symbols"/>
              </a:rPr>
              <a:t>(</a:t>
            </a:r>
            <a:r>
              <a:rPr lang="x-none" sz="2800" b="1" dirty="0" smtClean="0">
                <a:solidFill>
                  <a:srgbClr val="FF0000"/>
                </a:solidFill>
                <a:latin typeface="Apple Symbols"/>
                <a:cs typeface="Apple Symbols"/>
              </a:rPr>
              <a:t>أجهزة الرقابة التشريعية</a:t>
            </a:r>
            <a:r>
              <a:rPr lang="x-none" sz="2800" dirty="0" smtClean="0">
                <a:latin typeface="Apple Symbols"/>
                <a:cs typeface="Apple Symbols"/>
              </a:rPr>
              <a:t>، </a:t>
            </a:r>
            <a:r>
              <a:rPr lang="x-none" sz="2800" b="1" dirty="0" smtClean="0">
                <a:solidFill>
                  <a:srgbClr val="FF0000"/>
                </a:solidFill>
                <a:latin typeface="Apple Symbols"/>
                <a:cs typeface="Apple Symbols"/>
              </a:rPr>
              <a:t>الرقابة القضائية</a:t>
            </a:r>
            <a:r>
              <a:rPr lang="x-none" sz="2800" dirty="0" smtClean="0">
                <a:latin typeface="Apple Symbols"/>
                <a:cs typeface="Apple Symbols"/>
              </a:rPr>
              <a:t>، </a:t>
            </a:r>
            <a:r>
              <a:rPr lang="x-none" sz="2800" b="1" dirty="0" smtClean="0">
                <a:solidFill>
                  <a:srgbClr val="FF0000"/>
                </a:solidFill>
                <a:latin typeface="Apple Symbols"/>
                <a:cs typeface="Apple Symbols"/>
              </a:rPr>
              <a:t>الرقابة الإدارية</a:t>
            </a:r>
            <a:r>
              <a:rPr lang="x-none" sz="2800" dirty="0" smtClean="0">
                <a:latin typeface="Apple Symbols"/>
                <a:cs typeface="Apple Symbols"/>
              </a:rPr>
              <a:t>، </a:t>
            </a:r>
            <a:r>
              <a:rPr lang="x-none" sz="2800" b="1" dirty="0" smtClean="0">
                <a:solidFill>
                  <a:srgbClr val="FF0000"/>
                </a:solidFill>
                <a:latin typeface="Apple Symbols"/>
                <a:cs typeface="Apple Symbols"/>
              </a:rPr>
              <a:t>الرقابة الشعبية</a:t>
            </a:r>
            <a:r>
              <a:rPr lang="x-none" sz="2800" dirty="0" smtClean="0">
                <a:latin typeface="Apple Symbols"/>
                <a:cs typeface="Apple Symbols"/>
              </a:rPr>
              <a:t>)</a:t>
            </a:r>
            <a:r>
              <a:rPr lang="ar-IQ" sz="2800" dirty="0" smtClean="0">
                <a:latin typeface="Apple Symbols"/>
                <a:cs typeface="Apple Symbols"/>
              </a:rPr>
              <a:t>.</a:t>
            </a: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141</a:t>
            </a:fld>
            <a:endParaRPr lang="ar-IQ"/>
          </a:p>
        </p:txBody>
      </p:sp>
      <p:sp>
        <p:nvSpPr>
          <p:cNvPr id="2" name="Rectangle 1"/>
          <p:cNvSpPr/>
          <p:nvPr/>
        </p:nvSpPr>
        <p:spPr>
          <a:xfrm>
            <a:off x="3658510" y="3244334"/>
            <a:ext cx="1826980" cy="369332"/>
          </a:xfrm>
          <a:prstGeom prst="rect">
            <a:avLst/>
          </a:prstGeom>
        </p:spPr>
        <p:txBody>
          <a:bodyPr wrap="none">
            <a:spAutoFit/>
          </a:bodyPr>
          <a:lstStyle/>
          <a:p>
            <a:r>
              <a:rPr lang="nb-NO" dirty="0"/>
              <a:t>DSC00375.JPG</a:t>
            </a:r>
            <a:endParaRPr lang="en-US" dirty="0"/>
          </a:p>
        </p:txBody>
      </p:sp>
    </p:spTree>
    <p:extLst>
      <p:ext uri="{BB962C8B-B14F-4D97-AF65-F5344CB8AC3E}">
        <p14:creationId xmlns:p14="http://schemas.microsoft.com/office/powerpoint/2010/main" val="406591104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AC7FDDD8-3756-42B8-9465-69A1ACBED5CF}" type="slidenum">
              <a:rPr lang="ar-IQ"/>
              <a:pPr>
                <a:defRPr/>
              </a:pPr>
              <a:t>15</a:t>
            </a:fld>
            <a:endParaRPr lang="ar-IQ"/>
          </a:p>
        </p:txBody>
      </p:sp>
      <p:sp>
        <p:nvSpPr>
          <p:cNvPr id="18436" name="عنصر نائب للمحتوى 2"/>
          <p:cNvSpPr>
            <a:spLocks noGrp="1"/>
          </p:cNvSpPr>
          <p:nvPr>
            <p:ph sz="quarter" idx="1"/>
          </p:nvPr>
        </p:nvSpPr>
        <p:spPr>
          <a:xfrm>
            <a:off x="357188" y="1357313"/>
            <a:ext cx="8401050" cy="5000625"/>
          </a:xfrm>
        </p:spPr>
        <p:txBody>
          <a:bodyPr/>
          <a:lstStyle/>
          <a:p>
            <a:pPr algn="ctr" rtl="1">
              <a:buFont typeface="Wingdings 2" pitchFamily="18" charset="2"/>
              <a:buNone/>
            </a:pPr>
            <a:r>
              <a:rPr lang="ar-IQ" b="1" dirty="0" smtClean="0">
                <a:latin typeface="Apple Symbols"/>
                <a:cs typeface="Apple Symbols"/>
              </a:rPr>
              <a:t>1</a:t>
            </a:r>
            <a:r>
              <a:rPr lang="x-none" b="1" dirty="0" smtClean="0">
                <a:latin typeface="Apple Symbols"/>
                <a:cs typeface="Apple Symbols"/>
              </a:rPr>
              <a:t>-الادارة العليا </a:t>
            </a:r>
            <a:endParaRPr lang="en-US" b="1" dirty="0" smtClean="0">
              <a:latin typeface="Apple Symbols"/>
              <a:cs typeface="Apple Symbols"/>
            </a:endParaRPr>
          </a:p>
          <a:p>
            <a:pPr algn="ctr" rtl="1">
              <a:buFont typeface="Wingdings 2" pitchFamily="18" charset="2"/>
              <a:buNone/>
            </a:pPr>
            <a:r>
              <a:rPr lang="ar-IQ" dirty="0" smtClean="0">
                <a:latin typeface="Apple Symbols"/>
                <a:cs typeface="Apple Symbols"/>
              </a:rPr>
              <a:t> </a:t>
            </a:r>
            <a:r>
              <a:rPr lang="x-none" dirty="0" smtClean="0">
                <a:latin typeface="Apple Symbols"/>
                <a:cs typeface="Apple Symbols"/>
              </a:rPr>
              <a:t>يمثل هؤلاء المستوى الاعلى من الادارة ويكونون بمثابة الرأس من الجسد  و تتالف من عدد قليل من المدراء يعملون في المواقع : رئيس مجلس الادارة ، المدير العام ، رئيس المنظمة ، معاون مديرالعام أو نائب الرئيس للشركة و هم المسؤولون عن الاداء الشامل للمنظمة او الاجزاء الرئيسية والاساسية منها</a:t>
            </a:r>
            <a:r>
              <a:rPr lang="en-US" dirty="0" smtClean="0">
                <a:latin typeface="Apple Symbols"/>
                <a:cs typeface="Apple Symbols"/>
              </a:rPr>
              <a:t> </a:t>
            </a:r>
            <a:r>
              <a:rPr lang="x-none" dirty="0" smtClean="0">
                <a:latin typeface="Apple Symbols"/>
                <a:cs typeface="Apple Symbols"/>
              </a:rPr>
              <a:t>وتختص الادارة العليا بتطوير ومراجعة الخطة طويلة الاجل .وتقييم اداء المديرين الاساسيين .</a:t>
            </a:r>
            <a:endParaRPr lang="en-US" dirty="0" smtClean="0">
              <a:latin typeface="Apple Symbols"/>
              <a:cs typeface="Apple Symbols"/>
            </a:endParaRPr>
          </a:p>
          <a:p>
            <a:pPr algn="ctr" rtl="1">
              <a:buFont typeface="Wingdings 2" pitchFamily="18" charset="2"/>
              <a:buNone/>
            </a:pPr>
            <a:endParaRPr lang="ar-IQ" dirty="0" smtClean="0">
              <a:latin typeface="Apple Symbols"/>
              <a:cs typeface="Apple Symbols"/>
            </a:endParaRPr>
          </a:p>
        </p:txBody>
      </p:sp>
    </p:spTree>
    <p:extLst>
      <p:ext uri="{BB962C8B-B14F-4D97-AF65-F5344CB8AC3E}">
        <p14:creationId xmlns:p14="http://schemas.microsoft.com/office/powerpoint/2010/main" val="871205869"/>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randombar(horizontal)">
                                      <p:cBhvr>
                                        <p:cTn id="7" dur="5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8436">
                                            <p:txEl>
                                              <p:pRg st="1" end="1"/>
                                            </p:txEl>
                                          </p:spTgt>
                                        </p:tgtEl>
                                        <p:attrNameLst>
                                          <p:attrName>style.visibility</p:attrName>
                                        </p:attrNameLst>
                                      </p:cBhvr>
                                      <p:to>
                                        <p:strVal val="visible"/>
                                      </p:to>
                                    </p:set>
                                    <p:animEffect transition="in" filter="randombar(horizontal)">
                                      <p:cBhvr>
                                        <p:cTn id="12" dur="500"/>
                                        <p:tgtEl>
                                          <p:spTgt spid="184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B1EE22B-6B95-4D1E-81D2-6E9359176ACE}" type="slidenum">
              <a:rPr lang="ar-IQ"/>
              <a:pPr>
                <a:defRPr/>
              </a:pPr>
              <a:t>16</a:t>
            </a:fld>
            <a:endParaRPr lang="ar-IQ"/>
          </a:p>
        </p:txBody>
      </p:sp>
      <p:sp>
        <p:nvSpPr>
          <p:cNvPr id="19459" name="عنصر نائب للمحتوى 2"/>
          <p:cNvSpPr>
            <a:spLocks noGrp="1"/>
          </p:cNvSpPr>
          <p:nvPr>
            <p:ph sz="quarter" idx="1"/>
          </p:nvPr>
        </p:nvSpPr>
        <p:spPr>
          <a:xfrm>
            <a:off x="457200" y="332656"/>
            <a:ext cx="8229600" cy="5143500"/>
          </a:xfrm>
        </p:spPr>
        <p:txBody>
          <a:bodyPr/>
          <a:lstStyle/>
          <a:p>
            <a:pPr algn="ctr" rtl="1">
              <a:buFont typeface="Wingdings 2" pitchFamily="18" charset="2"/>
              <a:buNone/>
            </a:pPr>
            <a:r>
              <a:rPr lang="ar-IQ" sz="3200" b="1" dirty="0" smtClean="0">
                <a:latin typeface="Apple Symbols"/>
                <a:cs typeface="Apple Symbols"/>
              </a:rPr>
              <a:t>2</a:t>
            </a:r>
            <a:r>
              <a:rPr lang="x-none" b="1" dirty="0" smtClean="0">
                <a:latin typeface="Apple Symbols"/>
                <a:cs typeface="Apple Symbols"/>
              </a:rPr>
              <a:t>-الادارة الوسطى</a:t>
            </a:r>
            <a:endParaRPr lang="en-US" b="1" dirty="0" smtClean="0">
              <a:latin typeface="Apple Symbols"/>
              <a:cs typeface="Apple Symbols"/>
            </a:endParaRPr>
          </a:p>
          <a:p>
            <a:pPr algn="ctr" rtl="1">
              <a:buFont typeface="Wingdings 2" pitchFamily="18" charset="2"/>
              <a:buNone/>
            </a:pPr>
            <a:r>
              <a:rPr lang="ar-IQ" sz="3200" dirty="0" smtClean="0">
                <a:latin typeface="Apple Symbols"/>
                <a:cs typeface="Apple Symbols"/>
              </a:rPr>
              <a:t>    </a:t>
            </a:r>
            <a:r>
              <a:rPr lang="x-none" dirty="0" smtClean="0">
                <a:latin typeface="Apple Symbols"/>
                <a:cs typeface="Apple Symbols"/>
              </a:rPr>
              <a:t>تتكون هذه الادارة من مدراء التقسيمات او الوظائف الاساسية في المنظمة والمسؤولة عن اداء وظائفها الرئيسية (العمليات ،التسويق ،الموارد البشرية، المالية) والمساعدة (البحث والتطوير، العلاقات العامة ، الخدمات المساعدة ) </a:t>
            </a:r>
            <a:endParaRPr lang="en-US" dirty="0" smtClean="0">
              <a:latin typeface="Apple Symbols"/>
              <a:cs typeface="Apple Symbols"/>
            </a:endParaRPr>
          </a:p>
          <a:p>
            <a:pPr algn="ctr" rtl="1">
              <a:buFont typeface="Wingdings 2" pitchFamily="18" charset="2"/>
              <a:buNone/>
            </a:pPr>
            <a:r>
              <a:rPr lang="ar-IQ" dirty="0" smtClean="0">
                <a:latin typeface="Apple Symbols"/>
                <a:cs typeface="Apple Symbols"/>
              </a:rPr>
              <a:t>    </a:t>
            </a:r>
            <a:r>
              <a:rPr lang="x-none" dirty="0" smtClean="0">
                <a:latin typeface="Apple Symbols"/>
                <a:cs typeface="Apple Symbols"/>
              </a:rPr>
              <a:t>وتشمل مدراء فروع المنظمة ومدراء المعامل الموزعة جغرافيا ، والمعاونون او المساعدون الذين يعملون في الادارة الوسطى . وتختص بأعداد خطط متوسطة الاجل بالاعتماد على خطط طويلة الاجل .</a:t>
            </a:r>
            <a:endParaRPr lang="en-US" dirty="0" smtClean="0">
              <a:latin typeface="Apple Symbols"/>
              <a:cs typeface="Apple Symbols"/>
            </a:endParaRPr>
          </a:p>
          <a:p>
            <a:pPr algn="ctr" rtl="1">
              <a:buFont typeface="Wingdings 2" pitchFamily="18" charset="2"/>
              <a:buNone/>
            </a:pPr>
            <a:endParaRPr lang="ar-IQ" sz="32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4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additive="base">
                                        <p:cTn id="15"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 calcmode="lin" valueType="num">
                                      <p:cBhvr additive="base">
                                        <p:cTn id="21"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AFB2FC23-614B-49C9-98F5-5E9910D093DB}" type="slidenum">
              <a:rPr lang="ar-IQ"/>
              <a:pPr>
                <a:defRPr/>
              </a:pPr>
              <a:t>17</a:t>
            </a:fld>
            <a:endParaRPr lang="ar-IQ"/>
          </a:p>
        </p:txBody>
      </p:sp>
      <p:sp>
        <p:nvSpPr>
          <p:cNvPr id="20483" name="عنصر نائب للمحتوى 2"/>
          <p:cNvSpPr>
            <a:spLocks noGrp="1"/>
          </p:cNvSpPr>
          <p:nvPr>
            <p:ph sz="quarter" idx="1"/>
          </p:nvPr>
        </p:nvSpPr>
        <p:spPr>
          <a:xfrm>
            <a:off x="457200" y="571500"/>
            <a:ext cx="8229600" cy="5753100"/>
          </a:xfrm>
        </p:spPr>
        <p:txBody>
          <a:bodyPr/>
          <a:lstStyle/>
          <a:p>
            <a:pPr algn="ctr" rtl="1">
              <a:buFont typeface="Wingdings 2" pitchFamily="18" charset="2"/>
              <a:buNone/>
            </a:pPr>
            <a:r>
              <a:rPr lang="ar-IQ" sz="3600" dirty="0" smtClean="0">
                <a:latin typeface="Apple Symbols"/>
                <a:cs typeface="Apple Symbols"/>
              </a:rPr>
              <a:t> 3- ا</a:t>
            </a:r>
            <a:r>
              <a:rPr lang="x-none" sz="3600" dirty="0" smtClean="0">
                <a:latin typeface="Apple Symbols"/>
                <a:cs typeface="Apple Symbols"/>
              </a:rPr>
              <a:t>لادارة </a:t>
            </a:r>
            <a:r>
              <a:rPr lang="ar-sa" sz="3600" dirty="0" smtClean="0">
                <a:latin typeface="Apple Symbols"/>
                <a:cs typeface="Apple Symbols"/>
              </a:rPr>
              <a:t>الدنيا أو </a:t>
            </a:r>
            <a:r>
              <a:rPr lang="x-none" sz="3600" dirty="0" smtClean="0">
                <a:latin typeface="Apple Symbols"/>
                <a:cs typeface="Apple Symbols"/>
              </a:rPr>
              <a:t>المباشرة</a:t>
            </a:r>
            <a:endParaRPr lang="en-US" sz="3600" dirty="0" smtClean="0">
              <a:latin typeface="Apple Symbols"/>
              <a:cs typeface="Apple Symbols"/>
            </a:endParaRPr>
          </a:p>
          <a:p>
            <a:pPr algn="ctr" rtl="1">
              <a:buFont typeface="Wingdings 2" pitchFamily="18" charset="2"/>
              <a:buNone/>
            </a:pPr>
            <a:r>
              <a:rPr lang="ar-IQ" sz="3600" dirty="0" smtClean="0">
                <a:latin typeface="Apple Symbols"/>
                <a:cs typeface="Apple Symbols"/>
              </a:rPr>
              <a:t>  </a:t>
            </a:r>
            <a:r>
              <a:rPr lang="x-none" dirty="0" smtClean="0">
                <a:latin typeface="Apple Symbols"/>
                <a:cs typeface="Apple Symbols"/>
              </a:rPr>
              <a:t>الادارة المسؤولة عن المستويات الادنى من تقسيمات المنظمة (الشعبة ،الوحدة العملية) سواء اكانت تشمل وظيفة المدير او مساعديه ، وصولا الى ادنى مستوى من المنظمة مثل رئيس العمال وتختص هذه الادارة باعداد الخطط التشغيلية المفصلة ، اعتمادا على الخطط متوسطة الاجل ومتابعة اداء الافراد في المستويات الدنيا والمشرفين</a:t>
            </a:r>
            <a:r>
              <a:rPr lang="ar-IQ" dirty="0" smtClean="0">
                <a:latin typeface="Apple Symbols"/>
                <a:cs typeface="Apple Symbols"/>
              </a:rPr>
              <a:t>.</a:t>
            </a: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p:tgtEl>
                                          <p:spTgt spid="2048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048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p:cNvSpPr>
            <a:spLocks noGrp="1"/>
          </p:cNvSpPr>
          <p:nvPr>
            <p:ph type="title"/>
          </p:nvPr>
        </p:nvSpPr>
        <p:spPr>
          <a:xfrm>
            <a:off x="457200" y="357188"/>
            <a:ext cx="8229600" cy="990600"/>
          </a:xfrm>
        </p:spPr>
        <p:txBody>
          <a:bodyPr/>
          <a:lstStyle/>
          <a:p>
            <a:pPr algn="r"/>
            <a:r>
              <a:rPr lang="x-none" sz="3000" dirty="0" smtClean="0">
                <a:solidFill>
                  <a:srgbClr val="FF0000"/>
                </a:solidFill>
                <a:latin typeface="Apple Symbols"/>
                <a:cs typeface="Apple Symbols"/>
              </a:rPr>
              <a:t>مهارات وادوار المدير </a:t>
            </a:r>
            <a:endParaRPr lang="ar-IQ" sz="3000" dirty="0" smtClean="0">
              <a:solidFill>
                <a:srgbClr val="FF0000"/>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7C08278D-7B62-42BB-A46B-5C548F8A7E2A}" type="slidenum">
              <a:rPr lang="ar-IQ"/>
              <a:pPr>
                <a:defRPr/>
              </a:pPr>
              <a:t>18</a:t>
            </a:fld>
            <a:endParaRPr lang="ar-IQ"/>
          </a:p>
        </p:txBody>
      </p:sp>
      <p:sp>
        <p:nvSpPr>
          <p:cNvPr id="3" name="عنصر نائب للمحتوى 2"/>
          <p:cNvSpPr>
            <a:spLocks noGrp="1"/>
          </p:cNvSpPr>
          <p:nvPr>
            <p:ph sz="quarter" idx="1"/>
          </p:nvPr>
        </p:nvSpPr>
        <p:spPr>
          <a:xfrm>
            <a:off x="457200" y="1500188"/>
            <a:ext cx="8229600" cy="4824412"/>
          </a:xfrm>
        </p:spPr>
        <p:txBody>
          <a:bodyPr>
            <a:normAutofit fontScale="92500" lnSpcReduction="10000"/>
          </a:bodyPr>
          <a:lstStyle/>
          <a:p>
            <a:pPr marL="274320" indent="-274320" algn="ctr" rtl="1" fontAlgn="auto">
              <a:spcBef>
                <a:spcPts val="580"/>
              </a:spcBef>
              <a:spcAft>
                <a:spcPts val="0"/>
              </a:spcAft>
              <a:buFont typeface="Wingdings 2"/>
              <a:buNone/>
              <a:defRPr/>
            </a:pPr>
            <a:r>
              <a:rPr lang="x-none" b="1" dirty="0" err="1" smtClean="0">
                <a:latin typeface="Apple Symbols"/>
                <a:cs typeface="Apple Symbols"/>
              </a:rPr>
              <a:t>اولا</a:t>
            </a:r>
            <a:r>
              <a:rPr lang="x-none" b="1" dirty="0" smtClean="0">
                <a:latin typeface="Apple Symbols"/>
                <a:cs typeface="Apple Symbols"/>
              </a:rPr>
              <a:t> : المهارات </a:t>
            </a:r>
            <a:r>
              <a:rPr lang="x-none" b="1" dirty="0" err="1" smtClean="0">
                <a:latin typeface="Apple Symbols"/>
                <a:cs typeface="Apple Symbols"/>
              </a:rPr>
              <a:t>الادارية</a:t>
            </a:r>
            <a:r>
              <a:rPr lang="x-none" b="1" dirty="0" smtClean="0">
                <a:latin typeface="Apple Symbols"/>
                <a:cs typeface="Apple Symbols"/>
              </a:rPr>
              <a:t> للمدير :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x-none" dirty="0" smtClean="0">
                <a:latin typeface="Apple Symbols"/>
                <a:cs typeface="Apple Symbols"/>
              </a:rPr>
              <a:t>يمكن تقسيم المهارات الادارية للمدير </a:t>
            </a:r>
            <a:r>
              <a:rPr lang="x-none" smtClean="0">
                <a:latin typeface="Apple Symbols"/>
                <a:cs typeface="Apple Symbols"/>
              </a:rPr>
              <a:t>الى</a:t>
            </a:r>
            <a:r>
              <a:rPr lang="x-none">
                <a:latin typeface="Apple Symbols"/>
                <a:cs typeface="Apple Symbols"/>
              </a:rPr>
              <a:t> </a:t>
            </a:r>
            <a:r>
              <a:rPr lang="x-none" smtClean="0">
                <a:latin typeface="Apple Symbols"/>
                <a:cs typeface="Apple Symbols"/>
              </a:rPr>
              <a:t>ثلاثة </a:t>
            </a:r>
            <a:r>
              <a:rPr lang="x-none" dirty="0" smtClean="0">
                <a:latin typeface="Apple Symbols"/>
                <a:cs typeface="Apple Symbols"/>
              </a:rPr>
              <a:t>انواع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1. </a:t>
            </a:r>
            <a:r>
              <a:rPr lang="x-none" b="1" dirty="0" smtClean="0">
                <a:latin typeface="Apple Symbols"/>
                <a:cs typeface="Apple Symbols"/>
              </a:rPr>
              <a:t>المهارات الفنية </a:t>
            </a:r>
            <a:r>
              <a:rPr lang="x-none" dirty="0" smtClean="0">
                <a:latin typeface="Apple Symbols"/>
                <a:cs typeface="Apple Symbols"/>
              </a:rPr>
              <a:t>: </a:t>
            </a:r>
          </a:p>
          <a:p>
            <a:pPr marL="274320" indent="-274320" algn="ctr" rtl="1" fontAlgn="auto">
              <a:spcBef>
                <a:spcPts val="580"/>
              </a:spcBef>
              <a:spcAft>
                <a:spcPts val="0"/>
              </a:spcAft>
              <a:buFont typeface="Wingdings 2"/>
              <a:buNone/>
              <a:defRPr/>
            </a:pPr>
            <a:r>
              <a:rPr lang="x-none" dirty="0" smtClean="0">
                <a:latin typeface="Apple Symbols"/>
                <a:cs typeface="Apple Symbols"/>
              </a:rPr>
              <a:t>وهي المقدرة على استخدام معارف واساليب وموارد محددة في انجاز العمل مثل القدرات المحاسبية والتسويقية والهندسية وغيرها ويلاحظة ان هذه المهارات في الاقتصاد المعاصر قد توسعت وازدادت غنى من خلال تكنولوجيا المعلومات والاستخدام الواسع للحاسوب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2. </a:t>
            </a:r>
            <a:r>
              <a:rPr lang="x-none" b="1" dirty="0" smtClean="0">
                <a:latin typeface="Apple Symbols"/>
                <a:cs typeface="Apple Symbols"/>
              </a:rPr>
              <a:t>المهارات التفاعلية ( مهارات العلاقات </a:t>
            </a:r>
            <a:r>
              <a:rPr lang="x-none" b="1" dirty="0" err="1" smtClean="0">
                <a:latin typeface="Apple Symbols"/>
                <a:cs typeface="Apple Symbols"/>
              </a:rPr>
              <a:t>الانسانية</a:t>
            </a:r>
            <a:r>
              <a:rPr lang="x-none" b="1" dirty="0" smtClean="0">
                <a:latin typeface="Apple Symbols"/>
                <a:cs typeface="Apple Symbols"/>
              </a:rPr>
              <a:t> ):</a:t>
            </a:r>
            <a:endParaRPr lang="en-US" b="1"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يتطلب من المدير </a:t>
            </a:r>
            <a:r>
              <a:rPr lang="x-none" dirty="0" err="1" smtClean="0">
                <a:latin typeface="Apple Symbols"/>
                <a:cs typeface="Apple Symbols"/>
              </a:rPr>
              <a:t>ان</a:t>
            </a:r>
            <a:r>
              <a:rPr lang="x-none" dirty="0" smtClean="0">
                <a:latin typeface="Apple Symbols"/>
                <a:cs typeface="Apple Symbols"/>
              </a:rPr>
              <a:t> يمتلك مهارات التفاعل مع </a:t>
            </a:r>
            <a:r>
              <a:rPr lang="x-none" dirty="0" err="1" smtClean="0">
                <a:latin typeface="Apple Symbols"/>
                <a:cs typeface="Apple Symbols"/>
              </a:rPr>
              <a:t>الاخرين</a:t>
            </a:r>
            <a:r>
              <a:rPr lang="x-none" dirty="0" smtClean="0">
                <a:latin typeface="Apple Symbols"/>
                <a:cs typeface="Apple Symbols"/>
              </a:rPr>
              <a:t> داخل المنظمة وخارجها على شكل علاقات </a:t>
            </a:r>
            <a:r>
              <a:rPr lang="x-none" dirty="0" err="1" smtClean="0">
                <a:latin typeface="Apple Symbols"/>
                <a:cs typeface="Apple Symbols"/>
              </a:rPr>
              <a:t>انسانية</a:t>
            </a:r>
            <a:r>
              <a:rPr lang="x-none" dirty="0" smtClean="0">
                <a:latin typeface="Apple Symbols"/>
                <a:cs typeface="Apple Symbols"/>
              </a:rPr>
              <a:t> ، وبخاصة من خلال الاجتماعات وانجاز </a:t>
            </a:r>
            <a:r>
              <a:rPr lang="x-none" dirty="0" err="1" smtClean="0">
                <a:latin typeface="Apple Symbols"/>
                <a:cs typeface="Apple Symbols"/>
              </a:rPr>
              <a:t>الاعمال</a:t>
            </a:r>
            <a:r>
              <a:rPr lang="x-none" dirty="0" smtClean="0">
                <a:latin typeface="Apple Symbols"/>
                <a:cs typeface="Apple Symbols"/>
              </a:rPr>
              <a:t> اليومية ، والاتصال والتفاهم معهم ، وتحفيزهم </a:t>
            </a:r>
            <a:r>
              <a:rPr lang="x-none" dirty="0" err="1" smtClean="0">
                <a:latin typeface="Apple Symbols"/>
                <a:cs typeface="Apple Symbols"/>
              </a:rPr>
              <a:t>للاداء</a:t>
            </a:r>
            <a:r>
              <a:rPr lang="x-none" dirty="0" smtClean="0">
                <a:latin typeface="Apple Symbols"/>
                <a:cs typeface="Apple Symbols"/>
              </a:rPr>
              <a:t> </a:t>
            </a:r>
            <a:r>
              <a:rPr lang="x-none" dirty="0" err="1" smtClean="0">
                <a:latin typeface="Apple Symbols"/>
                <a:cs typeface="Apple Symbols"/>
              </a:rPr>
              <a:t>الاحسن</a:t>
            </a:r>
            <a:r>
              <a:rPr lang="x-none" dirty="0" smtClean="0">
                <a:latin typeface="Apple Symbols"/>
                <a:cs typeface="Apple Symbols"/>
              </a:rPr>
              <a:t> . وهذا سر نجاح المديرين في عملهم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C136950E-9DB3-445D-B89E-3C5ED0D2250F}" type="slidenum">
              <a:rPr lang="ar-IQ"/>
              <a:pPr>
                <a:defRPr/>
              </a:pPr>
              <a:t>19</a:t>
            </a:fld>
            <a:endParaRPr lang="ar-IQ"/>
          </a:p>
        </p:txBody>
      </p:sp>
      <p:sp>
        <p:nvSpPr>
          <p:cNvPr id="22531" name="عنصر نائب للمحتوى 2"/>
          <p:cNvSpPr>
            <a:spLocks noGrp="1"/>
          </p:cNvSpPr>
          <p:nvPr>
            <p:ph sz="quarter" idx="1"/>
          </p:nvPr>
        </p:nvSpPr>
        <p:spPr>
          <a:xfrm>
            <a:off x="314325" y="500063"/>
            <a:ext cx="8401050" cy="5824537"/>
          </a:xfrm>
        </p:spPr>
        <p:txBody>
          <a:bodyPr anchor="ctr"/>
          <a:lstStyle/>
          <a:p>
            <a:pPr algn="ctr" rtl="1">
              <a:buFont typeface="Wingdings 2" pitchFamily="18" charset="2"/>
              <a:buNone/>
            </a:pPr>
            <a:r>
              <a:rPr lang="ar-IQ" b="1" dirty="0" smtClean="0">
                <a:latin typeface="Apple Symbols"/>
                <a:cs typeface="Apple Symbols"/>
              </a:rPr>
              <a:t>3. </a:t>
            </a:r>
            <a:r>
              <a:rPr lang="x-none" b="1" dirty="0" smtClean="0">
                <a:latin typeface="Apple Symbols"/>
                <a:cs typeface="Apple Symbols"/>
              </a:rPr>
              <a:t>المهارات الادراكية </a:t>
            </a:r>
            <a:r>
              <a:rPr lang="x-none" dirty="0" smtClean="0">
                <a:latin typeface="Apple Symbols"/>
                <a:cs typeface="Apple Symbols"/>
              </a:rPr>
              <a:t>:</a:t>
            </a:r>
            <a:r>
              <a:rPr lang="ar-IQ" dirty="0" smtClean="0">
                <a:latin typeface="Apple Symbols"/>
                <a:cs typeface="Apple Symbols"/>
              </a:rPr>
              <a:t> </a:t>
            </a:r>
          </a:p>
          <a:p>
            <a:pPr algn="ctr" rtl="1">
              <a:buFont typeface="Wingdings 2" pitchFamily="18" charset="2"/>
              <a:buNone/>
            </a:pPr>
            <a:r>
              <a:rPr lang="x-none" dirty="0" smtClean="0">
                <a:latin typeface="Apple Symbols"/>
                <a:cs typeface="Apple Symbols"/>
              </a:rPr>
              <a:t>ان المدير الجيد هو الذي لديه القدرة على رؤية المواقف من جميع جوانبها بشكل شمولي ولديه القدرة على حل المشاكل لصالح الجميع اي انه خبير في فن ايجاد الحلول المناسبة والملائمة ، فضلا عن هذا يجب ان يكون لديه القدرة على التفكير الناقد والتحليل بحيث يستطيع ان يشكل الصورة الكلية لعمل المنظمة من خلال تكامل مكوناتها واجزائها المختلفة وهذه المهارات يحتاجها الادارة العليا اكثر من غيرها</a:t>
            </a:r>
            <a:endParaRPr lang="ar-IQ"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5FA7506-0C9E-4B17-BEA1-4F77DDB7B86D}" type="slidenum">
              <a:rPr lang="ar-IQ"/>
              <a:pPr>
                <a:defRPr/>
              </a:pPr>
              <a:t>2</a:t>
            </a:fld>
            <a:endParaRPr lang="ar-IQ"/>
          </a:p>
        </p:txBody>
      </p:sp>
      <p:sp>
        <p:nvSpPr>
          <p:cNvPr id="3" name="عنصر نائب للمحتوى 2"/>
          <p:cNvSpPr>
            <a:spLocks noGrp="1"/>
          </p:cNvSpPr>
          <p:nvPr>
            <p:ph sz="quarter" idx="1"/>
          </p:nvPr>
        </p:nvSpPr>
        <p:spPr>
          <a:xfrm>
            <a:off x="171450" y="214313"/>
            <a:ext cx="8686800" cy="6286500"/>
          </a:xfrm>
        </p:spPr>
        <p:txBody>
          <a:bodyPr>
            <a:normAutofit fontScale="92500" lnSpcReduction="20000"/>
          </a:bodyPr>
          <a:lstStyle/>
          <a:p>
            <a:pPr marL="274320" indent="-274320" algn="ctr" rtl="1" fontAlgn="auto">
              <a:spcBef>
                <a:spcPts val="580"/>
              </a:spcBef>
              <a:spcAft>
                <a:spcPts val="0"/>
              </a:spcAft>
              <a:buFont typeface="Wingdings 2"/>
              <a:buNone/>
              <a:defRPr/>
            </a:pPr>
            <a:r>
              <a:rPr lang="ar-IQ" dirty="0" smtClean="0">
                <a:latin typeface="Apple Symbols"/>
                <a:cs typeface="Apple Symbols"/>
              </a:rPr>
              <a:t>      </a:t>
            </a:r>
          </a:p>
          <a:p>
            <a:pPr marL="274320" indent="-274320" algn="ctr" rtl="1" fontAlgn="auto">
              <a:spcBef>
                <a:spcPts val="580"/>
              </a:spcBef>
              <a:spcAft>
                <a:spcPts val="0"/>
              </a:spcAft>
              <a:buFont typeface="Wingdings 2"/>
              <a:buNone/>
              <a:defRPr/>
            </a:pPr>
            <a:r>
              <a:rPr lang="x-none" b="1" dirty="0" smtClean="0">
                <a:latin typeface="Apple Symbols"/>
                <a:cs typeface="Apple Symbols"/>
              </a:rPr>
              <a:t>المقدمة</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endParaRPr lang="ar-IQ"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تعد الإدارة من أقدم </a:t>
            </a:r>
            <a:r>
              <a:rPr lang="x-none" dirty="0" err="1" smtClean="0">
                <a:latin typeface="Apple Symbols"/>
                <a:cs typeface="Apple Symbols"/>
              </a:rPr>
              <a:t>الاعمال</a:t>
            </a:r>
            <a:r>
              <a:rPr lang="x-none" dirty="0" smtClean="0">
                <a:latin typeface="Apple Symbols"/>
                <a:cs typeface="Apple Symbols"/>
              </a:rPr>
              <a:t> التي مارسها </a:t>
            </a:r>
            <a:r>
              <a:rPr lang="x-none" dirty="0" err="1" smtClean="0">
                <a:latin typeface="Apple Symbols"/>
                <a:cs typeface="Apple Symbols"/>
              </a:rPr>
              <a:t>الانسان</a:t>
            </a:r>
            <a:r>
              <a:rPr lang="x-none" dirty="0" smtClean="0">
                <a:latin typeface="Apple Symbols"/>
                <a:cs typeface="Apple Symbols"/>
              </a:rPr>
              <a:t> </a:t>
            </a:r>
            <a:r>
              <a:rPr lang="x-none" dirty="0" err="1" smtClean="0">
                <a:latin typeface="Apple Symbols"/>
                <a:cs typeface="Apple Symbols"/>
              </a:rPr>
              <a:t>وابدى</a:t>
            </a:r>
            <a:r>
              <a:rPr lang="x-none" dirty="0" smtClean="0">
                <a:latin typeface="Apple Symbols"/>
                <a:cs typeface="Apple Symbols"/>
              </a:rPr>
              <a:t> </a:t>
            </a:r>
            <a:r>
              <a:rPr lang="x-none" dirty="0" err="1" smtClean="0">
                <a:latin typeface="Apple Symbols"/>
                <a:cs typeface="Apple Symbols"/>
              </a:rPr>
              <a:t>بها</a:t>
            </a:r>
            <a:r>
              <a:rPr lang="x-none" dirty="0" smtClean="0">
                <a:latin typeface="Apple Symbols"/>
                <a:cs typeface="Apple Symbols"/>
              </a:rPr>
              <a:t> دراية مقصودة </a:t>
            </a:r>
            <a:r>
              <a:rPr lang="x-none" dirty="0" err="1" smtClean="0">
                <a:latin typeface="Apple Symbols"/>
                <a:cs typeface="Apple Symbols"/>
              </a:rPr>
              <a:t>او</a:t>
            </a:r>
            <a:r>
              <a:rPr lang="x-none" dirty="0" smtClean="0">
                <a:latin typeface="Apple Symbols"/>
                <a:cs typeface="Apple Symbols"/>
              </a:rPr>
              <a:t> غير مقصودة في العصور البدائية، لكي يضمن لنفسه استمرار البقاء وينتصر في تنازعه مع الطبيعة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وقد ظهرت الحاجة </a:t>
            </a:r>
            <a:r>
              <a:rPr lang="x-none" dirty="0" err="1" smtClean="0">
                <a:latin typeface="Apple Symbols"/>
                <a:cs typeface="Apple Symbols"/>
              </a:rPr>
              <a:t>للادارة</a:t>
            </a:r>
            <a:r>
              <a:rPr lang="x-none" dirty="0" smtClean="0">
                <a:latin typeface="Apple Symbols"/>
                <a:cs typeface="Apple Symbols"/>
              </a:rPr>
              <a:t> بعدما اكتشف الفرد </a:t>
            </a:r>
            <a:r>
              <a:rPr lang="x-none" dirty="0" err="1" smtClean="0">
                <a:latin typeface="Apple Symbols"/>
                <a:cs typeface="Apple Symbols"/>
              </a:rPr>
              <a:t>ان</a:t>
            </a:r>
            <a:r>
              <a:rPr lang="x-none" dirty="0" smtClean="0">
                <a:latin typeface="Apple Symbols"/>
                <a:cs typeface="Apple Symbols"/>
              </a:rPr>
              <a:t> التغلب على </a:t>
            </a:r>
            <a:r>
              <a:rPr lang="x-none" dirty="0" err="1" smtClean="0">
                <a:latin typeface="Apple Symbols"/>
                <a:cs typeface="Apple Symbols"/>
              </a:rPr>
              <a:t>ضروف</a:t>
            </a:r>
            <a:r>
              <a:rPr lang="x-none" dirty="0" smtClean="0">
                <a:latin typeface="Apple Symbols"/>
                <a:cs typeface="Apple Symbols"/>
              </a:rPr>
              <a:t> الحياة التي يعيشها يتطلب تعاونه مع غيره من </a:t>
            </a:r>
            <a:r>
              <a:rPr lang="x-none" dirty="0" err="1" smtClean="0">
                <a:latin typeface="Apple Symbols"/>
                <a:cs typeface="Apple Symbols"/>
              </a:rPr>
              <a:t>ابناء</a:t>
            </a:r>
            <a:r>
              <a:rPr lang="x-none" dirty="0" smtClean="0">
                <a:latin typeface="Apple Symbols"/>
                <a:cs typeface="Apple Symbols"/>
              </a:rPr>
              <a:t> جنسه، وان </a:t>
            </a:r>
            <a:r>
              <a:rPr lang="x-none" dirty="0" err="1" smtClean="0">
                <a:latin typeface="Apple Symbols"/>
                <a:cs typeface="Apple Symbols"/>
              </a:rPr>
              <a:t>ينسسق</a:t>
            </a:r>
            <a:r>
              <a:rPr lang="x-none" dirty="0" smtClean="0">
                <a:latin typeface="Apple Symbols"/>
                <a:cs typeface="Apple Symbols"/>
              </a:rPr>
              <a:t> جهوده معه في سبيل تحقيق </a:t>
            </a:r>
            <a:r>
              <a:rPr lang="x-none" dirty="0" err="1" smtClean="0">
                <a:latin typeface="Apple Symbols"/>
                <a:cs typeface="Apple Symbols"/>
              </a:rPr>
              <a:t>اهداف</a:t>
            </a:r>
            <a:r>
              <a:rPr lang="x-none" dirty="0" smtClean="0">
                <a:latin typeface="Apple Symbols"/>
                <a:cs typeface="Apple Symbols"/>
              </a:rPr>
              <a:t> الجنس البشري ، وتقوم </a:t>
            </a:r>
            <a:r>
              <a:rPr lang="x-none" dirty="0" err="1" smtClean="0">
                <a:latin typeface="Apple Symbols"/>
                <a:cs typeface="Apple Symbols"/>
              </a:rPr>
              <a:t>الادارة</a:t>
            </a:r>
            <a:r>
              <a:rPr lang="x-none" dirty="0" smtClean="0">
                <a:latin typeface="Apple Symbols"/>
                <a:cs typeface="Apple Symbols"/>
              </a:rPr>
              <a:t> بوظيفة تنسيق جهود </a:t>
            </a:r>
            <a:r>
              <a:rPr lang="x-none" dirty="0" err="1" smtClean="0">
                <a:latin typeface="Apple Symbols"/>
                <a:cs typeface="Apple Symbols"/>
              </a:rPr>
              <a:t>الافراد</a:t>
            </a:r>
            <a:r>
              <a:rPr lang="x-none" dirty="0" smtClean="0">
                <a:latin typeface="Apple Symbols"/>
                <a:cs typeface="Apple Symbols"/>
              </a:rPr>
              <a:t> وتوجيهها بأسلوب جماعي تعاوني هادف لتحقيق </a:t>
            </a:r>
            <a:r>
              <a:rPr lang="x-none" dirty="0" err="1" smtClean="0">
                <a:latin typeface="Apple Symbols"/>
                <a:cs typeface="Apple Symbols"/>
              </a:rPr>
              <a:t>اهداف</a:t>
            </a:r>
            <a:r>
              <a:rPr lang="x-none" dirty="0" smtClean="0">
                <a:latin typeface="Apple Symbols"/>
                <a:cs typeface="Apple Symbols"/>
              </a:rPr>
              <a:t> جميع </a:t>
            </a:r>
            <a:r>
              <a:rPr lang="x-none" dirty="0" err="1" smtClean="0">
                <a:latin typeface="Apple Symbols"/>
                <a:cs typeface="Apple Symbols"/>
              </a:rPr>
              <a:t>الافراد</a:t>
            </a:r>
            <a:r>
              <a:rPr lang="x-none" dirty="0" smtClean="0">
                <a:latin typeface="Apple Symbols"/>
                <a:cs typeface="Apple Symbols"/>
              </a:rPr>
              <a:t> من خلال تلبية حاجاتهم المتزايدة كما ونوعا باستمرار.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r>
              <a:rPr lang="x-none" dirty="0" err="1" smtClean="0">
                <a:latin typeface="Apple Symbols"/>
                <a:cs typeface="Apple Symbols"/>
              </a:rPr>
              <a:t>وبدات</a:t>
            </a:r>
            <a:r>
              <a:rPr lang="x-none" dirty="0" smtClean="0">
                <a:latin typeface="Apple Symbols"/>
                <a:cs typeface="Apple Symbols"/>
              </a:rPr>
              <a:t> تظهر التجمعات السكانية بناء على هذا التعاون والتنسيق والتي </a:t>
            </a:r>
            <a:r>
              <a:rPr lang="x-none" dirty="0" err="1" smtClean="0">
                <a:latin typeface="Apple Symbols"/>
                <a:cs typeface="Apple Symbols"/>
              </a:rPr>
              <a:t>ادت</a:t>
            </a:r>
            <a:r>
              <a:rPr lang="x-none" dirty="0" smtClean="0">
                <a:latin typeface="Apple Symbols"/>
                <a:cs typeface="Apple Symbols"/>
              </a:rPr>
              <a:t> </a:t>
            </a:r>
            <a:r>
              <a:rPr lang="x-none" dirty="0" err="1" smtClean="0">
                <a:latin typeface="Apple Symbols"/>
                <a:cs typeface="Apple Symbols"/>
              </a:rPr>
              <a:t>الى</a:t>
            </a:r>
            <a:r>
              <a:rPr lang="x-none" dirty="0" smtClean="0">
                <a:latin typeface="Apple Symbols"/>
                <a:cs typeface="Apple Symbols"/>
              </a:rPr>
              <a:t> ظهور منظمات </a:t>
            </a:r>
            <a:r>
              <a:rPr lang="x-none" dirty="0" err="1" smtClean="0">
                <a:latin typeface="Apple Symbols"/>
                <a:cs typeface="Apple Symbols"/>
              </a:rPr>
              <a:t>ادارية</a:t>
            </a:r>
            <a:r>
              <a:rPr lang="x-none" dirty="0" smtClean="0">
                <a:latin typeface="Apple Symbols"/>
                <a:cs typeface="Apple Symbols"/>
              </a:rPr>
              <a:t> لتحقيق </a:t>
            </a:r>
            <a:r>
              <a:rPr lang="x-none" dirty="0" err="1" smtClean="0">
                <a:latin typeface="Apple Symbols"/>
                <a:cs typeface="Apple Symbols"/>
              </a:rPr>
              <a:t>الاهداف</a:t>
            </a:r>
            <a:r>
              <a:rPr lang="x-none" dirty="0" smtClean="0">
                <a:latin typeface="Apple Symbols"/>
                <a:cs typeface="Apple Symbols"/>
              </a:rPr>
              <a:t> الجماعية والفردية في </a:t>
            </a:r>
            <a:r>
              <a:rPr lang="x-none" dirty="0" err="1" smtClean="0">
                <a:latin typeface="Apple Symbols"/>
                <a:cs typeface="Apple Symbols"/>
              </a:rPr>
              <a:t>ان</a:t>
            </a:r>
            <a:r>
              <a:rPr lang="x-none" dirty="0" smtClean="0">
                <a:latin typeface="Apple Symbols"/>
                <a:cs typeface="Apple Symbols"/>
              </a:rPr>
              <a:t> واحد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وتلعب </a:t>
            </a:r>
            <a:r>
              <a:rPr lang="x-none" dirty="0" err="1" smtClean="0">
                <a:latin typeface="Apple Symbols"/>
                <a:cs typeface="Apple Symbols"/>
              </a:rPr>
              <a:t>الادارة</a:t>
            </a:r>
            <a:r>
              <a:rPr lang="x-none" dirty="0" smtClean="0">
                <a:latin typeface="Apple Symbols"/>
                <a:cs typeface="Apple Symbols"/>
              </a:rPr>
              <a:t> اليوم دورا كبيرا في حياة الفرد والمجتمع وفي مجالات الحياة كافة ، لذا تزايدت اهتمامات الرواد والباحثين </a:t>
            </a:r>
            <a:r>
              <a:rPr lang="x-none" dirty="0" err="1" smtClean="0">
                <a:latin typeface="Apple Symbols"/>
                <a:cs typeface="Apple Symbols"/>
              </a:rPr>
              <a:t>بها</a:t>
            </a:r>
            <a:r>
              <a:rPr lang="x-none" dirty="0" smtClean="0">
                <a:latin typeface="Apple Symbols"/>
                <a:cs typeface="Apple Symbols"/>
              </a:rPr>
              <a:t> من خلال دراسة </a:t>
            </a:r>
            <a:r>
              <a:rPr lang="x-none" dirty="0" err="1" smtClean="0">
                <a:latin typeface="Apple Symbols"/>
                <a:cs typeface="Apple Symbols"/>
              </a:rPr>
              <a:t>الاساليب</a:t>
            </a:r>
            <a:r>
              <a:rPr lang="x-none" dirty="0" smtClean="0">
                <a:latin typeface="Apple Symbols"/>
                <a:cs typeface="Apple Symbols"/>
              </a:rPr>
              <a:t> المودية </a:t>
            </a:r>
            <a:r>
              <a:rPr lang="x-none" dirty="0" err="1" smtClean="0">
                <a:latin typeface="Apple Symbols"/>
                <a:cs typeface="Apple Symbols"/>
              </a:rPr>
              <a:t>الى</a:t>
            </a:r>
            <a:r>
              <a:rPr lang="x-none" dirty="0" smtClean="0">
                <a:latin typeface="Apple Symbols"/>
                <a:cs typeface="Apple Symbols"/>
              </a:rPr>
              <a:t> رفع كفاءة </a:t>
            </a:r>
            <a:r>
              <a:rPr lang="x-none" dirty="0" err="1" smtClean="0">
                <a:latin typeface="Apple Symbols"/>
                <a:cs typeface="Apple Symbols"/>
              </a:rPr>
              <a:t>اداء</a:t>
            </a:r>
            <a:r>
              <a:rPr lang="x-none" dirty="0" smtClean="0">
                <a:latin typeface="Apple Symbols"/>
                <a:cs typeface="Apple Symbols"/>
              </a:rPr>
              <a:t> </a:t>
            </a:r>
            <a:r>
              <a:rPr lang="x-none" dirty="0" err="1" smtClean="0">
                <a:latin typeface="Apple Symbols"/>
                <a:cs typeface="Apple Symbols"/>
              </a:rPr>
              <a:t>الافراد</a:t>
            </a:r>
            <a:r>
              <a:rPr lang="x-none" dirty="0" smtClean="0">
                <a:latin typeface="Apple Symbols"/>
                <a:cs typeface="Apple Symbols"/>
              </a:rPr>
              <a:t> لاستغلال الموارد المتاحة استغلالا امثلا عن طريق تطبيق المبادئ </a:t>
            </a:r>
            <a:r>
              <a:rPr lang="x-none" dirty="0" err="1" smtClean="0">
                <a:latin typeface="Apple Symbols"/>
                <a:cs typeface="Apple Symbols"/>
              </a:rPr>
              <a:t>الاساسية</a:t>
            </a:r>
            <a:r>
              <a:rPr lang="x-none" dirty="0" smtClean="0">
                <a:latin typeface="Apple Symbols"/>
                <a:cs typeface="Apple Symbols"/>
              </a:rPr>
              <a:t> الحديثة من اجل التطور الاقتصادي والاجتماعي.</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A5886943-40DB-46BF-B25F-DAF2348BA6F3}" type="slidenum">
              <a:rPr lang="ar-IQ"/>
              <a:pPr>
                <a:defRPr/>
              </a:pPr>
              <a:t>20</a:t>
            </a:fld>
            <a:endParaRPr lang="ar-IQ"/>
          </a:p>
        </p:txBody>
      </p:sp>
      <p:sp>
        <p:nvSpPr>
          <p:cNvPr id="3" name="عنصر نائب للمحتوى 2"/>
          <p:cNvSpPr>
            <a:spLocks noGrp="1"/>
          </p:cNvSpPr>
          <p:nvPr>
            <p:ph sz="quarter" idx="1"/>
          </p:nvPr>
        </p:nvSpPr>
        <p:spPr>
          <a:xfrm>
            <a:off x="528638" y="980728"/>
            <a:ext cx="8401050" cy="5448647"/>
          </a:xfrm>
        </p:spPr>
        <p:txBody>
          <a:bodyPr>
            <a:normAutofit fontScale="85000" lnSpcReduction="20000"/>
          </a:bodyPr>
          <a:lstStyle/>
          <a:p>
            <a:pPr marL="274320" indent="-274320" algn="ctr" rtl="1" fontAlgn="auto">
              <a:spcBef>
                <a:spcPts val="580"/>
              </a:spcBef>
              <a:spcAft>
                <a:spcPts val="0"/>
              </a:spcAft>
              <a:buFont typeface="Wingdings 2"/>
              <a:buNone/>
              <a:defRPr/>
            </a:pPr>
            <a:r>
              <a:rPr lang="x-none" sz="2800" dirty="0" smtClean="0">
                <a:latin typeface="Apple Symbols"/>
                <a:ea typeface="AppleMyungjo"/>
                <a:cs typeface="Apple Symbols"/>
              </a:rPr>
              <a:t>يمكن تقسيم ادوار المدير </a:t>
            </a:r>
            <a:r>
              <a:rPr lang="x-none" sz="2800" dirty="0" err="1" smtClean="0">
                <a:latin typeface="Apple Symbols"/>
                <a:ea typeface="AppleMyungjo"/>
                <a:cs typeface="Apple Symbols"/>
              </a:rPr>
              <a:t>الى</a:t>
            </a:r>
            <a:r>
              <a:rPr lang="x-none" sz="2800" dirty="0" smtClean="0">
                <a:latin typeface="Apple Symbols"/>
                <a:ea typeface="AppleMyungjo"/>
                <a:cs typeface="Apple Symbols"/>
              </a:rPr>
              <a:t> ثلاثة مجموعات رئيسية وهي </a:t>
            </a:r>
            <a:r>
              <a:rPr lang="x-none" sz="2800" dirty="0" err="1" smtClean="0">
                <a:latin typeface="Apple Symbols"/>
                <a:ea typeface="AppleMyungjo"/>
                <a:cs typeface="Apple Symbols"/>
              </a:rPr>
              <a:t>كالاتي</a:t>
            </a:r>
            <a:r>
              <a:rPr lang="x-none" sz="2800" dirty="0" smtClean="0">
                <a:latin typeface="Apple Symbols"/>
                <a:ea typeface="AppleMyungjo"/>
                <a:cs typeface="Apple Symbols"/>
              </a:rPr>
              <a:t> :</a:t>
            </a:r>
            <a:endParaRPr lang="en-US" sz="1600" dirty="0" smtClean="0">
              <a:latin typeface="Apple Symbols"/>
              <a:ea typeface="AppleMyungjo"/>
              <a:cs typeface="Apple Symbols"/>
            </a:endParaRPr>
          </a:p>
          <a:p>
            <a:pPr marL="274320" indent="-274320" algn="ctr" rtl="1" fontAlgn="auto">
              <a:spcBef>
                <a:spcPts val="580"/>
              </a:spcBef>
              <a:spcAft>
                <a:spcPts val="0"/>
              </a:spcAft>
              <a:buFont typeface="Wingdings 2"/>
              <a:buNone/>
              <a:defRPr/>
            </a:pPr>
            <a:r>
              <a:rPr lang="ar-IQ" sz="2800" b="1" dirty="0" smtClean="0">
                <a:latin typeface="Apple Symbols"/>
                <a:ea typeface="AppleMyungjo"/>
                <a:cs typeface="Apple Symbols"/>
              </a:rPr>
              <a:t>أ. </a:t>
            </a:r>
            <a:r>
              <a:rPr lang="x-none" sz="2800" b="1" dirty="0" smtClean="0">
                <a:latin typeface="Apple Symbols"/>
                <a:ea typeface="AppleMyungjo"/>
                <a:cs typeface="Apple Symbols"/>
              </a:rPr>
              <a:t>الادوار التفاعلية :</a:t>
            </a:r>
            <a:endParaRPr lang="en-US" sz="1600" b="1" dirty="0" smtClean="0">
              <a:latin typeface="Apple Symbols"/>
              <a:ea typeface="AppleMyungjo"/>
              <a:cs typeface="Apple Symbols"/>
            </a:endParaRPr>
          </a:p>
          <a:p>
            <a:pPr marL="274320" indent="-274320" algn="ctr" rtl="1" fontAlgn="auto">
              <a:spcBef>
                <a:spcPts val="580"/>
              </a:spcBef>
              <a:spcAft>
                <a:spcPts val="0"/>
              </a:spcAft>
              <a:buFont typeface="Wingdings 2"/>
              <a:buNone/>
              <a:defRPr/>
            </a:pPr>
            <a:r>
              <a:rPr lang="ar-IQ" sz="2800" dirty="0" smtClean="0">
                <a:latin typeface="Apple Symbols"/>
                <a:ea typeface="AppleMyungjo"/>
                <a:cs typeface="Apple Symbols"/>
              </a:rPr>
              <a:t>  </a:t>
            </a:r>
            <a:r>
              <a:rPr lang="x-none" sz="2800" dirty="0" smtClean="0">
                <a:latin typeface="Apple Symbols"/>
                <a:ea typeface="AppleMyungjo"/>
                <a:cs typeface="Apple Symbols"/>
              </a:rPr>
              <a:t>وهي ثلاثة ادوار تشمل :</a:t>
            </a:r>
            <a:endParaRPr lang="en-US" sz="2800" dirty="0" smtClean="0">
              <a:latin typeface="Apple Symbols"/>
              <a:ea typeface="AppleMyungjo"/>
              <a:cs typeface="Apple Symbols"/>
            </a:endParaRPr>
          </a:p>
          <a:p>
            <a:pPr marL="274320" indent="-274320" algn="ctr" rtl="1" fontAlgn="auto">
              <a:spcBef>
                <a:spcPts val="580"/>
              </a:spcBef>
              <a:spcAft>
                <a:spcPts val="0"/>
              </a:spcAft>
              <a:buFont typeface="Wingdings 2"/>
              <a:buNone/>
              <a:defRPr/>
            </a:pPr>
            <a:endParaRPr lang="en-US" sz="1600" dirty="0" smtClean="0">
              <a:latin typeface="Apple Symbols"/>
              <a:ea typeface="AppleMyungjo"/>
              <a:cs typeface="Apple Symbols"/>
            </a:endParaRPr>
          </a:p>
          <a:p>
            <a:pPr marL="548640" lvl="1" algn="ctr" rtl="1" fontAlgn="auto">
              <a:spcBef>
                <a:spcPts val="370"/>
              </a:spcBef>
              <a:spcAft>
                <a:spcPts val="0"/>
              </a:spcAft>
              <a:buFont typeface="Wingdings 2"/>
              <a:buNone/>
              <a:defRPr/>
            </a:pPr>
            <a:r>
              <a:rPr lang="ar-IQ" b="1" dirty="0" smtClean="0">
                <a:latin typeface="Apple Symbols"/>
                <a:ea typeface="AppleMyungjo"/>
                <a:cs typeface="Apple Symbols"/>
              </a:rPr>
              <a:t>1. </a:t>
            </a:r>
            <a:r>
              <a:rPr lang="x-none" b="1" dirty="0" smtClean="0">
                <a:latin typeface="Apple Symbols"/>
                <a:ea typeface="AppleMyungjo"/>
                <a:cs typeface="Apple Symbols"/>
              </a:rPr>
              <a:t>الرئيس الرمزي :</a:t>
            </a:r>
            <a:endParaRPr lang="en-US" sz="1400" b="1" dirty="0" smtClean="0">
              <a:latin typeface="Apple Symbols"/>
              <a:ea typeface="AppleMyungjo"/>
              <a:cs typeface="Apple Symbols"/>
            </a:endParaRPr>
          </a:p>
          <a:p>
            <a:pPr marL="274320" indent="-274320" algn="ctr" rtl="1" fontAlgn="auto">
              <a:spcBef>
                <a:spcPts val="580"/>
              </a:spcBef>
              <a:spcAft>
                <a:spcPts val="0"/>
              </a:spcAft>
              <a:buFont typeface="Wingdings 2"/>
              <a:buNone/>
              <a:defRPr/>
            </a:pPr>
            <a:r>
              <a:rPr lang="ar-IQ" sz="2800" dirty="0" smtClean="0">
                <a:latin typeface="Apple Symbols"/>
                <a:ea typeface="AppleMyungjo"/>
                <a:cs typeface="Apple Symbols"/>
              </a:rPr>
              <a:t>  </a:t>
            </a:r>
            <a:r>
              <a:rPr lang="x-none" sz="2800" dirty="0" smtClean="0">
                <a:latin typeface="Apple Symbols"/>
                <a:ea typeface="AppleMyungjo"/>
                <a:cs typeface="Apple Symbols"/>
              </a:rPr>
              <a:t>مثل قيام رئيس الجامعة بتوزيع الشهادات على الخريجين او قيام مدير الدائرة بتهنئة احد العاملين لديه بمناسبة زواجه وتحفيز العاملين واستقبال الزائرين وتوقيع المخاطبات (الكتب والاوامر الرسمية ).</a:t>
            </a:r>
            <a:endParaRPr lang="en-US" sz="1600" dirty="0" smtClean="0">
              <a:latin typeface="Apple Symbols"/>
              <a:ea typeface="AppleMyungjo"/>
              <a:cs typeface="Apple Symbols"/>
            </a:endParaRPr>
          </a:p>
          <a:p>
            <a:pPr marL="548640" lvl="1" algn="ctr" rtl="1" fontAlgn="auto">
              <a:spcBef>
                <a:spcPts val="370"/>
              </a:spcBef>
              <a:spcAft>
                <a:spcPts val="0"/>
              </a:spcAft>
              <a:buFont typeface="Wingdings 2"/>
              <a:buNone/>
              <a:defRPr/>
            </a:pPr>
            <a:endParaRPr lang="en-US" dirty="0" smtClean="0">
              <a:latin typeface="Apple Symbols"/>
              <a:ea typeface="AppleMyungjo"/>
              <a:cs typeface="Apple Symbols"/>
            </a:endParaRPr>
          </a:p>
          <a:p>
            <a:pPr marL="548640" lvl="1" algn="ctr" rtl="1" fontAlgn="auto">
              <a:spcBef>
                <a:spcPts val="370"/>
              </a:spcBef>
              <a:spcAft>
                <a:spcPts val="0"/>
              </a:spcAft>
              <a:buFont typeface="Wingdings 2"/>
              <a:buNone/>
              <a:defRPr/>
            </a:pPr>
            <a:r>
              <a:rPr lang="ar-IQ" dirty="0" smtClean="0">
                <a:latin typeface="Apple Symbols"/>
                <a:ea typeface="AppleMyungjo"/>
                <a:cs typeface="Apple Symbols"/>
              </a:rPr>
              <a:t>2. </a:t>
            </a:r>
            <a:r>
              <a:rPr lang="x-none" b="1" dirty="0" smtClean="0">
                <a:latin typeface="Apple Symbols"/>
                <a:ea typeface="AppleMyungjo"/>
                <a:cs typeface="Apple Symbols"/>
              </a:rPr>
              <a:t>القياد</a:t>
            </a:r>
            <a:r>
              <a:rPr lang="x-none" dirty="0" smtClean="0">
                <a:latin typeface="Apple Symbols"/>
                <a:ea typeface="AppleMyungjo"/>
                <a:cs typeface="Apple Symbols"/>
              </a:rPr>
              <a:t>ي :</a:t>
            </a:r>
          </a:p>
          <a:p>
            <a:pPr marL="548640" lvl="1" algn="ctr" rtl="1" fontAlgn="auto">
              <a:spcBef>
                <a:spcPts val="370"/>
              </a:spcBef>
              <a:spcAft>
                <a:spcPts val="0"/>
              </a:spcAft>
              <a:buFont typeface="Wingdings 2"/>
              <a:buNone/>
              <a:defRPr/>
            </a:pPr>
            <a:r>
              <a:rPr lang="x-none" sz="2800" dirty="0" smtClean="0">
                <a:latin typeface="Apple Symbols"/>
                <a:ea typeface="AppleMyungjo"/>
                <a:cs typeface="Apple Symbols"/>
              </a:rPr>
              <a:t>ويتضمن مسؤولية توجيه وتنسيق جهود الافراد التابعين للمدير . ويدخل ضمن هذا الدور اختيار الافراد وترقياتهم والاستغناء عن خدماتهم وتدريبهم وتحفيزهم وكذلك مراقبة ادائهم.</a:t>
            </a:r>
            <a:endParaRPr lang="en-US" sz="2800" dirty="0" smtClean="0">
              <a:latin typeface="Apple Symbols"/>
              <a:ea typeface="AppleMyungjo"/>
              <a:cs typeface="Apple Symbols"/>
            </a:endParaRPr>
          </a:p>
          <a:p>
            <a:pPr marL="548640" lvl="1" algn="ctr" rtl="1" fontAlgn="auto">
              <a:spcBef>
                <a:spcPts val="370"/>
              </a:spcBef>
              <a:spcAft>
                <a:spcPts val="0"/>
              </a:spcAft>
              <a:buFont typeface="Wingdings 2"/>
              <a:buNone/>
              <a:defRPr/>
            </a:pPr>
            <a:endParaRPr lang="en-US" b="1" dirty="0" smtClean="0">
              <a:latin typeface="Apple Symbols"/>
              <a:ea typeface="AppleMyungjo"/>
              <a:cs typeface="Apple Symbols"/>
            </a:endParaRPr>
          </a:p>
          <a:p>
            <a:pPr marL="548640" lvl="1" algn="ctr" rtl="1" fontAlgn="auto">
              <a:spcBef>
                <a:spcPts val="370"/>
              </a:spcBef>
              <a:spcAft>
                <a:spcPts val="0"/>
              </a:spcAft>
              <a:buFont typeface="Wingdings 2"/>
              <a:buNone/>
              <a:defRPr/>
            </a:pPr>
            <a:r>
              <a:rPr lang="ar-IQ" b="1" dirty="0" smtClean="0">
                <a:latin typeface="Apple Symbols"/>
                <a:ea typeface="AppleMyungjo"/>
                <a:cs typeface="Apple Symbols"/>
              </a:rPr>
              <a:t> 3. </a:t>
            </a:r>
            <a:r>
              <a:rPr lang="x-none" b="1" dirty="0" smtClean="0">
                <a:latin typeface="Apple Symbols"/>
                <a:ea typeface="AppleMyungjo"/>
                <a:cs typeface="Apple Symbols"/>
              </a:rPr>
              <a:t>حلقة الوصل :</a:t>
            </a:r>
            <a:endParaRPr lang="en-US" sz="1400" b="1" dirty="0" smtClean="0">
              <a:latin typeface="Apple Symbols"/>
              <a:ea typeface="AppleMyungjo"/>
              <a:cs typeface="Apple Symbols"/>
            </a:endParaRPr>
          </a:p>
          <a:p>
            <a:pPr marL="274320" indent="-274320" algn="ctr" rtl="1" fontAlgn="auto">
              <a:spcBef>
                <a:spcPts val="580"/>
              </a:spcBef>
              <a:spcAft>
                <a:spcPts val="0"/>
              </a:spcAft>
              <a:buFont typeface="Wingdings 2"/>
              <a:buNone/>
              <a:defRPr/>
            </a:pPr>
            <a:r>
              <a:rPr lang="ar-IQ" sz="2800" dirty="0" smtClean="0">
                <a:latin typeface="Apple Symbols"/>
                <a:ea typeface="AppleMyungjo"/>
                <a:cs typeface="Apple Symbols"/>
              </a:rPr>
              <a:t>  </a:t>
            </a:r>
            <a:r>
              <a:rPr lang="x-none" sz="2800" dirty="0" smtClean="0">
                <a:latin typeface="Apple Symbols"/>
                <a:ea typeface="AppleMyungjo"/>
                <a:cs typeface="Apple Symbols"/>
              </a:rPr>
              <a:t>من خلال هذا الدور يركز المدير اهتماماته على </a:t>
            </a:r>
            <a:r>
              <a:rPr lang="x-none" sz="2800" dirty="0" err="1" smtClean="0">
                <a:latin typeface="Apple Symbols"/>
                <a:ea typeface="AppleMyungjo"/>
                <a:cs typeface="Apple Symbols"/>
              </a:rPr>
              <a:t>اقامة</a:t>
            </a:r>
            <a:r>
              <a:rPr lang="x-none" sz="2800" dirty="0" smtClean="0">
                <a:latin typeface="Apple Symbols"/>
                <a:ea typeface="AppleMyungjo"/>
                <a:cs typeface="Apple Symbols"/>
              </a:rPr>
              <a:t> العلاقات التعاونية بشكل عمودي وافقي مع المديرين والعاملين داخل المنظمة .</a:t>
            </a:r>
            <a:endParaRPr lang="en-US" sz="1600" dirty="0" smtClean="0">
              <a:latin typeface="Apple Symbols"/>
              <a:ea typeface="AppleMyungjo"/>
              <a:cs typeface="Apple Symbols"/>
            </a:endParaRPr>
          </a:p>
          <a:p>
            <a:pPr marL="274320" indent="-274320" algn="ctr" rtl="1" fontAlgn="auto">
              <a:spcBef>
                <a:spcPts val="580"/>
              </a:spcBef>
              <a:spcAft>
                <a:spcPts val="0"/>
              </a:spcAft>
              <a:buFont typeface="Wingdings 2"/>
              <a:buNone/>
              <a:defRPr/>
            </a:pPr>
            <a:endParaRPr lang="ar-IQ" dirty="0">
              <a:latin typeface="Apple Symbols"/>
              <a:ea typeface="AppleMyungjo"/>
              <a:cs typeface="Apple Symbols"/>
            </a:endParaRPr>
          </a:p>
        </p:txBody>
      </p:sp>
      <p:sp>
        <p:nvSpPr>
          <p:cNvPr id="23554" name="عنوان 1"/>
          <p:cNvSpPr>
            <a:spLocks noGrp="1"/>
          </p:cNvSpPr>
          <p:nvPr>
            <p:ph type="title"/>
          </p:nvPr>
        </p:nvSpPr>
        <p:spPr>
          <a:xfrm>
            <a:off x="357188" y="-27384"/>
            <a:ext cx="8229600" cy="919162"/>
          </a:xfrm>
        </p:spPr>
        <p:txBody>
          <a:bodyPr/>
          <a:lstStyle/>
          <a:p>
            <a:pPr algn="r"/>
            <a:r>
              <a:rPr lang="x-none" sz="3000" dirty="0" smtClean="0">
                <a:solidFill>
                  <a:srgbClr val="FF0000"/>
                </a:solidFill>
                <a:latin typeface="Apple Symbols"/>
                <a:cs typeface="Apple Symbols"/>
              </a:rPr>
              <a:t>ثانيا : ادوار المدير :</a:t>
            </a:r>
            <a:endParaRPr lang="ar-IQ" sz="3000" dirty="0" smtClean="0">
              <a:solidFill>
                <a:srgbClr val="FF0000"/>
              </a:solidFill>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18F9A4D3-44C4-4CC7-8B1C-6A8879676E3A}" type="slidenum">
              <a:rPr lang="ar-IQ"/>
              <a:pPr>
                <a:defRPr/>
              </a:pPr>
              <a:t>21</a:t>
            </a:fld>
            <a:endParaRPr lang="ar-IQ"/>
          </a:p>
        </p:txBody>
      </p:sp>
      <p:sp>
        <p:nvSpPr>
          <p:cNvPr id="3" name="عنصر نائب للمحتوى 2"/>
          <p:cNvSpPr>
            <a:spLocks noGrp="1"/>
          </p:cNvSpPr>
          <p:nvPr>
            <p:ph sz="quarter" idx="1"/>
          </p:nvPr>
        </p:nvSpPr>
        <p:spPr>
          <a:xfrm>
            <a:off x="242888" y="380008"/>
            <a:ext cx="8472487" cy="5929312"/>
          </a:xfrm>
        </p:spPr>
        <p:txBody>
          <a:bodyPr>
            <a:normAutofit fontScale="92500"/>
          </a:bodyPr>
          <a:lstStyle/>
          <a:p>
            <a:pPr marL="274320" indent="-274320" algn="ctr" rtl="1" fontAlgn="auto">
              <a:spcBef>
                <a:spcPts val="580"/>
              </a:spcBef>
              <a:spcAft>
                <a:spcPts val="0"/>
              </a:spcAft>
              <a:buFont typeface="Wingdings 2"/>
              <a:buNone/>
              <a:defRPr/>
            </a:pPr>
            <a:r>
              <a:rPr lang="ar-IQ" sz="2800" b="1" dirty="0" smtClean="0">
                <a:latin typeface="Apple Symbols"/>
                <a:cs typeface="Apple Symbols"/>
              </a:rPr>
              <a:t>ب. </a:t>
            </a:r>
            <a:r>
              <a:rPr lang="x-none" sz="2800" b="1" dirty="0" err="1" smtClean="0">
                <a:latin typeface="Apple Symbols"/>
                <a:cs typeface="Apple Symbols"/>
              </a:rPr>
              <a:t>الادوار</a:t>
            </a:r>
            <a:r>
              <a:rPr lang="x-none" sz="2800" b="1" dirty="0" smtClean="0">
                <a:latin typeface="Apple Symbols"/>
                <a:cs typeface="Apple Symbols"/>
              </a:rPr>
              <a:t> المعلوماتية:  </a:t>
            </a:r>
            <a:endParaRPr lang="en-US" sz="1600" b="1" dirty="0" smtClean="0">
              <a:latin typeface="Apple Symbols"/>
              <a:cs typeface="Apple Symbols"/>
            </a:endParaRPr>
          </a:p>
          <a:p>
            <a:pPr marL="274320" indent="-274320" algn="ctr" rtl="1" fontAlgn="auto">
              <a:spcBef>
                <a:spcPts val="580"/>
              </a:spcBef>
              <a:spcAft>
                <a:spcPts val="0"/>
              </a:spcAft>
              <a:buFont typeface="Wingdings 2"/>
              <a:buNone/>
              <a:defRPr/>
            </a:pPr>
            <a:r>
              <a:rPr lang="ar-IQ" sz="2800" dirty="0" smtClean="0">
                <a:latin typeface="Apple Symbols"/>
                <a:cs typeface="Apple Symbols"/>
              </a:rPr>
              <a:t>   </a:t>
            </a:r>
            <a:r>
              <a:rPr lang="x-none" sz="2800" dirty="0" smtClean="0">
                <a:latin typeface="Apple Symbols"/>
                <a:cs typeface="Apple Symbols"/>
              </a:rPr>
              <a:t>وهي ثلاثة ادوار </a:t>
            </a:r>
            <a:r>
              <a:rPr lang="x-none" sz="2800" dirty="0" err="1" smtClean="0">
                <a:latin typeface="Apple Symbols"/>
                <a:cs typeface="Apple Symbols"/>
              </a:rPr>
              <a:t>كالاتي</a:t>
            </a:r>
            <a:endParaRPr lang="en-US" sz="1600" dirty="0" smtClean="0">
              <a:latin typeface="Apple Symbols"/>
              <a:cs typeface="Apple Symbols"/>
            </a:endParaRPr>
          </a:p>
          <a:p>
            <a:pPr marL="274320" indent="-274320" algn="ctr" rtl="1" fontAlgn="auto">
              <a:spcBef>
                <a:spcPts val="580"/>
              </a:spcBef>
              <a:spcAft>
                <a:spcPts val="0"/>
              </a:spcAft>
              <a:buFont typeface="Wingdings 2"/>
              <a:buNone/>
              <a:defRPr/>
            </a:pPr>
            <a:r>
              <a:rPr lang="ar-IQ" sz="2800" dirty="0" smtClean="0">
                <a:latin typeface="Apple Symbols"/>
                <a:cs typeface="Apple Symbols"/>
              </a:rPr>
              <a:t>1. </a:t>
            </a:r>
            <a:r>
              <a:rPr lang="x-none" sz="2800" dirty="0" smtClean="0">
                <a:latin typeface="Apple Symbols"/>
                <a:cs typeface="Apple Symbols"/>
              </a:rPr>
              <a:t> </a:t>
            </a:r>
            <a:r>
              <a:rPr lang="x-none" sz="2800" b="1" dirty="0" smtClean="0">
                <a:latin typeface="Apple Symbols"/>
                <a:cs typeface="Apple Symbols"/>
              </a:rPr>
              <a:t>الراصد</a:t>
            </a:r>
            <a:r>
              <a:rPr lang="x-none" sz="2800" dirty="0" smtClean="0">
                <a:latin typeface="Apple Symbols"/>
                <a:cs typeface="Apple Symbols"/>
              </a:rPr>
              <a:t> :</a:t>
            </a:r>
            <a:endParaRPr lang="en-US" sz="1600" dirty="0" smtClean="0">
              <a:latin typeface="Apple Symbols"/>
              <a:cs typeface="Apple Symbols"/>
            </a:endParaRPr>
          </a:p>
          <a:p>
            <a:pPr marL="274320" indent="-274320" algn="ctr" rtl="1" fontAlgn="auto">
              <a:spcBef>
                <a:spcPts val="580"/>
              </a:spcBef>
              <a:spcAft>
                <a:spcPts val="0"/>
              </a:spcAft>
              <a:buFont typeface="Wingdings 2"/>
              <a:buNone/>
              <a:defRPr/>
            </a:pPr>
            <a:r>
              <a:rPr lang="x-none" sz="2800" dirty="0" smtClean="0">
                <a:latin typeface="Apple Symbols"/>
                <a:cs typeface="Apple Symbols"/>
              </a:rPr>
              <a:t>   المدير عليه </a:t>
            </a:r>
            <a:r>
              <a:rPr lang="x-none" sz="2800" dirty="0" err="1" smtClean="0">
                <a:latin typeface="Apple Symbols"/>
                <a:cs typeface="Apple Symbols"/>
              </a:rPr>
              <a:t>ان</a:t>
            </a:r>
            <a:r>
              <a:rPr lang="x-none" sz="2800" dirty="0" smtClean="0">
                <a:latin typeface="Apple Symbols"/>
                <a:cs typeface="Apple Symbols"/>
              </a:rPr>
              <a:t> يراقب ويستلم المعلومات والتحاليل ذات الصلة بالعمليات والحوادث الخارجية ومواكبة التطورات ويتعلم </a:t>
            </a:r>
            <a:r>
              <a:rPr lang="x-none" sz="2800" dirty="0" err="1" smtClean="0">
                <a:latin typeface="Apple Symbols"/>
                <a:cs typeface="Apple Symbols"/>
              </a:rPr>
              <a:t>الافكار</a:t>
            </a:r>
            <a:r>
              <a:rPr lang="x-none" sz="2800" dirty="0" smtClean="0">
                <a:latin typeface="Apple Symbols"/>
                <a:cs typeface="Apple Symbols"/>
              </a:rPr>
              <a:t> والاتجاهات الجديدة.</a:t>
            </a:r>
            <a:endParaRPr lang="en-US" sz="1600" dirty="0" smtClean="0">
              <a:latin typeface="Apple Symbols"/>
              <a:cs typeface="Apple Symbols"/>
            </a:endParaRPr>
          </a:p>
          <a:p>
            <a:pPr marL="274320" indent="-274320" algn="ctr" rtl="1" fontAlgn="auto">
              <a:spcBef>
                <a:spcPts val="580"/>
              </a:spcBef>
              <a:spcAft>
                <a:spcPts val="0"/>
              </a:spcAft>
              <a:buFont typeface="Wingdings 2"/>
              <a:buNone/>
              <a:defRPr/>
            </a:pPr>
            <a:r>
              <a:rPr lang="ar-IQ" sz="2800" b="1" dirty="0" smtClean="0">
                <a:latin typeface="Apple Symbols"/>
                <a:cs typeface="Apple Symbols"/>
              </a:rPr>
              <a:t>2. </a:t>
            </a:r>
            <a:r>
              <a:rPr lang="x-none" sz="2800" b="1" dirty="0" smtClean="0">
                <a:latin typeface="Apple Symbols"/>
                <a:cs typeface="Apple Symbols"/>
              </a:rPr>
              <a:t> المرسال : </a:t>
            </a:r>
            <a:endParaRPr lang="en-US" sz="1600" b="1" dirty="0" smtClean="0">
              <a:latin typeface="Apple Symbols"/>
              <a:cs typeface="Apple Symbols"/>
            </a:endParaRPr>
          </a:p>
          <a:p>
            <a:pPr marL="0" indent="0" algn="ctr" rtl="1" fontAlgn="auto">
              <a:spcBef>
                <a:spcPts val="580"/>
              </a:spcBef>
              <a:spcAft>
                <a:spcPts val="0"/>
              </a:spcAft>
              <a:buNone/>
              <a:defRPr/>
            </a:pPr>
            <a:r>
              <a:rPr lang="x-none" sz="2800" dirty="0" smtClean="0">
                <a:latin typeface="Apple Symbols"/>
                <a:cs typeface="Apple Symbols"/>
              </a:rPr>
              <a:t>يشمل هذا الدور ارسال المعلومات المستلمة من الخارج الى الافراد داخل المنظمة او الافراد العاملين الذين يشرف عليهم مثل نقل المعلومات اليهم بعد قيامه بزيارات وجولات ثم عقد اجتماعهم معهم</a:t>
            </a:r>
            <a:r>
              <a:rPr lang="ar-sa" sz="2800" dirty="0" smtClean="0">
                <a:latin typeface="Apple Symbols"/>
                <a:cs typeface="Apple Symbols"/>
              </a:rPr>
              <a:t>.</a:t>
            </a:r>
          </a:p>
          <a:p>
            <a:pPr marL="0" indent="0" algn="ctr" rtl="1" fontAlgn="auto">
              <a:spcBef>
                <a:spcPts val="580"/>
              </a:spcBef>
              <a:spcAft>
                <a:spcPts val="0"/>
              </a:spcAft>
              <a:buNone/>
              <a:defRPr/>
            </a:pPr>
            <a:r>
              <a:rPr lang="ar-IQ" sz="2800" dirty="0" smtClean="0">
                <a:latin typeface="Apple Symbols"/>
                <a:cs typeface="Apple Symbols"/>
              </a:rPr>
              <a:t>    </a:t>
            </a:r>
            <a:r>
              <a:rPr lang="ar-IQ" sz="2800" b="1" dirty="0" smtClean="0">
                <a:latin typeface="Apple Symbols"/>
                <a:cs typeface="Apple Symbols"/>
              </a:rPr>
              <a:t>3. </a:t>
            </a:r>
            <a:r>
              <a:rPr lang="x-none" sz="2800" b="1" dirty="0" smtClean="0">
                <a:latin typeface="Apple Symbols"/>
                <a:cs typeface="Apple Symbols"/>
              </a:rPr>
              <a:t>الناطق :</a:t>
            </a:r>
            <a:endParaRPr lang="en-US" sz="2800" b="1" dirty="0" smtClean="0">
              <a:latin typeface="Apple Symbols"/>
              <a:cs typeface="Apple Symbols"/>
            </a:endParaRPr>
          </a:p>
          <a:p>
            <a:pPr marL="274320" indent="-274320" algn="ctr" rtl="1" fontAlgn="auto">
              <a:spcBef>
                <a:spcPts val="580"/>
              </a:spcBef>
              <a:spcAft>
                <a:spcPts val="0"/>
              </a:spcAft>
              <a:buFont typeface="Wingdings 2"/>
              <a:buNone/>
              <a:defRPr/>
            </a:pPr>
            <a:r>
              <a:rPr lang="ar-IQ" sz="2800" dirty="0" smtClean="0">
                <a:latin typeface="Apple Symbols"/>
                <a:cs typeface="Apple Symbols"/>
              </a:rPr>
              <a:t>  </a:t>
            </a:r>
            <a:r>
              <a:rPr lang="x-none" sz="2800" dirty="0" smtClean="0">
                <a:latin typeface="Apple Symbols"/>
                <a:cs typeface="Apple Symbols"/>
              </a:rPr>
              <a:t>المدير له الحق </a:t>
            </a:r>
            <a:r>
              <a:rPr lang="x-none" sz="2800" dirty="0" err="1" smtClean="0">
                <a:latin typeface="Apple Symbols"/>
                <a:cs typeface="Apple Symbols"/>
              </a:rPr>
              <a:t>ان</a:t>
            </a:r>
            <a:r>
              <a:rPr lang="x-none" sz="2800" dirty="0" smtClean="0">
                <a:latin typeface="Apple Symbols"/>
                <a:cs typeface="Apple Symbols"/>
              </a:rPr>
              <a:t> يتكلم باسم المنظمة </a:t>
            </a:r>
            <a:r>
              <a:rPr lang="x-none" sz="2800" dirty="0" err="1" smtClean="0">
                <a:latin typeface="Apple Symbols"/>
                <a:cs typeface="Apple Symbols"/>
              </a:rPr>
              <a:t>او</a:t>
            </a:r>
            <a:r>
              <a:rPr lang="x-none" sz="2800" dirty="0" smtClean="0">
                <a:latin typeface="Apple Symbols"/>
                <a:cs typeface="Apple Symbols"/>
              </a:rPr>
              <a:t> التقسيم الذي </a:t>
            </a:r>
            <a:r>
              <a:rPr lang="x-none" sz="2800" dirty="0" err="1" smtClean="0">
                <a:latin typeface="Apple Symbols"/>
                <a:cs typeface="Apple Symbols"/>
              </a:rPr>
              <a:t>يراسه</a:t>
            </a:r>
            <a:r>
              <a:rPr lang="x-none" sz="2800" dirty="0" smtClean="0">
                <a:latin typeface="Apple Symbols"/>
                <a:cs typeface="Apple Symbols"/>
              </a:rPr>
              <a:t> وينقل المعلومات المناسبة </a:t>
            </a:r>
            <a:r>
              <a:rPr lang="x-none" sz="2800" dirty="0" err="1" smtClean="0">
                <a:latin typeface="Apple Symbols"/>
                <a:cs typeface="Apple Symbols"/>
              </a:rPr>
              <a:t>الى</a:t>
            </a:r>
            <a:r>
              <a:rPr lang="x-none" sz="2800" dirty="0" smtClean="0">
                <a:latin typeface="Apple Symbols"/>
                <a:cs typeface="Apple Symbols"/>
              </a:rPr>
              <a:t> خارج المنظمة </a:t>
            </a:r>
            <a:r>
              <a:rPr lang="x-none" sz="2800" dirty="0" err="1" smtClean="0">
                <a:latin typeface="Apple Symbols"/>
                <a:cs typeface="Apple Symbols"/>
              </a:rPr>
              <a:t>او</a:t>
            </a:r>
            <a:r>
              <a:rPr lang="x-none" sz="2800" dirty="0" smtClean="0">
                <a:latin typeface="Apple Symbols"/>
                <a:cs typeface="Apple Symbols"/>
              </a:rPr>
              <a:t> خارج ذلك التقسيم .</a:t>
            </a:r>
            <a:endParaRPr lang="en-US" sz="1600" dirty="0" smtClean="0">
              <a:latin typeface="Apple Symbols"/>
              <a:cs typeface="Apple Symbols"/>
            </a:endParaRPr>
          </a:p>
          <a:p>
            <a:pPr marL="274320" indent="-274320" algn="ct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CC32E656-0982-482E-B5EA-B9ED19464546}" type="slidenum">
              <a:rPr lang="ar-IQ"/>
              <a:pPr>
                <a:defRPr/>
              </a:pPr>
              <a:t>22</a:t>
            </a:fld>
            <a:endParaRPr lang="ar-IQ"/>
          </a:p>
        </p:txBody>
      </p:sp>
      <p:sp>
        <p:nvSpPr>
          <p:cNvPr id="3" name="عنصر نائب للمحتوى 2"/>
          <p:cNvSpPr>
            <a:spLocks noGrp="1"/>
          </p:cNvSpPr>
          <p:nvPr>
            <p:ph sz="quarter" idx="1"/>
          </p:nvPr>
        </p:nvSpPr>
        <p:spPr>
          <a:xfrm>
            <a:off x="314325" y="571500"/>
            <a:ext cx="8472488" cy="5753100"/>
          </a:xfrm>
        </p:spPr>
        <p:txBody>
          <a:bodyPr>
            <a:normAutofit fontScale="92500" lnSpcReduction="10000"/>
          </a:bodyPr>
          <a:lstStyle/>
          <a:p>
            <a:pPr marL="274320" indent="-274320" algn="ctr" rtl="1" fontAlgn="auto">
              <a:spcBef>
                <a:spcPts val="580"/>
              </a:spcBef>
              <a:spcAft>
                <a:spcPts val="0"/>
              </a:spcAft>
              <a:buFont typeface="Wingdings 2"/>
              <a:buNone/>
              <a:defRPr/>
            </a:pPr>
            <a:r>
              <a:rPr lang="ar-IQ" b="1" dirty="0" smtClean="0">
                <a:latin typeface="Apple Symbols"/>
                <a:cs typeface="Apple Symbols"/>
              </a:rPr>
              <a:t> </a:t>
            </a:r>
            <a:r>
              <a:rPr lang="x-none" b="1" dirty="0" smtClean="0">
                <a:latin typeface="Apple Symbols"/>
                <a:cs typeface="Apple Symbols"/>
              </a:rPr>
              <a:t>ج- </a:t>
            </a:r>
            <a:r>
              <a:rPr lang="x-none" b="1" dirty="0" err="1" smtClean="0">
                <a:latin typeface="Apple Symbols"/>
                <a:cs typeface="Apple Symbols"/>
              </a:rPr>
              <a:t>الادوار</a:t>
            </a:r>
            <a:r>
              <a:rPr lang="x-none" b="1" dirty="0" smtClean="0">
                <a:latin typeface="Apple Symbols"/>
                <a:cs typeface="Apple Symbols"/>
              </a:rPr>
              <a:t> </a:t>
            </a:r>
            <a:r>
              <a:rPr lang="x-none" b="1" dirty="0" err="1" smtClean="0">
                <a:latin typeface="Apple Symbols"/>
                <a:cs typeface="Apple Symbols"/>
              </a:rPr>
              <a:t>القرارية</a:t>
            </a:r>
            <a:r>
              <a:rPr lang="x-none" b="1" dirty="0" smtClean="0">
                <a:latin typeface="Apple Symbols"/>
                <a:cs typeface="Apple Symbols"/>
              </a:rPr>
              <a:t> : </a:t>
            </a:r>
            <a:endParaRPr lang="en-US" b="1" dirty="0" smtClean="0">
              <a:latin typeface="Apple Symbols"/>
              <a:cs typeface="Apple Symbols"/>
            </a:endParaRPr>
          </a:p>
          <a:p>
            <a:pPr marL="274320" indent="-274320" algn="ctr" rtl="1" fontAlgn="auto">
              <a:spcBef>
                <a:spcPts val="580"/>
              </a:spcBef>
              <a:spcAft>
                <a:spcPts val="0"/>
              </a:spcAft>
              <a:buFont typeface="Wingdings 2"/>
              <a:buNone/>
              <a:defRPr/>
            </a:pPr>
            <a:r>
              <a:rPr lang="x-none" dirty="0" smtClean="0">
                <a:latin typeface="Apple Symbols"/>
                <a:cs typeface="Apple Symbols"/>
              </a:rPr>
              <a:t>     ويضمن </a:t>
            </a:r>
            <a:r>
              <a:rPr lang="x-none" dirty="0" err="1" smtClean="0">
                <a:latin typeface="Apple Symbols"/>
                <a:cs typeface="Apple Symbols"/>
              </a:rPr>
              <a:t>اربعة</a:t>
            </a:r>
            <a:r>
              <a:rPr lang="x-none" dirty="0" smtClean="0">
                <a:latin typeface="Apple Symbols"/>
                <a:cs typeface="Apple Symbols"/>
              </a:rPr>
              <a:t> ادوار وهي </a:t>
            </a:r>
            <a:r>
              <a:rPr lang="x-none" dirty="0" err="1" smtClean="0">
                <a:latin typeface="Apple Symbols"/>
                <a:cs typeface="Apple Symbols"/>
              </a:rPr>
              <a:t>كالاتي</a:t>
            </a:r>
            <a:r>
              <a:rPr lang="x-none" dirty="0" smtClean="0">
                <a:latin typeface="Apple Symbols"/>
                <a:cs typeface="Apple Symbols"/>
              </a:rPr>
              <a:t> :</a:t>
            </a:r>
            <a:endParaRPr lang="ar-IQ" dirty="0" smtClean="0">
              <a:latin typeface="Apple Symbols"/>
              <a:cs typeface="Apple Symbols"/>
            </a:endParaRPr>
          </a:p>
          <a:p>
            <a:pPr marL="274320" indent="-274320" algn="ctr" rtl="1" fontAlgn="auto">
              <a:spcBef>
                <a:spcPts val="580"/>
              </a:spcBef>
              <a:spcAft>
                <a:spcPts val="0"/>
              </a:spcAft>
              <a:buFont typeface="Wingdings 2"/>
              <a:buNone/>
              <a:defRPr/>
            </a:pPr>
            <a:r>
              <a:rPr lang="ar-IQ" b="1" dirty="0" smtClean="0">
                <a:latin typeface="Apple Symbols"/>
                <a:cs typeface="Apple Symbols"/>
              </a:rPr>
              <a:t>1.  المنظم ورب العمل :</a:t>
            </a:r>
            <a:endParaRPr lang="en-US" b="1"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المدير هو الذي يقوم بتحديد المشكلة ويبادر بأجراء التغيير المناسب لحلها.</a:t>
            </a:r>
            <a:r>
              <a:rPr lang="x-none" dirty="0" smtClean="0">
                <a:latin typeface="Apple Symbols"/>
                <a:cs typeface="Apple Symbols"/>
              </a:rPr>
              <a:t> </a:t>
            </a:r>
            <a:r>
              <a:rPr lang="ar-IQ" dirty="0" smtClean="0">
                <a:latin typeface="Apple Symbols"/>
                <a:cs typeface="Apple Symbols"/>
              </a:rPr>
              <a:t>وهو يوجه العاملين على اداء اعمالهم وكيفية تنظيم العلاقات بين التقسيمات المنظمة والعاملين وتقيسهم في سبيل تحقيق اهدافها .</a:t>
            </a:r>
          </a:p>
          <a:p>
            <a:pPr marL="274320" indent="-274320" algn="ctr" rtl="1" fontAlgn="auto">
              <a:spcBef>
                <a:spcPts val="580"/>
              </a:spcBef>
              <a:spcAft>
                <a:spcPts val="0"/>
              </a:spcAft>
              <a:buFont typeface="Wingdings 2"/>
              <a:buNone/>
              <a:defRPr/>
            </a:pPr>
            <a:r>
              <a:rPr lang="ar-IQ" b="1" dirty="0" smtClean="0">
                <a:latin typeface="Apple Symbols"/>
                <a:cs typeface="Apple Symbols"/>
              </a:rPr>
              <a:t>2.  معالج الارتباكات :</a:t>
            </a:r>
            <a:endParaRPr lang="en-US" b="1"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المدير </a:t>
            </a:r>
            <a:r>
              <a:rPr lang="ar-IQ" dirty="0" err="1" smtClean="0">
                <a:latin typeface="Apple Symbols"/>
                <a:cs typeface="Apple Symbols"/>
              </a:rPr>
              <a:t>مسؤول</a:t>
            </a:r>
            <a:r>
              <a:rPr lang="ar-IQ" dirty="0" smtClean="0">
                <a:latin typeface="Apple Symbols"/>
                <a:cs typeface="Apple Symbols"/>
              </a:rPr>
              <a:t> عن حل الارتباكات والمشكلات </a:t>
            </a:r>
            <a:r>
              <a:rPr lang="ar-IQ" dirty="0" err="1" smtClean="0">
                <a:latin typeface="Apple Symbols"/>
                <a:cs typeface="Apple Symbols"/>
              </a:rPr>
              <a:t>وبالاخص</a:t>
            </a:r>
            <a:r>
              <a:rPr lang="ar-IQ" dirty="0" smtClean="0">
                <a:latin typeface="Apple Symbols"/>
                <a:cs typeface="Apple Symbols"/>
              </a:rPr>
              <a:t> الارتباكات غير المتوقعة منها مثل المشكلات بين العاملين </a:t>
            </a:r>
            <a:r>
              <a:rPr lang="ar-IQ" dirty="0" err="1" smtClean="0">
                <a:latin typeface="Apple Symbols"/>
                <a:cs typeface="Apple Symbols"/>
              </a:rPr>
              <a:t>او</a:t>
            </a:r>
            <a:r>
              <a:rPr lang="ar-IQ" dirty="0" smtClean="0">
                <a:latin typeface="Apple Symbols"/>
                <a:cs typeface="Apple Symbols"/>
              </a:rPr>
              <a:t> مع الزبائن .</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b="1" dirty="0" smtClean="0">
                <a:latin typeface="Apple Symbols"/>
                <a:cs typeface="Apple Symbols"/>
              </a:rPr>
              <a:t>3. موزع الموارد :</a:t>
            </a:r>
            <a:endParaRPr lang="en-US" b="1"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المدير هو الذي يقرر توزيع الموارد المتاحة للمنظمة </a:t>
            </a:r>
            <a:r>
              <a:rPr lang="ar-IQ" dirty="0" err="1" smtClean="0">
                <a:latin typeface="Apple Symbols"/>
                <a:cs typeface="Apple Symbols"/>
              </a:rPr>
              <a:t>او</a:t>
            </a:r>
            <a:r>
              <a:rPr lang="ar-IQ" dirty="0" smtClean="0">
                <a:latin typeface="Apple Symbols"/>
                <a:cs typeface="Apple Symbols"/>
              </a:rPr>
              <a:t> للتقسيم الذي </a:t>
            </a:r>
            <a:r>
              <a:rPr lang="ar-IQ" dirty="0" err="1" smtClean="0">
                <a:latin typeface="Apple Symbols"/>
                <a:cs typeface="Apple Symbols"/>
              </a:rPr>
              <a:t>يراسه</a:t>
            </a:r>
            <a:r>
              <a:rPr lang="ar-IQ" dirty="0" smtClean="0">
                <a:latin typeface="Apple Symbols"/>
                <a:cs typeface="Apple Symbols"/>
              </a:rPr>
              <a:t> من </a:t>
            </a:r>
            <a:r>
              <a:rPr lang="ar-IQ" dirty="0" err="1" smtClean="0">
                <a:latin typeface="Apple Symbols"/>
                <a:cs typeface="Apple Symbols"/>
              </a:rPr>
              <a:t>الافراد</a:t>
            </a:r>
            <a:r>
              <a:rPr lang="ar-IQ" dirty="0" smtClean="0">
                <a:latin typeface="Apple Symbols"/>
                <a:cs typeface="Apple Symbols"/>
              </a:rPr>
              <a:t> </a:t>
            </a:r>
            <a:r>
              <a:rPr lang="ar-IQ" dirty="0" err="1" smtClean="0">
                <a:latin typeface="Apple Symbols"/>
                <a:cs typeface="Apple Symbols"/>
              </a:rPr>
              <a:t>والاموال</a:t>
            </a:r>
            <a:r>
              <a:rPr lang="ar-IQ" dirty="0" smtClean="0">
                <a:latin typeface="Apple Symbols"/>
                <a:cs typeface="Apple Symbols"/>
              </a:rPr>
              <a:t> والمعدات واستغلال الوقت.</a:t>
            </a:r>
            <a:endParaRPr lang="en-US"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a:t>
            </a:r>
            <a:r>
              <a:rPr lang="ar-IQ" b="1" dirty="0" smtClean="0">
                <a:latin typeface="Apple Symbols"/>
                <a:cs typeface="Apple Symbols"/>
              </a:rPr>
              <a:t>4. المفاوض :</a:t>
            </a:r>
            <a:endParaRPr lang="en-US" b="1" dirty="0" smtClean="0">
              <a:latin typeface="Apple Symbols"/>
              <a:cs typeface="Apple Symbols"/>
            </a:endParaRPr>
          </a:p>
          <a:p>
            <a:pPr marL="274320" indent="-274320" algn="ctr" rtl="1" fontAlgn="auto">
              <a:spcBef>
                <a:spcPts val="580"/>
              </a:spcBef>
              <a:spcAft>
                <a:spcPts val="0"/>
              </a:spcAft>
              <a:buFont typeface="Wingdings 2"/>
              <a:buNone/>
              <a:defRPr/>
            </a:pPr>
            <a:r>
              <a:rPr lang="ar-IQ" dirty="0" smtClean="0">
                <a:latin typeface="Apple Symbols"/>
                <a:cs typeface="Apple Symbols"/>
              </a:rPr>
              <a:t>    للمدير الحق ان يتفاوض مع الزبائن والجهات الداخلية والخارجية التي تتعامل معهم المدير ، لغرض تحقيق مصالح المنظمة او التقسيم الذي يراسه . </a:t>
            </a:r>
          </a:p>
          <a:p>
            <a:pPr marL="274320" indent="-274320" algn="ct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وان 1"/>
          <p:cNvSpPr>
            <a:spLocks noGrp="1"/>
          </p:cNvSpPr>
          <p:nvPr>
            <p:ph type="title"/>
          </p:nvPr>
        </p:nvSpPr>
        <p:spPr>
          <a:xfrm>
            <a:off x="457200" y="285750"/>
            <a:ext cx="8229600" cy="919163"/>
          </a:xfrm>
        </p:spPr>
        <p:txBody>
          <a:bodyPr/>
          <a:lstStyle/>
          <a:p>
            <a:pPr algn="ctr" rtl="1"/>
            <a:r>
              <a:rPr lang="x-none" sz="2600" dirty="0" smtClean="0">
                <a:solidFill>
                  <a:srgbClr val="0000FF"/>
                </a:solidFill>
                <a:latin typeface="Apple Symbols"/>
                <a:cs typeface="Apple Symbols"/>
              </a:rPr>
              <a:t>تطور الفكري الاداري</a:t>
            </a:r>
            <a:endParaRPr lang="ar-IQ" sz="2600" dirty="0" smtClean="0">
              <a:solidFill>
                <a:srgbClr val="0000FF"/>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1A90EE8C-F45E-442C-8EF0-95AF879540F7}" type="slidenum">
              <a:rPr lang="ar-IQ"/>
              <a:pPr>
                <a:defRPr/>
              </a:pPr>
              <a:t>23</a:t>
            </a:fld>
            <a:endParaRPr lang="ar-IQ"/>
          </a:p>
        </p:txBody>
      </p:sp>
      <p:sp>
        <p:nvSpPr>
          <p:cNvPr id="26628" name="عنصر نائب للمحتوى 2"/>
          <p:cNvSpPr>
            <a:spLocks noGrp="1"/>
          </p:cNvSpPr>
          <p:nvPr>
            <p:ph sz="quarter" idx="1"/>
          </p:nvPr>
        </p:nvSpPr>
        <p:spPr>
          <a:xfrm>
            <a:off x="457200" y="1500188"/>
            <a:ext cx="8229600" cy="4824412"/>
          </a:xfrm>
        </p:spPr>
        <p:txBody>
          <a:bodyPr/>
          <a:lstStyle/>
          <a:p>
            <a:pPr algn="ctr" rtl="1">
              <a:buFont typeface="Wingdings 2" pitchFamily="18" charset="2"/>
              <a:buNone/>
            </a:pPr>
            <a:r>
              <a:rPr lang="ar-IQ" dirty="0" smtClean="0">
                <a:latin typeface="Apple Symbols"/>
                <a:cs typeface="Apple Symbols"/>
              </a:rPr>
              <a:t>	 </a:t>
            </a:r>
            <a:r>
              <a:rPr lang="x-none" dirty="0" smtClean="0">
                <a:latin typeface="Apple Symbols"/>
                <a:cs typeface="Apple Symbols"/>
              </a:rPr>
              <a:t>ان التغييرات او التطورات التي حصلت للبيئة والمجتمعات شملت جميع مجالات حياة الانسان وتعتبر الادارة احدى هذه المجالات ، ونحاول هنا ان نتناول ولو بشكل مختصر بعض الجوانب التي هي ضرورية للطالب الذي يدرس مبادئ ادارة الاعمال .وبشكل عام وحسب وجهات نظر اغلب رواد الادارة تنقسم الى مدارس عدة وفق المراحل التي مرت بها الى المراحل الاتية:</a:t>
            </a:r>
            <a:endParaRPr lang="en-US" dirty="0" smtClean="0">
              <a:latin typeface="Apple Symbols"/>
              <a:cs typeface="Apple Symbols"/>
            </a:endParaRPr>
          </a:p>
          <a:p>
            <a:pPr algn="ctr" rtl="1">
              <a:buFont typeface="Wingdings 2" pitchFamily="18" charset="2"/>
              <a:buNone/>
            </a:pPr>
            <a:endParaRPr lang="ar-IQ"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6628">
                                            <p:txEl>
                                              <p:pRg st="0" end="0"/>
                                            </p:txEl>
                                          </p:spTgt>
                                        </p:tgtEl>
                                        <p:attrNameLst>
                                          <p:attrName>style.visibility</p:attrName>
                                        </p:attrNameLst>
                                      </p:cBhvr>
                                      <p:to>
                                        <p:strVal val="visible"/>
                                      </p:to>
                                    </p:set>
                                    <p:anim calcmode="lin" valueType="num">
                                      <p:cBhvr additive="base">
                                        <p:cTn id="13" dur="500"/>
                                        <p:tgtEl>
                                          <p:spTgt spid="26628">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66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وان 1"/>
          <p:cNvSpPr>
            <a:spLocks noGrp="1"/>
          </p:cNvSpPr>
          <p:nvPr>
            <p:ph type="title"/>
          </p:nvPr>
        </p:nvSpPr>
        <p:spPr>
          <a:xfrm>
            <a:off x="457200" y="-99392"/>
            <a:ext cx="8229600" cy="847725"/>
          </a:xfrm>
        </p:spPr>
        <p:txBody>
          <a:bodyPr/>
          <a:lstStyle/>
          <a:p>
            <a:pPr algn="ctr" rtl="1"/>
            <a:r>
              <a:rPr lang="x-none" sz="2600" dirty="0" smtClean="0">
                <a:latin typeface="Apple Symbols"/>
                <a:cs typeface="Apple Symbols"/>
              </a:rPr>
              <a:t>الادارة في الاسلام</a:t>
            </a:r>
            <a:endParaRPr lang="ar-IQ" sz="2600" b="1" dirty="0" smtClean="0">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8F5BD60A-6F13-4477-93A1-2346C4E1BEF4}" type="slidenum">
              <a:rPr lang="ar-IQ"/>
              <a:pPr>
                <a:defRPr/>
              </a:pPr>
              <a:t>24</a:t>
            </a:fld>
            <a:endParaRPr lang="ar-IQ"/>
          </a:p>
        </p:txBody>
      </p:sp>
      <p:sp>
        <p:nvSpPr>
          <p:cNvPr id="3" name="عنصر نائب للمحتوى 2"/>
          <p:cNvSpPr>
            <a:spLocks noGrp="1"/>
          </p:cNvSpPr>
          <p:nvPr>
            <p:ph sz="quarter" idx="1"/>
          </p:nvPr>
        </p:nvSpPr>
        <p:spPr>
          <a:xfrm>
            <a:off x="142875" y="908050"/>
            <a:ext cx="8929688" cy="5214938"/>
          </a:xfrm>
        </p:spPr>
        <p:txBody>
          <a:bodyPr>
            <a:normAutofit fontScale="92500" lnSpcReduction="20000"/>
          </a:bodyPr>
          <a:lstStyle/>
          <a:p>
            <a:pPr marL="624078" indent="-514350" algn="ctr" rtl="1" fontAlgn="auto">
              <a:spcBef>
                <a:spcPts val="580"/>
              </a:spcBef>
              <a:spcAft>
                <a:spcPts val="0"/>
              </a:spcAft>
              <a:buFont typeface="+mj-lt"/>
              <a:buAutoNum type="arabicPeriod"/>
              <a:defRPr/>
            </a:pPr>
            <a:r>
              <a:rPr lang="x-none" dirty="0" smtClean="0">
                <a:latin typeface="Apple Symbols"/>
                <a:cs typeface="Apple Symbols"/>
              </a:rPr>
              <a:t>تمتاز نظرية الادارة في الاسلام بربط سلوك الفرد العامل بالمؤثرات الاجتماعية اذ لا تفصل بين السلوك الاداري الوظيفي للعامل في المنظمة الادارية وبين سلوكه الاجتماعي العام خارج هذه المنظمة ، لذا فلا صلاح  لما يجري داخل المنظمة الادارية الا بصلاح البيئة الاجتماعية الكبرى.</a:t>
            </a:r>
            <a:endParaRPr lang="en-US" dirty="0" smtClean="0">
              <a:latin typeface="Apple Symbols"/>
              <a:cs typeface="Apple Symbols"/>
            </a:endParaRPr>
          </a:p>
          <a:p>
            <a:pPr marL="624078" indent="-514350" algn="ctr" rtl="1" fontAlgn="auto">
              <a:spcBef>
                <a:spcPts val="580"/>
              </a:spcBef>
              <a:spcAft>
                <a:spcPts val="0"/>
              </a:spcAft>
              <a:buFont typeface="+mj-lt"/>
              <a:buAutoNum type="arabicPeriod"/>
              <a:defRPr/>
            </a:pPr>
            <a:r>
              <a:rPr lang="x-none" sz="2800" dirty="0" smtClean="0">
                <a:latin typeface="Apple Symbols"/>
                <a:cs typeface="Apple Symbols"/>
              </a:rPr>
              <a:t>الادارة تعمل على اشباع حاجات العامل: الوظيفة امانة ومسؤولية شخصية لدى الفرد وتتطلب ان توكل الوظيفة لمن يستحقها فاذا تم تأدية الوظيفة بالامانة والاخلاص المطلوبين وجب على صاحب العمل مكافأة العامل وايفاءه حقه بقدر عمله .</a:t>
            </a:r>
            <a:endParaRPr lang="en-US" sz="2800" dirty="0" smtClean="0">
              <a:latin typeface="Apple Symbols"/>
              <a:cs typeface="Apple Symbols"/>
            </a:endParaRPr>
          </a:p>
          <a:p>
            <a:pPr marL="624078" indent="-514350" algn="ctr" rtl="1" fontAlgn="auto">
              <a:spcBef>
                <a:spcPts val="580"/>
              </a:spcBef>
              <a:spcAft>
                <a:spcPts val="0"/>
              </a:spcAft>
              <a:buFont typeface="+mj-lt"/>
              <a:buAutoNum type="arabicPeriod"/>
              <a:defRPr/>
            </a:pPr>
            <a:r>
              <a:rPr lang="x-none" sz="2800" dirty="0" smtClean="0">
                <a:latin typeface="Apple Symbols"/>
                <a:cs typeface="Apple Symbols"/>
              </a:rPr>
              <a:t>مبدأ المشاركة في الادارة : يشكل هذا المبدأ احدى مقومات وخصائص الادارة في الاسلام.</a:t>
            </a:r>
            <a:endParaRPr lang="en-US" sz="2800" dirty="0" smtClean="0">
              <a:latin typeface="Apple Symbols"/>
              <a:cs typeface="Apple Symbols"/>
            </a:endParaRPr>
          </a:p>
          <a:p>
            <a:pPr marL="624078" indent="-514350" algn="ctr" rtl="1" fontAlgn="auto">
              <a:spcBef>
                <a:spcPts val="580"/>
              </a:spcBef>
              <a:spcAft>
                <a:spcPts val="0"/>
              </a:spcAft>
              <a:buFont typeface="+mj-lt"/>
              <a:buAutoNum type="arabicPeriod"/>
              <a:defRPr/>
            </a:pPr>
            <a:r>
              <a:rPr lang="x-none" sz="2800" dirty="0" smtClean="0">
                <a:latin typeface="Apple Symbols"/>
                <a:cs typeface="Apple Symbols"/>
              </a:rPr>
              <a:t>تهتم الادارة بالعوامل الروحية والانسانية وتحترم الانسان كانسان وتشركه في العملية الادارية كل حسب مقدرته العقلية واستعدادته النفسية .</a:t>
            </a:r>
            <a:endParaRPr lang="en-US" sz="2800" dirty="0" smtClean="0">
              <a:latin typeface="Apple Symbols"/>
              <a:cs typeface="Apple Symbols"/>
            </a:endParaRPr>
          </a:p>
          <a:p>
            <a:pPr marL="624078" indent="-514350" algn="ctr" rtl="1" fontAlgn="auto">
              <a:spcBef>
                <a:spcPts val="580"/>
              </a:spcBef>
              <a:spcAft>
                <a:spcPts val="0"/>
              </a:spcAft>
              <a:buFont typeface="+mj-lt"/>
              <a:buAutoNum type="arabicPeriod"/>
              <a:defRPr/>
            </a:pPr>
            <a:r>
              <a:rPr lang="x-none" sz="2800" dirty="0" smtClean="0">
                <a:latin typeface="Apple Symbols"/>
                <a:cs typeface="Apple Symbols"/>
              </a:rPr>
              <a:t>تهتم الادارة بالنظام وتحديد المسؤوليات والواجبات وتهتم بالسلطة الرسمية والتنظيم الرسمي وتحترم الهيكل التنظيمي .</a:t>
            </a:r>
            <a:endParaRPr lang="en-US" sz="2800" dirty="0" smtClean="0">
              <a:latin typeface="Apple Symbols"/>
              <a:cs typeface="Apple Symbols"/>
            </a:endParaRPr>
          </a:p>
          <a:p>
            <a:pPr marL="274320" indent="-274320" algn="ctr" rtl="1" fontAlgn="auto">
              <a:spcBef>
                <a:spcPts val="580"/>
              </a:spcBef>
              <a:spcAft>
                <a:spcPts val="0"/>
              </a:spcAft>
              <a:buFont typeface="Wingdings 2"/>
              <a:buNone/>
              <a:defRPr/>
            </a:pPr>
            <a:endParaRPr lang="x-none" dirty="0" smtClean="0">
              <a:latin typeface="Apple Symbols"/>
              <a:cs typeface="Apple Symbols"/>
            </a:endParaRPr>
          </a:p>
          <a:p>
            <a:pPr marL="624078" indent="-514350" algn="ct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وان 1"/>
          <p:cNvSpPr>
            <a:spLocks noGrp="1"/>
          </p:cNvSpPr>
          <p:nvPr>
            <p:ph type="title"/>
          </p:nvPr>
        </p:nvSpPr>
        <p:spPr>
          <a:xfrm>
            <a:off x="457200" y="214313"/>
            <a:ext cx="8229600" cy="847725"/>
          </a:xfrm>
        </p:spPr>
        <p:txBody>
          <a:bodyPr/>
          <a:lstStyle/>
          <a:p>
            <a:pPr algn="ctr" rtl="1"/>
            <a:r>
              <a:rPr lang="x-none" sz="2600" b="1" dirty="0" smtClean="0">
                <a:latin typeface="Apple Symbols"/>
                <a:cs typeface="Apple Symbols"/>
              </a:rPr>
              <a:t>المرحلة الاولى :  المدارس الكلاسيكية </a:t>
            </a:r>
            <a:endParaRPr lang="ar-IQ" sz="2600" b="1" dirty="0" smtClean="0">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5C0A8143-EB74-4C73-9F04-A782CDD26867}" type="slidenum">
              <a:rPr lang="ar-IQ"/>
              <a:pPr>
                <a:defRPr/>
              </a:pPr>
              <a:t>25</a:t>
            </a:fld>
            <a:endParaRPr lang="ar-IQ"/>
          </a:p>
        </p:txBody>
      </p:sp>
      <p:sp>
        <p:nvSpPr>
          <p:cNvPr id="3" name="عنصر نائب للمحتوى 2"/>
          <p:cNvSpPr>
            <a:spLocks noGrp="1"/>
          </p:cNvSpPr>
          <p:nvPr>
            <p:ph sz="quarter" idx="1"/>
          </p:nvPr>
        </p:nvSpPr>
        <p:spPr>
          <a:xfrm>
            <a:off x="142875" y="1143000"/>
            <a:ext cx="8929688" cy="5214938"/>
          </a:xfrm>
        </p:spPr>
        <p:txBody>
          <a:bodyPr>
            <a:normAutofit fontScale="85000" lnSpcReduction="10000"/>
          </a:bodyPr>
          <a:lstStyle/>
          <a:p>
            <a:pPr marL="274320" indent="-274320" algn="r" rtl="1" fontAlgn="auto">
              <a:spcBef>
                <a:spcPts val="580"/>
              </a:spcBef>
              <a:spcAft>
                <a:spcPts val="0"/>
              </a:spcAft>
              <a:buFont typeface="Wingdings 2"/>
              <a:buNone/>
              <a:defRPr/>
            </a:pPr>
            <a:r>
              <a:rPr lang="ar-IQ" b="1" dirty="0" smtClean="0">
                <a:latin typeface="Apple Symbols"/>
                <a:cs typeface="Apple Symbols"/>
              </a:rPr>
              <a:t>أ. </a:t>
            </a:r>
            <a:r>
              <a:rPr lang="ar-sa" sz="2800" b="1" dirty="0">
                <a:latin typeface="Apple Symbols"/>
                <a:cs typeface="Apple Symbols"/>
              </a:rPr>
              <a:t>المدرسة</a:t>
            </a:r>
            <a:r>
              <a:rPr lang="x-none" b="1" dirty="0" smtClean="0">
                <a:latin typeface="Apple Symbols"/>
                <a:cs typeface="Apple Symbols"/>
              </a:rPr>
              <a:t> الادارة العلمية :</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بدأت هذه المدرسة ببحوث فردريك تايلور المهندس </a:t>
            </a:r>
            <a:r>
              <a:rPr lang="x-none" dirty="0" err="1" smtClean="0">
                <a:latin typeface="Apple Symbols"/>
                <a:cs typeface="Apple Symbols"/>
              </a:rPr>
              <a:t>الامريكي</a:t>
            </a:r>
            <a:r>
              <a:rPr lang="x-none" dirty="0" smtClean="0">
                <a:latin typeface="Apple Symbols"/>
                <a:cs typeface="Apple Symbols"/>
              </a:rPr>
              <a:t> الذي يعد </a:t>
            </a:r>
            <a:r>
              <a:rPr lang="x-none" dirty="0" err="1" smtClean="0">
                <a:latin typeface="Apple Symbols"/>
                <a:cs typeface="Apple Symbols"/>
              </a:rPr>
              <a:t>الاب</a:t>
            </a:r>
            <a:r>
              <a:rPr lang="x-none" dirty="0" smtClean="0">
                <a:latin typeface="Apple Symbols"/>
                <a:cs typeface="Apple Symbols"/>
              </a:rPr>
              <a:t> الروحي لهذه المدرسة . وقد حاول تايلور في كتابه (</a:t>
            </a:r>
            <a:r>
              <a:rPr lang="x-none" dirty="0" err="1" smtClean="0">
                <a:latin typeface="Apple Symbols"/>
                <a:cs typeface="Apple Symbols"/>
              </a:rPr>
              <a:t>الادارة</a:t>
            </a:r>
            <a:r>
              <a:rPr lang="x-none" dirty="0" smtClean="0">
                <a:latin typeface="Apple Symbols"/>
                <a:cs typeface="Apple Symbols"/>
              </a:rPr>
              <a:t> العلمية) تبديل التقاليد </a:t>
            </a:r>
            <a:r>
              <a:rPr lang="x-none" dirty="0" err="1" smtClean="0">
                <a:latin typeface="Apple Symbols"/>
                <a:cs typeface="Apple Symbols"/>
              </a:rPr>
              <a:t>والاحكام</a:t>
            </a:r>
            <a:r>
              <a:rPr lang="x-none" dirty="0" smtClean="0">
                <a:latin typeface="Apple Symbols"/>
                <a:cs typeface="Apple Symbols"/>
              </a:rPr>
              <a:t> الشخصية التي تعتمد عليها </a:t>
            </a:r>
            <a:r>
              <a:rPr lang="x-none" dirty="0" err="1" smtClean="0">
                <a:latin typeface="Apple Symbols"/>
                <a:cs typeface="Apple Symbols"/>
              </a:rPr>
              <a:t>الادارة</a:t>
            </a:r>
            <a:r>
              <a:rPr lang="x-none" dirty="0" smtClean="0">
                <a:latin typeface="Apple Symbols"/>
                <a:cs typeface="Apple Symbols"/>
              </a:rPr>
              <a:t> بضوابط وعلاقات علمية . وقد بدأ تايلور كمتخصص </a:t>
            </a:r>
            <a:r>
              <a:rPr lang="x-none" dirty="0" err="1" smtClean="0">
                <a:latin typeface="Apple Symbols"/>
                <a:cs typeface="Apple Symbols"/>
              </a:rPr>
              <a:t>بالمكائن</a:t>
            </a:r>
            <a:r>
              <a:rPr lang="x-none" dirty="0" smtClean="0">
                <a:latin typeface="Apple Symbols"/>
                <a:cs typeface="Apple Symbols"/>
              </a:rPr>
              <a:t> ثم رقي </a:t>
            </a:r>
            <a:r>
              <a:rPr lang="x-none" dirty="0" err="1" smtClean="0">
                <a:latin typeface="Apple Symbols"/>
                <a:cs typeface="Apple Symbols"/>
              </a:rPr>
              <a:t>الى</a:t>
            </a:r>
            <a:r>
              <a:rPr lang="x-none" dirty="0" smtClean="0">
                <a:latin typeface="Apple Symbols"/>
                <a:cs typeface="Apple Symbols"/>
              </a:rPr>
              <a:t> رئيس عمال سنة 1880 </a:t>
            </a:r>
            <a:r>
              <a:rPr lang="x-none" dirty="0" err="1" smtClean="0">
                <a:latin typeface="Apple Symbols"/>
                <a:cs typeface="Apple Symbols"/>
              </a:rPr>
              <a:t>م</a:t>
            </a:r>
            <a:r>
              <a:rPr lang="x-none" dirty="0" smtClean="0">
                <a:latin typeface="Apple Symbols"/>
                <a:cs typeface="Apple Symbols"/>
              </a:rPr>
              <a:t> .وقدم لمدة 30 سنة الاستشارات </a:t>
            </a:r>
            <a:r>
              <a:rPr lang="x-none" dirty="0" err="1" smtClean="0">
                <a:latin typeface="Apple Symbols"/>
                <a:cs typeface="Apple Symbols"/>
              </a:rPr>
              <a:t>الادارية</a:t>
            </a:r>
            <a:r>
              <a:rPr lang="x-none" dirty="0" smtClean="0">
                <a:latin typeface="Apple Symbols"/>
                <a:cs typeface="Apple Symbols"/>
              </a:rPr>
              <a:t> ثم </a:t>
            </a:r>
            <a:r>
              <a:rPr lang="x-none" dirty="0" err="1" smtClean="0">
                <a:latin typeface="Apple Symbols"/>
                <a:cs typeface="Apple Symbols"/>
              </a:rPr>
              <a:t>اصبح</a:t>
            </a:r>
            <a:r>
              <a:rPr lang="x-none" dirty="0" smtClean="0">
                <a:latin typeface="Apple Symbols"/>
                <a:cs typeface="Apple Symbols"/>
              </a:rPr>
              <a:t> مديرا عاما </a:t>
            </a:r>
            <a:r>
              <a:rPr lang="x-none" dirty="0" err="1" smtClean="0">
                <a:latin typeface="Apple Symbols"/>
                <a:cs typeface="Apple Symbols"/>
              </a:rPr>
              <a:t>لاحدى</a:t>
            </a:r>
            <a:r>
              <a:rPr lang="x-none" dirty="0" smtClean="0">
                <a:latin typeface="Apple Symbols"/>
                <a:cs typeface="Apple Symbols"/>
              </a:rPr>
              <a:t> شركات الحديد والصلب . وكان الهدف </a:t>
            </a:r>
            <a:r>
              <a:rPr lang="x-none" dirty="0" err="1" smtClean="0">
                <a:latin typeface="Apple Symbols"/>
                <a:cs typeface="Apple Symbols"/>
              </a:rPr>
              <a:t>الاساس</a:t>
            </a:r>
            <a:r>
              <a:rPr lang="x-none" dirty="0" smtClean="0">
                <a:latin typeface="Apple Symbols"/>
                <a:cs typeface="Apple Symbols"/>
              </a:rPr>
              <a:t> </a:t>
            </a:r>
            <a:r>
              <a:rPr lang="x-none" dirty="0" err="1" smtClean="0">
                <a:latin typeface="Apple Symbols"/>
                <a:cs typeface="Apple Symbols"/>
              </a:rPr>
              <a:t>للادارة</a:t>
            </a:r>
            <a:r>
              <a:rPr lang="x-none" dirty="0" smtClean="0">
                <a:latin typeface="Apple Symbols"/>
                <a:cs typeface="Apple Symbols"/>
              </a:rPr>
              <a:t> العلمية هو زيادة </a:t>
            </a:r>
            <a:r>
              <a:rPr lang="x-none" dirty="0" err="1" smtClean="0">
                <a:latin typeface="Apple Symbols"/>
                <a:cs typeface="Apple Symbols"/>
              </a:rPr>
              <a:t>انتاجية</a:t>
            </a:r>
            <a:r>
              <a:rPr lang="x-none" dirty="0" smtClean="0">
                <a:latin typeface="Apple Symbols"/>
                <a:cs typeface="Apple Symbols"/>
              </a:rPr>
              <a:t> العامل في المنظمات من خلال التحليل العلمي لعمله </a:t>
            </a:r>
            <a:r>
              <a:rPr lang="x-none" dirty="0" err="1" smtClean="0">
                <a:latin typeface="Apple Symbols"/>
                <a:cs typeface="Apple Symbols"/>
              </a:rPr>
              <a:t>لايجاد</a:t>
            </a:r>
            <a:r>
              <a:rPr lang="x-none" dirty="0" smtClean="0">
                <a:latin typeface="Apple Symbols"/>
                <a:cs typeface="Apple Symbols"/>
              </a:rPr>
              <a:t> </a:t>
            </a:r>
            <a:r>
              <a:rPr lang="x-none" dirty="0" err="1" smtClean="0">
                <a:latin typeface="Apple Symbols"/>
                <a:cs typeface="Apple Symbols"/>
              </a:rPr>
              <a:t>افضل</a:t>
            </a:r>
            <a:r>
              <a:rPr lang="x-none" dirty="0" smtClean="0">
                <a:latin typeface="Apple Symbols"/>
                <a:cs typeface="Apple Symbols"/>
              </a:rPr>
              <a:t> طريقة </a:t>
            </a:r>
            <a:r>
              <a:rPr lang="x-none" dirty="0" err="1" smtClean="0">
                <a:latin typeface="Apple Symbols"/>
                <a:cs typeface="Apple Symbols"/>
              </a:rPr>
              <a:t>للاداء</a:t>
            </a:r>
            <a:r>
              <a:rPr lang="x-none" dirty="0" smtClean="0">
                <a:latin typeface="Apple Symbols"/>
                <a:cs typeface="Apple Symbols"/>
              </a:rPr>
              <a:t> وعن طريق الحوافز الاقتصادية التي اعتبرها الدافع </a:t>
            </a:r>
            <a:r>
              <a:rPr lang="x-none" dirty="0" err="1" smtClean="0">
                <a:latin typeface="Apple Symbols"/>
                <a:cs typeface="Apple Symbols"/>
              </a:rPr>
              <a:t>الاول</a:t>
            </a:r>
            <a:r>
              <a:rPr lang="x-none" dirty="0" smtClean="0">
                <a:latin typeface="Apple Symbols"/>
                <a:cs typeface="Apple Symbols"/>
              </a:rPr>
              <a:t> لتشجيع العمال . ويمكن تلخيص أهم </a:t>
            </a:r>
            <a:r>
              <a:rPr lang="x-none" dirty="0" err="1" smtClean="0">
                <a:latin typeface="Apple Symbols"/>
                <a:cs typeface="Apple Symbols"/>
              </a:rPr>
              <a:t>افكار</a:t>
            </a:r>
            <a:r>
              <a:rPr lang="x-none" dirty="0" smtClean="0">
                <a:latin typeface="Apple Symbols"/>
                <a:cs typeface="Apple Symbols"/>
              </a:rPr>
              <a:t> فردريك تايلور بما يأتي:</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احلال الطرق العلمية محل الطرق العشوائية في دراسة وتحليل الاعمال الطلوب اداؤها.</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الفصل بين التخطيط وتنفيذ تلك الخطط.</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اتباع الاساليب العلمية في اختيار وتدريب العاملين .</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التعاون بين العاملين والادارة لانجاز الاعمال بشكل جيد .</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اتباع العدل والمساواة في تقسيم الاعمال بين المديرين والعاملين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28BBFA1B-29F1-48FF-8F35-7F47C73B0FAE}" type="slidenum">
              <a:rPr lang="ar-IQ"/>
              <a:pPr>
                <a:defRPr/>
              </a:pPr>
              <a:t>26</a:t>
            </a:fld>
            <a:endParaRPr lang="ar-IQ"/>
          </a:p>
        </p:txBody>
      </p:sp>
      <p:sp>
        <p:nvSpPr>
          <p:cNvPr id="3" name="عنصر نائب للمحتوى 2"/>
          <p:cNvSpPr>
            <a:spLocks noGrp="1"/>
          </p:cNvSpPr>
          <p:nvPr>
            <p:ph sz="quarter" idx="1"/>
          </p:nvPr>
        </p:nvSpPr>
        <p:spPr>
          <a:xfrm>
            <a:off x="457200" y="571500"/>
            <a:ext cx="8401050" cy="5857875"/>
          </a:xfrm>
        </p:spPr>
        <p:txBody>
          <a:bodyPr>
            <a:normAutofit fontScale="92500" lnSpcReduction="10000"/>
          </a:bodyPr>
          <a:lstStyle/>
          <a:p>
            <a:pPr marL="274320" indent="-274320" algn="r" rtl="1" fontAlgn="auto">
              <a:spcBef>
                <a:spcPts val="580"/>
              </a:spcBef>
              <a:spcAft>
                <a:spcPts val="0"/>
              </a:spcAft>
              <a:buFont typeface="Wingdings 2"/>
              <a:buNone/>
              <a:defRPr/>
            </a:pPr>
            <a:r>
              <a:rPr lang="ar-IQ" b="1" dirty="0" smtClean="0">
                <a:latin typeface="Apple Symbols"/>
                <a:cs typeface="Apple Symbols"/>
              </a:rPr>
              <a:t>ب. </a:t>
            </a:r>
            <a:r>
              <a:rPr lang="ar-sa" sz="2800" b="1" dirty="0">
                <a:latin typeface="Apple Symbols"/>
                <a:cs typeface="Apple Symbols"/>
              </a:rPr>
              <a:t>المدرسة</a:t>
            </a:r>
            <a:r>
              <a:rPr lang="x-none" b="1" dirty="0" smtClean="0">
                <a:latin typeface="Apple Symbols"/>
                <a:cs typeface="Apple Symbols"/>
              </a:rPr>
              <a:t> التقسيمات الادارية  </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يعد هنري فايول 1841-1925 المهندس الفرنسي مؤسس هذه المدرسة وكان له اتباع في الولايات المتحدة الامريكية اشهرهم كوليك وموني ورايلي وأوريك في بريطانيا . وكانت توجيهات </a:t>
            </a:r>
            <a:r>
              <a:rPr lang="x-none" dirty="0" err="1" smtClean="0">
                <a:latin typeface="Apple Symbols"/>
                <a:cs typeface="Apple Symbols"/>
              </a:rPr>
              <a:t>واراء</a:t>
            </a:r>
            <a:r>
              <a:rPr lang="x-none" dirty="0" smtClean="0">
                <a:latin typeface="Apple Symbols"/>
                <a:cs typeface="Apple Symbols"/>
              </a:rPr>
              <a:t> </a:t>
            </a:r>
            <a:r>
              <a:rPr lang="x-none" dirty="0" err="1" smtClean="0">
                <a:latin typeface="Apple Symbols"/>
                <a:cs typeface="Apple Symbols"/>
              </a:rPr>
              <a:t>فايول</a:t>
            </a:r>
            <a:r>
              <a:rPr lang="x-none" dirty="0" smtClean="0">
                <a:latin typeface="Apple Symbols"/>
                <a:cs typeface="Apple Symbols"/>
              </a:rPr>
              <a:t> منطلقة من منظار </a:t>
            </a:r>
            <a:r>
              <a:rPr lang="x-none" dirty="0" err="1" smtClean="0">
                <a:latin typeface="Apple Symbols"/>
                <a:cs typeface="Apple Symbols"/>
              </a:rPr>
              <a:t>الادارة</a:t>
            </a:r>
            <a:r>
              <a:rPr lang="x-none" dirty="0" smtClean="0">
                <a:latin typeface="Apple Symbols"/>
                <a:cs typeface="Apple Symbols"/>
              </a:rPr>
              <a:t> العليا ومن خبرته بصفته مديرا عاما </a:t>
            </a:r>
            <a:r>
              <a:rPr lang="x-none" dirty="0" err="1" smtClean="0">
                <a:latin typeface="Apple Symbols"/>
                <a:cs typeface="Apple Symbols"/>
              </a:rPr>
              <a:t>لاحدى</a:t>
            </a:r>
            <a:r>
              <a:rPr lang="x-none" dirty="0" smtClean="0">
                <a:latin typeface="Apple Symbols"/>
                <a:cs typeface="Apple Symbols"/>
              </a:rPr>
              <a:t> كبريات شركات تعدين الفحم . ويعود الفضل له في تطوير ثلاثة مجالات في </a:t>
            </a:r>
            <a:r>
              <a:rPr lang="x-none" dirty="0" err="1" smtClean="0">
                <a:latin typeface="Apple Symbols"/>
                <a:cs typeface="Apple Symbols"/>
              </a:rPr>
              <a:t>الادارة</a:t>
            </a:r>
            <a:r>
              <a:rPr lang="x-none" dirty="0" smtClean="0">
                <a:latin typeface="Apple Symbols"/>
                <a:cs typeface="Apple Symbols"/>
              </a:rPr>
              <a:t> يمكن تلخيصها بما يأتي :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b="1" dirty="0" err="1" smtClean="0">
                <a:latin typeface="Apple Symbols"/>
                <a:cs typeface="Apple Symbols"/>
              </a:rPr>
              <a:t>اولا</a:t>
            </a:r>
            <a:r>
              <a:rPr lang="x-none" b="1" dirty="0" smtClean="0">
                <a:latin typeface="Apple Symbols"/>
                <a:cs typeface="Apple Symbols"/>
              </a:rPr>
              <a:t>-</a:t>
            </a:r>
            <a:r>
              <a:rPr lang="x-none" dirty="0" smtClean="0">
                <a:latin typeface="Apple Symbols"/>
                <a:cs typeface="Apple Symbols"/>
              </a:rPr>
              <a:t> تحديد وظائف المدير وقسم </a:t>
            </a:r>
            <a:r>
              <a:rPr lang="x-none" dirty="0" err="1" smtClean="0">
                <a:latin typeface="Apple Symbols"/>
                <a:cs typeface="Apple Symbols"/>
              </a:rPr>
              <a:t>فايول</a:t>
            </a:r>
            <a:r>
              <a:rPr lang="x-none" dirty="0" smtClean="0">
                <a:latin typeface="Apple Symbols"/>
                <a:cs typeface="Apple Symbols"/>
              </a:rPr>
              <a:t> هذه الوظائف </a:t>
            </a:r>
            <a:r>
              <a:rPr lang="x-none" dirty="0" err="1" smtClean="0">
                <a:latin typeface="Apple Symbols"/>
                <a:cs typeface="Apple Symbols"/>
              </a:rPr>
              <a:t>الى</a:t>
            </a:r>
            <a:r>
              <a:rPr lang="x-none" dirty="0" smtClean="0">
                <a:latin typeface="Apple Symbols"/>
                <a:cs typeface="Apple Symbols"/>
              </a:rPr>
              <a:t> خمسة وظائف وهي :التخطيط والتنظيم </a:t>
            </a:r>
            <a:r>
              <a:rPr lang="x-none" dirty="0" err="1" smtClean="0">
                <a:latin typeface="Apple Symbols"/>
                <a:cs typeface="Apple Symbols"/>
              </a:rPr>
              <a:t>واصدار</a:t>
            </a:r>
            <a:r>
              <a:rPr lang="x-none" dirty="0" smtClean="0">
                <a:latin typeface="Apple Symbols"/>
                <a:cs typeface="Apple Symbols"/>
              </a:rPr>
              <a:t> </a:t>
            </a:r>
            <a:r>
              <a:rPr lang="x-none" dirty="0" err="1" smtClean="0">
                <a:latin typeface="Apple Symbols"/>
                <a:cs typeface="Apple Symbols"/>
              </a:rPr>
              <a:t>الاوامر</a:t>
            </a:r>
            <a:r>
              <a:rPr lang="x-none" dirty="0" smtClean="0">
                <a:latin typeface="Apple Symbols"/>
                <a:cs typeface="Apple Symbols"/>
              </a:rPr>
              <a:t> والتنسيق والرقابة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ar-IQ" b="1" dirty="0" smtClean="0">
                <a:latin typeface="Apple Symbols"/>
                <a:cs typeface="Apple Symbols"/>
              </a:rPr>
              <a:t> </a:t>
            </a:r>
            <a:r>
              <a:rPr lang="x-none" b="1" dirty="0" smtClean="0">
                <a:latin typeface="Apple Symbols"/>
                <a:cs typeface="Apple Symbols"/>
              </a:rPr>
              <a:t>ثانيا-</a:t>
            </a:r>
            <a:r>
              <a:rPr lang="x-none" dirty="0" smtClean="0">
                <a:latin typeface="Apple Symbols"/>
                <a:cs typeface="Apple Symbols"/>
              </a:rPr>
              <a:t> تحديد </a:t>
            </a:r>
            <a:r>
              <a:rPr lang="x-none" dirty="0" err="1" smtClean="0">
                <a:latin typeface="Apple Symbols"/>
                <a:cs typeface="Apple Symbols"/>
              </a:rPr>
              <a:t>انشطة</a:t>
            </a:r>
            <a:r>
              <a:rPr lang="x-none" dirty="0" smtClean="0">
                <a:latin typeface="Apple Symbols"/>
                <a:cs typeface="Apple Symbols"/>
              </a:rPr>
              <a:t> </a:t>
            </a:r>
            <a:r>
              <a:rPr lang="x-none" dirty="0" err="1" smtClean="0">
                <a:latin typeface="Apple Symbols"/>
                <a:cs typeface="Apple Symbols"/>
              </a:rPr>
              <a:t>او</a:t>
            </a:r>
            <a:r>
              <a:rPr lang="x-none" dirty="0" smtClean="0">
                <a:latin typeface="Apple Symbols"/>
                <a:cs typeface="Apple Symbols"/>
              </a:rPr>
              <a:t> وظائف المنظمة وقسمها </a:t>
            </a:r>
            <a:r>
              <a:rPr lang="x-none" dirty="0" err="1" smtClean="0">
                <a:latin typeface="Apple Symbols"/>
                <a:cs typeface="Apple Symbols"/>
              </a:rPr>
              <a:t>الى</a:t>
            </a:r>
            <a:r>
              <a:rPr lang="x-none" dirty="0" smtClean="0">
                <a:latin typeface="Apple Symbols"/>
                <a:cs typeface="Apple Symbols"/>
              </a:rPr>
              <a:t> خمسة </a:t>
            </a:r>
            <a:r>
              <a:rPr lang="x-none" dirty="0" err="1" smtClean="0">
                <a:latin typeface="Apple Symbols"/>
                <a:cs typeface="Apple Symbols"/>
              </a:rPr>
              <a:t>انشطة</a:t>
            </a:r>
            <a:r>
              <a:rPr lang="x-none" dirty="0" smtClean="0">
                <a:latin typeface="Apple Symbols"/>
                <a:cs typeface="Apple Symbols"/>
              </a:rPr>
              <a:t> </a:t>
            </a:r>
            <a:r>
              <a:rPr lang="x-none" dirty="0" err="1" smtClean="0">
                <a:latin typeface="Apple Symbols"/>
                <a:cs typeface="Apple Symbols"/>
              </a:rPr>
              <a:t>اساسية</a:t>
            </a:r>
            <a:r>
              <a:rPr lang="x-none" dirty="0" smtClean="0">
                <a:latin typeface="Apple Symbols"/>
                <a:cs typeface="Apple Symbols"/>
              </a:rPr>
              <a:t> هي:</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1</a:t>
            </a:r>
            <a:r>
              <a:rPr lang="x-none" dirty="0" smtClean="0">
                <a:latin typeface="Apple Symbols"/>
                <a:cs typeface="Apple Symbols"/>
              </a:rPr>
              <a:t>- </a:t>
            </a:r>
            <a:r>
              <a:rPr lang="x-none" dirty="0" err="1" smtClean="0">
                <a:latin typeface="Apple Symbols"/>
                <a:cs typeface="Apple Symbols"/>
              </a:rPr>
              <a:t>الانشطة</a:t>
            </a:r>
            <a:r>
              <a:rPr lang="x-none" dirty="0" smtClean="0">
                <a:latin typeface="Apple Symbols"/>
                <a:cs typeface="Apple Symbols"/>
              </a:rPr>
              <a:t> الفنية(</a:t>
            </a:r>
            <a:r>
              <a:rPr lang="x-none" dirty="0" err="1" smtClean="0">
                <a:latin typeface="Apple Symbols"/>
                <a:cs typeface="Apple Symbols"/>
              </a:rPr>
              <a:t>الانتاج</a:t>
            </a:r>
            <a:r>
              <a:rPr lang="x-none" dirty="0" smtClean="0">
                <a:latin typeface="Apple Symbols"/>
                <a:cs typeface="Apple Symbols"/>
              </a:rPr>
              <a:t>)</a:t>
            </a:r>
            <a:r>
              <a:rPr lang="ar-IQ" dirty="0" smtClean="0">
                <a:latin typeface="Apple Symbols"/>
                <a:cs typeface="Apple Symbols"/>
              </a:rPr>
              <a:t>.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x-none" dirty="0" smtClean="0">
                <a:latin typeface="Apple Symbols"/>
                <a:cs typeface="Apple Symbols"/>
              </a:rPr>
              <a:t>2- الانشطة التجارية (الشراء،البيع،التداول)</a:t>
            </a:r>
            <a:r>
              <a:rPr lang="ar-IQ" dirty="0" smtClean="0">
                <a:latin typeface="Apple Symbols"/>
                <a:cs typeface="Apple Symbols"/>
              </a:rPr>
              <a:t>.</a:t>
            </a:r>
            <a:r>
              <a:rPr lang="x-none" dirty="0" smtClean="0">
                <a:latin typeface="Apple Symbols"/>
                <a:cs typeface="Apple Symbols"/>
              </a:rPr>
              <a:t>            </a:t>
            </a:r>
            <a:endParaRPr lang="ar-sa"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3</a:t>
            </a:r>
            <a:r>
              <a:rPr lang="x-none" dirty="0" smtClean="0">
                <a:latin typeface="Apple Symbols"/>
                <a:cs typeface="Apple Symbols"/>
              </a:rPr>
              <a:t>- المالية</a:t>
            </a:r>
            <a:r>
              <a:rPr lang="ar-IQ" dirty="0" smtClean="0">
                <a:latin typeface="Apple Symbols"/>
                <a:cs typeface="Apple Symbols"/>
              </a:rPr>
              <a:t>.</a:t>
            </a:r>
            <a:r>
              <a:rPr lang="x-none" dirty="0" smtClean="0">
                <a:latin typeface="Apple Symbols"/>
                <a:cs typeface="Apple Symbols"/>
              </a:rPr>
              <a:t> </a:t>
            </a:r>
            <a:endParaRPr lang="ar-sa" dirty="0" smtClean="0">
              <a:latin typeface="Apple Symbols"/>
              <a:cs typeface="Apple Symbols"/>
            </a:endParaRPr>
          </a:p>
          <a:p>
            <a:pPr marL="274320" indent="-274320" algn="r" rtl="1" fontAlgn="auto">
              <a:spcBef>
                <a:spcPts val="580"/>
              </a:spcBef>
              <a:spcAft>
                <a:spcPts val="0"/>
              </a:spcAft>
              <a:buFont typeface="Wingdings 2"/>
              <a:buNone/>
              <a:defRPr/>
            </a:pPr>
            <a:r>
              <a:rPr lang="x-none" dirty="0" smtClean="0">
                <a:latin typeface="Apple Symbols"/>
                <a:cs typeface="Apple Symbols"/>
              </a:rPr>
              <a:t>4- الانشطة المحاسبية والاحصائية</a:t>
            </a:r>
            <a:r>
              <a:rPr lang="ar-IQ" dirty="0" smtClean="0">
                <a:latin typeface="Apple Symbols"/>
                <a:cs typeface="Apple Symbols"/>
              </a:rPr>
              <a:t>.</a:t>
            </a:r>
            <a:r>
              <a:rPr lang="x-none" dirty="0" smtClean="0">
                <a:latin typeface="Apple Symbols"/>
                <a:cs typeface="Apple Symbols"/>
              </a:rPr>
              <a:t>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x-none" dirty="0" smtClean="0">
                <a:latin typeface="Apple Symbols"/>
                <a:cs typeface="Apple Symbols"/>
              </a:rPr>
              <a:t>5- الامان والضمان لحماية الاشخاص وممتلكات المنظمة.</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068DF890-3190-4AD0-828B-2B1604F523C5}" type="slidenum">
              <a:rPr lang="ar-IQ"/>
              <a:pPr>
                <a:defRPr/>
              </a:pPr>
              <a:t>27</a:t>
            </a:fld>
            <a:endParaRPr lang="ar-IQ" sz="2400" dirty="0">
              <a:solidFill>
                <a:srgbClr val="33CCCC"/>
              </a:solidFill>
              <a:cs typeface="Simplified Arabic" pitchFamily="2" charset="-78"/>
            </a:endParaRPr>
          </a:p>
        </p:txBody>
      </p:sp>
      <p:sp>
        <p:nvSpPr>
          <p:cNvPr id="3" name="عنصر نائب للمحتوى 2"/>
          <p:cNvSpPr>
            <a:spLocks noGrp="1"/>
          </p:cNvSpPr>
          <p:nvPr>
            <p:ph sz="quarter" idx="1"/>
          </p:nvPr>
        </p:nvSpPr>
        <p:spPr>
          <a:xfrm>
            <a:off x="214313" y="428625"/>
            <a:ext cx="8643937" cy="6072188"/>
          </a:xfrm>
        </p:spPr>
        <p:txBody>
          <a:bodyPr>
            <a:noAutofit/>
          </a:bodyPr>
          <a:lstStyle/>
          <a:p>
            <a:pPr marL="274320" indent="-274320" algn="r" rtl="1" fontAlgn="auto">
              <a:spcBef>
                <a:spcPts val="580"/>
              </a:spcBef>
              <a:spcAft>
                <a:spcPts val="0"/>
              </a:spcAft>
              <a:buFont typeface="Wingdings 2"/>
              <a:buNone/>
              <a:defRPr/>
            </a:pPr>
            <a:r>
              <a:rPr lang="x-none" sz="2400" dirty="0" smtClean="0">
                <a:latin typeface="Apple Symbols"/>
                <a:cs typeface="Apple Symbols"/>
              </a:rPr>
              <a:t>ثالثا – وضع </a:t>
            </a:r>
            <a:r>
              <a:rPr lang="x-none" sz="2400" dirty="0" err="1" smtClean="0">
                <a:latin typeface="Apple Symbols"/>
                <a:cs typeface="Apple Symbols"/>
              </a:rPr>
              <a:t>فايول</a:t>
            </a:r>
            <a:r>
              <a:rPr lang="x-none" sz="2400" dirty="0" smtClean="0">
                <a:latin typeface="Apple Symbols"/>
                <a:cs typeface="Apple Symbols"/>
              </a:rPr>
              <a:t>(14)قاعدة </a:t>
            </a:r>
            <a:r>
              <a:rPr lang="x-none" sz="2400" dirty="0" err="1" smtClean="0">
                <a:latin typeface="Apple Symbols"/>
                <a:cs typeface="Apple Symbols"/>
              </a:rPr>
              <a:t>ادارية</a:t>
            </a:r>
            <a:r>
              <a:rPr lang="x-none" sz="2400" dirty="0" smtClean="0">
                <a:latin typeface="Apple Symbols"/>
                <a:cs typeface="Apple Symbols"/>
              </a:rPr>
              <a:t> (مبدأ) للعمل </a:t>
            </a:r>
            <a:r>
              <a:rPr lang="x-none" sz="2400" dirty="0" err="1" smtClean="0">
                <a:latin typeface="Apple Symbols"/>
                <a:cs typeface="Apple Symbols"/>
              </a:rPr>
              <a:t>الاداري</a:t>
            </a:r>
            <a:r>
              <a:rPr lang="x-none" sz="2400" dirty="0" smtClean="0">
                <a:latin typeface="Apple Symbols"/>
                <a:cs typeface="Apple Symbols"/>
              </a:rPr>
              <a:t> وهي :</a:t>
            </a:r>
            <a:endParaRPr lang="en-US" sz="2400" dirty="0" smtClean="0">
              <a:latin typeface="Apple Symbols"/>
              <a:cs typeface="Apple Symbols"/>
            </a:endParaRPr>
          </a:p>
          <a:p>
            <a:pPr marL="355600" indent="-355600" algn="r" rtl="1" fontAlgn="auto">
              <a:spcBef>
                <a:spcPts val="580"/>
              </a:spcBef>
              <a:spcAft>
                <a:spcPts val="0"/>
              </a:spcAft>
              <a:buFont typeface="+mj-lt"/>
              <a:buAutoNum type="arabicPeriod"/>
              <a:defRPr/>
            </a:pPr>
            <a:r>
              <a:rPr lang="x-none" sz="2400" b="1" dirty="0" smtClean="0">
                <a:solidFill>
                  <a:srgbClr val="C00000"/>
                </a:solidFill>
                <a:latin typeface="Apple Symbols"/>
                <a:cs typeface="Apple Symbols"/>
              </a:rPr>
              <a:t>تقسيم العمل والتخصص فيه : </a:t>
            </a:r>
            <a:r>
              <a:rPr lang="x-none" sz="2400" dirty="0" smtClean="0">
                <a:latin typeface="Apple Symbols"/>
                <a:cs typeface="Apple Symbols"/>
              </a:rPr>
              <a:t>ان يعطى كل عامل جزء من العمل لانجازه ليكون متخصصا في هذا الجزء .</a:t>
            </a:r>
            <a:endParaRPr lang="en-US" sz="2400" dirty="0" smtClean="0">
              <a:latin typeface="Apple Symbols"/>
              <a:cs typeface="Apple Symbols"/>
            </a:endParaRPr>
          </a:p>
          <a:p>
            <a:pPr marL="355600" indent="-355600" algn="r" rtl="1" fontAlgn="auto">
              <a:spcBef>
                <a:spcPts val="580"/>
              </a:spcBef>
              <a:spcAft>
                <a:spcPts val="0"/>
              </a:spcAft>
              <a:buFont typeface="+mj-lt"/>
              <a:buAutoNum type="arabicPeriod"/>
              <a:defRPr/>
            </a:pPr>
            <a:r>
              <a:rPr lang="x-none" sz="2400" b="1" dirty="0" smtClean="0">
                <a:solidFill>
                  <a:srgbClr val="C00000"/>
                </a:solidFill>
                <a:latin typeface="Apple Symbols"/>
                <a:cs typeface="Apple Symbols"/>
              </a:rPr>
              <a:t>السلطة و المسؤولية : </a:t>
            </a:r>
            <a:r>
              <a:rPr lang="x-none" sz="2400" dirty="0" smtClean="0">
                <a:latin typeface="Apple Symbols"/>
                <a:cs typeface="Apple Symbols"/>
              </a:rPr>
              <a:t>السلطة لها الحق في اصدار الاوامر للاخرين والزامهم بها فهو يرى ان السلطة والمسؤولية مترابطان ويجب ان تسيرا يدا بيد والسلطة كما يراها فايول هي مزيج السلطة الرسمية والسلطة الشخصية .</a:t>
            </a:r>
            <a:endParaRPr lang="en-US" sz="2400" dirty="0" smtClean="0">
              <a:latin typeface="Apple Symbols"/>
              <a:cs typeface="Apple Symbols"/>
            </a:endParaRPr>
          </a:p>
          <a:p>
            <a:pPr marL="355600" indent="-355600" algn="r" rtl="1" fontAlgn="auto">
              <a:spcBef>
                <a:spcPts val="580"/>
              </a:spcBef>
              <a:spcAft>
                <a:spcPts val="0"/>
              </a:spcAft>
              <a:buFont typeface="+mj-lt"/>
              <a:buAutoNum type="arabicPeriod"/>
              <a:defRPr/>
            </a:pPr>
            <a:r>
              <a:rPr lang="x-none" sz="2400" b="1" dirty="0" smtClean="0">
                <a:solidFill>
                  <a:srgbClr val="C00000"/>
                </a:solidFill>
                <a:latin typeface="Apple Symbols"/>
                <a:cs typeface="Apple Symbols"/>
              </a:rPr>
              <a:t>الانضباط :</a:t>
            </a:r>
            <a:r>
              <a:rPr lang="x-none" sz="2400" dirty="0" smtClean="0">
                <a:latin typeface="Apple Symbols"/>
                <a:cs typeface="Apple Symbols"/>
              </a:rPr>
              <a:t> الالتزام من قبل العامل .</a:t>
            </a:r>
            <a:endParaRPr lang="en-US" sz="2400" dirty="0" smtClean="0">
              <a:latin typeface="Apple Symbols"/>
              <a:cs typeface="Apple Symbols"/>
            </a:endParaRPr>
          </a:p>
          <a:p>
            <a:pPr marL="355600" indent="-355600" algn="r" rtl="1" fontAlgn="auto">
              <a:spcBef>
                <a:spcPts val="580"/>
              </a:spcBef>
              <a:spcAft>
                <a:spcPts val="0"/>
              </a:spcAft>
              <a:buFont typeface="+mj-lt"/>
              <a:buAutoNum type="arabicPeriod"/>
              <a:defRPr/>
            </a:pPr>
            <a:r>
              <a:rPr lang="x-none" sz="2400" b="1" dirty="0" smtClean="0">
                <a:solidFill>
                  <a:srgbClr val="C00000"/>
                </a:solidFill>
                <a:latin typeface="Apple Symbols"/>
                <a:cs typeface="Apple Symbols"/>
              </a:rPr>
              <a:t>وحدة الاوامر </a:t>
            </a:r>
            <a:r>
              <a:rPr lang="x-none" sz="2400" dirty="0" smtClean="0">
                <a:latin typeface="Apple Symbols"/>
                <a:cs typeface="Apple Symbols"/>
              </a:rPr>
              <a:t>: كل موظف او عامل يجب ان يتتلقى الاوامر من رئيس واحد فقط.</a:t>
            </a:r>
            <a:endParaRPr lang="en-US" sz="2400" dirty="0" smtClean="0">
              <a:latin typeface="Apple Symbols"/>
              <a:cs typeface="Apple Symbols"/>
            </a:endParaRPr>
          </a:p>
          <a:p>
            <a:pPr marL="355600" indent="-355600" algn="r" rtl="1" fontAlgn="auto">
              <a:spcBef>
                <a:spcPts val="580"/>
              </a:spcBef>
              <a:spcAft>
                <a:spcPts val="0"/>
              </a:spcAft>
              <a:buFont typeface="+mj-lt"/>
              <a:buAutoNum type="arabicPeriod"/>
              <a:defRPr/>
            </a:pPr>
            <a:r>
              <a:rPr lang="x-none" sz="2400" b="1" dirty="0" smtClean="0">
                <a:solidFill>
                  <a:srgbClr val="C00000"/>
                </a:solidFill>
                <a:latin typeface="Apple Symbols"/>
                <a:cs typeface="Apple Symbols"/>
              </a:rPr>
              <a:t>وحدة التوجيه </a:t>
            </a:r>
            <a:r>
              <a:rPr lang="x-none" sz="2400" dirty="0" smtClean="0">
                <a:latin typeface="Apple Symbols"/>
                <a:cs typeface="Apple Symbols"/>
              </a:rPr>
              <a:t>: أي يجب ان تشكل كل مجموعة من الانشطة ذات الهدف الواحد وحدة تنظيمية يديرها رئيس واحد .</a:t>
            </a:r>
            <a:endParaRPr lang="en-US" sz="2400" dirty="0" smtClean="0">
              <a:latin typeface="Apple Symbols"/>
              <a:cs typeface="Apple Symbols"/>
            </a:endParaRPr>
          </a:p>
          <a:p>
            <a:pPr marL="355600" indent="-355600" algn="r" rtl="1" fontAlgn="auto">
              <a:spcBef>
                <a:spcPts val="580"/>
              </a:spcBef>
              <a:spcAft>
                <a:spcPts val="0"/>
              </a:spcAft>
              <a:buFont typeface="+mj-lt"/>
              <a:buAutoNum type="arabicPeriod"/>
              <a:defRPr/>
            </a:pPr>
            <a:r>
              <a:rPr lang="x-none" sz="2400" b="1" dirty="0" smtClean="0">
                <a:solidFill>
                  <a:srgbClr val="C00000"/>
                </a:solidFill>
                <a:latin typeface="Apple Symbols"/>
                <a:cs typeface="Apple Symbols"/>
              </a:rPr>
              <a:t>اذعان المصلحة الفردية للمصلحة العامة :</a:t>
            </a:r>
            <a:r>
              <a:rPr lang="x-none" sz="2400" dirty="0" smtClean="0">
                <a:latin typeface="Apple Symbols"/>
                <a:cs typeface="Apple Symbols"/>
              </a:rPr>
              <a:t>عندما تتعارض المصلحة الشخصية للفرد العامل مع المصلحة العامة للمنظمة يجب اعطاء الاولوية لمصالح المنظمة .</a:t>
            </a:r>
            <a:endParaRPr lang="en-US" sz="24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911871AB-9D48-4801-B797-9F633E21F908}" type="slidenum">
              <a:rPr lang="ar-IQ"/>
              <a:pPr>
                <a:defRPr/>
              </a:pPr>
              <a:t>28</a:t>
            </a:fld>
            <a:endParaRPr lang="ar-IQ"/>
          </a:p>
        </p:txBody>
      </p:sp>
      <p:sp>
        <p:nvSpPr>
          <p:cNvPr id="3" name="عنصر نائب للمحتوى 2"/>
          <p:cNvSpPr>
            <a:spLocks noGrp="1"/>
          </p:cNvSpPr>
          <p:nvPr>
            <p:ph sz="quarter" idx="1"/>
          </p:nvPr>
        </p:nvSpPr>
        <p:spPr>
          <a:xfrm>
            <a:off x="250825" y="188913"/>
            <a:ext cx="8678863" cy="6264423"/>
          </a:xfrm>
        </p:spPr>
        <p:txBody>
          <a:bodyPr>
            <a:noAutofit/>
          </a:bodyPr>
          <a:lstStyle/>
          <a:p>
            <a:pPr marL="457200" indent="-457200" algn="r" rtl="1" fontAlgn="auto">
              <a:spcBef>
                <a:spcPts val="580"/>
              </a:spcBef>
              <a:spcAft>
                <a:spcPts val="0"/>
              </a:spcAft>
              <a:buFont typeface="+mj-lt"/>
              <a:buAutoNum type="arabicPeriod" startAt="7"/>
              <a:defRPr/>
            </a:pPr>
            <a:r>
              <a:rPr lang="x-none" sz="2400" b="1" dirty="0" smtClean="0">
                <a:solidFill>
                  <a:srgbClr val="C00000"/>
                </a:solidFill>
                <a:latin typeface="Apple Symbols"/>
                <a:cs typeface="Apple Symbols"/>
              </a:rPr>
              <a:t>هرمية التنظيم :</a:t>
            </a:r>
            <a:r>
              <a:rPr lang="en-US" sz="2400" b="1" dirty="0" smtClean="0">
                <a:solidFill>
                  <a:srgbClr val="C00000"/>
                </a:solidFill>
                <a:latin typeface="Apple Symbols"/>
                <a:cs typeface="Apple Symbols"/>
              </a:rPr>
              <a:t> </a:t>
            </a:r>
            <a:r>
              <a:rPr lang="x-none" sz="2400" dirty="0" smtClean="0">
                <a:latin typeface="Apple Symbols"/>
                <a:cs typeface="Apple Symbols"/>
              </a:rPr>
              <a:t>يجب ان تخضع الاتصالات لمبدأ التدرج الهرمي حسب خط السلطة من أسفل الى الاعلى  أو بالعكس .</a:t>
            </a:r>
            <a:endParaRPr lang="en-US" sz="2400" dirty="0" smtClean="0">
              <a:latin typeface="Apple Symbols"/>
              <a:cs typeface="Apple Symbols"/>
            </a:endParaRPr>
          </a:p>
          <a:p>
            <a:pPr marL="457200" indent="-457200" algn="r" rtl="1" fontAlgn="auto">
              <a:spcBef>
                <a:spcPts val="580"/>
              </a:spcBef>
              <a:spcAft>
                <a:spcPts val="0"/>
              </a:spcAft>
              <a:buFont typeface="+mj-lt"/>
              <a:buAutoNum type="arabicPeriod" startAt="7"/>
              <a:defRPr/>
            </a:pPr>
            <a:r>
              <a:rPr lang="x-none" sz="2400" b="1" dirty="0" smtClean="0">
                <a:solidFill>
                  <a:srgbClr val="C00000"/>
                </a:solidFill>
                <a:latin typeface="Apple Symbols"/>
                <a:cs typeface="Apple Symbols"/>
              </a:rPr>
              <a:t>المكافأة : </a:t>
            </a:r>
            <a:r>
              <a:rPr lang="x-none" sz="2400" dirty="0" smtClean="0">
                <a:latin typeface="Apple Symbols"/>
                <a:cs typeface="Apple Symbols"/>
              </a:rPr>
              <a:t>يجب ان تكون مكافات الافراد و تعويضاتهم و اجورهم عادلة بحيث تستطيع تحقيق رضاهم عن العمل واصحابه.</a:t>
            </a:r>
            <a:endParaRPr lang="en-US" sz="2400" dirty="0" smtClean="0">
              <a:latin typeface="Apple Symbols"/>
              <a:cs typeface="Apple Symbols"/>
            </a:endParaRPr>
          </a:p>
          <a:p>
            <a:pPr marL="457200" indent="-457200" algn="r" rtl="1" fontAlgn="auto">
              <a:spcBef>
                <a:spcPts val="580"/>
              </a:spcBef>
              <a:spcAft>
                <a:spcPts val="0"/>
              </a:spcAft>
              <a:buFont typeface="+mj-lt"/>
              <a:buAutoNum type="arabicPeriod" startAt="7"/>
              <a:defRPr/>
            </a:pPr>
            <a:r>
              <a:rPr lang="x-none" sz="2400" b="1" dirty="0" smtClean="0">
                <a:solidFill>
                  <a:srgbClr val="C00000"/>
                </a:solidFill>
                <a:latin typeface="Apple Symbols"/>
                <a:cs typeface="Apple Symbols"/>
              </a:rPr>
              <a:t>المركزية :</a:t>
            </a:r>
            <a:r>
              <a:rPr lang="en-US" sz="2400" b="1" dirty="0" smtClean="0">
                <a:solidFill>
                  <a:srgbClr val="C00000"/>
                </a:solidFill>
                <a:latin typeface="Apple Symbols"/>
                <a:cs typeface="Apple Symbols"/>
              </a:rPr>
              <a:t> </a:t>
            </a:r>
            <a:r>
              <a:rPr lang="x-none" sz="2400" dirty="0" smtClean="0">
                <a:latin typeface="Apple Symbols"/>
                <a:cs typeface="Apple Symbols"/>
              </a:rPr>
              <a:t>القرارات المتعلقة بالسياسات العامة والمهمة يجب ان تتركز بيد الادارة العليا . </a:t>
            </a:r>
            <a:endParaRPr lang="en-US" sz="2400" dirty="0" smtClean="0">
              <a:latin typeface="Apple Symbols"/>
              <a:cs typeface="Apple Symbols"/>
            </a:endParaRPr>
          </a:p>
          <a:p>
            <a:pPr marL="514350" indent="-514350" algn="r" rtl="1" fontAlgn="auto">
              <a:spcBef>
                <a:spcPts val="580"/>
              </a:spcBef>
              <a:spcAft>
                <a:spcPts val="0"/>
              </a:spcAft>
              <a:buFont typeface="+mj-lt"/>
              <a:buAutoNum type="arabicPeriod" startAt="7"/>
              <a:defRPr/>
            </a:pPr>
            <a:r>
              <a:rPr lang="x-none" sz="2400" b="1" dirty="0">
                <a:solidFill>
                  <a:srgbClr val="C00000"/>
                </a:solidFill>
                <a:latin typeface="Apple Symbols"/>
                <a:cs typeface="Apple Symbols"/>
              </a:rPr>
              <a:t>الترتيب</a:t>
            </a:r>
            <a:r>
              <a:rPr lang="x-none" sz="2400" b="1" dirty="0" smtClean="0">
                <a:solidFill>
                  <a:srgbClr val="C00000"/>
                </a:solidFill>
                <a:latin typeface="Apple Symbols"/>
                <a:cs typeface="Apple Symbols"/>
              </a:rPr>
              <a:t> : </a:t>
            </a:r>
            <a:r>
              <a:rPr lang="x-none" sz="2400" dirty="0" smtClean="0">
                <a:latin typeface="Apple Symbols"/>
                <a:cs typeface="Apple Symbols"/>
              </a:rPr>
              <a:t>وضع الشئ المناسب في مكانه المناسب .</a:t>
            </a:r>
            <a:endParaRPr lang="en-US" sz="2400" dirty="0" smtClean="0">
              <a:latin typeface="Apple Symbols"/>
              <a:cs typeface="Apple Symbols"/>
            </a:endParaRPr>
          </a:p>
          <a:p>
            <a:pPr marL="514350" indent="-514350" algn="r" rtl="1" fontAlgn="auto">
              <a:spcBef>
                <a:spcPts val="580"/>
              </a:spcBef>
              <a:spcAft>
                <a:spcPts val="0"/>
              </a:spcAft>
              <a:buFont typeface="+mj-lt"/>
              <a:buAutoNum type="arabicPeriod" startAt="7"/>
              <a:defRPr/>
            </a:pPr>
            <a:r>
              <a:rPr lang="x-none" sz="2400" b="1" dirty="0" smtClean="0">
                <a:solidFill>
                  <a:srgbClr val="C00000"/>
                </a:solidFill>
                <a:latin typeface="Apple Symbols"/>
                <a:cs typeface="Apple Symbols"/>
              </a:rPr>
              <a:t>العدالة والمساواة : </a:t>
            </a:r>
            <a:r>
              <a:rPr lang="x-none" sz="2400" dirty="0" smtClean="0">
                <a:latin typeface="Apple Symbols"/>
                <a:cs typeface="Apple Symbols"/>
              </a:rPr>
              <a:t>ان يكون المديرون عادلون في تعاملهم مع مرؤوسيهم .</a:t>
            </a:r>
          </a:p>
          <a:p>
            <a:pPr marL="0" indent="0" algn="r" rtl="1" fontAlgn="auto">
              <a:spcBef>
                <a:spcPts val="580"/>
              </a:spcBef>
              <a:spcAft>
                <a:spcPts val="0"/>
              </a:spcAft>
              <a:buNone/>
              <a:defRPr/>
            </a:pPr>
            <a:r>
              <a:rPr lang="x-none" sz="2400" b="1" dirty="0" smtClean="0">
                <a:solidFill>
                  <a:srgbClr val="C00000"/>
                </a:solidFill>
                <a:latin typeface="Apple Symbols"/>
                <a:cs typeface="Apple Symbols"/>
              </a:rPr>
              <a:t>الاستقرار الوظيفي : </a:t>
            </a:r>
            <a:r>
              <a:rPr lang="x-none" sz="2400" dirty="0" smtClean="0">
                <a:latin typeface="Apple Symbols"/>
                <a:cs typeface="Apple Symbols"/>
              </a:rPr>
              <a:t>اي تكون دوران العمل اقل ما يكون ، واستمرار المحافظة على العمال ذوي الانتاجية العالية لفترة طويلة </a:t>
            </a:r>
            <a:endParaRPr lang="en-US" sz="2400" dirty="0" smtClean="0">
              <a:latin typeface="Apple Symbols"/>
              <a:cs typeface="Apple Symbols"/>
            </a:endParaRPr>
          </a:p>
          <a:p>
            <a:pPr marL="0" indent="0" algn="r" rtl="1" fontAlgn="auto">
              <a:spcBef>
                <a:spcPts val="580"/>
              </a:spcBef>
              <a:spcAft>
                <a:spcPts val="0"/>
              </a:spcAft>
              <a:buNone/>
              <a:defRPr/>
            </a:pPr>
            <a:r>
              <a:rPr lang="x-none" sz="2400" b="1" dirty="0" smtClean="0">
                <a:solidFill>
                  <a:srgbClr val="C00000"/>
                </a:solidFill>
                <a:latin typeface="Apple Symbols"/>
                <a:cs typeface="Apple Symbols"/>
              </a:rPr>
              <a:t>روح المبادرة :</a:t>
            </a:r>
            <a:r>
              <a:rPr lang="en-US" sz="2400" b="1" dirty="0" smtClean="0">
                <a:solidFill>
                  <a:srgbClr val="C00000"/>
                </a:solidFill>
                <a:latin typeface="Apple Symbols"/>
                <a:cs typeface="Apple Symbols"/>
              </a:rPr>
              <a:t> </a:t>
            </a:r>
            <a:r>
              <a:rPr lang="x-none" sz="2400" dirty="0" smtClean="0">
                <a:latin typeface="Apple Symbols"/>
                <a:cs typeface="Apple Symbols"/>
              </a:rPr>
              <a:t>تشجيع العاملين على تقديم افكار جديدة عند اعداد الخطة و تنفيذها</a:t>
            </a:r>
            <a:r>
              <a:rPr lang="en-US" sz="2400" dirty="0" smtClean="0">
                <a:latin typeface="Apple Symbols"/>
                <a:cs typeface="Apple Symbols"/>
              </a:rPr>
              <a:t>.</a:t>
            </a:r>
          </a:p>
          <a:p>
            <a:pPr marL="0" indent="0" algn="r" rtl="1" fontAlgn="auto">
              <a:spcBef>
                <a:spcPts val="580"/>
              </a:spcBef>
              <a:spcAft>
                <a:spcPts val="0"/>
              </a:spcAft>
              <a:buNone/>
              <a:defRPr/>
            </a:pPr>
            <a:r>
              <a:rPr lang="x-none" sz="2400" b="1" dirty="0" smtClean="0">
                <a:solidFill>
                  <a:srgbClr val="C00000"/>
                </a:solidFill>
                <a:latin typeface="Apple Symbols"/>
                <a:cs typeface="Apple Symbols"/>
              </a:rPr>
              <a:t>روح الفريق : </a:t>
            </a:r>
            <a:r>
              <a:rPr lang="x-none" sz="2400" dirty="0" smtClean="0">
                <a:latin typeface="Apple Symbols"/>
                <a:cs typeface="Apple Symbols"/>
              </a:rPr>
              <a:t>اذ يشجع العاملون على العمل ضمن فريق وعلى الادارة ان تدعم هذا الاتجاه .</a:t>
            </a:r>
            <a:endParaRPr lang="ar-IQ" sz="2400" dirty="0" smtClean="0">
              <a:latin typeface="Apple Symbols"/>
              <a:cs typeface="Apple Symbols"/>
            </a:endParaRPr>
          </a:p>
          <a:p>
            <a:pPr marL="566928" indent="-457200" algn="r" rtl="1" fontAlgn="auto">
              <a:spcBef>
                <a:spcPts val="580"/>
              </a:spcBef>
              <a:spcAft>
                <a:spcPts val="0"/>
              </a:spcAft>
              <a:buFont typeface="Wingdings 2"/>
              <a:buNone/>
              <a:defRPr/>
            </a:pPr>
            <a:endParaRPr lang="en-US" sz="20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F038A645-46CC-41A1-AABA-235954B88E67}" type="slidenum">
              <a:rPr lang="ar-IQ"/>
              <a:pPr>
                <a:defRPr/>
              </a:pPr>
              <a:t>29</a:t>
            </a:fld>
            <a:endParaRPr lang="ar-IQ" sz="2400" dirty="0">
              <a:solidFill>
                <a:srgbClr val="33CCCC"/>
              </a:solidFill>
              <a:cs typeface="Simplified Arabic" pitchFamily="2" charset="-78"/>
            </a:endParaRPr>
          </a:p>
        </p:txBody>
      </p:sp>
      <p:sp>
        <p:nvSpPr>
          <p:cNvPr id="3" name="عنصر نائب للمحتوى 2"/>
          <p:cNvSpPr>
            <a:spLocks noGrp="1"/>
          </p:cNvSpPr>
          <p:nvPr>
            <p:ph sz="quarter" idx="1"/>
          </p:nvPr>
        </p:nvSpPr>
        <p:spPr>
          <a:xfrm>
            <a:off x="214313" y="428625"/>
            <a:ext cx="8643937" cy="6072188"/>
          </a:xfrm>
        </p:spPr>
        <p:txBody>
          <a:bodyPr>
            <a:noAutofit/>
          </a:bodyPr>
          <a:lstStyle/>
          <a:p>
            <a:pPr marL="0" indent="0" algn="r" rtl="1" fontAlgn="auto">
              <a:spcBef>
                <a:spcPts val="580"/>
              </a:spcBef>
              <a:spcAft>
                <a:spcPts val="0"/>
              </a:spcAft>
              <a:buNone/>
              <a:defRPr/>
            </a:pPr>
            <a:r>
              <a:rPr lang="ar-sa" sz="2400" b="1" dirty="0" smtClean="0">
                <a:latin typeface="Apple Symbols"/>
                <a:cs typeface="Apple Symbols"/>
              </a:rPr>
              <a:t>ج. المدرسة</a:t>
            </a:r>
            <a:r>
              <a:rPr lang="x-none" sz="2400" b="1" dirty="0" smtClean="0">
                <a:latin typeface="Apple Symbols"/>
                <a:cs typeface="Apple Symbols"/>
              </a:rPr>
              <a:t> البيروقراطية : </a:t>
            </a:r>
            <a:endParaRPr lang="en-US" sz="2400" dirty="0" smtClean="0">
              <a:latin typeface="Apple Symbols"/>
              <a:cs typeface="Apple Symbols"/>
            </a:endParaRPr>
          </a:p>
          <a:p>
            <a:pPr marL="0" indent="0" algn="r" rtl="1" fontAlgn="auto">
              <a:spcBef>
                <a:spcPts val="580"/>
              </a:spcBef>
              <a:spcAft>
                <a:spcPts val="0"/>
              </a:spcAft>
              <a:buNone/>
              <a:defRPr/>
            </a:pPr>
            <a:r>
              <a:rPr lang="x-none" sz="2200" b="1" dirty="0" smtClean="0">
                <a:latin typeface="Apple Symbols"/>
                <a:cs typeface="Apple Symbols"/>
              </a:rPr>
              <a:t>يعد ماكس ويبر العالم الاجتماعي الالماني مؤسس هذه المدرسة ونادى بهذا المفهوم بداية القرن العشرين ، والبيروقراطية تعني حكم المكتب وكان اهتمامه بهذا المفهوم منصبا على كيفية ممارسة السلطة من قبل المديرين منطلقا من ان المدير حصل على موقعه وصلاحياته في المنظمة على اساس الاختيار او الترقية والبيروقراطية في يومنا تعني الاجراءات الطويلة والروتينية والبطئ في مسار العمل الاداري . وفي رأي ماكس ويبر يتألف النظام البيروقراطي من عدد من المكونات (المبادئ ) الاساسية والتي هي : </a:t>
            </a:r>
            <a:endParaRPr lang="en-US" sz="2200" b="1" dirty="0" smtClean="0">
              <a:latin typeface="Apple Symbols"/>
              <a:cs typeface="Apple Symbols"/>
            </a:endParaRPr>
          </a:p>
          <a:p>
            <a:pPr marL="0" indent="0" algn="r" rtl="1">
              <a:buNone/>
            </a:pPr>
            <a:r>
              <a:rPr lang="ar-sa" sz="2400" dirty="0" smtClean="0">
                <a:latin typeface="Apple Symbols"/>
                <a:cs typeface="Apple Symbols"/>
              </a:rPr>
              <a:t>١-</a:t>
            </a:r>
            <a:r>
              <a:rPr lang="x-none" sz="2400" dirty="0" smtClean="0">
                <a:latin typeface="Apple Symbols"/>
                <a:cs typeface="Apple Symbols"/>
              </a:rPr>
              <a:t>تقسيم العمل على اساس التخصص. </a:t>
            </a:r>
            <a:endParaRPr lang="en-US" sz="2400" dirty="0" smtClean="0">
              <a:latin typeface="Apple Symbols"/>
              <a:cs typeface="Apple Symbols"/>
            </a:endParaRPr>
          </a:p>
          <a:p>
            <a:pPr marL="0" indent="0" algn="r" rtl="1">
              <a:buNone/>
            </a:pPr>
            <a:r>
              <a:rPr lang="ar-sa" sz="2400" dirty="0" smtClean="0">
                <a:latin typeface="Apple Symbols"/>
                <a:cs typeface="Apple Symbols"/>
              </a:rPr>
              <a:t>٢-</a:t>
            </a:r>
            <a:r>
              <a:rPr lang="x-none" sz="2400" dirty="0" smtClean="0">
                <a:latin typeface="Apple Symbols"/>
                <a:cs typeface="Apple Symbols"/>
              </a:rPr>
              <a:t>منح </a:t>
            </a:r>
            <a:r>
              <a:rPr lang="x-none" sz="2400" dirty="0">
                <a:latin typeface="Apple Symbols"/>
                <a:cs typeface="Apple Symbols"/>
              </a:rPr>
              <a:t>الصلاحيات اللازمة لتنفيذ الاعمال . </a:t>
            </a:r>
            <a:endParaRPr lang="en-US" sz="2400" dirty="0">
              <a:latin typeface="Apple Symbols"/>
              <a:cs typeface="Apple Symbols"/>
            </a:endParaRPr>
          </a:p>
          <a:p>
            <a:pPr marL="0" indent="0" algn="r" rtl="1">
              <a:buNone/>
            </a:pPr>
            <a:r>
              <a:rPr lang="ar-sa" sz="2400" dirty="0" smtClean="0">
                <a:latin typeface="Apple Symbols"/>
                <a:cs typeface="Apple Symbols"/>
              </a:rPr>
              <a:t>٣-</a:t>
            </a:r>
            <a:r>
              <a:rPr lang="x-none" sz="2400" dirty="0" smtClean="0">
                <a:latin typeface="Apple Symbols"/>
                <a:cs typeface="Apple Symbols"/>
              </a:rPr>
              <a:t>اختيار </a:t>
            </a:r>
            <a:r>
              <a:rPr lang="x-none" sz="2400" dirty="0">
                <a:latin typeface="Apple Symbols"/>
                <a:cs typeface="Apple Symbols"/>
              </a:rPr>
              <a:t>الاعضاء للوظائف يتم على اساس التدريب </a:t>
            </a:r>
            <a:r>
              <a:rPr lang="x-none" sz="2400" dirty="0" smtClean="0">
                <a:latin typeface="Apple Symbols"/>
                <a:cs typeface="Apple Symbols"/>
              </a:rPr>
              <a:t>والخبرة</a:t>
            </a:r>
            <a:r>
              <a:rPr lang="ar-sa" sz="2400" dirty="0" smtClean="0">
                <a:latin typeface="Apple Symbols"/>
                <a:cs typeface="Apple Symbols"/>
              </a:rPr>
              <a:t>.</a:t>
            </a:r>
            <a:r>
              <a:rPr lang="x-none" sz="2400" dirty="0" smtClean="0">
                <a:latin typeface="Apple Symbols"/>
                <a:cs typeface="Apple Symbols"/>
              </a:rPr>
              <a:t> </a:t>
            </a:r>
            <a:endParaRPr lang="en-US" sz="2400" dirty="0">
              <a:latin typeface="Apple Symbols"/>
              <a:cs typeface="Apple Symbols"/>
            </a:endParaRPr>
          </a:p>
          <a:p>
            <a:pPr marL="0" indent="0" algn="r" rtl="1">
              <a:buNone/>
            </a:pPr>
            <a:r>
              <a:rPr lang="ar-sa" sz="2400" dirty="0" smtClean="0">
                <a:latin typeface="Apple Symbols"/>
                <a:cs typeface="Apple Symbols"/>
              </a:rPr>
              <a:t>٤-</a:t>
            </a:r>
            <a:r>
              <a:rPr lang="x-none" sz="2400" dirty="0" smtClean="0">
                <a:latin typeface="Apple Symbols"/>
                <a:cs typeface="Apple Symbols"/>
              </a:rPr>
              <a:t>التنظيم </a:t>
            </a:r>
            <a:r>
              <a:rPr lang="x-none" sz="2400" dirty="0">
                <a:latin typeface="Apple Symbols"/>
                <a:cs typeface="Apple Symbols"/>
              </a:rPr>
              <a:t>البيروقراطي ينقسم الى عدة مستويات متخذا شكلا هرميا . </a:t>
            </a:r>
            <a:endParaRPr lang="en-US" sz="2400" dirty="0">
              <a:latin typeface="Apple Symbols"/>
              <a:cs typeface="Apple Symbols"/>
            </a:endParaRPr>
          </a:p>
          <a:p>
            <a:pPr marL="0" indent="0" algn="r" rtl="1">
              <a:buNone/>
            </a:pPr>
            <a:r>
              <a:rPr lang="ar-sa" sz="2400" dirty="0" smtClean="0">
                <a:latin typeface="Apple Symbols"/>
                <a:cs typeface="Apple Symbols"/>
              </a:rPr>
              <a:t>٥-</a:t>
            </a:r>
            <a:r>
              <a:rPr lang="x-none" sz="2400" dirty="0" smtClean="0">
                <a:latin typeface="Apple Symbols"/>
                <a:cs typeface="Apple Symbols"/>
              </a:rPr>
              <a:t>اعتماد </a:t>
            </a:r>
            <a:r>
              <a:rPr lang="x-none" sz="2400" dirty="0">
                <a:latin typeface="Apple Symbols"/>
                <a:cs typeface="Apple Symbols"/>
              </a:rPr>
              <a:t>الترقية على مبدا الاقدمية والخبرة معا. </a:t>
            </a:r>
            <a:endParaRPr lang="en-US" sz="2400" dirty="0">
              <a:latin typeface="Apple Symbols"/>
              <a:cs typeface="Apple Symbols"/>
            </a:endParaRPr>
          </a:p>
          <a:p>
            <a:pPr marL="0" indent="0" algn="r" rtl="1">
              <a:buNone/>
            </a:pPr>
            <a:r>
              <a:rPr lang="ar-sa" sz="2400" dirty="0" smtClean="0">
                <a:latin typeface="Apple Symbols"/>
                <a:cs typeface="Apple Symbols"/>
              </a:rPr>
              <a:t>٦-</a:t>
            </a:r>
            <a:r>
              <a:rPr lang="x-none" sz="2400" dirty="0" smtClean="0">
                <a:latin typeface="Apple Symbols"/>
                <a:cs typeface="Apple Symbols"/>
              </a:rPr>
              <a:t>توثيق </a:t>
            </a:r>
            <a:r>
              <a:rPr lang="x-none" sz="2400" dirty="0">
                <a:latin typeface="Apple Symbols"/>
                <a:cs typeface="Apple Symbols"/>
              </a:rPr>
              <a:t>الاعمال والقواعد والقرارات الادارية (الارشيف</a:t>
            </a:r>
            <a:r>
              <a:rPr lang="x-none" sz="2400" dirty="0" smtClean="0">
                <a:latin typeface="Apple Symbols"/>
                <a:cs typeface="Apple Symbols"/>
              </a:rPr>
              <a:t>). أي </a:t>
            </a:r>
            <a:r>
              <a:rPr lang="x-none" sz="2400" dirty="0">
                <a:latin typeface="Apple Symbols"/>
                <a:cs typeface="Apple Symbols"/>
              </a:rPr>
              <a:t>وجود ارشيف لحفظ الوثائق والقرارات . </a:t>
            </a:r>
            <a:endParaRPr lang="en-US" sz="2400" dirty="0">
              <a:latin typeface="Apple Symbols"/>
              <a:cs typeface="Apple Symbols"/>
            </a:endParaRPr>
          </a:p>
          <a:p>
            <a:pPr marL="0" indent="0" algn="r" rtl="1">
              <a:buNone/>
            </a:pPr>
            <a:r>
              <a:rPr lang="ar-sa" sz="2400" dirty="0" smtClean="0">
                <a:latin typeface="Apple Symbols"/>
                <a:cs typeface="Apple Symbols"/>
              </a:rPr>
              <a:t>٧-</a:t>
            </a:r>
            <a:r>
              <a:rPr lang="x-none" sz="2400" dirty="0" smtClean="0">
                <a:latin typeface="Apple Symbols"/>
                <a:cs typeface="Apple Symbols"/>
              </a:rPr>
              <a:t>ايجاد </a:t>
            </a:r>
            <a:r>
              <a:rPr lang="x-none" sz="2400" dirty="0">
                <a:latin typeface="Apple Symbols"/>
                <a:cs typeface="Apple Symbols"/>
              </a:rPr>
              <a:t>نظام للعمل والراتب والعلاوات والترقيات والتدريب والتقاعد . </a:t>
            </a:r>
            <a:endParaRPr lang="en-US" sz="2400" dirty="0">
              <a:latin typeface="Apple Symbols"/>
              <a:cs typeface="Apple Symbols"/>
            </a:endParaRPr>
          </a:p>
          <a:p>
            <a:pPr marL="0" indent="0" algn="r" rtl="1" fontAlgn="auto">
              <a:spcBef>
                <a:spcPts val="580"/>
              </a:spcBef>
              <a:spcAft>
                <a:spcPts val="0"/>
              </a:spcAft>
              <a:buNone/>
              <a:defRPr/>
            </a:pPr>
            <a:endParaRPr lang="ar-IQ" sz="17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AD7A0FCB-4D4A-4783-90CA-555E76896E47}" type="slidenum">
              <a:rPr lang="ar-IQ"/>
              <a:pPr>
                <a:defRPr/>
              </a:pPr>
              <a:t>3</a:t>
            </a:fld>
            <a:endParaRPr lang="ar-IQ"/>
          </a:p>
        </p:txBody>
      </p:sp>
      <p:sp>
        <p:nvSpPr>
          <p:cNvPr id="8195" name="عنصر نائب للمحتوى 2"/>
          <p:cNvSpPr>
            <a:spLocks noGrp="1"/>
          </p:cNvSpPr>
          <p:nvPr>
            <p:ph sz="quarter" idx="1"/>
          </p:nvPr>
        </p:nvSpPr>
        <p:spPr>
          <a:xfrm>
            <a:off x="214313" y="357188"/>
            <a:ext cx="8643937" cy="6143625"/>
          </a:xfrm>
        </p:spPr>
        <p:txBody>
          <a:bodyPr anchor="ctr"/>
          <a:lstStyle/>
          <a:p>
            <a:pPr algn="ctr" rtl="1">
              <a:buFont typeface="Wingdings 2" pitchFamily="18" charset="2"/>
              <a:buNone/>
            </a:pPr>
            <a:r>
              <a:rPr lang="ar-IQ" dirty="0" smtClean="0">
                <a:latin typeface="Apple Symbols"/>
                <a:cs typeface="Apple Symbols"/>
              </a:rPr>
              <a:t>         </a:t>
            </a:r>
            <a:r>
              <a:rPr lang="x-none" dirty="0" smtClean="0">
                <a:latin typeface="Apple Symbols"/>
                <a:cs typeface="Apple Symbols"/>
              </a:rPr>
              <a:t>وان المستقبل سيعتمد الى حد كبير على نتائج القرارات التي سيتخذها المديرون في المنظمات ، لانها من الاركان الاساسية للتغيير نحو الاحسن، ولحاجة المنظمات الى من هواكثر تأهيلا من حيث الشخصية والخبرة العلمية والعملية.</a:t>
            </a:r>
            <a:endParaRPr lang="en-US" dirty="0" smtClean="0">
              <a:latin typeface="Apple Symbols"/>
              <a:cs typeface="Apple Symbols"/>
            </a:endParaRPr>
          </a:p>
          <a:p>
            <a:pPr algn="ctr" rtl="1">
              <a:buFont typeface="Wingdings 2" pitchFamily="18" charset="2"/>
              <a:buNone/>
            </a:pPr>
            <a:endParaRPr lang="ar-IQ" dirty="0" smtClean="0">
              <a:latin typeface="Apple Symbols"/>
              <a:cs typeface="Apple Symbols"/>
            </a:endParaRPr>
          </a:p>
          <a:p>
            <a:pPr algn="ctr" rtl="1">
              <a:buFont typeface="Wingdings 2" pitchFamily="18" charset="2"/>
              <a:buNone/>
            </a:pPr>
            <a:endParaRPr lang="ar-IQ"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88"/>
            <a:ext cx="8229600" cy="847725"/>
          </a:xfrm>
        </p:spPr>
        <p:txBody>
          <a:bodyPr>
            <a:noAutofit/>
          </a:bodyPr>
          <a:lstStyle/>
          <a:p>
            <a:pPr algn="ctr" fontAlgn="auto">
              <a:spcAft>
                <a:spcPts val="0"/>
              </a:spcAft>
              <a:defRPr/>
            </a:pPr>
            <a:r>
              <a:rPr lang="x-none" sz="2800" b="1" dirty="0" smtClean="0">
                <a:solidFill>
                  <a:srgbClr val="0000FF"/>
                </a:solidFill>
                <a:effectLst>
                  <a:outerShdw blurRad="38100" dist="38100" dir="2700000" algn="tl">
                    <a:srgbClr val="000000">
                      <a:alpha val="43137"/>
                    </a:srgbClr>
                  </a:outerShdw>
                </a:effectLst>
                <a:latin typeface="Apple Symbols"/>
                <a:cs typeface="Apple Symbols"/>
              </a:rPr>
              <a:t>المرحلة الثانية : المدارس السلوكية (العلاقات </a:t>
            </a:r>
            <a:r>
              <a:rPr lang="x-none" sz="2800" b="1" dirty="0" err="1" smtClean="0">
                <a:solidFill>
                  <a:srgbClr val="0000FF"/>
                </a:solidFill>
                <a:effectLst>
                  <a:outerShdw blurRad="38100" dist="38100" dir="2700000" algn="tl">
                    <a:srgbClr val="000000">
                      <a:alpha val="43137"/>
                    </a:srgbClr>
                  </a:outerShdw>
                </a:effectLst>
                <a:latin typeface="Apple Symbols"/>
                <a:cs typeface="Apple Symbols"/>
              </a:rPr>
              <a:t>الانسانية</a:t>
            </a:r>
            <a:r>
              <a:rPr lang="x-none" sz="2800" b="1" dirty="0" smtClean="0">
                <a:solidFill>
                  <a:srgbClr val="0000FF"/>
                </a:solidFill>
                <a:effectLst>
                  <a:outerShdw blurRad="38100" dist="38100" dir="2700000" algn="tl">
                    <a:srgbClr val="000000">
                      <a:alpha val="43137"/>
                    </a:srgbClr>
                  </a:outerShdw>
                </a:effectLst>
                <a:latin typeface="Apple Symbols"/>
                <a:cs typeface="Apple Symbols"/>
              </a:rPr>
              <a:t>)</a:t>
            </a:r>
            <a:endParaRPr lang="ar-IQ" sz="2800" b="1" dirty="0">
              <a:solidFill>
                <a:srgbClr val="0000FF"/>
              </a:solidFill>
              <a:effectLst>
                <a:outerShdw blurRad="38100" dist="38100" dir="2700000" algn="tl">
                  <a:srgbClr val="000000">
                    <a:alpha val="43137"/>
                  </a:srgbClr>
                </a:outerShdw>
              </a:effectLst>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42B46A0F-CD35-4280-9D78-BF62D59A81DF}" type="slidenum">
              <a:rPr lang="ar-IQ"/>
              <a:pPr>
                <a:defRPr/>
              </a:pPr>
              <a:t>30</a:t>
            </a:fld>
            <a:endParaRPr lang="ar-IQ"/>
          </a:p>
        </p:txBody>
      </p:sp>
      <p:sp>
        <p:nvSpPr>
          <p:cNvPr id="3" name="عنصر نائب للمحتوى 2"/>
          <p:cNvSpPr>
            <a:spLocks noGrp="1"/>
          </p:cNvSpPr>
          <p:nvPr>
            <p:ph sz="quarter" idx="1"/>
          </p:nvPr>
        </p:nvSpPr>
        <p:spPr>
          <a:xfrm>
            <a:off x="285750" y="1357313"/>
            <a:ext cx="8572500" cy="5000625"/>
          </a:xfrm>
        </p:spPr>
        <p:txBody>
          <a:bodyPr>
            <a:normAutofit/>
          </a:bodyPr>
          <a:lstStyle/>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أكدت هذه المدارس على دراسة سلوك الفرد في المنظمة فضلا عن دراسة تفاعل </a:t>
            </a:r>
            <a:r>
              <a:rPr lang="x-none" dirty="0" err="1" smtClean="0">
                <a:latin typeface="Apple Symbols"/>
                <a:cs typeface="Apple Symbols"/>
              </a:rPr>
              <a:t>افراد</a:t>
            </a:r>
            <a:r>
              <a:rPr lang="x-none" dirty="0" smtClean="0">
                <a:latin typeface="Apple Symbols"/>
                <a:cs typeface="Apple Symbols"/>
              </a:rPr>
              <a:t> الجماعة بعضهم مع البعض ودور الجماعة في كفاءة المنظمة ، بعد </a:t>
            </a:r>
            <a:r>
              <a:rPr lang="x-none" dirty="0" err="1" smtClean="0">
                <a:latin typeface="Apple Symbols"/>
                <a:cs typeface="Apple Symbols"/>
              </a:rPr>
              <a:t>ان</a:t>
            </a:r>
            <a:r>
              <a:rPr lang="x-none" dirty="0" smtClean="0">
                <a:latin typeface="Apple Symbols"/>
                <a:cs typeface="Apple Symbols"/>
              </a:rPr>
              <a:t> وجهت الانتقادات </a:t>
            </a:r>
            <a:r>
              <a:rPr lang="x-none" dirty="0" err="1" smtClean="0">
                <a:latin typeface="Apple Symbols"/>
                <a:cs typeface="Apple Symbols"/>
              </a:rPr>
              <a:t>الاتية</a:t>
            </a:r>
            <a:r>
              <a:rPr lang="x-none" dirty="0" smtClean="0">
                <a:latin typeface="Apple Symbols"/>
                <a:cs typeface="Apple Symbols"/>
              </a:rPr>
              <a:t> </a:t>
            </a:r>
            <a:r>
              <a:rPr lang="x-none" dirty="0" err="1" smtClean="0">
                <a:latin typeface="Apple Symbols"/>
                <a:cs typeface="Apple Symbols"/>
              </a:rPr>
              <a:t>الى</a:t>
            </a:r>
            <a:r>
              <a:rPr lang="x-none" dirty="0" smtClean="0">
                <a:latin typeface="Apple Symbols"/>
                <a:cs typeface="Apple Symbols"/>
              </a:rPr>
              <a:t> المدارس الكلاسيكية:</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نظرت </a:t>
            </a:r>
            <a:r>
              <a:rPr lang="x-none" dirty="0" err="1" smtClean="0">
                <a:latin typeface="Apple Symbols"/>
                <a:cs typeface="Apple Symbols"/>
              </a:rPr>
              <a:t>الى</a:t>
            </a:r>
            <a:r>
              <a:rPr lang="x-none" dirty="0" smtClean="0">
                <a:latin typeface="Apple Symbols"/>
                <a:cs typeface="Apple Symbols"/>
              </a:rPr>
              <a:t> </a:t>
            </a:r>
            <a:r>
              <a:rPr lang="x-none" dirty="0" err="1" smtClean="0">
                <a:latin typeface="Apple Symbols"/>
                <a:cs typeface="Apple Symbols"/>
              </a:rPr>
              <a:t>الانسان</a:t>
            </a:r>
            <a:r>
              <a:rPr lang="x-none" dirty="0" smtClean="0">
                <a:latin typeface="Apple Symbols"/>
                <a:cs typeface="Apple Symbols"/>
              </a:rPr>
              <a:t> على انه </a:t>
            </a:r>
            <a:r>
              <a:rPr lang="x-none" dirty="0" err="1" smtClean="0">
                <a:latin typeface="Apple Symbols"/>
                <a:cs typeface="Apple Symbols"/>
              </a:rPr>
              <a:t>اشبه</a:t>
            </a:r>
            <a:r>
              <a:rPr lang="x-none" dirty="0" smtClean="0">
                <a:latin typeface="Apple Symbols"/>
                <a:cs typeface="Apple Symbols"/>
              </a:rPr>
              <a:t> </a:t>
            </a:r>
            <a:r>
              <a:rPr lang="x-none" dirty="0" err="1" smtClean="0">
                <a:latin typeface="Apple Symbols"/>
                <a:cs typeface="Apple Symbols"/>
              </a:rPr>
              <a:t>بالالة</a:t>
            </a:r>
            <a:r>
              <a:rPr lang="x-none" dirty="0" smtClean="0">
                <a:latin typeface="Apple Symbols"/>
                <a:cs typeface="Apple Symbols"/>
              </a:rPr>
              <a:t> </a:t>
            </a:r>
            <a:r>
              <a:rPr lang="x-none" dirty="0" err="1" smtClean="0">
                <a:latin typeface="Apple Symbols"/>
                <a:cs typeface="Apple Symbols"/>
              </a:rPr>
              <a:t>لانها</a:t>
            </a:r>
            <a:r>
              <a:rPr lang="x-none" dirty="0" smtClean="0">
                <a:latin typeface="Apple Symbols"/>
                <a:cs typeface="Apple Symbols"/>
              </a:rPr>
              <a:t> </a:t>
            </a:r>
            <a:r>
              <a:rPr lang="x-none" dirty="0" err="1" smtClean="0">
                <a:latin typeface="Apple Symbols"/>
                <a:cs typeface="Apple Symbols"/>
              </a:rPr>
              <a:t>اهملت</a:t>
            </a:r>
            <a:r>
              <a:rPr lang="x-none" dirty="0" smtClean="0">
                <a:latin typeface="Apple Symbols"/>
                <a:cs typeface="Apple Symbols"/>
              </a:rPr>
              <a:t> القدرات الذاتية للفرد ومهاراته ومواهبه واستيعابه في العمل .</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ركزت على الحوافز المادية فقط في تشجيع العاملين لزيادة كفاءاتهم </a:t>
            </a:r>
            <a:r>
              <a:rPr lang="x-none" dirty="0" err="1" smtClean="0">
                <a:latin typeface="Apple Symbols"/>
                <a:cs typeface="Apple Symbols"/>
              </a:rPr>
              <a:t>الانتاجية</a:t>
            </a:r>
            <a:r>
              <a:rPr lang="x-none" dirty="0" smtClean="0">
                <a:latin typeface="Apple Symbols"/>
                <a:cs typeface="Apple Symbols"/>
              </a:rPr>
              <a:t> .</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اعتبرت المنظمة </a:t>
            </a:r>
            <a:r>
              <a:rPr lang="x-none" dirty="0" err="1" smtClean="0">
                <a:latin typeface="Apple Symbols"/>
                <a:cs typeface="Apple Symbols"/>
              </a:rPr>
              <a:t>انها</a:t>
            </a:r>
            <a:r>
              <a:rPr lang="x-none" dirty="0" smtClean="0">
                <a:latin typeface="Apple Symbols"/>
                <a:cs typeface="Apple Symbols"/>
              </a:rPr>
              <a:t> نظام مغلق </a:t>
            </a:r>
            <a:r>
              <a:rPr lang="x-none" dirty="0" err="1" smtClean="0">
                <a:latin typeface="Apple Symbols"/>
                <a:cs typeface="Apple Symbols"/>
              </a:rPr>
              <a:t>لاعلاقة</a:t>
            </a:r>
            <a:r>
              <a:rPr lang="x-none" dirty="0" smtClean="0">
                <a:latin typeface="Apple Symbols"/>
                <a:cs typeface="Apple Symbols"/>
              </a:rPr>
              <a:t> لها بالبيئة المحيطة </a:t>
            </a:r>
            <a:r>
              <a:rPr lang="x-none" dirty="0" err="1" smtClean="0">
                <a:latin typeface="Apple Symbols"/>
                <a:cs typeface="Apple Symbols"/>
              </a:rPr>
              <a:t>بها</a:t>
            </a:r>
            <a:r>
              <a:rPr lang="x-none" dirty="0" smtClean="0">
                <a:latin typeface="Apple Symbols"/>
                <a:cs typeface="Apple Symbols"/>
              </a:rPr>
              <a:t>.</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dirty="0" smtClean="0">
                <a:latin typeface="Apple Symbols"/>
                <a:cs typeface="Apple Symbols"/>
              </a:rPr>
              <a:t>اهتمت بتنظيم واحدوهو التنظيم الرسمي بأعتباره التنظيم الذي يحقق اهداف المنظمة.</a:t>
            </a:r>
            <a:endParaRPr lang="en-US"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88"/>
            <a:ext cx="8229600" cy="776287"/>
          </a:xfrm>
        </p:spPr>
        <p:txBody>
          <a:bodyPr>
            <a:normAutofit/>
          </a:bodyPr>
          <a:lstStyle/>
          <a:p>
            <a:pPr algn="ctr" fontAlgn="auto">
              <a:spcAft>
                <a:spcPts val="0"/>
              </a:spcAft>
              <a:defRPr/>
            </a:pPr>
            <a:r>
              <a:rPr lang="x-none" sz="2800" b="1" dirty="0" smtClean="0">
                <a:solidFill>
                  <a:srgbClr val="0000FF"/>
                </a:solidFill>
                <a:effectLst>
                  <a:outerShdw blurRad="38100" dist="38100" dir="2700000" algn="tl">
                    <a:srgbClr val="000000">
                      <a:alpha val="43137"/>
                    </a:srgbClr>
                  </a:outerShdw>
                </a:effectLst>
                <a:latin typeface="Apple Symbols"/>
                <a:cs typeface="Apple Symbols"/>
              </a:rPr>
              <a:t>ومن ابرز رواد هذه المرحلة هم:</a:t>
            </a:r>
            <a:endParaRPr lang="ar-IQ" sz="2800" b="1" dirty="0">
              <a:solidFill>
                <a:srgbClr val="0000FF"/>
              </a:solidFill>
              <a:effectLst>
                <a:outerShdw blurRad="38100" dist="38100" dir="2700000" algn="tl">
                  <a:srgbClr val="000000">
                    <a:alpha val="43137"/>
                  </a:srgbClr>
                </a:outerShdw>
              </a:effectLst>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B5F153EA-9B3F-496A-A944-BF1EB2B4CA7B}" type="slidenum">
              <a:rPr lang="ar-IQ"/>
              <a:pPr>
                <a:defRPr/>
              </a:pPr>
              <a:t>31</a:t>
            </a:fld>
            <a:endParaRPr lang="ar-IQ"/>
          </a:p>
        </p:txBody>
      </p:sp>
      <p:sp>
        <p:nvSpPr>
          <p:cNvPr id="3" name="عنصر نائب للمحتوى 2"/>
          <p:cNvSpPr>
            <a:spLocks noGrp="1"/>
          </p:cNvSpPr>
          <p:nvPr>
            <p:ph sz="quarter" idx="1"/>
          </p:nvPr>
        </p:nvSpPr>
        <p:spPr>
          <a:xfrm>
            <a:off x="285750" y="1428750"/>
            <a:ext cx="8472488" cy="4737100"/>
          </a:xfrm>
        </p:spPr>
        <p:txBody>
          <a:bodyPr>
            <a:normAutofit/>
          </a:bodyPr>
          <a:lstStyle/>
          <a:p>
            <a:pPr marL="274320" indent="-274320" algn="r" rtl="1" fontAlgn="auto">
              <a:spcBef>
                <a:spcPts val="580"/>
              </a:spcBef>
              <a:spcAft>
                <a:spcPts val="0"/>
              </a:spcAft>
              <a:buFont typeface="Wingdings 2"/>
              <a:buNone/>
              <a:defRPr/>
            </a:pPr>
            <a:r>
              <a:rPr lang="ar-IQ" b="1" dirty="0" smtClean="0">
                <a:latin typeface="Apple Symbols"/>
                <a:cs typeface="Apple Symbols"/>
              </a:rPr>
              <a:t>  </a:t>
            </a:r>
            <a:r>
              <a:rPr lang="x-none" b="1" dirty="0" err="1" smtClean="0">
                <a:latin typeface="Apple Symbols"/>
                <a:cs typeface="Apple Symbols"/>
              </a:rPr>
              <a:t>اولا</a:t>
            </a:r>
            <a:r>
              <a:rPr lang="x-none" b="1" dirty="0" smtClean="0">
                <a:latin typeface="Apple Symbols"/>
                <a:cs typeface="Apple Symbols"/>
              </a:rPr>
              <a:t>: </a:t>
            </a:r>
            <a:r>
              <a:rPr lang="x-none" b="1" dirty="0" err="1" smtClean="0">
                <a:latin typeface="Apple Symbols"/>
                <a:cs typeface="Apple Symbols"/>
              </a:rPr>
              <a:t>التون</a:t>
            </a:r>
            <a:r>
              <a:rPr lang="x-none" b="1" dirty="0" smtClean="0">
                <a:latin typeface="Apple Symbols"/>
                <a:cs typeface="Apple Symbols"/>
              </a:rPr>
              <a:t> مايو(1880-1949)</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sz="2000" dirty="0" smtClean="0">
                <a:latin typeface="Apple Symbols"/>
                <a:cs typeface="Apple Symbols"/>
              </a:rPr>
              <a:t>يعد التون مايو الرائد الاول الذي وضع الاسس الاولية لهذه المرحلة ،لانه قاد زملائه دكسن ، وروثلر) واخرون للقيام بتجارب عديدة في مصانع هوثورن لشركة ويسترن الكتريك في شيكاغو عام 1924م لدراسة ظروف العمل وعدد ساعات العمل والتهوية والانارة وتاثيرها في انتاجية العاملين، وفي النتيجة توصلوا الى ان هناك عوامل سلوكية تؤثر في انتاجية العاملين من اهمها :</a:t>
            </a:r>
          </a:p>
          <a:p>
            <a:pPr marL="514350" indent="-514350" algn="r" rtl="1" fontAlgn="auto">
              <a:spcBef>
                <a:spcPts val="580"/>
              </a:spcBef>
              <a:spcAft>
                <a:spcPts val="0"/>
              </a:spcAft>
              <a:buFont typeface="+mj-lt"/>
              <a:buAutoNum type="arabicPeriod"/>
              <a:defRPr/>
            </a:pPr>
            <a:r>
              <a:rPr lang="x-none" sz="2000" dirty="0" smtClean="0">
                <a:latin typeface="Apple Symbols"/>
                <a:cs typeface="Apple Symbols"/>
              </a:rPr>
              <a:t>الحوافز الاقتصادية وحدها لا تكفي لزيادة الانتاجية ، فالحوافز المعنوية لها تأثيرها في تحفيز الافراد للعمل . </a:t>
            </a:r>
          </a:p>
          <a:p>
            <a:pPr marL="514350" indent="-514350" algn="r" rtl="1" fontAlgn="auto">
              <a:spcBef>
                <a:spcPts val="580"/>
              </a:spcBef>
              <a:spcAft>
                <a:spcPts val="0"/>
              </a:spcAft>
              <a:buFont typeface="+mj-lt"/>
              <a:buAutoNum type="arabicPeriod"/>
              <a:defRPr/>
            </a:pPr>
            <a:r>
              <a:rPr lang="x-none" sz="2000" dirty="0" smtClean="0">
                <a:latin typeface="Apple Symbols"/>
                <a:cs typeface="Apple Symbols"/>
              </a:rPr>
              <a:t>ان العامل يتأثر في عمله بالعلاقات الاجتماعية وروح العمل السائدة في مؤسسته اكثر من تاثره بنظم الرقابة الادارية المفروضة عليه.</a:t>
            </a:r>
          </a:p>
          <a:p>
            <a:pPr marL="514350" indent="-514350" algn="r" rtl="1" fontAlgn="auto">
              <a:spcBef>
                <a:spcPts val="580"/>
              </a:spcBef>
              <a:spcAft>
                <a:spcPts val="0"/>
              </a:spcAft>
              <a:buFont typeface="+mj-lt"/>
              <a:buAutoNum type="arabicPeriod"/>
              <a:defRPr/>
            </a:pPr>
            <a:r>
              <a:rPr lang="x-none" sz="2000" dirty="0" smtClean="0">
                <a:latin typeface="Apple Symbols"/>
                <a:cs typeface="Apple Symbols"/>
              </a:rPr>
              <a:t>الترابط بين رضا الفرد العامل وانتاجيته .</a:t>
            </a:r>
          </a:p>
          <a:p>
            <a:pPr marL="514350" indent="-514350" algn="r" rtl="1" fontAlgn="auto">
              <a:spcBef>
                <a:spcPts val="580"/>
              </a:spcBef>
              <a:spcAft>
                <a:spcPts val="0"/>
              </a:spcAft>
              <a:buFont typeface="+mj-lt"/>
              <a:buAutoNum type="arabicPeriod"/>
              <a:defRPr/>
            </a:pPr>
            <a:r>
              <a:rPr lang="x-none" sz="2000" dirty="0" smtClean="0">
                <a:latin typeface="Apple Symbols"/>
                <a:cs typeface="Apple Symbols"/>
              </a:rPr>
              <a:t>التركيز على اتباع الاسلوب الديمقراطي والمشاركة كنمط في القيادة.</a:t>
            </a:r>
          </a:p>
          <a:p>
            <a:pPr marL="514350" indent="-514350" algn="r" rtl="1" fontAlgn="auto">
              <a:spcBef>
                <a:spcPts val="580"/>
              </a:spcBef>
              <a:spcAft>
                <a:spcPts val="0"/>
              </a:spcAft>
              <a:buFont typeface="+mj-lt"/>
              <a:buAutoNum type="arabicPeriod"/>
              <a:defRPr/>
            </a:pPr>
            <a:r>
              <a:rPr lang="x-none" sz="2000" dirty="0" smtClean="0">
                <a:latin typeface="Apple Symbols"/>
                <a:cs typeface="Apple Symbols"/>
              </a:rPr>
              <a:t>حاجة المديرين الى مهارات اجتماعية بقدر حاجاتهم الى مهارات فنية.</a:t>
            </a:r>
          </a:p>
          <a:p>
            <a:pPr marL="514350" indent="-514350" algn="r" rtl="1" fontAlgn="auto">
              <a:spcBef>
                <a:spcPts val="580"/>
              </a:spcBef>
              <a:spcAft>
                <a:spcPts val="0"/>
              </a:spcAft>
              <a:buFont typeface="+mj-lt"/>
              <a:buAutoNum type="arabicPeriod"/>
              <a:defRPr/>
            </a:pPr>
            <a:endParaRPr lang="x-none" sz="2000" dirty="0" smtClean="0">
              <a:latin typeface="Apple Symbols"/>
              <a:cs typeface="Apple Symbols"/>
            </a:endParaRPr>
          </a:p>
          <a:p>
            <a:pPr marL="514350" indent="-514350" algn="r" rtl="1" fontAlgn="auto">
              <a:spcBef>
                <a:spcPts val="580"/>
              </a:spcBef>
              <a:spcAft>
                <a:spcPts val="0"/>
              </a:spcAft>
              <a:buFont typeface="Wingdings 2"/>
              <a:buNone/>
              <a:defRPr/>
            </a:pPr>
            <a:endParaRPr lang="en-US" sz="2000" dirty="0" smtClean="0">
              <a:latin typeface="Apple Symbols"/>
              <a:cs typeface="Apple Symbols"/>
            </a:endParaRPr>
          </a:p>
          <a:p>
            <a:pPr marL="274320" indent="-274320" algn="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Scale>
                                      <p:cBhvr>
                                        <p:cTn id="13"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0" end="0"/>
                                            </p:txEl>
                                          </p:spTgt>
                                        </p:tgtEl>
                                        <p:attrNameLst>
                                          <p:attrName>ppt_x</p:attrName>
                                          <p:attrName>ppt_y</p:attrName>
                                        </p:attrNameLst>
                                      </p:cBhvr>
                                    </p:animMotion>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Scale>
                                      <p:cBhvr>
                                        <p:cTn id="20"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3">
                                            <p:txEl>
                                              <p:pRg st="1" end="1"/>
                                            </p:txEl>
                                          </p:spTgt>
                                        </p:tgtEl>
                                        <p:attrNameLst>
                                          <p:attrName>ppt_x</p:attrName>
                                          <p:attrName>ppt_y</p:attrName>
                                        </p:attrNameLst>
                                      </p:cBhvr>
                                    </p:animMotion>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Scale>
                                      <p:cBhvr>
                                        <p:cTn id="2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2" end="2"/>
                                            </p:txEl>
                                          </p:spTgt>
                                        </p:tgtEl>
                                        <p:attrNameLst>
                                          <p:attrName>ppt_x</p:attrName>
                                          <p:attrName>ppt_y</p:attrName>
                                        </p:attrNameLst>
                                      </p:cBhvr>
                                    </p:animMotion>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Scale>
                                      <p:cBhvr>
                                        <p:cTn id="3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3">
                                            <p:txEl>
                                              <p:pRg st="3" end="3"/>
                                            </p:txEl>
                                          </p:spTgt>
                                        </p:tgtEl>
                                        <p:attrNameLst>
                                          <p:attrName>ppt_x</p:attrName>
                                          <p:attrName>ppt_y</p:attrName>
                                        </p:attrNameLst>
                                      </p:cBhvr>
                                    </p:animMotion>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Scale>
                                      <p:cBhvr>
                                        <p:cTn id="41"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3">
                                            <p:txEl>
                                              <p:pRg st="4" end="4"/>
                                            </p:txEl>
                                          </p:spTgt>
                                        </p:tgtEl>
                                        <p:attrNameLst>
                                          <p:attrName>ppt_x</p:attrName>
                                          <p:attrName>ppt_y</p:attrName>
                                        </p:attrNameLst>
                                      </p:cBhvr>
                                    </p:animMotion>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2"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Scale>
                                      <p:cBhvr>
                                        <p:cTn id="48"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3">
                                            <p:txEl>
                                              <p:pRg st="5" end="5"/>
                                            </p:txEl>
                                          </p:spTgt>
                                        </p:tgtEl>
                                        <p:attrNameLst>
                                          <p:attrName>ppt_x</p:attrName>
                                          <p:attrName>ppt_y</p:attrName>
                                        </p:attrNameLst>
                                      </p:cBhvr>
                                    </p:animMotion>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2"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Scale>
                                      <p:cBhvr>
                                        <p:cTn id="55"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3">
                                            <p:txEl>
                                              <p:pRg st="6" end="6"/>
                                            </p:txEl>
                                          </p:spTgt>
                                        </p:tgtEl>
                                        <p:attrNameLst>
                                          <p:attrName>ppt_x</p:attrName>
                                          <p:attrName>ppt_y</p:attrName>
                                        </p:attrNameLst>
                                      </p:cBhvr>
                                    </p:animMotion>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B2AA04F2-82F5-4595-89F5-79BDB9D66347}" type="slidenum">
              <a:rPr lang="ar-IQ"/>
              <a:pPr>
                <a:defRPr/>
              </a:pPr>
              <a:t>32</a:t>
            </a:fld>
            <a:endParaRPr lang="ar-IQ"/>
          </a:p>
        </p:txBody>
      </p:sp>
      <p:sp>
        <p:nvSpPr>
          <p:cNvPr id="35843" name="عنصر نائب للمحتوى 2"/>
          <p:cNvSpPr>
            <a:spLocks noGrp="1"/>
          </p:cNvSpPr>
          <p:nvPr>
            <p:ph sz="quarter" idx="1"/>
          </p:nvPr>
        </p:nvSpPr>
        <p:spPr>
          <a:xfrm>
            <a:off x="457200" y="857250"/>
            <a:ext cx="8229600" cy="5467350"/>
          </a:xfrm>
        </p:spPr>
        <p:txBody>
          <a:bodyPr/>
          <a:lstStyle/>
          <a:p>
            <a:pPr algn="r" rtl="1">
              <a:buFont typeface="Wingdings 2" pitchFamily="18" charset="2"/>
              <a:buNone/>
            </a:pPr>
            <a:r>
              <a:rPr lang="ar-IQ" sz="3200" b="1" dirty="0" smtClean="0">
                <a:latin typeface="Apple Symbols"/>
                <a:cs typeface="Apple Symbols"/>
              </a:rPr>
              <a:t>  </a:t>
            </a:r>
            <a:r>
              <a:rPr lang="x-none" sz="3200" b="1" dirty="0" smtClean="0">
                <a:latin typeface="Apple Symbols"/>
                <a:cs typeface="Apple Symbols"/>
              </a:rPr>
              <a:t>ثانيا : ماري باركر فولت (1868-1933)</a:t>
            </a:r>
            <a:endParaRPr lang="en-US" sz="3200" b="1" dirty="0" smtClean="0">
              <a:latin typeface="Apple Symbols"/>
              <a:cs typeface="Apple Symbols"/>
            </a:endParaRPr>
          </a:p>
          <a:p>
            <a:pPr algn="r" rtl="1">
              <a:buFont typeface="Wingdings 2" pitchFamily="18" charset="2"/>
              <a:buNone/>
            </a:pPr>
            <a:r>
              <a:rPr lang="ar-IQ" sz="3200" dirty="0" smtClean="0">
                <a:latin typeface="Apple Symbols"/>
                <a:cs typeface="Apple Symbols"/>
              </a:rPr>
              <a:t>   </a:t>
            </a:r>
            <a:r>
              <a:rPr lang="x-none" dirty="0" smtClean="0">
                <a:latin typeface="Apple Symbols"/>
                <a:cs typeface="Apple Symbols"/>
              </a:rPr>
              <a:t>ركزت فولت والتي كانت استاذة جامعية امريكية في الفلسفة السياسية في اهتماماتها بوجه خاص على (الجماعات) اذ يجب ان يعمل المديرون والعاملون بتناسق وان وظيفة المدير مساعدة الافراد على التعاون احدهم مع الاخر للوصول الى المصلحة المشتركة واهتمت في كتاباتها بمشاركة الافراد والتعاون والاتصال والتنسيق بينهم في المنظمة وان هناك رقابة افقية وتعاونية وليست عمودية فقط لان اعضاء المنظمة بتعاونهم يحققون اهدافهم المشتركة وكل عضو هو جزء مكمل لاجزاء اخرى في المنظمة.</a:t>
            </a:r>
            <a:endParaRPr lang="en-US" dirty="0" smtClean="0">
              <a:latin typeface="Apple Symbols"/>
              <a:cs typeface="Apple Symbols"/>
            </a:endParaRPr>
          </a:p>
          <a:p>
            <a:pPr algn="r" rtl="1">
              <a:buFont typeface="Wingdings 2" pitchFamily="18" charset="2"/>
              <a:buNone/>
            </a:pPr>
            <a:endParaRPr lang="ar-IQ" sz="32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
                                        <p:tgtEl>
                                          <p:spTgt spid="35843">
                                            <p:txEl>
                                              <p:pRg st="0" end="0"/>
                                            </p:txEl>
                                          </p:spTgt>
                                        </p:tgtEl>
                                      </p:cBhvr>
                                    </p:animEffect>
                                    <p:anim calcmode="lin" valueType="num">
                                      <p:cBhvr>
                                        <p:cTn id="8" dur="4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584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584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584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fade">
                                      <p:cBhvr>
                                        <p:cTn id="16" dur="100"/>
                                        <p:tgtEl>
                                          <p:spTgt spid="35843">
                                            <p:txEl>
                                              <p:pRg st="1" end="1"/>
                                            </p:txEl>
                                          </p:spTgt>
                                        </p:tgtEl>
                                      </p:cBhvr>
                                    </p:animEffect>
                                    <p:anim calcmode="lin" valueType="num">
                                      <p:cBhvr>
                                        <p:cTn id="17" dur="4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584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584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584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6ED7E041-A105-4357-9CE3-E3842CA2A1E7}" type="slidenum">
              <a:rPr lang="ar-IQ"/>
              <a:pPr>
                <a:defRPr/>
              </a:pPr>
              <a:t>33</a:t>
            </a:fld>
            <a:endParaRPr lang="ar-IQ"/>
          </a:p>
        </p:txBody>
      </p:sp>
      <p:sp>
        <p:nvSpPr>
          <p:cNvPr id="3" name="عنصر نائب للمحتوى 2"/>
          <p:cNvSpPr>
            <a:spLocks noGrp="1"/>
          </p:cNvSpPr>
          <p:nvPr>
            <p:ph sz="quarter" idx="1"/>
          </p:nvPr>
        </p:nvSpPr>
        <p:spPr>
          <a:xfrm>
            <a:off x="214313" y="285750"/>
            <a:ext cx="8686800" cy="6143625"/>
          </a:xfrm>
        </p:spPr>
        <p:txBody>
          <a:bodyPr>
            <a:normAutofit fontScale="85000" lnSpcReduction="10000"/>
          </a:bodyPr>
          <a:lstStyle/>
          <a:p>
            <a:pPr marL="274320" indent="-274320" algn="r" rtl="1" fontAlgn="auto">
              <a:spcBef>
                <a:spcPts val="580"/>
              </a:spcBef>
              <a:spcAft>
                <a:spcPts val="0"/>
              </a:spcAft>
              <a:buFont typeface="Wingdings 2"/>
              <a:buNone/>
              <a:defRPr/>
            </a:pPr>
            <a:r>
              <a:rPr lang="x-none" sz="3300" b="1" dirty="0" smtClean="0">
                <a:latin typeface="Apple Symbols"/>
                <a:cs typeface="Apple Symbols"/>
              </a:rPr>
              <a:t>ثالثا :جستر برنارد (1886-1961</a:t>
            </a:r>
            <a:r>
              <a:rPr lang="ar-IQ" sz="3300" b="1" dirty="0" smtClean="0">
                <a:latin typeface="Apple Symbols"/>
                <a:cs typeface="Apple Symbols"/>
              </a:rPr>
              <a:t>)</a:t>
            </a:r>
          </a:p>
          <a:p>
            <a:pPr marL="274320" indent="-274320" algn="r" rtl="1" fontAlgn="auto">
              <a:spcBef>
                <a:spcPts val="580"/>
              </a:spcBef>
              <a:spcAft>
                <a:spcPts val="0"/>
              </a:spcAft>
              <a:buFont typeface="Wingdings 2"/>
              <a:buNone/>
              <a:defRPr/>
            </a:pPr>
            <a:endParaRPr lang="en-US" sz="1600" b="1" dirty="0" smtClean="0">
              <a:latin typeface="Apple Symbols"/>
              <a:cs typeface="Apple Symbols"/>
            </a:endParaRPr>
          </a:p>
          <a:p>
            <a:pPr marL="274320" indent="-274320" algn="r" rtl="1" fontAlgn="auto">
              <a:spcBef>
                <a:spcPts val="580"/>
              </a:spcBef>
              <a:spcAft>
                <a:spcPts val="0"/>
              </a:spcAft>
              <a:buFont typeface="Wingdings 2"/>
              <a:buNone/>
              <a:defRPr/>
            </a:pPr>
            <a:r>
              <a:rPr lang="ar-IQ" sz="2800" dirty="0" smtClean="0">
                <a:latin typeface="Apple Symbols"/>
                <a:cs typeface="Apple Symbols"/>
              </a:rPr>
              <a:t>    </a:t>
            </a:r>
            <a:r>
              <a:rPr lang="x-none" sz="2800" dirty="0" smtClean="0">
                <a:latin typeface="Apple Symbols"/>
                <a:cs typeface="Apple Symbols"/>
              </a:rPr>
              <a:t>عمل برنارد كرئيس لشركة (نيوجيرسي) للهواتف في الولايات المتحدة </a:t>
            </a:r>
            <a:r>
              <a:rPr lang="x-none" sz="2800" dirty="0" err="1" smtClean="0">
                <a:latin typeface="Apple Symbols"/>
                <a:cs typeface="Apple Symbols"/>
              </a:rPr>
              <a:t>الامريكية</a:t>
            </a:r>
            <a:r>
              <a:rPr lang="x-none" sz="2800" dirty="0" smtClean="0">
                <a:latin typeface="Apple Symbols"/>
                <a:cs typeface="Apple Symbols"/>
              </a:rPr>
              <a:t> وحدد في كتابه (وظائف المدير) ثلاث وظائف </a:t>
            </a:r>
            <a:r>
              <a:rPr lang="x-none" sz="2800" dirty="0" err="1" smtClean="0">
                <a:latin typeface="Apple Symbols"/>
                <a:cs typeface="Apple Symbols"/>
              </a:rPr>
              <a:t>اساسية</a:t>
            </a:r>
            <a:r>
              <a:rPr lang="x-none" sz="2800" dirty="0" smtClean="0">
                <a:latin typeface="Apple Symbols"/>
                <a:cs typeface="Apple Symbols"/>
              </a:rPr>
              <a:t> للمدير وهي :</a:t>
            </a:r>
            <a:endParaRPr lang="en-US" sz="1600" dirty="0" smtClean="0">
              <a:latin typeface="Apple Symbols"/>
              <a:cs typeface="Apple Symbols"/>
            </a:endParaRPr>
          </a:p>
          <a:p>
            <a:pPr marL="484632" indent="-457200" algn="r" rtl="1" fontAlgn="auto">
              <a:spcBef>
                <a:spcPts val="580"/>
              </a:spcBef>
              <a:spcAft>
                <a:spcPts val="0"/>
              </a:spcAft>
              <a:buFont typeface="+mj-lt"/>
              <a:buAutoNum type="arabicPeriod"/>
              <a:defRPr/>
            </a:pPr>
            <a:r>
              <a:rPr lang="x-none" b="1" dirty="0" smtClean="0">
                <a:solidFill>
                  <a:srgbClr val="0000FF"/>
                </a:solidFill>
                <a:latin typeface="Apple Symbols"/>
                <a:cs typeface="Apple Symbols"/>
              </a:rPr>
              <a:t>ضمان نظام للاتصالات أي كل مدير في المنظمة </a:t>
            </a:r>
            <a:r>
              <a:rPr lang="x-none" b="1" dirty="0" err="1" smtClean="0">
                <a:solidFill>
                  <a:srgbClr val="0000FF"/>
                </a:solidFill>
                <a:latin typeface="Apple Symbols"/>
                <a:cs typeface="Apple Symbols"/>
              </a:rPr>
              <a:t>مسؤول</a:t>
            </a:r>
            <a:r>
              <a:rPr lang="x-none" b="1" dirty="0" smtClean="0">
                <a:solidFill>
                  <a:srgbClr val="0000FF"/>
                </a:solidFill>
                <a:latin typeface="Apple Symbols"/>
                <a:cs typeface="Apple Symbols"/>
              </a:rPr>
              <a:t> عن تحديد هيكل لها وتزويدها </a:t>
            </a:r>
            <a:r>
              <a:rPr lang="x-none" b="1" dirty="0" err="1" smtClean="0">
                <a:solidFill>
                  <a:srgbClr val="0000FF"/>
                </a:solidFill>
                <a:latin typeface="Apple Symbols"/>
                <a:cs typeface="Apple Symbols"/>
              </a:rPr>
              <a:t>بالافراد</a:t>
            </a:r>
            <a:r>
              <a:rPr lang="x-none" b="1" dirty="0" smtClean="0">
                <a:solidFill>
                  <a:srgbClr val="0000FF"/>
                </a:solidFill>
                <a:latin typeface="Apple Symbols"/>
                <a:cs typeface="Apple Symbols"/>
              </a:rPr>
              <a:t> المختصين والمديرين .</a:t>
            </a:r>
            <a:endParaRPr lang="en-US" sz="1600" b="1" dirty="0" smtClean="0">
              <a:solidFill>
                <a:srgbClr val="0000FF"/>
              </a:solidFill>
              <a:latin typeface="Apple Symbols"/>
              <a:cs typeface="Apple Symbols"/>
            </a:endParaRPr>
          </a:p>
          <a:p>
            <a:pPr marL="484632" indent="-457200" algn="r" rtl="1" fontAlgn="auto">
              <a:spcBef>
                <a:spcPts val="580"/>
              </a:spcBef>
              <a:spcAft>
                <a:spcPts val="0"/>
              </a:spcAft>
              <a:buFont typeface="+mj-lt"/>
              <a:buAutoNum type="arabicPeriod"/>
              <a:defRPr/>
            </a:pPr>
            <a:r>
              <a:rPr lang="x-none" b="1" dirty="0" smtClean="0">
                <a:solidFill>
                  <a:srgbClr val="0000FF"/>
                </a:solidFill>
                <a:latin typeface="Apple Symbols"/>
                <a:cs typeface="Apple Symbols"/>
              </a:rPr>
              <a:t>اختيار وتوظيف </a:t>
            </a:r>
            <a:r>
              <a:rPr lang="x-none" b="1" dirty="0" err="1" smtClean="0">
                <a:solidFill>
                  <a:srgbClr val="0000FF"/>
                </a:solidFill>
                <a:latin typeface="Apple Symbols"/>
                <a:cs typeface="Apple Symbols"/>
              </a:rPr>
              <a:t>الافراد</a:t>
            </a:r>
            <a:r>
              <a:rPr lang="x-none" b="1" dirty="0" smtClean="0">
                <a:solidFill>
                  <a:srgbClr val="0000FF"/>
                </a:solidFill>
                <a:latin typeface="Apple Symbols"/>
                <a:cs typeface="Apple Symbols"/>
              </a:rPr>
              <a:t> لغرض ملئ الوظائف غير </a:t>
            </a:r>
            <a:r>
              <a:rPr lang="x-none" b="1" dirty="0" err="1" smtClean="0">
                <a:solidFill>
                  <a:srgbClr val="0000FF"/>
                </a:solidFill>
                <a:latin typeface="Apple Symbols"/>
                <a:cs typeface="Apple Symbols"/>
              </a:rPr>
              <a:t>الادارية</a:t>
            </a:r>
            <a:r>
              <a:rPr lang="x-none" b="1" dirty="0" smtClean="0">
                <a:solidFill>
                  <a:srgbClr val="0000FF"/>
                </a:solidFill>
                <a:latin typeface="Apple Symbols"/>
                <a:cs typeface="Apple Symbols"/>
              </a:rPr>
              <a:t> .</a:t>
            </a:r>
            <a:endParaRPr lang="en-US" sz="1600" b="1" dirty="0" smtClean="0">
              <a:solidFill>
                <a:srgbClr val="0000FF"/>
              </a:solidFill>
              <a:latin typeface="Apple Symbols"/>
              <a:cs typeface="Apple Symbols"/>
            </a:endParaRPr>
          </a:p>
          <a:p>
            <a:pPr marL="484632" indent="-457200" algn="r" rtl="1" fontAlgn="auto">
              <a:spcBef>
                <a:spcPts val="580"/>
              </a:spcBef>
              <a:spcAft>
                <a:spcPts val="0"/>
              </a:spcAft>
              <a:buFont typeface="+mj-lt"/>
              <a:buAutoNum type="arabicPeriod"/>
              <a:defRPr/>
            </a:pPr>
            <a:r>
              <a:rPr lang="x-none" b="1" dirty="0" smtClean="0">
                <a:solidFill>
                  <a:srgbClr val="0000FF"/>
                </a:solidFill>
                <a:latin typeface="Apple Symbols"/>
                <a:cs typeface="Apple Symbols"/>
              </a:rPr>
              <a:t>تحديد وصياغة ، غرض وأهداف المنظمة </a:t>
            </a:r>
            <a:r>
              <a:rPr lang="x-none" dirty="0" smtClean="0">
                <a:latin typeface="Apple Symbols"/>
                <a:cs typeface="Apple Symbols"/>
              </a:rPr>
              <a:t>.</a:t>
            </a:r>
            <a:endParaRPr lang="en-US" sz="1600" dirty="0" smtClean="0">
              <a:latin typeface="Apple Symbols"/>
              <a:cs typeface="Apple Symbols"/>
            </a:endParaRPr>
          </a:p>
          <a:p>
            <a:pPr marL="274320" indent="-274320" algn="r" rtl="1" fontAlgn="auto">
              <a:spcBef>
                <a:spcPts val="580"/>
              </a:spcBef>
              <a:spcAft>
                <a:spcPts val="0"/>
              </a:spcAft>
              <a:buFont typeface="Wingdings 2"/>
              <a:buNone/>
              <a:defRPr/>
            </a:pPr>
            <a:r>
              <a:rPr lang="x-none" sz="2800" dirty="0" smtClean="0">
                <a:latin typeface="Apple Symbols"/>
                <a:cs typeface="Apple Symbols"/>
              </a:rPr>
              <a:t>كما أهتم برنارد بالحوافز المادية والمعنوية وبوبها </a:t>
            </a:r>
            <a:r>
              <a:rPr lang="x-none" sz="2800" dirty="0" err="1" smtClean="0">
                <a:latin typeface="Apple Symbols"/>
                <a:cs typeface="Apple Symbols"/>
              </a:rPr>
              <a:t>الى</a:t>
            </a:r>
            <a:r>
              <a:rPr lang="x-none" sz="2800" dirty="0" smtClean="0">
                <a:latin typeface="Apple Symbols"/>
                <a:cs typeface="Apple Symbols"/>
              </a:rPr>
              <a:t> خمسة مجموعات هي:</a:t>
            </a:r>
            <a:endParaRPr lang="en-US" sz="1600"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sz="2900" dirty="0" smtClean="0">
                <a:solidFill>
                  <a:schemeClr val="accent2">
                    <a:lumMod val="60000"/>
                    <a:lumOff val="40000"/>
                  </a:schemeClr>
                </a:solidFill>
                <a:latin typeface="Apple Symbols"/>
                <a:cs typeface="Apple Symbols"/>
              </a:rPr>
              <a:t>الحوافز</a:t>
            </a:r>
            <a:r>
              <a:rPr lang="x-none" sz="2800" dirty="0" smtClean="0">
                <a:solidFill>
                  <a:schemeClr val="accent2">
                    <a:lumMod val="60000"/>
                    <a:lumOff val="40000"/>
                  </a:schemeClr>
                </a:solidFill>
                <a:latin typeface="Apple Symbols"/>
                <a:cs typeface="Apple Symbols"/>
              </a:rPr>
              <a:t> المادية .</a:t>
            </a:r>
            <a:endParaRPr lang="x-none" sz="16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900" dirty="0" smtClean="0">
                <a:solidFill>
                  <a:schemeClr val="accent2">
                    <a:lumMod val="60000"/>
                    <a:lumOff val="40000"/>
                  </a:schemeClr>
                </a:solidFill>
                <a:latin typeface="Apple Symbols"/>
                <a:cs typeface="Apple Symbols"/>
              </a:rPr>
              <a:t>الحوافز غير المادية مثل الفرص المتاحة للتقدم والتفوق والوصول إلى مراكز السيطرة في التنظيم</a:t>
            </a:r>
            <a:r>
              <a:rPr lang="en-US" sz="2900" dirty="0" smtClean="0">
                <a:solidFill>
                  <a:schemeClr val="accent2">
                    <a:lumMod val="60000"/>
                    <a:lumOff val="40000"/>
                  </a:schemeClr>
                </a:solidFill>
                <a:latin typeface="Apple Symbols"/>
                <a:cs typeface="Apple Symbols"/>
              </a:rPr>
              <a:t>.</a:t>
            </a:r>
            <a:endParaRPr lang="x-none" sz="29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900" dirty="0" smtClean="0">
                <a:solidFill>
                  <a:schemeClr val="accent2">
                    <a:lumMod val="60000"/>
                    <a:lumOff val="40000"/>
                  </a:schemeClr>
                </a:solidFill>
                <a:latin typeface="Apple Symbols"/>
                <a:cs typeface="Apple Symbols"/>
              </a:rPr>
              <a:t>الحوافز المعنوية مثل تقدير الجهود المبذولة والشعور بالخدمة والولاء للتنظيم أو الوطن مثلا</a:t>
            </a:r>
            <a:r>
              <a:rPr lang="en-US" sz="2900" dirty="0" smtClean="0">
                <a:solidFill>
                  <a:schemeClr val="accent2">
                    <a:lumMod val="60000"/>
                    <a:lumOff val="40000"/>
                  </a:schemeClr>
                </a:solidFill>
                <a:latin typeface="Apple Symbols"/>
                <a:cs typeface="Apple Symbols"/>
              </a:rPr>
              <a:t>.</a:t>
            </a:r>
          </a:p>
          <a:p>
            <a:pPr marL="514350" indent="-514350" algn="r" rtl="1" fontAlgn="auto">
              <a:spcBef>
                <a:spcPts val="580"/>
              </a:spcBef>
              <a:spcAft>
                <a:spcPts val="0"/>
              </a:spcAft>
              <a:buFont typeface="+mj-lt"/>
              <a:buAutoNum type="arabicPeriod"/>
              <a:defRPr/>
            </a:pPr>
            <a:r>
              <a:rPr lang="x-none" sz="2800" dirty="0" smtClean="0">
                <a:solidFill>
                  <a:schemeClr val="accent2">
                    <a:lumMod val="60000"/>
                    <a:lumOff val="40000"/>
                  </a:schemeClr>
                </a:solidFill>
                <a:latin typeface="Apple Symbols"/>
                <a:cs typeface="Apple Symbols"/>
              </a:rPr>
              <a:t>تحسين ظروف العمل .</a:t>
            </a:r>
            <a:endParaRPr lang="en-US" sz="16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800" dirty="0" smtClean="0">
                <a:solidFill>
                  <a:schemeClr val="accent2">
                    <a:lumMod val="60000"/>
                    <a:lumOff val="40000"/>
                  </a:schemeClr>
                </a:solidFill>
                <a:latin typeface="Apple Symbols"/>
                <a:cs typeface="Apple Symbols"/>
              </a:rPr>
              <a:t>الشعور بالمشاركة في حل المشاكل وعملية اتخاذ القرارات.            </a:t>
            </a:r>
            <a:endParaRPr lang="en-US" sz="1600"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Wingdings 2"/>
              <a:buNone/>
              <a:defRPr/>
            </a:pPr>
            <a:endParaRPr lang="x-none" sz="28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4" end="4"/>
                                            </p:txEl>
                                          </p:spTgt>
                                        </p:tgtEl>
                                      </p:cBhvr>
                                    </p:animEffect>
                                  </p:childTnLst>
                                </p:cTn>
                              </p:par>
                              <p:par>
                                <p:cTn id="45" presetID="25"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3">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3" presetClass="entr" presetSubtype="0" fill="hold"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
                                        <p:tgtEl>
                                          <p:spTgt spid="3">
                                            <p:txEl>
                                              <p:pRg st="6" end="6"/>
                                            </p:txEl>
                                          </p:spTgt>
                                        </p:tgtEl>
                                      </p:cBhvr>
                                    </p:animEffect>
                                    <p:anim calcmode="lin" valueType="num">
                                      <p:cBhvr>
                                        <p:cTn id="60"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2"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3"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5" presetClass="entr" presetSubtype="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1"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3">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5" presetClass="entr" presetSubtype="0" fill="hold"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 calcmode="lin" valueType="num">
                                      <p:cBhvr>
                                        <p:cTn id="80"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83"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3">
                                            <p:txEl>
                                              <p:pRg st="8" end="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5" presetClass="entr" presetSubtype="0" fill="hold" nodeType="clickEffect">
                                  <p:stCondLst>
                                    <p:cond delay="0"/>
                                  </p:stCondLst>
                                  <p:childTnLst>
                                    <p:set>
                                      <p:cBhvr>
                                        <p:cTn id="91" dur="1" fill="hold">
                                          <p:stCondLst>
                                            <p:cond delay="0"/>
                                          </p:stCondLst>
                                        </p:cTn>
                                        <p:tgtEl>
                                          <p:spTgt spid="3">
                                            <p:txEl>
                                              <p:pRg st="9" end="9"/>
                                            </p:txEl>
                                          </p:spTgt>
                                        </p:tgtEl>
                                        <p:attrNameLst>
                                          <p:attrName>style.visibility</p:attrName>
                                        </p:attrNameLst>
                                      </p:cBhvr>
                                      <p:to>
                                        <p:strVal val="visible"/>
                                      </p:to>
                                    </p:set>
                                    <p:anim calcmode="lin" valueType="num">
                                      <p:cBhvr>
                                        <p:cTn id="92"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93"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94"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95"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96"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97"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98"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99" dur="1000" decel="50000">
                                          <p:stCondLst>
                                            <p:cond delay="0"/>
                                          </p:stCondLst>
                                        </p:cTn>
                                        <p:tgtEl>
                                          <p:spTgt spid="3">
                                            <p:txEl>
                                              <p:pRg st="9" end="9"/>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5" presetClass="entr" presetSubtype="0" fill="hold" nodeType="clickEffect">
                                  <p:stCondLst>
                                    <p:cond delay="0"/>
                                  </p:stCondLst>
                                  <p:childTnLst>
                                    <p:set>
                                      <p:cBhvr>
                                        <p:cTn id="103" dur="1" fill="hold">
                                          <p:stCondLst>
                                            <p:cond delay="0"/>
                                          </p:stCondLst>
                                        </p:cTn>
                                        <p:tgtEl>
                                          <p:spTgt spid="3">
                                            <p:txEl>
                                              <p:pRg st="10" end="10"/>
                                            </p:txEl>
                                          </p:spTgt>
                                        </p:tgtEl>
                                        <p:attrNameLst>
                                          <p:attrName>style.visibility</p:attrName>
                                        </p:attrNameLst>
                                      </p:cBhvr>
                                      <p:to>
                                        <p:strVal val="visible"/>
                                      </p:to>
                                    </p:set>
                                    <p:anim calcmode="lin" valueType="num">
                                      <p:cBhvr>
                                        <p:cTn id="104"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05"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06"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07"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08"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09"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10"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11" dur="1000" decel="50000">
                                          <p:stCondLst>
                                            <p:cond delay="0"/>
                                          </p:stCondLst>
                                        </p:cTn>
                                        <p:tgtEl>
                                          <p:spTgt spid="3">
                                            <p:txEl>
                                              <p:pRg st="10" end="1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5" presetClass="entr" presetSubtype="0" fill="hold" nodeType="clickEffect">
                                  <p:stCondLst>
                                    <p:cond delay="0"/>
                                  </p:stCondLst>
                                  <p:childTnLst>
                                    <p:set>
                                      <p:cBhvr>
                                        <p:cTn id="115" dur="1" fill="hold">
                                          <p:stCondLst>
                                            <p:cond delay="0"/>
                                          </p:stCondLst>
                                        </p:cTn>
                                        <p:tgtEl>
                                          <p:spTgt spid="3">
                                            <p:txEl>
                                              <p:pRg st="11" end="11"/>
                                            </p:txEl>
                                          </p:spTgt>
                                        </p:tgtEl>
                                        <p:attrNameLst>
                                          <p:attrName>style.visibility</p:attrName>
                                        </p:attrNameLst>
                                      </p:cBhvr>
                                      <p:to>
                                        <p:strVal val="visible"/>
                                      </p:to>
                                    </p:set>
                                    <p:anim calcmode="lin" valueType="num">
                                      <p:cBhvr>
                                        <p:cTn id="116"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17"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18"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19"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20"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21"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22"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23" dur="1000" decel="50000">
                                          <p:stCondLst>
                                            <p:cond delay="0"/>
                                          </p:stCondLst>
                                        </p:cTn>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1311DFD3-58AF-4FF4-ADD4-8002A692516B}" type="slidenum">
              <a:rPr lang="ar-IQ"/>
              <a:pPr>
                <a:defRPr/>
              </a:pPr>
              <a:t>34</a:t>
            </a:fld>
            <a:endParaRPr lang="ar-IQ"/>
          </a:p>
        </p:txBody>
      </p:sp>
      <p:sp>
        <p:nvSpPr>
          <p:cNvPr id="3" name="عنصر نائب للمحتوى 2"/>
          <p:cNvSpPr>
            <a:spLocks noGrp="1"/>
          </p:cNvSpPr>
          <p:nvPr>
            <p:ph sz="quarter" idx="1"/>
          </p:nvPr>
        </p:nvSpPr>
        <p:spPr>
          <a:xfrm>
            <a:off x="285750" y="785813"/>
            <a:ext cx="8686800" cy="5643562"/>
          </a:xfrm>
        </p:spPr>
        <p:txBody>
          <a:bodyPr>
            <a:normAutofit fontScale="92500" lnSpcReduction="10000"/>
          </a:bodyPr>
          <a:lstStyle/>
          <a:p>
            <a:pPr marL="274320" indent="-274320" algn="r" rtl="1" fontAlgn="auto">
              <a:spcBef>
                <a:spcPts val="580"/>
              </a:spcBef>
              <a:spcAft>
                <a:spcPts val="0"/>
              </a:spcAft>
              <a:buFont typeface="Wingdings 2"/>
              <a:buNone/>
              <a:defRPr/>
            </a:pPr>
            <a:r>
              <a:rPr lang="x-none" b="1" dirty="0" smtClean="0">
                <a:latin typeface="Apple Symbols"/>
                <a:cs typeface="Apple Symbols"/>
              </a:rPr>
              <a:t>رابعا :</a:t>
            </a:r>
            <a:r>
              <a:rPr lang="x-none" b="1" dirty="0" err="1" smtClean="0">
                <a:latin typeface="Apple Symbols"/>
                <a:cs typeface="Apple Symbols"/>
              </a:rPr>
              <a:t>دوكلاس</a:t>
            </a:r>
            <a:r>
              <a:rPr lang="x-none" b="1" dirty="0" smtClean="0">
                <a:latin typeface="Apple Symbols"/>
                <a:cs typeface="Apple Symbols"/>
              </a:rPr>
              <a:t> </a:t>
            </a:r>
            <a:r>
              <a:rPr lang="x-none" b="1" dirty="0" err="1" smtClean="0">
                <a:latin typeface="Apple Symbols"/>
                <a:cs typeface="Apple Symbols"/>
              </a:rPr>
              <a:t>ماكريكور</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كان ماكريكور استاذا في معهد التكنولوجيا في بوسطن في الولايات المتحدة الامريكية ، ويعد من الرواد الذين اهتم بفلسفة الادارة اذ قام باجراء  دراسات عملية عن سلوك العمال في مؤسسات الانتاج وتبين من نتائج تلك الابحاث ان التحفيز في المؤسسات شبه منعدم وان المسؤولين  يفرضون اسلوب الاكراه في العمل بطرق خفية .و وضع نظرية سميت بنظرية س وص .حيث اطلق على نظرية س الفلسفة الادارية التقليدية .تركز على الافتراضات المتعلقة بسلوك العنصر البشري في العمل حسب تصورات المدير والتي تتمثل بالاتي</a:t>
            </a:r>
            <a:r>
              <a:rPr lang="en-US" dirty="0" smtClean="0">
                <a:latin typeface="Apple Symbols"/>
                <a:cs typeface="Apple Symbols"/>
              </a:rPr>
              <a:t>:-</a:t>
            </a: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ان الانسان بطبيعته يكره العمل ويحاول تجنبه كلما امكنه . </a:t>
            </a:r>
            <a:endParaRPr lang="en-US" b="1"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ان العامل خامل ولا يرغب في تحمل المسؤولية . </a:t>
            </a:r>
            <a:endParaRPr lang="en-US" b="1"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ان الفرد يفضل ان يعمل بجانب شخص يقوده و يوضح له ماذا يعمل .</a:t>
            </a:r>
            <a:endParaRPr lang="en-US" b="1"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ان العامل اناني ولا يأخذ بنظر الاعتبار احتياجات المؤسسة</a:t>
            </a:r>
            <a:r>
              <a:rPr lang="en-US" b="1" dirty="0">
                <a:solidFill>
                  <a:schemeClr val="accent2">
                    <a:lumMod val="60000"/>
                    <a:lumOff val="40000"/>
                  </a:schemeClr>
                </a:solidFill>
                <a:latin typeface="Apple Symbols"/>
                <a:cs typeface="Apple Symbols"/>
              </a:rPr>
              <a:t>.</a:t>
            </a:r>
            <a:endParaRPr lang="en-US" b="1" dirty="0" smtClean="0">
              <a:solidFill>
                <a:schemeClr val="accent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ان هناك مقاومة للتغير والتحسين في المؤسسة</a:t>
            </a:r>
            <a:r>
              <a:rPr lang="en-US" b="1" dirty="0" smtClean="0">
                <a:solidFill>
                  <a:schemeClr val="accent2">
                    <a:lumMod val="60000"/>
                    <a:lumOff val="40000"/>
                  </a:schemeClr>
                </a:solidFill>
                <a:latin typeface="Apple Symbols"/>
                <a:cs typeface="Apple Symbols"/>
              </a:rPr>
              <a:t>.</a:t>
            </a: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لابد من فرض الرقابة والمتابعة على كل انسان في العمل لكي يعمل</a:t>
            </a:r>
            <a:r>
              <a:rPr lang="en-US" b="1" dirty="0" smtClean="0">
                <a:solidFill>
                  <a:schemeClr val="accent2">
                    <a:lumMod val="60000"/>
                    <a:lumOff val="40000"/>
                  </a:schemeClr>
                </a:solidFill>
                <a:latin typeface="Apple Symbols"/>
                <a:cs typeface="Apple Symbols"/>
              </a:rPr>
              <a:t>.</a:t>
            </a:r>
          </a:p>
          <a:p>
            <a:pPr marL="514350" indent="-514350" algn="r" rtl="1" fontAlgn="auto">
              <a:spcBef>
                <a:spcPts val="580"/>
              </a:spcBef>
              <a:spcAft>
                <a:spcPts val="0"/>
              </a:spcAft>
              <a:buFont typeface="+mj-lt"/>
              <a:buAutoNum type="arabicPeriod"/>
              <a:defRPr/>
            </a:pPr>
            <a:r>
              <a:rPr lang="x-none" b="1" dirty="0" smtClean="0">
                <a:solidFill>
                  <a:schemeClr val="accent2">
                    <a:lumMod val="60000"/>
                    <a:lumOff val="40000"/>
                  </a:schemeClr>
                </a:solidFill>
                <a:latin typeface="Apple Symbols"/>
                <a:cs typeface="Apple Symbols"/>
              </a:rPr>
              <a:t>يعتبر الاجر والمزايا المادية اهم حوافز العمل</a:t>
            </a:r>
            <a:r>
              <a:rPr lang="en-US" b="1" dirty="0" smtClean="0">
                <a:solidFill>
                  <a:schemeClr val="accent2">
                    <a:lumMod val="60000"/>
                    <a:lumOff val="40000"/>
                  </a:schemeClr>
                </a:solidFill>
                <a:latin typeface="Apple Symbols"/>
                <a:cs typeface="Apple Symbols"/>
              </a:rPr>
              <a:t>.</a:t>
            </a:r>
          </a:p>
          <a:p>
            <a:pPr marL="274320" indent="-274320" algn="r" rtl="1" fontAlgn="auto">
              <a:spcBef>
                <a:spcPts val="580"/>
              </a:spcBef>
              <a:spcAft>
                <a:spcPts val="0"/>
              </a:spcAft>
              <a:buFont typeface="Wingdings 2"/>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ntr" presetSubtype="0" fill="hold"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4"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3">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5" presetClass="entr" presetSubtype="0" fill="hold"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 calcmode="lin" valueType="num">
                                      <p:cBhvr>
                                        <p:cTn id="7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3">
                                            <p:txEl>
                                              <p:pRg st="6" end="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5" presetClass="entr" presetSubtype="0" fill="hold" nodeType="clickEffect">
                                  <p:stCondLst>
                                    <p:cond delay="0"/>
                                  </p:stCondLst>
                                  <p:childTnLst>
                                    <p:set>
                                      <p:cBhvr>
                                        <p:cTn id="84" dur="1" fill="hold">
                                          <p:stCondLst>
                                            <p:cond delay="0"/>
                                          </p:stCondLst>
                                        </p:cTn>
                                        <p:tgtEl>
                                          <p:spTgt spid="3">
                                            <p:txEl>
                                              <p:pRg st="7" end="7"/>
                                            </p:txEl>
                                          </p:spTgt>
                                        </p:tgtEl>
                                        <p:attrNameLst>
                                          <p:attrName>style.visibility</p:attrName>
                                        </p:attrNameLst>
                                      </p:cBhvr>
                                      <p:to>
                                        <p:strVal val="visible"/>
                                      </p:to>
                                    </p:set>
                                    <p:anim calcmode="lin" valueType="num">
                                      <p:cBhvr>
                                        <p:cTn id="85"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6"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7"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8"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9"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0"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1"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2" dur="1000" decel="50000">
                                          <p:stCondLst>
                                            <p:cond delay="0"/>
                                          </p:stCondLst>
                                        </p:cTn>
                                        <p:tgtEl>
                                          <p:spTgt spid="3">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5" presetClass="entr" presetSubtype="0" fill="hold" nodeType="clickEffect">
                                  <p:stCondLst>
                                    <p:cond delay="0"/>
                                  </p:stCondLst>
                                  <p:childTnLst>
                                    <p:set>
                                      <p:cBhvr>
                                        <p:cTn id="96" dur="1" fill="hold">
                                          <p:stCondLst>
                                            <p:cond delay="0"/>
                                          </p:stCondLst>
                                        </p:cTn>
                                        <p:tgtEl>
                                          <p:spTgt spid="3">
                                            <p:txEl>
                                              <p:pRg st="8" end="8"/>
                                            </p:txEl>
                                          </p:spTgt>
                                        </p:tgtEl>
                                        <p:attrNameLst>
                                          <p:attrName>style.visibility</p:attrName>
                                        </p:attrNameLst>
                                      </p:cBhvr>
                                      <p:to>
                                        <p:strVal val="visible"/>
                                      </p:to>
                                    </p:set>
                                    <p:anim calcmode="lin" valueType="num">
                                      <p:cBhvr>
                                        <p:cTn id="97"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8"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9"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0"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1"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2"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3"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04" dur="1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58C9952-18DE-48D4-B926-C37B478ACA12}" type="slidenum">
              <a:rPr lang="ar-IQ"/>
              <a:pPr>
                <a:defRPr/>
              </a:pPr>
              <a:t>35</a:t>
            </a:fld>
            <a:endParaRPr lang="ar-IQ"/>
          </a:p>
        </p:txBody>
      </p:sp>
      <p:sp>
        <p:nvSpPr>
          <p:cNvPr id="3" name="عنصر نائب للمحتوى 2"/>
          <p:cNvSpPr>
            <a:spLocks noGrp="1"/>
          </p:cNvSpPr>
          <p:nvPr>
            <p:ph sz="quarter" idx="1"/>
          </p:nvPr>
        </p:nvSpPr>
        <p:spPr>
          <a:xfrm>
            <a:off x="242888" y="571500"/>
            <a:ext cx="8686800" cy="5753100"/>
          </a:xfrm>
        </p:spPr>
        <p:txBody>
          <a:bodyPr>
            <a:noAutofit/>
          </a:bodyPr>
          <a:lstStyle/>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err="1" smtClean="0">
                <a:latin typeface="Apple Symbols"/>
                <a:cs typeface="Apple Symbols"/>
              </a:rPr>
              <a:t>اما</a:t>
            </a:r>
            <a:r>
              <a:rPr lang="x-none" dirty="0" smtClean="0">
                <a:latin typeface="Apple Symbols"/>
                <a:cs typeface="Apple Symbols"/>
              </a:rPr>
              <a:t> في نظرية </a:t>
            </a:r>
            <a:r>
              <a:rPr lang="x-none" dirty="0" err="1" smtClean="0">
                <a:latin typeface="Apple Symbols"/>
                <a:cs typeface="Apple Symbols"/>
              </a:rPr>
              <a:t>ص</a:t>
            </a:r>
            <a:r>
              <a:rPr lang="x-none" dirty="0" smtClean="0">
                <a:latin typeface="Apple Symbols"/>
                <a:cs typeface="Apple Symbols"/>
              </a:rPr>
              <a:t> التي </a:t>
            </a:r>
            <a:r>
              <a:rPr lang="x-none" dirty="0" err="1" smtClean="0">
                <a:latin typeface="Apple Symbols"/>
                <a:cs typeface="Apple Symbols"/>
              </a:rPr>
              <a:t>اطلق</a:t>
            </a:r>
            <a:r>
              <a:rPr lang="x-none" dirty="0" smtClean="0">
                <a:latin typeface="Apple Symbols"/>
                <a:cs typeface="Apple Symbols"/>
              </a:rPr>
              <a:t> عليها الفلسفة </a:t>
            </a:r>
            <a:r>
              <a:rPr lang="x-none" dirty="0" err="1" smtClean="0">
                <a:latin typeface="Apple Symbols"/>
                <a:cs typeface="Apple Symbols"/>
              </a:rPr>
              <a:t>الانسانية</a:t>
            </a:r>
            <a:r>
              <a:rPr lang="x-none" dirty="0" smtClean="0">
                <a:latin typeface="Apple Symbols"/>
                <a:cs typeface="Apple Symbols"/>
              </a:rPr>
              <a:t> أي نسبة </a:t>
            </a:r>
            <a:r>
              <a:rPr lang="x-none" dirty="0" err="1" smtClean="0">
                <a:latin typeface="Apple Symbols"/>
                <a:cs typeface="Apple Symbols"/>
              </a:rPr>
              <a:t>الى</a:t>
            </a:r>
            <a:r>
              <a:rPr lang="x-none" dirty="0" smtClean="0">
                <a:latin typeface="Apple Symbols"/>
                <a:cs typeface="Apple Symbols"/>
              </a:rPr>
              <a:t> العلاقات </a:t>
            </a:r>
            <a:r>
              <a:rPr lang="x-none" dirty="0" err="1" smtClean="0">
                <a:latin typeface="Apple Symbols"/>
                <a:cs typeface="Apple Symbols"/>
              </a:rPr>
              <a:t>الانسانية</a:t>
            </a:r>
            <a:r>
              <a:rPr lang="x-none" dirty="0" smtClean="0">
                <a:latin typeface="Apple Symbols"/>
                <a:cs typeface="Apple Symbols"/>
              </a:rPr>
              <a:t> والاهتمام بسلوك </a:t>
            </a:r>
            <a:r>
              <a:rPr lang="x-none" dirty="0" err="1" smtClean="0">
                <a:latin typeface="Apple Symbols"/>
                <a:cs typeface="Apple Symbols"/>
              </a:rPr>
              <a:t>الانسان</a:t>
            </a:r>
            <a:r>
              <a:rPr lang="x-none" dirty="0" smtClean="0">
                <a:latin typeface="Apple Symbols"/>
                <a:cs typeface="Apple Symbols"/>
              </a:rPr>
              <a:t> </a:t>
            </a:r>
            <a:r>
              <a:rPr lang="x-none" dirty="0" err="1" smtClean="0">
                <a:latin typeface="Apple Symbols"/>
                <a:cs typeface="Apple Symbols"/>
              </a:rPr>
              <a:t>وتمثلث</a:t>
            </a:r>
            <a:r>
              <a:rPr lang="x-none" dirty="0" smtClean="0">
                <a:latin typeface="Apple Symbols"/>
                <a:cs typeface="Apple Symbols"/>
              </a:rPr>
              <a:t> افتراضات هذه النظرية في </a:t>
            </a:r>
            <a:r>
              <a:rPr lang="x-none" dirty="0" err="1" smtClean="0">
                <a:latin typeface="Apple Symbols"/>
                <a:cs typeface="Apple Symbols"/>
              </a:rPr>
              <a:t>الادارة</a:t>
            </a:r>
            <a:r>
              <a:rPr lang="x-none" dirty="0" smtClean="0">
                <a:latin typeface="Apple Symbols"/>
                <a:cs typeface="Apple Symbols"/>
              </a:rPr>
              <a:t> بما يأتي :</a:t>
            </a:r>
            <a:endParaRPr lang="en-US" dirty="0" smtClean="0">
              <a:latin typeface="Apple Symbols"/>
              <a:cs typeface="Apple Symbols"/>
            </a:endParaRPr>
          </a:p>
          <a:p>
            <a:pPr marL="514350" indent="-514350" algn="r" rtl="1" fontAlgn="auto">
              <a:spcBef>
                <a:spcPts val="580"/>
              </a:spcBef>
              <a:spcAft>
                <a:spcPts val="0"/>
              </a:spcAft>
              <a:buFont typeface="+mj-lt"/>
              <a:buAutoNum type="arabicPeriod"/>
              <a:defRPr/>
            </a:pPr>
            <a:r>
              <a:rPr lang="x-none" b="1" dirty="0">
                <a:solidFill>
                  <a:srgbClr val="0070C0"/>
                </a:solidFill>
                <a:latin typeface="Apple Symbols"/>
                <a:cs typeface="Apple Symbols"/>
              </a:rPr>
              <a:t>ان الانسان </a:t>
            </a:r>
            <a:r>
              <a:rPr lang="x-none" b="1" dirty="0" smtClean="0">
                <a:solidFill>
                  <a:srgbClr val="0070C0"/>
                </a:solidFill>
                <a:latin typeface="Apple Symbols"/>
                <a:cs typeface="Apple Symbols"/>
              </a:rPr>
              <a:t>الاعتيادي يحب العمل مثلما يحب اللعب واللهو . </a:t>
            </a:r>
            <a:endParaRPr lang="en-US" b="1" dirty="0" smtClean="0">
              <a:solidFill>
                <a:srgbClr val="0070C0"/>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rgbClr val="0070C0"/>
                </a:solidFill>
                <a:latin typeface="Apple Symbols"/>
                <a:cs typeface="Apple Symbols"/>
              </a:rPr>
              <a:t>ان الناس لسيوا كسالى بالوراثة وانهم اصبحوا كسالى نتيجة لنقص التجربة .</a:t>
            </a:r>
            <a:endParaRPr lang="en-US" b="1" dirty="0" smtClean="0">
              <a:solidFill>
                <a:srgbClr val="0070C0"/>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rgbClr val="0070C0"/>
                </a:solidFill>
                <a:latin typeface="Apple Symbols"/>
                <a:cs typeface="Apple Symbols"/>
              </a:rPr>
              <a:t>ان الناس يتمتعون بضمائر حية وانهم يحرصون على تحقيق الاهداف المنشودة .</a:t>
            </a:r>
            <a:endParaRPr lang="en-US" b="1" dirty="0" smtClean="0">
              <a:solidFill>
                <a:srgbClr val="0070C0"/>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rgbClr val="0070C0"/>
                </a:solidFill>
                <a:latin typeface="Apple Symbols"/>
                <a:cs typeface="Apple Symbols"/>
              </a:rPr>
              <a:t>ان ايمان الافراد بأهداف المنظمة يؤدي الى تبني التوجيه والرقابة الذاتية. </a:t>
            </a:r>
            <a:endParaRPr lang="en-US" b="1" dirty="0" smtClean="0">
              <a:solidFill>
                <a:srgbClr val="0070C0"/>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rgbClr val="0070C0"/>
                </a:solidFill>
                <a:latin typeface="Apple Symbols"/>
                <a:cs typeface="Apple Symbols"/>
              </a:rPr>
              <a:t>الانسان الاعتيادي يسعى للتعلم وعنما تكون الظروف الاجتماعية والصحية جيدة له فانه يرغب تولي وتحمل المسؤولية. </a:t>
            </a:r>
            <a:endParaRPr lang="en-US" b="1" dirty="0" smtClean="0">
              <a:solidFill>
                <a:srgbClr val="0070C0"/>
              </a:solidFill>
              <a:latin typeface="Apple Symbols"/>
              <a:cs typeface="Apple Symbols"/>
            </a:endParaRPr>
          </a:p>
          <a:p>
            <a:pPr marL="514350" indent="-514350" algn="r" rtl="1" fontAlgn="auto">
              <a:spcBef>
                <a:spcPts val="580"/>
              </a:spcBef>
              <a:spcAft>
                <a:spcPts val="0"/>
              </a:spcAft>
              <a:buFont typeface="+mj-lt"/>
              <a:buAutoNum type="arabicPeriod"/>
              <a:defRPr/>
            </a:pPr>
            <a:r>
              <a:rPr lang="x-none" b="1" dirty="0" smtClean="0">
                <a:solidFill>
                  <a:srgbClr val="0070C0"/>
                </a:solidFill>
                <a:latin typeface="Apple Symbols"/>
                <a:cs typeface="Apple Symbols"/>
              </a:rPr>
              <a:t>اذا منحت لفرد فرصة جيدة يظهر بانه يمتلك القدرة على الابداع في العمل وحل المشاكل التي تواجهه .</a:t>
            </a:r>
            <a:endParaRPr lang="en-US" b="1" dirty="0" smtClean="0">
              <a:solidFill>
                <a:srgbClr val="0070C0"/>
              </a:solidFill>
              <a:latin typeface="Apple Symbols"/>
              <a:cs typeface="Apple Symbols"/>
            </a:endParaRPr>
          </a:p>
          <a:p>
            <a:pPr marL="514350" indent="-514350" algn="r" rtl="1" fontAlgn="auto">
              <a:spcBef>
                <a:spcPts val="580"/>
              </a:spcBef>
              <a:spcAft>
                <a:spcPts val="0"/>
              </a:spcAft>
              <a:buFont typeface="Wingdings 2"/>
              <a:buNone/>
              <a:defRPr/>
            </a:pPr>
            <a:endParaRPr lang="x-none" b="1" dirty="0" smtClean="0">
              <a:solidFill>
                <a:srgbClr val="00B0F0"/>
              </a:solidFill>
              <a:latin typeface="Apple Symbols"/>
              <a:cs typeface="Apple Symbols"/>
            </a:endParaRPr>
          </a:p>
          <a:p>
            <a:pPr marL="514350" indent="-514350" algn="r" rtl="1" fontAlgn="auto">
              <a:spcBef>
                <a:spcPts val="580"/>
              </a:spcBef>
              <a:spcAft>
                <a:spcPts val="0"/>
              </a:spcAft>
              <a:buFont typeface="+mj-lt"/>
              <a:buAutoNum type="arabicPeriod"/>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1"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5"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5"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3"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4"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5"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6"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7"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8"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9" dur="1000" decel="50000">
                                          <p:stCondLst>
                                            <p:cond delay="0"/>
                                          </p:stCondLst>
                                        </p:cTn>
                                        <p:tgtEl>
                                          <p:spTgt spid="3">
                                            <p:txEl>
                                              <p:pRg st="4" end="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5" presetClass="entr" presetSubtype="0" fill="hold"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5"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6"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7"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8"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9"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0"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1" dur="1000" decel="50000">
                                          <p:stCondLst>
                                            <p:cond delay="0"/>
                                          </p:stCondLst>
                                        </p:cTn>
                                        <p:tgtEl>
                                          <p:spTgt spid="3">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5" presetClass="entr" presetSubtype="0" fill="hold" nodeType="clickEffect">
                                  <p:stCondLst>
                                    <p:cond delay="0"/>
                                  </p:stCondLst>
                                  <p:childTnLst>
                                    <p:set>
                                      <p:cBhvr>
                                        <p:cTn id="75" dur="1" fill="hold">
                                          <p:stCondLst>
                                            <p:cond delay="0"/>
                                          </p:stCondLst>
                                        </p:cTn>
                                        <p:tgtEl>
                                          <p:spTgt spid="3">
                                            <p:txEl>
                                              <p:pRg st="6" end="6"/>
                                            </p:txEl>
                                          </p:spTgt>
                                        </p:tgtEl>
                                        <p:attrNameLst>
                                          <p:attrName>style.visibility</p:attrName>
                                        </p:attrNameLst>
                                      </p:cBhvr>
                                      <p:to>
                                        <p:strVal val="visible"/>
                                      </p:to>
                                    </p:set>
                                    <p:anim calcmode="lin" valueType="num">
                                      <p:cBhvr>
                                        <p:cTn id="76"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9"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525A21E4-B617-44E4-B3AD-C393F35F2D34}" type="slidenum">
              <a:rPr lang="ar-IQ"/>
              <a:pPr>
                <a:defRPr/>
              </a:pPr>
              <a:t>36</a:t>
            </a:fld>
            <a:endParaRPr lang="ar-IQ"/>
          </a:p>
        </p:txBody>
      </p:sp>
      <p:sp>
        <p:nvSpPr>
          <p:cNvPr id="3" name="عنصر نائب للمحتوى 2"/>
          <p:cNvSpPr>
            <a:spLocks noGrp="1"/>
          </p:cNvSpPr>
          <p:nvPr>
            <p:ph sz="quarter" idx="1"/>
          </p:nvPr>
        </p:nvSpPr>
        <p:spPr>
          <a:xfrm>
            <a:off x="457200" y="1000125"/>
            <a:ext cx="8229600" cy="5324475"/>
          </a:xfrm>
        </p:spPr>
        <p:txBody>
          <a:bodyPr>
            <a:normAutofit/>
          </a:bodyPr>
          <a:lstStyle/>
          <a:p>
            <a:pPr marL="274320" indent="-274320" algn="r" rtl="1" fontAlgn="auto">
              <a:spcBef>
                <a:spcPts val="580"/>
              </a:spcBef>
              <a:spcAft>
                <a:spcPts val="0"/>
              </a:spcAft>
              <a:buFont typeface="Wingdings 2"/>
              <a:buNone/>
              <a:defRPr/>
            </a:pPr>
            <a:r>
              <a:rPr lang="ar-IQ" dirty="0" smtClean="0">
                <a:cs typeface="Simplified Arabic" pitchFamily="2" charset="-78"/>
              </a:rPr>
              <a:t> </a:t>
            </a:r>
            <a:r>
              <a:rPr lang="x-none" dirty="0" smtClean="0">
                <a:latin typeface="Apple Symbols"/>
                <a:cs typeface="Apple Symbols"/>
              </a:rPr>
              <a:t>الانتقادات التي وجهت </a:t>
            </a:r>
            <a:r>
              <a:rPr lang="x-none" dirty="0" err="1" smtClean="0">
                <a:latin typeface="Apple Symbols"/>
                <a:cs typeface="Apple Symbols"/>
              </a:rPr>
              <a:t>الى</a:t>
            </a:r>
            <a:r>
              <a:rPr lang="x-none" dirty="0" smtClean="0">
                <a:latin typeface="Apple Symbols"/>
                <a:cs typeface="Apple Symbols"/>
              </a:rPr>
              <a:t> المدارس السلوكية (العلاقات </a:t>
            </a:r>
            <a:r>
              <a:rPr lang="x-none" dirty="0" err="1" smtClean="0">
                <a:latin typeface="Apple Symbols"/>
                <a:cs typeface="Apple Symbols"/>
              </a:rPr>
              <a:t>الانسانية</a:t>
            </a:r>
            <a:r>
              <a:rPr lang="x-none" dirty="0" smtClean="0">
                <a:latin typeface="Apple Symbols"/>
                <a:cs typeface="Apple Symbols"/>
              </a:rPr>
              <a:t>):</a:t>
            </a:r>
            <a:endParaRPr lang="en-US" dirty="0" smtClean="0">
              <a:latin typeface="Apple Symbols"/>
              <a:cs typeface="Apple Symbols"/>
            </a:endParaRPr>
          </a:p>
          <a:p>
            <a:pPr marL="742950" indent="-742950" algn="r" rtl="1" fontAlgn="auto">
              <a:spcBef>
                <a:spcPts val="580"/>
              </a:spcBef>
              <a:spcAft>
                <a:spcPts val="0"/>
              </a:spcAft>
              <a:buFont typeface="+mj-lt"/>
              <a:buAutoNum type="arabicPeriod"/>
              <a:defRPr/>
            </a:pPr>
            <a:r>
              <a:rPr lang="x-none" dirty="0" smtClean="0">
                <a:latin typeface="Apple Symbols"/>
                <a:cs typeface="Apple Symbols"/>
              </a:rPr>
              <a:t>ركزت اهتماماتها على الجانب </a:t>
            </a:r>
            <a:r>
              <a:rPr lang="x-none" dirty="0" err="1" smtClean="0">
                <a:latin typeface="Apple Symbols"/>
                <a:cs typeface="Apple Symbols"/>
              </a:rPr>
              <a:t>الانساني</a:t>
            </a:r>
            <a:r>
              <a:rPr lang="x-none" dirty="0" smtClean="0">
                <a:latin typeface="Apple Symbols"/>
                <a:cs typeface="Apple Symbols"/>
              </a:rPr>
              <a:t> فقط ،</a:t>
            </a:r>
            <a:r>
              <a:rPr lang="x-none" dirty="0" err="1" smtClean="0">
                <a:latin typeface="Apple Symbols"/>
                <a:cs typeface="Apple Symbols"/>
              </a:rPr>
              <a:t>واهملت</a:t>
            </a:r>
            <a:r>
              <a:rPr lang="x-none" dirty="0" smtClean="0">
                <a:latin typeface="Apple Symbols"/>
                <a:cs typeface="Apple Symbols"/>
              </a:rPr>
              <a:t> الجانب التنظيمي للمنظمة.</a:t>
            </a:r>
            <a:endParaRPr lang="en-US" dirty="0" smtClean="0">
              <a:latin typeface="Apple Symbols"/>
              <a:cs typeface="Apple Symbols"/>
            </a:endParaRPr>
          </a:p>
          <a:p>
            <a:pPr marL="742950" indent="-742950" algn="r" rtl="1" fontAlgn="auto">
              <a:spcBef>
                <a:spcPts val="580"/>
              </a:spcBef>
              <a:spcAft>
                <a:spcPts val="0"/>
              </a:spcAft>
              <a:buFont typeface="+mj-lt"/>
              <a:buAutoNum type="arabicPeriod"/>
              <a:defRPr/>
            </a:pPr>
            <a:r>
              <a:rPr lang="x-none" dirty="0" smtClean="0">
                <a:latin typeface="Apple Symbols"/>
                <a:cs typeface="Apple Symbols"/>
              </a:rPr>
              <a:t>لم تقدم تفسير واضح أو نظرية متكاملة للسلوك التنظيمي لمنظمة.</a:t>
            </a:r>
          </a:p>
          <a:p>
            <a:pPr marL="742950" indent="-742950" algn="r" rtl="1" fontAlgn="auto">
              <a:spcBef>
                <a:spcPts val="580"/>
              </a:spcBef>
              <a:spcAft>
                <a:spcPts val="0"/>
              </a:spcAft>
              <a:buFont typeface="+mj-lt"/>
              <a:buAutoNum type="arabicPeriod"/>
              <a:defRPr/>
            </a:pPr>
            <a:r>
              <a:rPr lang="x-none" dirty="0" smtClean="0">
                <a:latin typeface="Apple Symbols"/>
                <a:cs typeface="Apple Symbols"/>
              </a:rPr>
              <a:t>ان التركيز على الظروف الاجتماعية واهمال دور المنظمة نفسها التي تقوم بتلبية الحاجات الاجتماعية يتسم بالمبالغة في</a:t>
            </a:r>
            <a:r>
              <a:rPr lang="en-US" dirty="0" smtClean="0">
                <a:latin typeface="Apple Symbols"/>
                <a:cs typeface="Apple Symbols"/>
              </a:rPr>
              <a:t> </a:t>
            </a:r>
            <a:r>
              <a:rPr lang="x-none" dirty="0" smtClean="0">
                <a:latin typeface="Apple Symbols"/>
                <a:cs typeface="Apple Symbols"/>
              </a:rPr>
              <a:t>استخدام العلاقات الانسانية لتحقيق المكاسب للعمال على حساب المنظمة</a:t>
            </a:r>
            <a:r>
              <a:rPr lang="en-US" dirty="0" smtClean="0">
                <a:latin typeface="Apple Symbols"/>
                <a:cs typeface="Apple Symbols"/>
              </a:rPr>
              <a:t>.</a:t>
            </a:r>
          </a:p>
          <a:p>
            <a:pPr marL="274320" indent="-274320" algn="just" rtl="1" fontAlgn="auto">
              <a:spcBef>
                <a:spcPts val="580"/>
              </a:spcBef>
              <a:spcAft>
                <a:spcPts val="0"/>
              </a:spcAft>
              <a:buFont typeface="Wingdings 2"/>
              <a:buNone/>
              <a:defRPr/>
            </a:pPr>
            <a:endParaRPr lang="ar-IQ" dirty="0">
              <a:cs typeface="Simplified Arabic"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4624"/>
            <a:ext cx="7772400" cy="1470025"/>
          </a:xfrm>
        </p:spPr>
        <p:txBody>
          <a:bodyPr>
            <a:normAutofit/>
          </a:bodyPr>
          <a:lstStyle/>
          <a:p>
            <a:pPr fontAlgn="auto">
              <a:spcAft>
                <a:spcPts val="0"/>
              </a:spcAft>
              <a:defRPr/>
            </a:pPr>
            <a:r>
              <a:rPr lang="x-none" dirty="0" smtClean="0">
                <a:solidFill>
                  <a:schemeClr val="tx1"/>
                </a:solidFill>
                <a:effectLst/>
                <a:latin typeface="Apple Symbols"/>
                <a:cs typeface="Apple Symbols"/>
              </a:rPr>
              <a:t>المرحلة الثالثة : المدارس او الاتجاهات المعاصرة في الادارة</a:t>
            </a:r>
            <a:endParaRPr dirty="0">
              <a:solidFill>
                <a:schemeClr val="tx1"/>
              </a:solidFill>
              <a:effectLst/>
              <a:latin typeface="Apple Symbols"/>
              <a:cs typeface="Apple Symbols"/>
            </a:endParaRPr>
          </a:p>
        </p:txBody>
      </p:sp>
      <p:sp>
        <p:nvSpPr>
          <p:cNvPr id="4" name="Title 1"/>
          <p:cNvSpPr txBox="1">
            <a:spLocks/>
          </p:cNvSpPr>
          <p:nvPr/>
        </p:nvSpPr>
        <p:spPr>
          <a:xfrm>
            <a:off x="990600" y="1556792"/>
            <a:ext cx="7772400" cy="533400"/>
          </a:xfrm>
          <a:prstGeom prst="rect">
            <a:avLst/>
          </a:prstGeom>
        </p:spPr>
        <p:txBody>
          <a:bodyPr anchor="ctr">
            <a:normAutofit lnSpcReduction="10000"/>
          </a:bodyPr>
          <a:lstStyle/>
          <a:p>
            <a:pPr algn="r" rtl="1" fontAlgn="auto">
              <a:spcAft>
                <a:spcPts val="0"/>
              </a:spcAft>
              <a:defRPr/>
            </a:pPr>
            <a:r>
              <a:rPr lang="ar-IQ" sz="3000" b="1" dirty="0">
                <a:solidFill>
                  <a:srgbClr val="FFFF00"/>
                </a:solidFill>
                <a:latin typeface="Apple Symbols"/>
                <a:cs typeface="Apple Symbols"/>
              </a:rPr>
              <a:t> </a:t>
            </a:r>
            <a:r>
              <a:rPr lang="x-none" sz="3000" b="1" dirty="0">
                <a:solidFill>
                  <a:srgbClr val="FFFF00"/>
                </a:solidFill>
                <a:latin typeface="Apple Symbols"/>
                <a:cs typeface="Apple Symbols"/>
              </a:rPr>
              <a:t>اولا: الاتجاه الكمي</a:t>
            </a:r>
            <a:endParaRPr lang="en-US" sz="3000" b="1" dirty="0">
              <a:solidFill>
                <a:srgbClr val="FFFF00"/>
              </a:solidFill>
              <a:latin typeface="Apple Symbols"/>
              <a:ea typeface="+mj-ea"/>
              <a:cs typeface="Apple Symbols"/>
            </a:endParaRPr>
          </a:p>
        </p:txBody>
      </p:sp>
      <p:sp>
        <p:nvSpPr>
          <p:cNvPr id="6" name="Title 1"/>
          <p:cNvSpPr txBox="1">
            <a:spLocks/>
          </p:cNvSpPr>
          <p:nvPr/>
        </p:nvSpPr>
        <p:spPr bwMode="auto">
          <a:xfrm>
            <a:off x="914400" y="1916832"/>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r>
              <a:rPr lang="x-none" sz="3000" b="1" dirty="0">
                <a:solidFill>
                  <a:srgbClr val="FFFF00"/>
                </a:solidFill>
                <a:latin typeface="Apple Symbols"/>
                <a:cs typeface="Apple Symbols"/>
              </a:rPr>
              <a:t>ثانيا : نظرية النظام (نظرية النظم المفتوحة)</a:t>
            </a:r>
            <a:r>
              <a:rPr lang="x-none" sz="3200" b="1" dirty="0">
                <a:solidFill>
                  <a:srgbClr val="FFFF00"/>
                </a:solidFill>
                <a:latin typeface="Apple Symbols"/>
                <a:cs typeface="Apple Symbols"/>
              </a:rPr>
              <a:t> </a:t>
            </a:r>
            <a:endParaRPr lang="en-US" sz="3200" dirty="0">
              <a:solidFill>
                <a:srgbClr val="FFFF00"/>
              </a:solidFill>
              <a:latin typeface="Apple Symbols"/>
              <a:cs typeface="Apple Symbols"/>
            </a:endParaRPr>
          </a:p>
        </p:txBody>
      </p:sp>
      <p:sp>
        <p:nvSpPr>
          <p:cNvPr id="7" name="Title 1"/>
          <p:cNvSpPr txBox="1">
            <a:spLocks/>
          </p:cNvSpPr>
          <p:nvPr/>
        </p:nvSpPr>
        <p:spPr bwMode="auto">
          <a:xfrm>
            <a:off x="914400" y="3048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r>
              <a:rPr lang="ar-sa" sz="3000" b="1" dirty="0" smtClean="0">
                <a:solidFill>
                  <a:srgbClr val="0000FF"/>
                </a:solidFill>
                <a:latin typeface="Apple Symbols"/>
                <a:cs typeface="Apple Symbols"/>
              </a:rPr>
              <a:t>ثالثاً</a:t>
            </a:r>
            <a:r>
              <a:rPr lang="x-none" sz="3000" b="1" dirty="0" smtClean="0">
                <a:solidFill>
                  <a:srgbClr val="0000FF"/>
                </a:solidFill>
                <a:latin typeface="Apple Symbols"/>
                <a:cs typeface="Apple Symbols"/>
              </a:rPr>
              <a:t>: </a:t>
            </a:r>
            <a:r>
              <a:rPr lang="ar-IQ" sz="3000" b="1" dirty="0">
                <a:solidFill>
                  <a:srgbClr val="0000FF"/>
                </a:solidFill>
                <a:latin typeface="Apple Symbols"/>
                <a:cs typeface="Apple Symbols"/>
              </a:rPr>
              <a:t>الادارة الموقفية</a:t>
            </a:r>
            <a:endParaRPr lang="en-US" sz="3200" dirty="0">
              <a:solidFill>
                <a:srgbClr val="0000FF"/>
              </a:solidFill>
              <a:latin typeface="Apple Symbols"/>
              <a:cs typeface="Apple Symbols"/>
            </a:endParaRPr>
          </a:p>
        </p:txBody>
      </p:sp>
      <p:sp>
        <p:nvSpPr>
          <p:cNvPr id="8" name="Title 1"/>
          <p:cNvSpPr txBox="1">
            <a:spLocks/>
          </p:cNvSpPr>
          <p:nvPr/>
        </p:nvSpPr>
        <p:spPr bwMode="auto">
          <a:xfrm>
            <a:off x="914400" y="36576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r>
              <a:rPr lang="ar-IQ" sz="3000" b="1" dirty="0">
                <a:solidFill>
                  <a:srgbClr val="0000FF"/>
                </a:solidFill>
                <a:latin typeface="Apple Symbols"/>
                <a:cs typeface="Apple Symbols"/>
              </a:rPr>
              <a:t>رابعا</a:t>
            </a:r>
            <a:r>
              <a:rPr lang="x-none" sz="3000" b="1" dirty="0">
                <a:solidFill>
                  <a:srgbClr val="0000FF"/>
                </a:solidFill>
                <a:latin typeface="Apple Symbols"/>
                <a:cs typeface="Apple Symbols"/>
              </a:rPr>
              <a:t>: نظرية (</a:t>
            </a:r>
            <a:r>
              <a:rPr lang="en-US" sz="3000" b="1" dirty="0">
                <a:solidFill>
                  <a:srgbClr val="0000FF"/>
                </a:solidFill>
                <a:latin typeface="Apple Symbols"/>
                <a:cs typeface="Apple Symbols"/>
              </a:rPr>
              <a:t>Z </a:t>
            </a:r>
            <a:r>
              <a:rPr lang="x-none" sz="3000" b="1" dirty="0">
                <a:solidFill>
                  <a:srgbClr val="0000FF"/>
                </a:solidFill>
                <a:latin typeface="Apple Symbols"/>
                <a:cs typeface="Apple Symbols"/>
              </a:rPr>
              <a:t>) للادارة اليابانية </a:t>
            </a:r>
            <a:endParaRPr lang="en-US" sz="3000" b="1" dirty="0">
              <a:solidFill>
                <a:srgbClr val="0000FF"/>
              </a:solidFill>
              <a:latin typeface="Apple Symbols"/>
              <a:cs typeface="Apple Symbols"/>
            </a:endParaRPr>
          </a:p>
        </p:txBody>
      </p:sp>
      <p:sp>
        <p:nvSpPr>
          <p:cNvPr id="9" name="Title 1"/>
          <p:cNvSpPr txBox="1">
            <a:spLocks/>
          </p:cNvSpPr>
          <p:nvPr/>
        </p:nvSpPr>
        <p:spPr bwMode="auto">
          <a:xfrm>
            <a:off x="914400" y="41910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r>
              <a:rPr lang="x-none" sz="3000" b="1" dirty="0">
                <a:solidFill>
                  <a:srgbClr val="0000FF"/>
                </a:solidFill>
                <a:latin typeface="Apple Symbols"/>
                <a:cs typeface="Apple Symbols"/>
              </a:rPr>
              <a:t>خامسا : التميز في الاداء</a:t>
            </a:r>
            <a:endParaRPr lang="ar-IQ" sz="3000" b="1" dirty="0">
              <a:solidFill>
                <a:srgbClr val="0000FF"/>
              </a:solidFill>
              <a:latin typeface="Apple Symbols"/>
              <a:cs typeface="Apple Symbols"/>
            </a:endParaRPr>
          </a:p>
        </p:txBody>
      </p:sp>
      <p:sp>
        <p:nvSpPr>
          <p:cNvPr id="10" name="Title 1"/>
          <p:cNvSpPr txBox="1">
            <a:spLocks/>
          </p:cNvSpPr>
          <p:nvPr/>
        </p:nvSpPr>
        <p:spPr bwMode="auto">
          <a:xfrm>
            <a:off x="914400" y="48006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defRPr>
                <a:solidFill>
                  <a:schemeClr val="tx1"/>
                </a:solidFill>
                <a:latin typeface="Book Antiqua" pitchFamily="18" charset="0"/>
                <a:cs typeface="Times New Roman" pitchFamily="18" charset="0"/>
              </a:defRPr>
            </a:lvl1pPr>
            <a:lvl2pPr marL="742950" indent="-285750" algn="r" rtl="1">
              <a:defRPr>
                <a:solidFill>
                  <a:schemeClr val="tx1"/>
                </a:solidFill>
                <a:latin typeface="Book Antiqua" pitchFamily="18" charset="0"/>
                <a:cs typeface="Times New Roman" pitchFamily="18" charset="0"/>
              </a:defRPr>
            </a:lvl2pPr>
            <a:lvl3pPr marL="1143000" indent="-228600" algn="r" rtl="1">
              <a:defRPr>
                <a:solidFill>
                  <a:schemeClr val="tx1"/>
                </a:solidFill>
                <a:latin typeface="Book Antiqua" pitchFamily="18" charset="0"/>
                <a:cs typeface="Times New Roman" pitchFamily="18" charset="0"/>
              </a:defRPr>
            </a:lvl3pPr>
            <a:lvl4pPr marL="1600200" indent="-228600" algn="r" rtl="1">
              <a:defRPr>
                <a:solidFill>
                  <a:schemeClr val="tx1"/>
                </a:solidFill>
                <a:latin typeface="Book Antiqua" pitchFamily="18" charset="0"/>
                <a:cs typeface="Times New Roman" pitchFamily="18" charset="0"/>
              </a:defRPr>
            </a:lvl4pPr>
            <a:lvl5pPr marL="2057400" indent="-228600" algn="r" rtl="1">
              <a:defRPr>
                <a:solidFill>
                  <a:schemeClr val="tx1"/>
                </a:solidFill>
                <a:latin typeface="Book Antiqua" pitchFamily="18" charset="0"/>
                <a:cs typeface="Times New Roman" pitchFamily="18" charset="0"/>
              </a:defRPr>
            </a:lvl5pPr>
            <a:lvl6pPr marL="2514600" indent="-228600" fontAlgn="base">
              <a:spcBef>
                <a:spcPct val="0"/>
              </a:spcBef>
              <a:spcAft>
                <a:spcPct val="0"/>
              </a:spcAft>
              <a:defRPr>
                <a:solidFill>
                  <a:schemeClr val="tx1"/>
                </a:solidFill>
                <a:latin typeface="Book Antiqua" pitchFamily="18" charset="0"/>
                <a:cs typeface="Times New Roman" pitchFamily="18" charset="0"/>
              </a:defRPr>
            </a:lvl6pPr>
            <a:lvl7pPr marL="2971800" indent="-228600" fontAlgn="base">
              <a:spcBef>
                <a:spcPct val="0"/>
              </a:spcBef>
              <a:spcAft>
                <a:spcPct val="0"/>
              </a:spcAft>
              <a:defRPr>
                <a:solidFill>
                  <a:schemeClr val="tx1"/>
                </a:solidFill>
                <a:latin typeface="Book Antiqua" pitchFamily="18" charset="0"/>
                <a:cs typeface="Times New Roman" pitchFamily="18" charset="0"/>
              </a:defRPr>
            </a:lvl7pPr>
            <a:lvl8pPr marL="3429000" indent="-228600" fontAlgn="base">
              <a:spcBef>
                <a:spcPct val="0"/>
              </a:spcBef>
              <a:spcAft>
                <a:spcPct val="0"/>
              </a:spcAft>
              <a:defRPr>
                <a:solidFill>
                  <a:schemeClr val="tx1"/>
                </a:solidFill>
                <a:latin typeface="Book Antiqua" pitchFamily="18" charset="0"/>
                <a:cs typeface="Times New Roman" pitchFamily="18" charset="0"/>
              </a:defRPr>
            </a:lvl8pPr>
            <a:lvl9pPr marL="3886200" indent="-228600" fontAlgn="base">
              <a:spcBef>
                <a:spcPct val="0"/>
              </a:spcBef>
              <a:spcAft>
                <a:spcPct val="0"/>
              </a:spcAft>
              <a:defRPr>
                <a:solidFill>
                  <a:schemeClr val="tx1"/>
                </a:solidFill>
                <a:latin typeface="Book Antiqua" pitchFamily="18" charset="0"/>
                <a:cs typeface="Times New Roman" pitchFamily="18" charset="0"/>
              </a:defRPr>
            </a:lvl9pPr>
          </a:lstStyle>
          <a:p>
            <a:r>
              <a:rPr lang="x-none" sz="3000" b="1" dirty="0">
                <a:solidFill>
                  <a:srgbClr val="0000FF"/>
                </a:solidFill>
                <a:latin typeface="Apple Symbols"/>
                <a:cs typeface="Apple Symbols"/>
              </a:rPr>
              <a:t>سادسا : الجودة الشاملة</a:t>
            </a:r>
            <a:endParaRPr lang="en-US" sz="3000" b="1" dirty="0">
              <a:solidFill>
                <a:srgbClr val="0000FF"/>
              </a:solidFill>
              <a:latin typeface="Apple Symbols"/>
              <a:cs typeface="Apple Symbols"/>
            </a:endParaRPr>
          </a:p>
        </p:txBody>
      </p:sp>
      <p:sp>
        <p:nvSpPr>
          <p:cNvPr id="3" name="Slide Number Placeholder 2"/>
          <p:cNvSpPr>
            <a:spLocks noGrp="1"/>
          </p:cNvSpPr>
          <p:nvPr>
            <p:ph type="sldNum" sz="quarter" idx="12"/>
          </p:nvPr>
        </p:nvSpPr>
        <p:spPr/>
        <p:txBody>
          <a:bodyPr/>
          <a:lstStyle/>
          <a:p>
            <a:pPr>
              <a:defRPr/>
            </a:pPr>
            <a:fld id="{A8D4B232-993B-4FA4-AE24-520D4EC86D9A}" type="slidenum">
              <a:rPr lang="ar-IQ" smtClean="0"/>
              <a:pPr>
                <a:defRPr/>
              </a:pPr>
              <a:t>37</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6" presetClass="entr" presetSubtype="0" fill="hold" grpId="0" nodeType="clickEffect">
                                  <p:stCondLst>
                                    <p:cond delay="0"/>
                                  </p:stCondLst>
                                  <p:iterate type="lt">
                                    <p:tmPct val="10000"/>
                                  </p:iterate>
                                  <p:childTnLst>
                                    <p:set>
                                      <p:cBhvr>
                                        <p:cTn id="27" dur="1" fill="hold">
                                          <p:stCondLst>
                                            <p:cond delay="0"/>
                                          </p:stCondLst>
                                        </p:cTn>
                                        <p:tgtEl>
                                          <p:spTgt spid="7"/>
                                        </p:tgtEl>
                                        <p:attrNameLst>
                                          <p:attrName>style.visibility</p:attrName>
                                        </p:attrNameLst>
                                      </p:cBhvr>
                                      <p:to>
                                        <p:strVal val="visible"/>
                                      </p:to>
                                    </p:set>
                                    <p:anim by="(-#ppt_w*2)" calcmode="lin" valueType="num">
                                      <p:cBhvr rctx="PPT">
                                        <p:cTn id="28" dur="500" autoRev="1" fill="hold">
                                          <p:stCondLst>
                                            <p:cond delay="0"/>
                                          </p:stCondLst>
                                        </p:cTn>
                                        <p:tgtEl>
                                          <p:spTgt spid="7"/>
                                        </p:tgtEl>
                                        <p:attrNameLst>
                                          <p:attrName>ppt_w</p:attrName>
                                        </p:attrNameLst>
                                      </p:cBhvr>
                                    </p:anim>
                                    <p:anim by="(#ppt_w*0.50)" calcmode="lin" valueType="num">
                                      <p:cBhvr>
                                        <p:cTn id="29" dur="500" decel="50000" autoRev="1" fill="hold">
                                          <p:stCondLst>
                                            <p:cond delay="0"/>
                                          </p:stCondLst>
                                        </p:cTn>
                                        <p:tgtEl>
                                          <p:spTgt spid="7"/>
                                        </p:tgtEl>
                                        <p:attrNameLst>
                                          <p:attrName>ppt_x</p:attrName>
                                        </p:attrNameLst>
                                      </p:cBhvr>
                                    </p:anim>
                                    <p:anim from="(-#ppt_h/2)" to="(#ppt_y)" calcmode="lin" valueType="num">
                                      <p:cBhvr>
                                        <p:cTn id="30" dur="1000" fill="hold">
                                          <p:stCondLst>
                                            <p:cond delay="0"/>
                                          </p:stCondLst>
                                        </p:cTn>
                                        <p:tgtEl>
                                          <p:spTgt spid="7"/>
                                        </p:tgtEl>
                                        <p:attrNameLst>
                                          <p:attrName>ppt_y</p:attrName>
                                        </p:attrNameLst>
                                      </p:cBhvr>
                                    </p:anim>
                                    <p:animRot by="21600000">
                                      <p:cBhvr>
                                        <p:cTn id="31" dur="1000" fill="hold">
                                          <p:stCondLst>
                                            <p:cond delay="0"/>
                                          </p:stCondLst>
                                        </p:cTn>
                                        <p:tgtEl>
                                          <p:spTgt spid="7"/>
                                        </p:tgtEl>
                                        <p:attrNameLst>
                                          <p:attrName>r</p:attrName>
                                        </p:attrNameLst>
                                      </p:cBhvr>
                                    </p:animRot>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1"/>
                                          </p:val>
                                        </p:tav>
                                        <p:tav tm="100000">
                                          <p:val>
                                            <p:strVal val="#ppt_x"/>
                                          </p:val>
                                        </p:tav>
                                      </p:tavLst>
                                    </p:anim>
                                    <p:anim calcmode="lin" valueType="num">
                                      <p:cBhvr>
                                        <p:cTn id="3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800" decel="100000"/>
                                        <p:tgtEl>
                                          <p:spTgt spid="9"/>
                                        </p:tgtEl>
                                      </p:cBhvr>
                                    </p:animEffect>
                                    <p:anim calcmode="lin" valueType="num">
                                      <p:cBhvr>
                                        <p:cTn id="44" dur="800" decel="100000" fill="hold"/>
                                        <p:tgtEl>
                                          <p:spTgt spid="9"/>
                                        </p:tgtEl>
                                        <p:attrNameLst>
                                          <p:attrName>style.rotation</p:attrName>
                                        </p:attrNameLst>
                                      </p:cBhvr>
                                      <p:tavLst>
                                        <p:tav tm="0">
                                          <p:val>
                                            <p:fltVal val="-90"/>
                                          </p:val>
                                        </p:tav>
                                        <p:tav tm="100000">
                                          <p:val>
                                            <p:fltVal val="0"/>
                                          </p:val>
                                        </p:tav>
                                      </p:tavLst>
                                    </p:anim>
                                    <p:anim calcmode="lin" valueType="num">
                                      <p:cBhvr>
                                        <p:cTn id="45" dur="800" decel="100000" fill="hold"/>
                                        <p:tgtEl>
                                          <p:spTgt spid="9"/>
                                        </p:tgtEl>
                                        <p:attrNameLst>
                                          <p:attrName>ppt_x</p:attrName>
                                        </p:attrNameLst>
                                      </p:cBhvr>
                                      <p:tavLst>
                                        <p:tav tm="0">
                                          <p:val>
                                            <p:strVal val="#ppt_x+0.4"/>
                                          </p:val>
                                        </p:tav>
                                        <p:tav tm="100000">
                                          <p:val>
                                            <p:strVal val="#ppt_x-0.05"/>
                                          </p:val>
                                        </p:tav>
                                      </p:tavLst>
                                    </p:anim>
                                    <p:anim calcmode="lin" valueType="num">
                                      <p:cBhvr>
                                        <p:cTn id="46" dur="800" decel="100000" fill="hold"/>
                                        <p:tgtEl>
                                          <p:spTgt spid="9"/>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4"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to="" calcmode="lin" valueType="num">
                                      <p:cBhvr>
                                        <p:cTn id="53"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r" rtl="1"/>
            <a:r>
              <a:rPr lang="x-none" sz="3000" b="1" dirty="0" smtClean="0">
                <a:latin typeface="Apple Symbols"/>
                <a:cs typeface="Apple Symbols"/>
              </a:rPr>
              <a:t>اولا: الاتجاه الكمي</a:t>
            </a:r>
            <a:endParaRPr lang="en-US" sz="3000" dirty="0" smtClean="0">
              <a:latin typeface="Apple Symbols"/>
              <a:cs typeface="Apple Symbols"/>
            </a:endParaRPr>
          </a:p>
        </p:txBody>
      </p:sp>
      <p:sp>
        <p:nvSpPr>
          <p:cNvPr id="3" name="Content Placeholder 2"/>
          <p:cNvSpPr>
            <a:spLocks noGrp="1"/>
          </p:cNvSpPr>
          <p:nvPr>
            <p:ph idx="1"/>
          </p:nvPr>
        </p:nvSpPr>
        <p:spPr/>
        <p:txBody>
          <a:bodyPr>
            <a:normAutofit fontScale="92500" lnSpcReduction="20000"/>
          </a:bodyPr>
          <a:lstStyle/>
          <a:p>
            <a:pPr marL="274320" indent="-274320" algn="r" rtl="1" fontAlgn="auto">
              <a:spcBef>
                <a:spcPts val="580"/>
              </a:spcBef>
              <a:spcAft>
                <a:spcPts val="0"/>
              </a:spcAft>
              <a:buFont typeface="Wingdings 2"/>
              <a:buNone/>
              <a:defRPr/>
            </a:pPr>
            <a:r>
              <a:rPr lang="x-none" b="1" dirty="0" smtClean="0">
                <a:latin typeface="Apple Symbols"/>
                <a:cs typeface="Apple Symbols"/>
              </a:rPr>
              <a:t>كان شستر برنارد اول من اكد ان الادارة ما هي الا نظام معلومات وان العمل داخل المنظمة واتخاذ القرارات وحل المشكلات يمكن تمثيلها بصورة كمية على شكل رموز ومعادلات رياضية ويروا في عملية اتخاذ القرارات بهذه الطريقة انها اكثر دقة وبعدية عن التخمين الشخصي ، وكان ظهور هذا الاتجاه الفكري في عملية اتخاذ القرارات بعد الحرب العالمية الثانية نتيجة للابحاث العسكرية التي اجريت في تلك الفترة والتي استخدمت علم الرياضيات والاحصاء لحل المشاكل العسكرية التي قللت من الكفاءة القتالية للقوات العسكرية ومن اهمها مشاكل النقل ودقة التصويب وتقليل زمن الطيران الهجومي والعادي وغيرها. وفي وقتنا الحاضر هناك العديد من النماذج الشهيرة المستخدمة في منظمات الاعمال مثل نموذج بيرت ونظرية الالعاب ونموذج صفوف الانتظار وسيمبلكس والنقل ..... الخ .</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x-none" b="1" dirty="0" smtClean="0">
                <a:latin typeface="Apple Symbols"/>
                <a:cs typeface="Apple Symbols"/>
              </a:rPr>
              <a:t>اما الانتقاد الذي وجه الى هذه المدرسة فهو عدم كفائتها في حل المشكلات الانسانية لان الاساليب الكمية لا يمكن ان تتعامل مع كثير من الجوانب السلوكية .</a:t>
            </a:r>
            <a:endParaRPr lang="en-US" b="1" dirty="0">
              <a:latin typeface="Apple Symbols"/>
              <a:cs typeface="Apple Symbols"/>
            </a:endParaRPr>
          </a:p>
        </p:txBody>
      </p:sp>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38</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800" decel="100000"/>
                                        <p:tgtEl>
                                          <p:spTgt spid="41986"/>
                                        </p:tgtEl>
                                      </p:cBhvr>
                                    </p:animEffect>
                                    <p:anim calcmode="lin" valueType="num">
                                      <p:cBhvr>
                                        <p:cTn id="8" dur="800" decel="100000" fill="hold"/>
                                        <p:tgtEl>
                                          <p:spTgt spid="41986"/>
                                        </p:tgtEl>
                                        <p:attrNameLst>
                                          <p:attrName>style.rotation</p:attrName>
                                        </p:attrNameLst>
                                      </p:cBhvr>
                                      <p:tavLst>
                                        <p:tav tm="0">
                                          <p:val>
                                            <p:fltVal val="-90"/>
                                          </p:val>
                                        </p:tav>
                                        <p:tav tm="100000">
                                          <p:val>
                                            <p:fltVal val="0"/>
                                          </p:val>
                                        </p:tav>
                                      </p:tavLst>
                                    </p:anim>
                                    <p:anim calcmode="lin" valueType="num">
                                      <p:cBhvr>
                                        <p:cTn id="9" dur="800" decel="100000" fill="hold"/>
                                        <p:tgtEl>
                                          <p:spTgt spid="41986"/>
                                        </p:tgtEl>
                                        <p:attrNameLst>
                                          <p:attrName>ppt_x</p:attrName>
                                        </p:attrNameLst>
                                      </p:cBhvr>
                                      <p:tavLst>
                                        <p:tav tm="0">
                                          <p:val>
                                            <p:strVal val="#ppt_x+0.4"/>
                                          </p:val>
                                        </p:tav>
                                        <p:tav tm="100000">
                                          <p:val>
                                            <p:strVal val="#ppt_x-0.05"/>
                                          </p:val>
                                        </p:tav>
                                      </p:tavLst>
                                    </p:anim>
                                    <p:anim calcmode="lin" valueType="num">
                                      <p:cBhvr>
                                        <p:cTn id="10" dur="800" decel="100000" fill="hold"/>
                                        <p:tgtEl>
                                          <p:spTgt spid="419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9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98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80">
                                          <p:stCondLst>
                                            <p:cond delay="0"/>
                                          </p:stCondLst>
                                        </p:cTn>
                                        <p:tgtEl>
                                          <p:spTgt spid="3">
                                            <p:txEl>
                                              <p:pRg st="0" end="0"/>
                                            </p:txEl>
                                          </p:spTgt>
                                        </p:tgtEl>
                                      </p:cBhvr>
                                    </p:animEffect>
                                    <p:anim calcmode="lin" valueType="num">
                                      <p:cBhvr>
                                        <p:cTn id="1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0" end="0"/>
                                            </p:txEl>
                                          </p:spTgt>
                                        </p:tgtEl>
                                      </p:cBhvr>
                                      <p:to x="100000" y="60000"/>
                                    </p:animScale>
                                    <p:animScale>
                                      <p:cBhvr>
                                        <p:cTn id="24" dur="166" decel="50000">
                                          <p:stCondLst>
                                            <p:cond delay="676"/>
                                          </p:stCondLst>
                                        </p:cTn>
                                        <p:tgtEl>
                                          <p:spTgt spid="3">
                                            <p:txEl>
                                              <p:pRg st="0" end="0"/>
                                            </p:txEl>
                                          </p:spTgt>
                                        </p:tgtEl>
                                      </p:cBhvr>
                                      <p:to x="100000" y="100000"/>
                                    </p:animScale>
                                    <p:animScale>
                                      <p:cBhvr>
                                        <p:cTn id="25" dur="26">
                                          <p:stCondLst>
                                            <p:cond delay="1312"/>
                                          </p:stCondLst>
                                        </p:cTn>
                                        <p:tgtEl>
                                          <p:spTgt spid="3">
                                            <p:txEl>
                                              <p:pRg st="0" end="0"/>
                                            </p:txEl>
                                          </p:spTgt>
                                        </p:tgtEl>
                                      </p:cBhvr>
                                      <p:to x="100000" y="80000"/>
                                    </p:animScale>
                                    <p:animScale>
                                      <p:cBhvr>
                                        <p:cTn id="26" dur="166" decel="50000">
                                          <p:stCondLst>
                                            <p:cond delay="1338"/>
                                          </p:stCondLst>
                                        </p:cTn>
                                        <p:tgtEl>
                                          <p:spTgt spid="3">
                                            <p:txEl>
                                              <p:pRg st="0" end="0"/>
                                            </p:txEl>
                                          </p:spTgt>
                                        </p:tgtEl>
                                      </p:cBhvr>
                                      <p:to x="100000" y="100000"/>
                                    </p:animScale>
                                    <p:animScale>
                                      <p:cBhvr>
                                        <p:cTn id="27" dur="26">
                                          <p:stCondLst>
                                            <p:cond delay="1642"/>
                                          </p:stCondLst>
                                        </p:cTn>
                                        <p:tgtEl>
                                          <p:spTgt spid="3">
                                            <p:txEl>
                                              <p:pRg st="0" end="0"/>
                                            </p:txEl>
                                          </p:spTgt>
                                        </p:tgtEl>
                                      </p:cBhvr>
                                      <p:to x="100000" y="90000"/>
                                    </p:animScale>
                                    <p:animScale>
                                      <p:cBhvr>
                                        <p:cTn id="28" dur="166" decel="50000">
                                          <p:stCondLst>
                                            <p:cond delay="1668"/>
                                          </p:stCondLst>
                                        </p:cTn>
                                        <p:tgtEl>
                                          <p:spTgt spid="3">
                                            <p:txEl>
                                              <p:pRg st="0" end="0"/>
                                            </p:txEl>
                                          </p:spTgt>
                                        </p:tgtEl>
                                      </p:cBhvr>
                                      <p:to x="100000" y="100000"/>
                                    </p:animScale>
                                    <p:animScale>
                                      <p:cBhvr>
                                        <p:cTn id="29" dur="26">
                                          <p:stCondLst>
                                            <p:cond delay="1808"/>
                                          </p:stCondLst>
                                        </p:cTn>
                                        <p:tgtEl>
                                          <p:spTgt spid="3">
                                            <p:txEl>
                                              <p:pRg st="0" end="0"/>
                                            </p:txEl>
                                          </p:spTgt>
                                        </p:tgtEl>
                                      </p:cBhvr>
                                      <p:to x="100000" y="95000"/>
                                    </p:animScale>
                                    <p:animScale>
                                      <p:cBhvr>
                                        <p:cTn id="30" dur="166" decel="50000">
                                          <p:stCondLst>
                                            <p:cond delay="1834"/>
                                          </p:stCondLst>
                                        </p:cTn>
                                        <p:tgtEl>
                                          <p:spTgt spid="3">
                                            <p:txEl>
                                              <p:pRg st="0" end="0"/>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wipe(down)">
                                      <p:cBhvr>
                                        <p:cTn id="35" dur="580">
                                          <p:stCondLst>
                                            <p:cond delay="0"/>
                                          </p:stCondLst>
                                        </p:cTn>
                                        <p:tgtEl>
                                          <p:spTgt spid="3">
                                            <p:txEl>
                                              <p:pRg st="1" end="1"/>
                                            </p:txEl>
                                          </p:spTgt>
                                        </p:tgtEl>
                                      </p:cBhvr>
                                    </p:animEffect>
                                    <p:anim calcmode="lin" valueType="num">
                                      <p:cBhvr>
                                        <p:cTn id="3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1" end="1"/>
                                            </p:txEl>
                                          </p:spTgt>
                                        </p:tgtEl>
                                      </p:cBhvr>
                                      <p:to x="100000" y="60000"/>
                                    </p:animScale>
                                    <p:animScale>
                                      <p:cBhvr>
                                        <p:cTn id="42" dur="166" decel="50000">
                                          <p:stCondLst>
                                            <p:cond delay="676"/>
                                          </p:stCondLst>
                                        </p:cTn>
                                        <p:tgtEl>
                                          <p:spTgt spid="3">
                                            <p:txEl>
                                              <p:pRg st="1" end="1"/>
                                            </p:txEl>
                                          </p:spTgt>
                                        </p:tgtEl>
                                      </p:cBhvr>
                                      <p:to x="100000" y="100000"/>
                                    </p:animScale>
                                    <p:animScale>
                                      <p:cBhvr>
                                        <p:cTn id="43" dur="26">
                                          <p:stCondLst>
                                            <p:cond delay="1312"/>
                                          </p:stCondLst>
                                        </p:cTn>
                                        <p:tgtEl>
                                          <p:spTgt spid="3">
                                            <p:txEl>
                                              <p:pRg st="1" end="1"/>
                                            </p:txEl>
                                          </p:spTgt>
                                        </p:tgtEl>
                                      </p:cBhvr>
                                      <p:to x="100000" y="80000"/>
                                    </p:animScale>
                                    <p:animScale>
                                      <p:cBhvr>
                                        <p:cTn id="44" dur="166" decel="50000">
                                          <p:stCondLst>
                                            <p:cond delay="1338"/>
                                          </p:stCondLst>
                                        </p:cTn>
                                        <p:tgtEl>
                                          <p:spTgt spid="3">
                                            <p:txEl>
                                              <p:pRg st="1" end="1"/>
                                            </p:txEl>
                                          </p:spTgt>
                                        </p:tgtEl>
                                      </p:cBhvr>
                                      <p:to x="100000" y="100000"/>
                                    </p:animScale>
                                    <p:animScale>
                                      <p:cBhvr>
                                        <p:cTn id="45" dur="26">
                                          <p:stCondLst>
                                            <p:cond delay="1642"/>
                                          </p:stCondLst>
                                        </p:cTn>
                                        <p:tgtEl>
                                          <p:spTgt spid="3">
                                            <p:txEl>
                                              <p:pRg st="1" end="1"/>
                                            </p:txEl>
                                          </p:spTgt>
                                        </p:tgtEl>
                                      </p:cBhvr>
                                      <p:to x="100000" y="90000"/>
                                    </p:animScale>
                                    <p:animScale>
                                      <p:cBhvr>
                                        <p:cTn id="46" dur="166" decel="50000">
                                          <p:stCondLst>
                                            <p:cond delay="1668"/>
                                          </p:stCondLst>
                                        </p:cTn>
                                        <p:tgtEl>
                                          <p:spTgt spid="3">
                                            <p:txEl>
                                              <p:pRg st="1" end="1"/>
                                            </p:txEl>
                                          </p:spTgt>
                                        </p:tgtEl>
                                      </p:cBhvr>
                                      <p:to x="100000" y="100000"/>
                                    </p:animScale>
                                    <p:animScale>
                                      <p:cBhvr>
                                        <p:cTn id="47" dur="26">
                                          <p:stCondLst>
                                            <p:cond delay="1808"/>
                                          </p:stCondLst>
                                        </p:cTn>
                                        <p:tgtEl>
                                          <p:spTgt spid="3">
                                            <p:txEl>
                                              <p:pRg st="1" end="1"/>
                                            </p:txEl>
                                          </p:spTgt>
                                        </p:tgtEl>
                                      </p:cBhvr>
                                      <p:to x="100000" y="95000"/>
                                    </p:animScale>
                                    <p:animScale>
                                      <p:cBhvr>
                                        <p:cTn id="4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algn="r" rtl="1"/>
            <a:r>
              <a:rPr lang="x-none" sz="2800" b="1" dirty="0" smtClean="0">
                <a:latin typeface="Apple Symbols"/>
                <a:cs typeface="Apple Symbols"/>
              </a:rPr>
              <a:t>ثانيا : نظرية النظام (نظرية النظم المفتوحة) </a:t>
            </a:r>
            <a:endParaRPr lang="en-US" sz="2800" dirty="0" smtClean="0">
              <a:latin typeface="Apple Symbols"/>
              <a:cs typeface="Apple Symbols"/>
            </a:endParaRPr>
          </a:p>
        </p:txBody>
      </p:sp>
      <p:sp>
        <p:nvSpPr>
          <p:cNvPr id="43011" name="Content Placeholder 2"/>
          <p:cNvSpPr>
            <a:spLocks noGrp="1"/>
          </p:cNvSpPr>
          <p:nvPr>
            <p:ph idx="1"/>
          </p:nvPr>
        </p:nvSpPr>
        <p:spPr/>
        <p:txBody>
          <a:bodyPr/>
          <a:lstStyle/>
          <a:p>
            <a:pPr algn="r" rtl="1">
              <a:buFont typeface="Wingdings 2" pitchFamily="18" charset="2"/>
              <a:buNone/>
            </a:pPr>
            <a:r>
              <a:rPr lang="ar-IQ" b="1" dirty="0" smtClean="0">
                <a:latin typeface="Apple Symbols"/>
                <a:cs typeface="Apple Symbols"/>
              </a:rPr>
              <a:t> وتعتمد على نتائج ابحاث نظرية النظم التي تم تطويرها في علم الاحياء في الستينات من القرن الماضي ، والفكرة الاساسية لهذه المدرسة تعتمد على مفهوم النظام والذي يعرف بانه مجموعة متكاملة من الاجزاء تعمل مع بعضها من اجل تحقيق هدف محدد. </a:t>
            </a:r>
            <a:r>
              <a:rPr lang="x-none" b="1" dirty="0" smtClean="0">
                <a:latin typeface="Apple Symbols"/>
                <a:cs typeface="Apple Symbols"/>
              </a:rPr>
              <a:t>بموجب هذه النظرية يتكون كل نظام من مجموعة من الانظمة الفرعية ذات علاقات مبادلة تحقق اهداف النظام ككل، وفي نفس الوقت يكون هذا النظام مع انظمة اخرى مماثلة له نظام اكبر. </a:t>
            </a:r>
            <a:endParaRPr lang="en-US" b="1" dirty="0" smtClean="0">
              <a:latin typeface="Apple Symbols"/>
              <a:cs typeface="Apple Symbols"/>
            </a:endParaRPr>
          </a:p>
        </p:txBody>
      </p:sp>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39</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wipe(down)">
                                      <p:cBhvr>
                                        <p:cTn id="7" dur="580">
                                          <p:stCondLst>
                                            <p:cond delay="0"/>
                                          </p:stCondLst>
                                        </p:cTn>
                                        <p:tgtEl>
                                          <p:spTgt spid="43010"/>
                                        </p:tgtEl>
                                      </p:cBhvr>
                                    </p:animEffect>
                                    <p:anim calcmode="lin" valueType="num">
                                      <p:cBhvr>
                                        <p:cTn id="8" dur="1822" tmFilter="0,0; 0.14,0.36; 0.43,0.73; 0.71,0.91; 1.0,1.0">
                                          <p:stCondLst>
                                            <p:cond delay="0"/>
                                          </p:stCondLst>
                                        </p:cTn>
                                        <p:tgtEl>
                                          <p:spTgt spid="430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30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30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30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3010"/>
                                        </p:tgtEl>
                                        <p:attrNameLst>
                                          <p:attrName>ppt_y</p:attrName>
                                        </p:attrNameLst>
                                      </p:cBhvr>
                                      <p:tavLst>
                                        <p:tav tm="0" fmla="#ppt_y-sin(pi*$)/81">
                                          <p:val>
                                            <p:fltVal val="0"/>
                                          </p:val>
                                        </p:tav>
                                        <p:tav tm="100000">
                                          <p:val>
                                            <p:fltVal val="1"/>
                                          </p:val>
                                        </p:tav>
                                      </p:tavLst>
                                    </p:anim>
                                    <p:animScale>
                                      <p:cBhvr>
                                        <p:cTn id="13" dur="26">
                                          <p:stCondLst>
                                            <p:cond delay="650"/>
                                          </p:stCondLst>
                                        </p:cTn>
                                        <p:tgtEl>
                                          <p:spTgt spid="43010"/>
                                        </p:tgtEl>
                                      </p:cBhvr>
                                      <p:to x="100000" y="60000"/>
                                    </p:animScale>
                                    <p:animScale>
                                      <p:cBhvr>
                                        <p:cTn id="14" dur="166" decel="50000">
                                          <p:stCondLst>
                                            <p:cond delay="676"/>
                                          </p:stCondLst>
                                        </p:cTn>
                                        <p:tgtEl>
                                          <p:spTgt spid="43010"/>
                                        </p:tgtEl>
                                      </p:cBhvr>
                                      <p:to x="100000" y="100000"/>
                                    </p:animScale>
                                    <p:animScale>
                                      <p:cBhvr>
                                        <p:cTn id="15" dur="26">
                                          <p:stCondLst>
                                            <p:cond delay="1312"/>
                                          </p:stCondLst>
                                        </p:cTn>
                                        <p:tgtEl>
                                          <p:spTgt spid="43010"/>
                                        </p:tgtEl>
                                      </p:cBhvr>
                                      <p:to x="100000" y="80000"/>
                                    </p:animScale>
                                    <p:animScale>
                                      <p:cBhvr>
                                        <p:cTn id="16" dur="166" decel="50000">
                                          <p:stCondLst>
                                            <p:cond delay="1338"/>
                                          </p:stCondLst>
                                        </p:cTn>
                                        <p:tgtEl>
                                          <p:spTgt spid="43010"/>
                                        </p:tgtEl>
                                      </p:cBhvr>
                                      <p:to x="100000" y="100000"/>
                                    </p:animScale>
                                    <p:animScale>
                                      <p:cBhvr>
                                        <p:cTn id="17" dur="26">
                                          <p:stCondLst>
                                            <p:cond delay="1642"/>
                                          </p:stCondLst>
                                        </p:cTn>
                                        <p:tgtEl>
                                          <p:spTgt spid="43010"/>
                                        </p:tgtEl>
                                      </p:cBhvr>
                                      <p:to x="100000" y="90000"/>
                                    </p:animScale>
                                    <p:animScale>
                                      <p:cBhvr>
                                        <p:cTn id="18" dur="166" decel="50000">
                                          <p:stCondLst>
                                            <p:cond delay="1668"/>
                                          </p:stCondLst>
                                        </p:cTn>
                                        <p:tgtEl>
                                          <p:spTgt spid="43010"/>
                                        </p:tgtEl>
                                      </p:cBhvr>
                                      <p:to x="100000" y="100000"/>
                                    </p:animScale>
                                    <p:animScale>
                                      <p:cBhvr>
                                        <p:cTn id="19" dur="26">
                                          <p:stCondLst>
                                            <p:cond delay="1808"/>
                                          </p:stCondLst>
                                        </p:cTn>
                                        <p:tgtEl>
                                          <p:spTgt spid="43010"/>
                                        </p:tgtEl>
                                      </p:cBhvr>
                                      <p:to x="100000" y="95000"/>
                                    </p:animScale>
                                    <p:animScale>
                                      <p:cBhvr>
                                        <p:cTn id="20" dur="166" decel="50000">
                                          <p:stCondLst>
                                            <p:cond delay="1834"/>
                                          </p:stCondLst>
                                        </p:cTn>
                                        <p:tgtEl>
                                          <p:spTgt spid="430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3011">
                                            <p:txEl>
                                              <p:pRg st="0" end="0"/>
                                            </p:txEl>
                                          </p:spTgt>
                                        </p:tgtEl>
                                        <p:attrNameLst>
                                          <p:attrName>style.visibility</p:attrName>
                                        </p:attrNameLst>
                                      </p:cBhvr>
                                      <p:to>
                                        <p:strVal val="visible"/>
                                      </p:to>
                                    </p:set>
                                    <p:animEffect transition="in" filter="wipe(down)">
                                      <p:cBhvr>
                                        <p:cTn id="25" dur="580">
                                          <p:stCondLst>
                                            <p:cond delay="0"/>
                                          </p:stCondLst>
                                        </p:cTn>
                                        <p:tgtEl>
                                          <p:spTgt spid="43011">
                                            <p:txEl>
                                              <p:pRg st="0" end="0"/>
                                            </p:txEl>
                                          </p:spTgt>
                                        </p:tgtEl>
                                      </p:cBhvr>
                                    </p:animEffect>
                                    <p:anim calcmode="lin" valueType="num">
                                      <p:cBhvr>
                                        <p:cTn id="26" dur="1822" tmFilter="0,0; 0.14,0.36; 0.43,0.73; 0.71,0.91; 1.0,1.0">
                                          <p:stCondLst>
                                            <p:cond delay="0"/>
                                          </p:stCondLst>
                                        </p:cTn>
                                        <p:tgtEl>
                                          <p:spTgt spid="43011">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3011">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3011">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3011">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3011">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3011">
                                            <p:txEl>
                                              <p:pRg st="0" end="0"/>
                                            </p:txEl>
                                          </p:spTgt>
                                        </p:tgtEl>
                                      </p:cBhvr>
                                      <p:to x="100000" y="60000"/>
                                    </p:animScale>
                                    <p:animScale>
                                      <p:cBhvr>
                                        <p:cTn id="32" dur="166" decel="50000">
                                          <p:stCondLst>
                                            <p:cond delay="676"/>
                                          </p:stCondLst>
                                        </p:cTn>
                                        <p:tgtEl>
                                          <p:spTgt spid="43011">
                                            <p:txEl>
                                              <p:pRg st="0" end="0"/>
                                            </p:txEl>
                                          </p:spTgt>
                                        </p:tgtEl>
                                      </p:cBhvr>
                                      <p:to x="100000" y="100000"/>
                                    </p:animScale>
                                    <p:animScale>
                                      <p:cBhvr>
                                        <p:cTn id="33" dur="26">
                                          <p:stCondLst>
                                            <p:cond delay="1312"/>
                                          </p:stCondLst>
                                        </p:cTn>
                                        <p:tgtEl>
                                          <p:spTgt spid="43011">
                                            <p:txEl>
                                              <p:pRg st="0" end="0"/>
                                            </p:txEl>
                                          </p:spTgt>
                                        </p:tgtEl>
                                      </p:cBhvr>
                                      <p:to x="100000" y="80000"/>
                                    </p:animScale>
                                    <p:animScale>
                                      <p:cBhvr>
                                        <p:cTn id="34" dur="166" decel="50000">
                                          <p:stCondLst>
                                            <p:cond delay="1338"/>
                                          </p:stCondLst>
                                        </p:cTn>
                                        <p:tgtEl>
                                          <p:spTgt spid="43011">
                                            <p:txEl>
                                              <p:pRg st="0" end="0"/>
                                            </p:txEl>
                                          </p:spTgt>
                                        </p:tgtEl>
                                      </p:cBhvr>
                                      <p:to x="100000" y="100000"/>
                                    </p:animScale>
                                    <p:animScale>
                                      <p:cBhvr>
                                        <p:cTn id="35" dur="26">
                                          <p:stCondLst>
                                            <p:cond delay="1642"/>
                                          </p:stCondLst>
                                        </p:cTn>
                                        <p:tgtEl>
                                          <p:spTgt spid="43011">
                                            <p:txEl>
                                              <p:pRg st="0" end="0"/>
                                            </p:txEl>
                                          </p:spTgt>
                                        </p:tgtEl>
                                      </p:cBhvr>
                                      <p:to x="100000" y="90000"/>
                                    </p:animScale>
                                    <p:animScale>
                                      <p:cBhvr>
                                        <p:cTn id="36" dur="166" decel="50000">
                                          <p:stCondLst>
                                            <p:cond delay="1668"/>
                                          </p:stCondLst>
                                        </p:cTn>
                                        <p:tgtEl>
                                          <p:spTgt spid="43011">
                                            <p:txEl>
                                              <p:pRg st="0" end="0"/>
                                            </p:txEl>
                                          </p:spTgt>
                                        </p:tgtEl>
                                      </p:cBhvr>
                                      <p:to x="100000" y="100000"/>
                                    </p:animScale>
                                    <p:animScale>
                                      <p:cBhvr>
                                        <p:cTn id="37" dur="26">
                                          <p:stCondLst>
                                            <p:cond delay="1808"/>
                                          </p:stCondLst>
                                        </p:cTn>
                                        <p:tgtEl>
                                          <p:spTgt spid="43011">
                                            <p:txEl>
                                              <p:pRg st="0" end="0"/>
                                            </p:txEl>
                                          </p:spTgt>
                                        </p:tgtEl>
                                      </p:cBhvr>
                                      <p:to x="100000" y="95000"/>
                                    </p:animScale>
                                    <p:animScale>
                                      <p:cBhvr>
                                        <p:cTn id="38" dur="166" decel="50000">
                                          <p:stCondLst>
                                            <p:cond delay="1834"/>
                                          </p:stCondLst>
                                        </p:cTn>
                                        <p:tgtEl>
                                          <p:spTgt spid="4301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p:cNvSpPr>
            <a:spLocks noGrp="1"/>
          </p:cNvSpPr>
          <p:nvPr>
            <p:ph type="title"/>
          </p:nvPr>
        </p:nvSpPr>
        <p:spPr/>
        <p:txBody>
          <a:bodyPr/>
          <a:lstStyle/>
          <a:p>
            <a:pPr algn="ctr" rtl="1"/>
            <a:r>
              <a:rPr lang="x-none" sz="3000" b="1" dirty="0" smtClean="0">
                <a:solidFill>
                  <a:srgbClr val="FF0000"/>
                </a:solidFill>
                <a:latin typeface="Avenir Black Oblique"/>
                <a:cs typeface="Avenir Black Oblique"/>
              </a:rPr>
              <a:t>المبحث الأول</a:t>
            </a:r>
            <a:r>
              <a:rPr lang="en-US" sz="3000" dirty="0" smtClean="0">
                <a:solidFill>
                  <a:srgbClr val="FF0000"/>
                </a:solidFill>
                <a:latin typeface="Avenir Black Oblique"/>
                <a:cs typeface="Avenir Black Oblique"/>
              </a:rPr>
              <a:t/>
            </a:r>
            <a:br>
              <a:rPr lang="en-US" sz="3000" dirty="0" smtClean="0">
                <a:solidFill>
                  <a:srgbClr val="FF0000"/>
                </a:solidFill>
                <a:latin typeface="Avenir Black Oblique"/>
                <a:cs typeface="Avenir Black Oblique"/>
              </a:rPr>
            </a:br>
            <a:r>
              <a:rPr lang="x-none" sz="3000" b="1" dirty="0" smtClean="0">
                <a:solidFill>
                  <a:srgbClr val="FF0000"/>
                </a:solidFill>
                <a:latin typeface="Avenir Black Oblique"/>
                <a:cs typeface="Avenir Black Oblique"/>
              </a:rPr>
              <a:t>مفهوم الإدارة</a:t>
            </a:r>
            <a:r>
              <a:rPr lang="en-US" sz="3000" b="1" dirty="0" smtClean="0">
                <a:solidFill>
                  <a:srgbClr val="FF0000"/>
                </a:solidFill>
                <a:latin typeface="Avenir Black Oblique"/>
                <a:cs typeface="Avenir Black Oblique"/>
              </a:rPr>
              <a:t> </a:t>
            </a:r>
            <a:r>
              <a:rPr lang="x-none" sz="3000" b="1" dirty="0" smtClean="0">
                <a:solidFill>
                  <a:srgbClr val="FF0000"/>
                </a:solidFill>
                <a:latin typeface="Avenir Black Oblique"/>
                <a:cs typeface="Avenir Black Oblique"/>
              </a:rPr>
              <a:t>ومستويات المدير وادواره</a:t>
            </a:r>
            <a:endParaRPr lang="ar-IQ" sz="3000" dirty="0" smtClean="0">
              <a:solidFill>
                <a:srgbClr val="FF0000"/>
              </a:solidFill>
              <a:latin typeface="Avenir Black Oblique"/>
              <a:cs typeface="Avenir Black Oblique"/>
            </a:endParaRPr>
          </a:p>
        </p:txBody>
      </p:sp>
      <p:sp>
        <p:nvSpPr>
          <p:cNvPr id="4" name="عنصر نائب لرقم الشريحة 3"/>
          <p:cNvSpPr>
            <a:spLocks noGrp="1"/>
          </p:cNvSpPr>
          <p:nvPr>
            <p:ph type="sldNum" sz="quarter" idx="12"/>
          </p:nvPr>
        </p:nvSpPr>
        <p:spPr/>
        <p:txBody>
          <a:bodyPr/>
          <a:lstStyle/>
          <a:p>
            <a:pPr>
              <a:defRPr/>
            </a:pPr>
            <a:fld id="{9C650055-070B-4370-BDB4-9582AC611F87}" type="slidenum">
              <a:rPr lang="ar-IQ"/>
              <a:pPr>
                <a:defRPr/>
              </a:pPr>
              <a:t>4</a:t>
            </a:fld>
            <a:endParaRPr lang="ar-IQ"/>
          </a:p>
        </p:txBody>
      </p:sp>
      <p:sp>
        <p:nvSpPr>
          <p:cNvPr id="3" name="عنصر نائب للمحتوى 2"/>
          <p:cNvSpPr>
            <a:spLocks noGrp="1"/>
          </p:cNvSpPr>
          <p:nvPr>
            <p:ph sz="quarter" idx="1"/>
          </p:nvPr>
        </p:nvSpPr>
        <p:spPr/>
        <p:txBody>
          <a:bodyPr>
            <a:normAutofit fontScale="92500" lnSpcReduction="10000"/>
          </a:bodyPr>
          <a:lstStyle/>
          <a:p>
            <a:pPr marL="0" indent="0" algn="r" rtl="1" fontAlgn="auto">
              <a:spcBef>
                <a:spcPts val="580"/>
              </a:spcBef>
              <a:spcAft>
                <a:spcPts val="0"/>
              </a:spcAft>
              <a:buNone/>
              <a:defRPr/>
            </a:pPr>
            <a:r>
              <a:rPr lang="ar-IQ" b="1" dirty="0" smtClean="0">
                <a:latin typeface="Apple Symbols"/>
                <a:cs typeface="Apple Symbols"/>
              </a:rPr>
              <a:t> </a:t>
            </a:r>
            <a:r>
              <a:rPr lang="x-none" b="1" dirty="0" err="1" smtClean="0">
                <a:latin typeface="Apple Symbols"/>
                <a:cs typeface="Apple Symbols"/>
              </a:rPr>
              <a:t>اولا</a:t>
            </a:r>
            <a:r>
              <a:rPr lang="x-none" b="1" dirty="0" smtClean="0">
                <a:latin typeface="Apple Symbols"/>
                <a:cs typeface="Apple Symbols"/>
              </a:rPr>
              <a:t>: مفهوم </a:t>
            </a:r>
            <a:r>
              <a:rPr lang="x-none" b="1" dirty="0" err="1" smtClean="0">
                <a:latin typeface="Apple Symbols"/>
                <a:cs typeface="Apple Symbols"/>
              </a:rPr>
              <a:t>الادارة</a:t>
            </a:r>
            <a:r>
              <a:rPr lang="x-none" b="1" dirty="0" smtClean="0">
                <a:latin typeface="Apple Symbols"/>
                <a:cs typeface="Apple Symbols"/>
              </a:rPr>
              <a:t> :</a:t>
            </a:r>
            <a:endParaRPr lang="en-US" dirty="0" smtClean="0">
              <a:latin typeface="Apple Symbols"/>
              <a:cs typeface="Apple Symbols"/>
            </a:endParaRPr>
          </a:p>
          <a:p>
            <a:pPr marL="0" indent="0" algn="r" rtl="1" fontAlgn="auto">
              <a:spcBef>
                <a:spcPts val="580"/>
              </a:spcBef>
              <a:spcAft>
                <a:spcPts val="0"/>
              </a:spcAft>
              <a:buNone/>
              <a:defRPr/>
            </a:pPr>
            <a:r>
              <a:rPr lang="ar-IQ" dirty="0" smtClean="0">
                <a:latin typeface="Apple Symbols"/>
                <a:cs typeface="Apple Symbols"/>
              </a:rPr>
              <a:t>  </a:t>
            </a:r>
            <a:r>
              <a:rPr lang="x-none" dirty="0" smtClean="0">
                <a:latin typeface="Apple Symbols"/>
                <a:cs typeface="Apple Symbols"/>
              </a:rPr>
              <a:t>نظرا لعدم اتفاق </a:t>
            </a:r>
            <a:r>
              <a:rPr lang="x-none" dirty="0" err="1" smtClean="0">
                <a:latin typeface="Apple Symbols"/>
                <a:cs typeface="Apple Symbols"/>
              </a:rPr>
              <a:t>او</a:t>
            </a:r>
            <a:r>
              <a:rPr lang="x-none" dirty="0" smtClean="0">
                <a:latin typeface="Apple Symbols"/>
                <a:cs typeface="Apple Symbols"/>
              </a:rPr>
              <a:t> </a:t>
            </a:r>
            <a:r>
              <a:rPr lang="x-none" dirty="0" err="1" smtClean="0">
                <a:latin typeface="Apple Symbols"/>
                <a:cs typeface="Apple Symbols"/>
              </a:rPr>
              <a:t>اجماع</a:t>
            </a:r>
            <a:r>
              <a:rPr lang="x-none" dirty="0" smtClean="0">
                <a:latin typeface="Apple Symbols"/>
                <a:cs typeface="Apple Symbols"/>
              </a:rPr>
              <a:t> تام من قبل رواد </a:t>
            </a:r>
            <a:r>
              <a:rPr lang="x-none" dirty="0" err="1" smtClean="0">
                <a:latin typeface="Apple Symbols"/>
                <a:cs typeface="Apple Symbols"/>
              </a:rPr>
              <a:t>الادارة</a:t>
            </a:r>
            <a:r>
              <a:rPr lang="x-none" dirty="0" smtClean="0">
                <a:latin typeface="Apple Symbols"/>
                <a:cs typeface="Apple Symbols"/>
              </a:rPr>
              <a:t> على تعريف معين </a:t>
            </a:r>
            <a:r>
              <a:rPr lang="x-none" dirty="0" err="1" smtClean="0">
                <a:latin typeface="Apple Symbols"/>
                <a:cs typeface="Apple Symbols"/>
              </a:rPr>
              <a:t>للادارة</a:t>
            </a:r>
            <a:r>
              <a:rPr lang="x-none" dirty="0" smtClean="0">
                <a:latin typeface="Apple Symbols"/>
                <a:cs typeface="Apple Symbols"/>
              </a:rPr>
              <a:t> ، لاختلاف وجهات نظرهم حول ذلك ، لذا وردت </a:t>
            </a:r>
            <a:r>
              <a:rPr lang="x-none" dirty="0" err="1" smtClean="0">
                <a:latin typeface="Apple Symbols"/>
                <a:cs typeface="Apple Symbols"/>
              </a:rPr>
              <a:t>تعاريف</a:t>
            </a:r>
            <a:r>
              <a:rPr lang="x-none" dirty="0" smtClean="0">
                <a:latin typeface="Apple Symbols"/>
                <a:cs typeface="Apple Symbols"/>
              </a:rPr>
              <a:t> عدة لها .ولكن هنا نحاول </a:t>
            </a:r>
            <a:r>
              <a:rPr lang="x-none" dirty="0" err="1" smtClean="0">
                <a:latin typeface="Apple Symbols"/>
                <a:cs typeface="Apple Symbols"/>
              </a:rPr>
              <a:t>ان</a:t>
            </a:r>
            <a:r>
              <a:rPr lang="x-none" dirty="0" smtClean="0">
                <a:latin typeface="Apple Symbols"/>
                <a:cs typeface="Apple Symbols"/>
              </a:rPr>
              <a:t> نركز على تعريفين باعتبارهما من </a:t>
            </a:r>
            <a:r>
              <a:rPr lang="x-none" dirty="0" err="1" smtClean="0">
                <a:latin typeface="Apple Symbols"/>
                <a:cs typeface="Apple Symbols"/>
              </a:rPr>
              <a:t>التعاريف</a:t>
            </a:r>
            <a:r>
              <a:rPr lang="x-none" dirty="0" smtClean="0">
                <a:latin typeface="Apple Symbols"/>
                <a:cs typeface="Apple Symbols"/>
              </a:rPr>
              <a:t> الشائعة والشاملة </a:t>
            </a:r>
            <a:r>
              <a:rPr lang="x-none" dirty="0" err="1" smtClean="0">
                <a:latin typeface="Apple Symbols"/>
                <a:cs typeface="Apple Symbols"/>
              </a:rPr>
              <a:t>للادارة</a:t>
            </a:r>
            <a:r>
              <a:rPr lang="x-none" dirty="0" smtClean="0">
                <a:latin typeface="Apple Symbols"/>
                <a:cs typeface="Apple Symbols"/>
              </a:rPr>
              <a:t>:</a:t>
            </a:r>
            <a:endParaRPr lang="en-US" dirty="0" smtClean="0">
              <a:latin typeface="Apple Symbols"/>
              <a:cs typeface="Apple Symbols"/>
            </a:endParaRPr>
          </a:p>
          <a:p>
            <a:pPr marL="0" indent="0" algn="r" rtl="1" fontAlgn="auto">
              <a:spcBef>
                <a:spcPts val="580"/>
              </a:spcBef>
              <a:spcAft>
                <a:spcPts val="0"/>
              </a:spcAft>
              <a:buNone/>
              <a:defRPr/>
            </a:pPr>
            <a:endParaRPr lang="en-US" dirty="0" smtClean="0">
              <a:latin typeface="Apple Symbols"/>
              <a:cs typeface="Apple Symbols"/>
            </a:endParaRPr>
          </a:p>
          <a:p>
            <a:pPr marL="0" indent="0" algn="r" rtl="1" fontAlgn="auto">
              <a:spcBef>
                <a:spcPts val="580"/>
              </a:spcBef>
              <a:spcAft>
                <a:spcPts val="0"/>
              </a:spcAft>
              <a:buNone/>
              <a:defRPr/>
            </a:pPr>
            <a:r>
              <a:rPr lang="x-none" b="1" dirty="0" smtClean="0">
                <a:latin typeface="Apple Symbols"/>
                <a:cs typeface="Apple Symbols"/>
              </a:rPr>
              <a:t>التعريف الاول </a:t>
            </a:r>
            <a:r>
              <a:rPr lang="x-none" dirty="0" smtClean="0">
                <a:latin typeface="Apple Symbols"/>
                <a:cs typeface="Apple Symbols"/>
              </a:rPr>
              <a:t>: انها عبارة عن جهود مبذولة من قبل مجموعة من الافراد لانجاز النشاطات الموكلة اليهم في حدود الصلاحيات المخولة اليهم ، لتحقيق الاهداف (العامة للمنظمة والمجتمع والافراد).</a:t>
            </a:r>
            <a:endParaRPr lang="en-US" dirty="0" smtClean="0">
              <a:latin typeface="Apple Symbols"/>
              <a:cs typeface="Apple Symbols"/>
            </a:endParaRPr>
          </a:p>
          <a:p>
            <a:pPr marL="0" indent="0" algn="r" rtl="1" fontAlgn="auto">
              <a:spcBef>
                <a:spcPts val="580"/>
              </a:spcBef>
              <a:spcAft>
                <a:spcPts val="0"/>
              </a:spcAft>
              <a:buNone/>
              <a:defRPr/>
            </a:pPr>
            <a:r>
              <a:rPr lang="x-none" b="1" dirty="0" smtClean="0">
                <a:latin typeface="Apple Symbols"/>
                <a:cs typeface="Apple Symbols"/>
              </a:rPr>
              <a:t>التعريف الثاني </a:t>
            </a:r>
            <a:r>
              <a:rPr lang="x-none" dirty="0" err="1" smtClean="0">
                <a:latin typeface="Apple Symbols"/>
                <a:cs typeface="Apple Symbols"/>
              </a:rPr>
              <a:t>الادارة</a:t>
            </a:r>
            <a:r>
              <a:rPr lang="x-none" dirty="0" smtClean="0">
                <a:latin typeface="Apple Symbols"/>
                <a:cs typeface="Apple Symbols"/>
              </a:rPr>
              <a:t> مشتقة من الفعل (</a:t>
            </a:r>
            <a:r>
              <a:rPr lang="x-none" dirty="0" err="1" smtClean="0">
                <a:latin typeface="Apple Symbols"/>
                <a:cs typeface="Apple Symbols"/>
              </a:rPr>
              <a:t>ادار</a:t>
            </a:r>
            <a:r>
              <a:rPr lang="x-none" dirty="0" smtClean="0">
                <a:latin typeface="Apple Symbols"/>
                <a:cs typeface="Apple Symbols"/>
              </a:rPr>
              <a:t>) وهي تعني خدمة الغير </a:t>
            </a:r>
            <a:r>
              <a:rPr lang="x-none" dirty="0" err="1" smtClean="0">
                <a:latin typeface="Apple Symbols"/>
                <a:cs typeface="Apple Symbols"/>
              </a:rPr>
              <a:t>او</a:t>
            </a:r>
            <a:r>
              <a:rPr lang="x-none" dirty="0" smtClean="0">
                <a:latin typeface="Apple Symbols"/>
                <a:cs typeface="Apple Symbols"/>
              </a:rPr>
              <a:t> تقديم العون </a:t>
            </a:r>
            <a:r>
              <a:rPr lang="x-none" dirty="0" err="1" smtClean="0">
                <a:latin typeface="Apple Symbols"/>
                <a:cs typeface="Apple Symbols"/>
              </a:rPr>
              <a:t>للاخرين</a:t>
            </a:r>
            <a:r>
              <a:rPr lang="x-none" dirty="0" smtClean="0">
                <a:latin typeface="Apple Symbols"/>
                <a:cs typeface="Apple Symbols"/>
              </a:rPr>
              <a:t> وعلى هذا النحو فأن من يعمل </a:t>
            </a:r>
            <a:r>
              <a:rPr lang="x-none" dirty="0" err="1" smtClean="0">
                <a:latin typeface="Apple Symbols"/>
                <a:cs typeface="Apple Symbols"/>
              </a:rPr>
              <a:t>بالادارة</a:t>
            </a:r>
            <a:r>
              <a:rPr lang="x-none" dirty="0" smtClean="0">
                <a:latin typeface="Apple Symbols"/>
                <a:cs typeface="Apple Symbols"/>
              </a:rPr>
              <a:t> يقوم بخدمة </a:t>
            </a:r>
            <a:r>
              <a:rPr lang="x-none" dirty="0" err="1" smtClean="0">
                <a:latin typeface="Apple Symbols"/>
                <a:cs typeface="Apple Symbols"/>
              </a:rPr>
              <a:t>الاخرين</a:t>
            </a:r>
            <a:r>
              <a:rPr lang="x-none" dirty="0" smtClean="0">
                <a:latin typeface="Apple Symbols"/>
                <a:cs typeface="Apple Symbols"/>
              </a:rPr>
              <a:t> </a:t>
            </a:r>
            <a:r>
              <a:rPr lang="x-none" dirty="0" err="1" smtClean="0">
                <a:latin typeface="Apple Symbols"/>
                <a:cs typeface="Apple Symbols"/>
              </a:rPr>
              <a:t>او</a:t>
            </a:r>
            <a:r>
              <a:rPr lang="x-none" dirty="0" smtClean="0">
                <a:latin typeface="Apple Symbols"/>
                <a:cs typeface="Apple Symbols"/>
              </a:rPr>
              <a:t> يصل عن طريق </a:t>
            </a:r>
            <a:r>
              <a:rPr lang="x-none" dirty="0" err="1" smtClean="0">
                <a:latin typeface="Apple Symbols"/>
                <a:cs typeface="Apple Symbols"/>
              </a:rPr>
              <a:t>الادارة</a:t>
            </a:r>
            <a:r>
              <a:rPr lang="x-none" dirty="0" smtClean="0">
                <a:latin typeface="Apple Symbols"/>
                <a:cs typeface="Apple Symbols"/>
              </a:rPr>
              <a:t> </a:t>
            </a:r>
            <a:r>
              <a:rPr lang="x-none" dirty="0" err="1" smtClean="0">
                <a:latin typeface="Apple Symbols"/>
                <a:cs typeface="Apple Symbols"/>
              </a:rPr>
              <a:t>الى</a:t>
            </a:r>
            <a:r>
              <a:rPr lang="x-none" dirty="0" smtClean="0">
                <a:latin typeface="Apple Symbols"/>
                <a:cs typeface="Apple Symbols"/>
              </a:rPr>
              <a:t> </a:t>
            </a:r>
            <a:r>
              <a:rPr lang="x-none" dirty="0" err="1" smtClean="0">
                <a:latin typeface="Apple Symbols"/>
                <a:cs typeface="Apple Symbols"/>
              </a:rPr>
              <a:t>اداء</a:t>
            </a:r>
            <a:r>
              <a:rPr lang="x-none" dirty="0" smtClean="0">
                <a:latin typeface="Apple Symbols"/>
                <a:cs typeface="Apple Symbols"/>
              </a:rPr>
              <a:t> الخدمة </a:t>
            </a: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900" decel="100000" fill="hold"/>
                                        <p:tgtEl>
                                          <p:spTgt spid="921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2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401819" cy="5839544"/>
          </a:xfrm>
        </p:spPr>
        <p:txBody>
          <a:bodyPr>
            <a:noAutofit/>
          </a:bodyPr>
          <a:lstStyle/>
          <a:p>
            <a:pPr marL="274320" indent="-274320" algn="r" rtl="1" fontAlgn="auto">
              <a:spcBef>
                <a:spcPts val="580"/>
              </a:spcBef>
              <a:spcAft>
                <a:spcPts val="0"/>
              </a:spcAft>
              <a:buFont typeface="Wingdings 2"/>
              <a:buNone/>
              <a:defRPr/>
            </a:pPr>
            <a:r>
              <a:rPr lang="x-none" sz="2800" dirty="0" smtClean="0">
                <a:solidFill>
                  <a:schemeClr val="tx2">
                    <a:lumMod val="60000"/>
                    <a:lumOff val="40000"/>
                  </a:schemeClr>
                </a:solidFill>
                <a:latin typeface="Apple Symbols"/>
                <a:cs typeface="Apple Symbols"/>
              </a:rPr>
              <a:t>وتشترك المنظمات كمنظومات مفتوحة في وجود مكونات اساسية لها وهي : </a:t>
            </a:r>
            <a:endParaRPr lang="en-US" sz="2800" dirty="0" smtClean="0">
              <a:solidFill>
                <a:schemeClr val="tx2">
                  <a:lumMod val="60000"/>
                  <a:lumOff val="40000"/>
                </a:schemeClr>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800" b="1" dirty="0" smtClean="0">
                <a:solidFill>
                  <a:srgbClr val="C00000"/>
                </a:solidFill>
                <a:latin typeface="Apple Symbols"/>
                <a:cs typeface="Apple Symbols"/>
              </a:rPr>
              <a:t>المدخلات : تتكون من الموارد البشرية والمالية والمادية التي تتمثل بالالات والمكائن، والمعلومات التي توفر وتوحد من قبل الادارة. </a:t>
            </a:r>
            <a:endParaRPr lang="en-US" sz="2800" b="1" dirty="0" smtClean="0">
              <a:solidFill>
                <a:srgbClr val="C00000"/>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800" b="1" dirty="0" smtClean="0">
                <a:solidFill>
                  <a:srgbClr val="990099"/>
                </a:solidFill>
                <a:latin typeface="Apple Symbols"/>
                <a:cs typeface="Apple Symbols"/>
              </a:rPr>
              <a:t>العمليات :أي تحويل المدخلات الى مخرجات على شكل سلع وخدمات تقدم الى الزبائن في البيئة ،أي قبول الزبائن لهذه السلع والخدمات وبذلك تتحقق للمنظمة مردود مالي وأجتماعي للمنظمة. </a:t>
            </a:r>
            <a:endParaRPr lang="en-US" sz="2800" b="1" dirty="0" smtClean="0">
              <a:solidFill>
                <a:srgbClr val="990099"/>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800" b="1" dirty="0" smtClean="0">
                <a:solidFill>
                  <a:srgbClr val="7030A0"/>
                </a:solidFill>
                <a:latin typeface="Apple Symbols"/>
                <a:cs typeface="Apple Symbols"/>
              </a:rPr>
              <a:t>المخرجات : تتمثل بالسلع والخدمات التي تقدم للزبائن</a:t>
            </a:r>
            <a:r>
              <a:rPr lang="ar-sa" sz="2800" b="1" dirty="0" smtClean="0">
                <a:solidFill>
                  <a:srgbClr val="7030A0"/>
                </a:solidFill>
                <a:latin typeface="Apple Symbols"/>
                <a:cs typeface="Apple Symbols"/>
              </a:rPr>
              <a:t>.</a:t>
            </a:r>
            <a:r>
              <a:rPr lang="x-none" sz="2800" b="1" dirty="0" smtClean="0">
                <a:solidFill>
                  <a:srgbClr val="7030A0"/>
                </a:solidFill>
                <a:latin typeface="Apple Symbols"/>
                <a:cs typeface="Apple Symbols"/>
              </a:rPr>
              <a:t> </a:t>
            </a:r>
            <a:endParaRPr lang="en-US" sz="2800" b="1" dirty="0" smtClean="0">
              <a:solidFill>
                <a:srgbClr val="7030A0"/>
              </a:solidFill>
              <a:latin typeface="Apple Symbols"/>
              <a:cs typeface="Apple Symbols"/>
            </a:endParaRPr>
          </a:p>
          <a:p>
            <a:pPr marL="514350" indent="-514350" algn="r" rtl="1" fontAlgn="auto">
              <a:spcBef>
                <a:spcPts val="580"/>
              </a:spcBef>
              <a:spcAft>
                <a:spcPts val="0"/>
              </a:spcAft>
              <a:buFont typeface="+mj-lt"/>
              <a:buAutoNum type="arabicPeriod"/>
              <a:defRPr/>
            </a:pPr>
            <a:r>
              <a:rPr lang="x-none" sz="2800" b="1" dirty="0" smtClean="0">
                <a:solidFill>
                  <a:srgbClr val="FF0000"/>
                </a:solidFill>
                <a:latin typeface="Apple Symbols"/>
                <a:cs typeface="Apple Symbols"/>
              </a:rPr>
              <a:t>التغذية العكسية: وتعني ارجاع المعلومات عن السلع والخدمات المقدمة للزبائن لبيان الانحرافات أي معرفة مدى رضى الزبائن عن هذه السلع والخدمات لغرض تدعيم الايجابيات واجراء التعديلات للانحرافات السلبية</a:t>
            </a:r>
            <a:r>
              <a:rPr lang="ar-sa" sz="2800" b="1" dirty="0" smtClean="0">
                <a:solidFill>
                  <a:srgbClr val="FF0000"/>
                </a:solidFill>
                <a:latin typeface="Apple Symbols"/>
                <a:cs typeface="Apple Symbols"/>
              </a:rPr>
              <a:t>.</a:t>
            </a:r>
            <a:endParaRPr lang="en-US" sz="2800" b="1" dirty="0">
              <a:solidFill>
                <a:srgbClr val="FF0000"/>
              </a:solidFill>
              <a:latin typeface="Apple Symbols"/>
              <a:cs typeface="Apple Symbols"/>
            </a:endParaRPr>
          </a:p>
        </p:txBody>
      </p:sp>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40</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effectLst/>
        </p:spPr>
        <p:txBody>
          <a:bodyPr/>
          <a:lstStyle/>
          <a:p>
            <a:pPr>
              <a:defRPr/>
            </a:pPr>
            <a:fld id="{FE7C0F6A-65B7-49ED-BE11-02892173FA01}" type="slidenum">
              <a:rPr lang="ar-IQ" smtClean="0"/>
              <a:pPr>
                <a:defRPr/>
              </a:pPr>
              <a:t>41</a:t>
            </a:fld>
            <a:endParaRPr lang="ar-IQ"/>
          </a:p>
        </p:txBody>
      </p:sp>
      <p:sp>
        <p:nvSpPr>
          <p:cNvPr id="6" name="TextBox 5"/>
          <p:cNvSpPr txBox="1"/>
          <p:nvPr/>
        </p:nvSpPr>
        <p:spPr>
          <a:xfrm>
            <a:off x="467544" y="3707740"/>
            <a:ext cx="1728192" cy="369332"/>
          </a:xfrm>
          <a:prstGeom prst="rect">
            <a:avLst/>
          </a:prstGeom>
          <a:noFill/>
          <a:ln w="28575" cmpd="sng">
            <a:solidFill>
              <a:schemeClr val="tx1"/>
            </a:solidFill>
          </a:ln>
          <a:effectLst/>
        </p:spPr>
        <p:txBody>
          <a:bodyPr wrap="square" rtlCol="0">
            <a:spAutoFit/>
          </a:bodyPr>
          <a:lstStyle/>
          <a:p>
            <a:pPr algn="ctr"/>
            <a:r>
              <a:rPr lang="en-US" dirty="0" smtClean="0"/>
              <a:t>Input</a:t>
            </a:r>
            <a:endParaRPr lang="en-US" dirty="0"/>
          </a:p>
        </p:txBody>
      </p:sp>
      <p:sp>
        <p:nvSpPr>
          <p:cNvPr id="7" name="TextBox 6"/>
          <p:cNvSpPr txBox="1"/>
          <p:nvPr/>
        </p:nvSpPr>
        <p:spPr>
          <a:xfrm>
            <a:off x="3707904" y="3707740"/>
            <a:ext cx="1728192" cy="369332"/>
          </a:xfrm>
          <a:prstGeom prst="rect">
            <a:avLst/>
          </a:prstGeom>
          <a:noFill/>
          <a:ln w="28575" cmpd="sng">
            <a:solidFill>
              <a:schemeClr val="tx1"/>
            </a:solidFill>
          </a:ln>
          <a:effectLst/>
        </p:spPr>
        <p:txBody>
          <a:bodyPr wrap="square" rtlCol="0">
            <a:spAutoFit/>
          </a:bodyPr>
          <a:lstStyle/>
          <a:p>
            <a:pPr algn="ctr"/>
            <a:r>
              <a:rPr lang="en-US" dirty="0" smtClean="0"/>
              <a:t>Process</a:t>
            </a:r>
            <a:endParaRPr lang="en-US" dirty="0"/>
          </a:p>
        </p:txBody>
      </p:sp>
      <p:sp>
        <p:nvSpPr>
          <p:cNvPr id="8" name="TextBox 7"/>
          <p:cNvSpPr txBox="1"/>
          <p:nvPr/>
        </p:nvSpPr>
        <p:spPr>
          <a:xfrm>
            <a:off x="6876256" y="3707740"/>
            <a:ext cx="1728192" cy="369332"/>
          </a:xfrm>
          <a:prstGeom prst="rect">
            <a:avLst/>
          </a:prstGeom>
          <a:noFill/>
          <a:ln w="28575" cmpd="sng">
            <a:solidFill>
              <a:schemeClr val="tx1"/>
            </a:solidFill>
          </a:ln>
          <a:effectLst/>
        </p:spPr>
        <p:txBody>
          <a:bodyPr wrap="square" rtlCol="0">
            <a:spAutoFit/>
          </a:bodyPr>
          <a:lstStyle/>
          <a:p>
            <a:pPr algn="ctr"/>
            <a:r>
              <a:rPr lang="en-US" dirty="0" smtClean="0"/>
              <a:t>Output</a:t>
            </a:r>
            <a:endParaRPr lang="en-US" dirty="0"/>
          </a:p>
        </p:txBody>
      </p:sp>
      <p:sp>
        <p:nvSpPr>
          <p:cNvPr id="9" name="TextBox 8"/>
          <p:cNvSpPr txBox="1"/>
          <p:nvPr/>
        </p:nvSpPr>
        <p:spPr>
          <a:xfrm>
            <a:off x="3713076" y="5164612"/>
            <a:ext cx="1728192" cy="369332"/>
          </a:xfrm>
          <a:prstGeom prst="rect">
            <a:avLst/>
          </a:prstGeom>
          <a:noFill/>
          <a:ln w="28575" cmpd="sng">
            <a:solidFill>
              <a:schemeClr val="tx1"/>
            </a:solidFill>
          </a:ln>
          <a:effectLst/>
        </p:spPr>
        <p:txBody>
          <a:bodyPr wrap="square" rtlCol="0">
            <a:spAutoFit/>
          </a:bodyPr>
          <a:lstStyle/>
          <a:p>
            <a:pPr algn="ctr"/>
            <a:r>
              <a:rPr lang="en-US" dirty="0" smtClean="0"/>
              <a:t>Feedback</a:t>
            </a:r>
            <a:endParaRPr lang="en-US" dirty="0"/>
          </a:p>
        </p:txBody>
      </p:sp>
      <p:sp>
        <p:nvSpPr>
          <p:cNvPr id="10" name="TextBox 9"/>
          <p:cNvSpPr txBox="1"/>
          <p:nvPr/>
        </p:nvSpPr>
        <p:spPr>
          <a:xfrm>
            <a:off x="467544" y="548680"/>
            <a:ext cx="1728192" cy="369332"/>
          </a:xfrm>
          <a:prstGeom prst="rect">
            <a:avLst/>
          </a:prstGeom>
          <a:noFill/>
          <a:ln w="28575" cmpd="sng">
            <a:solidFill>
              <a:schemeClr val="tx1"/>
            </a:solidFill>
          </a:ln>
          <a:effectLst/>
        </p:spPr>
        <p:txBody>
          <a:bodyPr wrap="square" rtlCol="0">
            <a:spAutoFit/>
          </a:bodyPr>
          <a:lstStyle/>
          <a:p>
            <a:pPr algn="ctr"/>
            <a:r>
              <a:rPr lang="ar-sa" dirty="0" smtClean="0">
                <a:latin typeface="Apple Symbols"/>
                <a:cs typeface="Apple Symbols"/>
              </a:rPr>
              <a:t>مخرجات</a:t>
            </a:r>
            <a:endParaRPr lang="en-US" dirty="0">
              <a:latin typeface="Apple Symbols"/>
              <a:cs typeface="Apple Symbols"/>
            </a:endParaRPr>
          </a:p>
        </p:txBody>
      </p:sp>
      <p:sp>
        <p:nvSpPr>
          <p:cNvPr id="11" name="TextBox 10"/>
          <p:cNvSpPr txBox="1"/>
          <p:nvPr/>
        </p:nvSpPr>
        <p:spPr>
          <a:xfrm>
            <a:off x="3707904" y="548680"/>
            <a:ext cx="1728192" cy="369332"/>
          </a:xfrm>
          <a:prstGeom prst="rect">
            <a:avLst/>
          </a:prstGeom>
          <a:noFill/>
          <a:ln w="28575" cmpd="sng">
            <a:solidFill>
              <a:schemeClr val="tx1"/>
            </a:solidFill>
          </a:ln>
          <a:effectLst/>
        </p:spPr>
        <p:txBody>
          <a:bodyPr wrap="square" rtlCol="0">
            <a:spAutoFit/>
          </a:bodyPr>
          <a:lstStyle/>
          <a:p>
            <a:pPr algn="ctr"/>
            <a:r>
              <a:rPr lang="ar-sa" dirty="0" smtClean="0">
                <a:latin typeface="Apple Symbols"/>
                <a:cs typeface="Apple Symbols"/>
              </a:rPr>
              <a:t>معالجة</a:t>
            </a:r>
            <a:endParaRPr lang="en-US" dirty="0">
              <a:latin typeface="Apple Symbols"/>
              <a:cs typeface="Apple Symbols"/>
            </a:endParaRPr>
          </a:p>
        </p:txBody>
      </p:sp>
      <p:sp>
        <p:nvSpPr>
          <p:cNvPr id="12" name="TextBox 11"/>
          <p:cNvSpPr txBox="1"/>
          <p:nvPr/>
        </p:nvSpPr>
        <p:spPr>
          <a:xfrm>
            <a:off x="6732240" y="548680"/>
            <a:ext cx="1728192" cy="369332"/>
          </a:xfrm>
          <a:prstGeom prst="rect">
            <a:avLst/>
          </a:prstGeom>
          <a:noFill/>
          <a:ln w="28575" cmpd="sng">
            <a:solidFill>
              <a:schemeClr val="tx1"/>
            </a:solidFill>
          </a:ln>
          <a:effectLst/>
        </p:spPr>
        <p:txBody>
          <a:bodyPr wrap="square" rtlCol="0">
            <a:spAutoFit/>
          </a:bodyPr>
          <a:lstStyle/>
          <a:p>
            <a:pPr algn="ctr"/>
            <a:r>
              <a:rPr lang="ar-sa" dirty="0" smtClean="0">
                <a:latin typeface="Apple Symbols"/>
                <a:cs typeface="Apple Symbols"/>
              </a:rPr>
              <a:t>مدخلات</a:t>
            </a:r>
            <a:endParaRPr lang="en-US" dirty="0">
              <a:latin typeface="Apple Symbols"/>
              <a:cs typeface="Apple Symbols"/>
            </a:endParaRPr>
          </a:p>
        </p:txBody>
      </p:sp>
      <p:sp>
        <p:nvSpPr>
          <p:cNvPr id="13" name="TextBox 12"/>
          <p:cNvSpPr txBox="1"/>
          <p:nvPr/>
        </p:nvSpPr>
        <p:spPr>
          <a:xfrm>
            <a:off x="3707904" y="1988840"/>
            <a:ext cx="1728192" cy="369332"/>
          </a:xfrm>
          <a:prstGeom prst="rect">
            <a:avLst/>
          </a:prstGeom>
          <a:noFill/>
          <a:ln w="28575" cmpd="sng">
            <a:solidFill>
              <a:schemeClr val="tx1"/>
            </a:solidFill>
          </a:ln>
          <a:effectLst/>
        </p:spPr>
        <p:txBody>
          <a:bodyPr wrap="square" rtlCol="0">
            <a:spAutoFit/>
          </a:bodyPr>
          <a:lstStyle/>
          <a:p>
            <a:pPr algn="ctr"/>
            <a:r>
              <a:rPr lang="ar-sa" dirty="0" smtClean="0">
                <a:latin typeface="Apple Symbols"/>
                <a:cs typeface="Apple Symbols"/>
              </a:rPr>
              <a:t>تغذية العكسية</a:t>
            </a:r>
            <a:endParaRPr lang="en-US" dirty="0">
              <a:latin typeface="Apple Symbols"/>
              <a:cs typeface="Apple Symbols"/>
            </a:endParaRPr>
          </a:p>
        </p:txBody>
      </p:sp>
      <p:cxnSp>
        <p:nvCxnSpPr>
          <p:cNvPr id="15" name="Straight Connector 14"/>
          <p:cNvCxnSpPr/>
          <p:nvPr/>
        </p:nvCxnSpPr>
        <p:spPr>
          <a:xfrm>
            <a:off x="124213" y="3429000"/>
            <a:ext cx="884027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5697075" y="726120"/>
            <a:ext cx="1008112"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2667567" y="726120"/>
            <a:ext cx="1008112"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flipV="1">
            <a:off x="7636013" y="1036116"/>
            <a:ext cx="15622" cy="1113452"/>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331640" y="997440"/>
            <a:ext cx="0" cy="12241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1331640" y="2204864"/>
            <a:ext cx="2304256"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5491395" y="2132856"/>
            <a:ext cx="21602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a:off x="2229154" y="3933056"/>
            <a:ext cx="1296144"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5524813" y="3894472"/>
            <a:ext cx="1296144"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H="1" flipV="1">
            <a:off x="1259632" y="4259764"/>
            <a:ext cx="15622" cy="1113452"/>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259632" y="5349278"/>
            <a:ext cx="2448272" cy="1877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7884368" y="4149080"/>
            <a:ext cx="0" cy="12241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flipH="1">
            <a:off x="5580112" y="5373216"/>
            <a:ext cx="2304256"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2915816" y="2564904"/>
            <a:ext cx="3312368" cy="461665"/>
          </a:xfrm>
          <a:prstGeom prst="rect">
            <a:avLst/>
          </a:prstGeom>
          <a:noFill/>
          <a:effectLst/>
        </p:spPr>
        <p:txBody>
          <a:bodyPr wrap="square" rtlCol="0">
            <a:spAutoFit/>
          </a:bodyPr>
          <a:lstStyle/>
          <a:p>
            <a:pPr algn="ctr"/>
            <a:r>
              <a:rPr lang="en-US" sz="2400" b="1" dirty="0" smtClean="0">
                <a:solidFill>
                  <a:srgbClr val="FF0000"/>
                </a:solidFill>
                <a:latin typeface="Apple Symbols"/>
                <a:cs typeface="Apple Symbols"/>
              </a:rPr>
              <a:t>(</a:t>
            </a:r>
            <a:r>
              <a:rPr lang="ar-sa" sz="2400" b="1" dirty="0" smtClean="0">
                <a:solidFill>
                  <a:srgbClr val="FF0000"/>
                </a:solidFill>
                <a:latin typeface="Apple Symbols"/>
                <a:cs typeface="Apple Symbols"/>
              </a:rPr>
              <a:t>نظام مفتوح</a:t>
            </a:r>
            <a:r>
              <a:rPr lang="en-US" sz="2400" b="1" dirty="0">
                <a:solidFill>
                  <a:srgbClr val="FF0000"/>
                </a:solidFill>
                <a:latin typeface="Apple Symbols"/>
                <a:cs typeface="Apple Symbols"/>
              </a:rPr>
              <a:t>)</a:t>
            </a:r>
          </a:p>
        </p:txBody>
      </p:sp>
      <p:sp>
        <p:nvSpPr>
          <p:cNvPr id="56" name="TextBox 55"/>
          <p:cNvSpPr txBox="1"/>
          <p:nvPr/>
        </p:nvSpPr>
        <p:spPr>
          <a:xfrm>
            <a:off x="2915816" y="5877272"/>
            <a:ext cx="3312368" cy="461665"/>
          </a:xfrm>
          <a:prstGeom prst="rect">
            <a:avLst/>
          </a:prstGeom>
          <a:noFill/>
          <a:effectLst/>
        </p:spPr>
        <p:txBody>
          <a:bodyPr wrap="square" rtlCol="0">
            <a:spAutoFit/>
          </a:bodyPr>
          <a:lstStyle/>
          <a:p>
            <a:pPr algn="ctr"/>
            <a:r>
              <a:rPr lang="en-US" sz="2400" b="1" dirty="0" smtClean="0">
                <a:solidFill>
                  <a:srgbClr val="FF0000"/>
                </a:solidFill>
                <a:latin typeface="Apple Symbols"/>
                <a:cs typeface="Apple Symbols"/>
              </a:rPr>
              <a:t>(Open System)</a:t>
            </a:r>
            <a:endParaRPr lang="en-US" sz="2400" b="1" dirty="0">
              <a:solidFill>
                <a:srgbClr val="FF0000"/>
              </a:solidFill>
              <a:latin typeface="Apple Symbols"/>
              <a:cs typeface="Apple Symbols"/>
            </a:endParaRPr>
          </a:p>
        </p:txBody>
      </p:sp>
    </p:spTree>
    <p:extLst>
      <p:ext uri="{BB962C8B-B14F-4D97-AF65-F5344CB8AC3E}">
        <p14:creationId xmlns:p14="http://schemas.microsoft.com/office/powerpoint/2010/main" val="423000661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1371600" y="609600"/>
            <a:ext cx="7497763" cy="3352800"/>
          </a:xfrm>
        </p:spPr>
        <p:txBody>
          <a:bodyPr/>
          <a:lstStyle/>
          <a:p>
            <a:pPr marL="0" indent="0" algn="r" rtl="1">
              <a:buNone/>
            </a:pPr>
            <a:r>
              <a:rPr lang="ar-IQ" sz="2800" b="1" dirty="0" smtClean="0">
                <a:solidFill>
                  <a:schemeClr val="accent2"/>
                </a:solidFill>
                <a:latin typeface="Apple Symbols"/>
                <a:cs typeface="Apple Symbols"/>
              </a:rPr>
              <a:t>وقد تضمنت هذه النظرية افكارا عديدة :</a:t>
            </a:r>
            <a:endParaRPr lang="en-US" sz="2800" b="1" dirty="0" smtClean="0">
              <a:solidFill>
                <a:schemeClr val="accent2"/>
              </a:solidFill>
              <a:latin typeface="Apple Symbols"/>
              <a:cs typeface="Apple Symbols"/>
            </a:endParaRPr>
          </a:p>
          <a:p>
            <a:pPr marL="0" indent="0" algn="r" rtl="1">
              <a:buNone/>
            </a:pPr>
            <a:r>
              <a:rPr lang="ar-IQ" sz="2800" b="1" dirty="0" smtClean="0">
                <a:solidFill>
                  <a:schemeClr val="accent2"/>
                </a:solidFill>
                <a:latin typeface="Apple Symbols"/>
                <a:cs typeface="Apple Symbols"/>
              </a:rPr>
              <a:t>اعتبار المنظمة نظام اجتماعي يعمل كوحدة واحدة تتكون من اجزاء / نظم فرعية مترابطة ، وهذا المنظور يجعل المدير ينظر الى وحدته ودوره في اطار نظام كلي وارتباطها مع الوحدات الاخرى وهكذا يتحقق تنسيق افضل للمنظمة.</a:t>
            </a:r>
            <a:endParaRPr lang="en-US" sz="2800" b="1" dirty="0" smtClean="0">
              <a:solidFill>
                <a:schemeClr val="accent2"/>
              </a:solidFill>
              <a:latin typeface="Apple Symbols"/>
              <a:cs typeface="Apple Symbols"/>
            </a:endParaRPr>
          </a:p>
          <a:p>
            <a:pPr marL="0" indent="0" algn="r" rtl="1">
              <a:buNone/>
            </a:pPr>
            <a:r>
              <a:rPr lang="ar-IQ" sz="2800" b="1" dirty="0" smtClean="0">
                <a:solidFill>
                  <a:schemeClr val="accent2"/>
                </a:solidFill>
                <a:latin typeface="Apple Symbols"/>
                <a:cs typeface="Apple Symbols"/>
              </a:rPr>
              <a:t>لذا فان اي تغيير في أي جزء من المنظمة يجب ان ينظر اليه من اداء المنظمة ككل . وهذا يتطلب الاخذ في الاعتبار جميع الجوانب / اجزاء المنظمة حين ادخال تغييرات في جانب او اكثر من النظام .</a:t>
            </a:r>
            <a:endParaRPr lang="en-US" sz="2800" b="1" dirty="0" smtClean="0">
              <a:solidFill>
                <a:schemeClr val="accent2"/>
              </a:solidFill>
              <a:latin typeface="Apple Symbols"/>
              <a:cs typeface="Apple Symbols"/>
            </a:endParaRPr>
          </a:p>
        </p:txBody>
      </p:sp>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42</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fade">
                                      <p:cBhvr>
                                        <p:cTn id="7" dur="1000"/>
                                        <p:tgtEl>
                                          <p:spTgt spid="45058">
                                            <p:txEl>
                                              <p:pRg st="0" end="0"/>
                                            </p:txEl>
                                          </p:spTgt>
                                        </p:tgtEl>
                                      </p:cBhvr>
                                    </p:animEffect>
                                    <p:anim calcmode="lin" valueType="num">
                                      <p:cBhvr>
                                        <p:cTn id="8" dur="1000" fill="hold"/>
                                        <p:tgtEl>
                                          <p:spTgt spid="4505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505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5058">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5058">
                                            <p:txEl>
                                              <p:pRg st="1" end="1"/>
                                            </p:txEl>
                                          </p:spTgt>
                                        </p:tgtEl>
                                        <p:attrNameLst>
                                          <p:attrName>style.visibility</p:attrName>
                                        </p:attrNameLst>
                                      </p:cBhvr>
                                      <p:to>
                                        <p:strVal val="visible"/>
                                      </p:to>
                                    </p:set>
                                    <p:animEffect transition="in" filter="fade">
                                      <p:cBhvr>
                                        <p:cTn id="13" dur="1000"/>
                                        <p:tgtEl>
                                          <p:spTgt spid="45058">
                                            <p:txEl>
                                              <p:pRg st="1" end="1"/>
                                            </p:txEl>
                                          </p:spTgt>
                                        </p:tgtEl>
                                      </p:cBhvr>
                                    </p:animEffect>
                                    <p:anim calcmode="lin" valueType="num">
                                      <p:cBhvr>
                                        <p:cTn id="14" dur="1000" fill="hold"/>
                                        <p:tgtEl>
                                          <p:spTgt spid="45058">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5058">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5058">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5058">
                                            <p:txEl>
                                              <p:pRg st="2" end="2"/>
                                            </p:txEl>
                                          </p:spTgt>
                                        </p:tgtEl>
                                        <p:attrNameLst>
                                          <p:attrName>style.visibility</p:attrName>
                                        </p:attrNameLst>
                                      </p:cBhvr>
                                      <p:to>
                                        <p:strVal val="visible"/>
                                      </p:to>
                                    </p:set>
                                    <p:animEffect transition="in" filter="fade">
                                      <p:cBhvr>
                                        <p:cTn id="19" dur="1000"/>
                                        <p:tgtEl>
                                          <p:spTgt spid="45058">
                                            <p:txEl>
                                              <p:pRg st="2" end="2"/>
                                            </p:txEl>
                                          </p:spTgt>
                                        </p:tgtEl>
                                      </p:cBhvr>
                                    </p:animEffect>
                                    <p:anim calcmode="lin" valueType="num">
                                      <p:cBhvr>
                                        <p:cTn id="20" dur="1000" fill="hold"/>
                                        <p:tgtEl>
                                          <p:spTgt spid="45058">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5058">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5058">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1371600" y="609600"/>
            <a:ext cx="7497763" cy="3886200"/>
          </a:xfrm>
        </p:spPr>
        <p:txBody>
          <a:bodyPr/>
          <a:lstStyle/>
          <a:p>
            <a:pPr marL="0" indent="0" algn="r" rtl="1">
              <a:buNone/>
            </a:pPr>
            <a:r>
              <a:rPr lang="ar-IQ" sz="2700" b="1" dirty="0" smtClean="0">
                <a:solidFill>
                  <a:schemeClr val="accent2"/>
                </a:solidFill>
                <a:latin typeface="Apple Symbols"/>
                <a:cs typeface="Apple Symbols"/>
              </a:rPr>
              <a:t>نتيجة التأثير و التفاعل بين الاجزاء وهي تعمل معا ، اكبر بكثير من تأثير الاجزاء منعزلة / منفردة. ان كل جزء يؤدي </a:t>
            </a:r>
            <a:r>
              <a:rPr lang="x-none" sz="2700" b="1" dirty="0" smtClean="0">
                <a:solidFill>
                  <a:schemeClr val="accent2"/>
                </a:solidFill>
                <a:latin typeface="Apple Symbols"/>
                <a:cs typeface="Apple Symbols"/>
              </a:rPr>
              <a:t>د</a:t>
            </a:r>
            <a:r>
              <a:rPr lang="ar-IQ" sz="2700" b="1" dirty="0" smtClean="0">
                <a:solidFill>
                  <a:schemeClr val="accent2"/>
                </a:solidFill>
                <a:latin typeface="Apple Symbols"/>
                <a:cs typeface="Apple Symbols"/>
              </a:rPr>
              <a:t>وره وهو في نفس الوقت يساعد الاجزاء الاخرى وبالتالي الاداء الكلي للمنظمة .وهذا هو السبب الذي من اجله ربطت الاجزاء ببعضها البعض .</a:t>
            </a:r>
            <a:endParaRPr lang="en-US" sz="2700" b="1" dirty="0" smtClean="0">
              <a:solidFill>
                <a:schemeClr val="accent2"/>
              </a:solidFill>
              <a:latin typeface="Apple Symbols"/>
              <a:cs typeface="Apple Symbols"/>
            </a:endParaRPr>
          </a:p>
          <a:p>
            <a:pPr marL="0" indent="0" algn="r" rtl="1">
              <a:buNone/>
            </a:pPr>
            <a:r>
              <a:rPr lang="ar-IQ" sz="2700" b="1" dirty="0" smtClean="0">
                <a:solidFill>
                  <a:schemeClr val="accent2"/>
                </a:solidFill>
                <a:latin typeface="Apple Symbols"/>
                <a:cs typeface="Apple Symbols"/>
              </a:rPr>
              <a:t>تؤكد المدرسة على تفاعل المنظمة بالبيئة الخارجية ، وبالتالي على اهمية رصد وتشخيص البيئة وكيفية ادارتها بنجاح ولا سيما في ظل البيئة المضطربة المعاصرة.\تنبه هذه المدرسة المدير الى وجود مدخلات وعمليات تحويلية بديلة لتحقيق اهدافهم واهداف منظماتهم . اي انه يمكن تحقيق هدف معين او حل لمشكلة معينة باكثر من بديل .</a:t>
            </a:r>
            <a:endParaRPr lang="en-US" sz="2700" b="1" dirty="0" smtClean="0">
              <a:solidFill>
                <a:schemeClr val="accent2"/>
              </a:solidFill>
              <a:latin typeface="Apple Symbols"/>
              <a:cs typeface="Apple Symbols"/>
            </a:endParaRPr>
          </a:p>
        </p:txBody>
      </p:sp>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43</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fade">
                                      <p:cBhvr>
                                        <p:cTn id="7" dur="1000"/>
                                        <p:tgtEl>
                                          <p:spTgt spid="46082">
                                            <p:txEl>
                                              <p:pRg st="0" end="0"/>
                                            </p:txEl>
                                          </p:spTgt>
                                        </p:tgtEl>
                                      </p:cBhvr>
                                    </p:animEffect>
                                    <p:anim calcmode="lin" valueType="num">
                                      <p:cBhvr>
                                        <p:cTn id="8" dur="1000" fill="hold"/>
                                        <p:tgtEl>
                                          <p:spTgt spid="4608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608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6082">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6082">
                                            <p:txEl>
                                              <p:pRg st="1" end="1"/>
                                            </p:txEl>
                                          </p:spTgt>
                                        </p:tgtEl>
                                        <p:attrNameLst>
                                          <p:attrName>style.visibility</p:attrName>
                                        </p:attrNameLst>
                                      </p:cBhvr>
                                      <p:to>
                                        <p:strVal val="visible"/>
                                      </p:to>
                                    </p:set>
                                    <p:animEffect transition="in" filter="fade">
                                      <p:cBhvr>
                                        <p:cTn id="13" dur="1000"/>
                                        <p:tgtEl>
                                          <p:spTgt spid="46082">
                                            <p:txEl>
                                              <p:pRg st="1" end="1"/>
                                            </p:txEl>
                                          </p:spTgt>
                                        </p:tgtEl>
                                      </p:cBhvr>
                                    </p:animEffect>
                                    <p:anim calcmode="lin" valueType="num">
                                      <p:cBhvr>
                                        <p:cTn id="14" dur="1000" fill="hold"/>
                                        <p:tgtEl>
                                          <p:spTgt spid="46082">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6082">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6082">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1447800" y="1600200"/>
            <a:ext cx="7497763" cy="3886200"/>
          </a:xfrm>
        </p:spPr>
        <p:txBody>
          <a:bodyPr/>
          <a:lstStyle/>
          <a:p>
            <a:pPr algn="r" rtl="1">
              <a:buFont typeface="Wingdings 2" pitchFamily="18" charset="2"/>
              <a:buNone/>
            </a:pPr>
            <a:r>
              <a:rPr lang="x-none" sz="2700" dirty="0" smtClean="0">
                <a:latin typeface="Apple Symbols"/>
                <a:cs typeface="Apple Symbols"/>
              </a:rPr>
              <a:t>تعتبر من الاتجاهات الحديثة في الادارة وتسند على فرضية اساسية من انه لاتوجد طريقة مثلى في الادارة يمكن استعمالها دائما في كل المواقف التي تواجه المنظمة أي لاتوجد تخطيط واتخاذ قرار وتنظيم والقيادة والتحفيز ورقابة تناسب كل المواقف او الحالات ،لذا على المديرين ان يجدوا الطرق المختلفة لكي تناسب مع طبيعة المواقف وخصائصها . ففي مواقف معينة تبرز ممارسات ادارية قابلة للتطبيق ولكن لايمكن تطبيقها في مواقف اخرى وما زال هذه النظرية او الادارة قيد الدراسة لكي تكون مجالا جديدا لتطوير ادارة ملائمة لمواقف او لظروف المختلفة . </a:t>
            </a:r>
            <a:endParaRPr lang="en-US" sz="2700" dirty="0" smtClean="0">
              <a:latin typeface="Apple Symbols"/>
              <a:cs typeface="Apple Symbols"/>
            </a:endParaRPr>
          </a:p>
          <a:p>
            <a:pPr algn="r" rtl="1"/>
            <a:endParaRPr lang="en-US" sz="2700" dirty="0" smtClean="0">
              <a:latin typeface="Apple Symbols"/>
              <a:cs typeface="Apple Symbols"/>
            </a:endParaRPr>
          </a:p>
        </p:txBody>
      </p:sp>
      <p:sp>
        <p:nvSpPr>
          <p:cNvPr id="47107" name="Title 1"/>
          <p:cNvSpPr>
            <a:spLocks noGrp="1"/>
          </p:cNvSpPr>
          <p:nvPr>
            <p:ph type="title"/>
          </p:nvPr>
        </p:nvSpPr>
        <p:spPr>
          <a:xfrm>
            <a:off x="1435100" y="274638"/>
            <a:ext cx="7499350" cy="715962"/>
          </a:xfrm>
        </p:spPr>
        <p:txBody>
          <a:bodyPr/>
          <a:lstStyle/>
          <a:p>
            <a:pPr algn="r" rtl="1"/>
            <a:r>
              <a:rPr lang="x-none" sz="3000" b="1" dirty="0" smtClean="0">
                <a:latin typeface="Apple Symbols"/>
                <a:cs typeface="Apple Symbols"/>
              </a:rPr>
              <a:t>ثالثا</a:t>
            </a:r>
            <a:r>
              <a:rPr lang="ar-IQ" sz="3000" b="1" dirty="0" smtClean="0">
                <a:latin typeface="Apple Symbols"/>
                <a:cs typeface="Apple Symbols"/>
              </a:rPr>
              <a:t>: </a:t>
            </a:r>
            <a:r>
              <a:rPr lang="x-none" sz="3000" b="1" dirty="0" smtClean="0">
                <a:latin typeface="Apple Symbols"/>
                <a:cs typeface="Apple Symbols"/>
              </a:rPr>
              <a:t>الادارة الموقفية </a:t>
            </a:r>
            <a:endParaRPr lang="en-US" sz="3000" dirty="0" smtClean="0">
              <a:latin typeface="Apple Symbols"/>
              <a:cs typeface="Apple Symbols"/>
            </a:endParaRPr>
          </a:p>
        </p:txBody>
      </p:sp>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44</a:t>
            </a:fld>
            <a:endParaRPr lang="ar-IQ"/>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1000"/>
                                        <p:tgtEl>
                                          <p:spTgt spid="47107"/>
                                        </p:tgtEl>
                                      </p:cBhvr>
                                    </p:animEffect>
                                    <p:anim calcmode="lin" valueType="num">
                                      <p:cBhvr>
                                        <p:cTn id="8" dur="1000" fill="hold"/>
                                        <p:tgtEl>
                                          <p:spTgt spid="47107"/>
                                        </p:tgtEl>
                                        <p:attrNameLst>
                                          <p:attrName>ppt_x</p:attrName>
                                        </p:attrNameLst>
                                      </p:cBhvr>
                                      <p:tavLst>
                                        <p:tav tm="0">
                                          <p:val>
                                            <p:strVal val="#ppt_x"/>
                                          </p:val>
                                        </p:tav>
                                        <p:tav tm="100000">
                                          <p:val>
                                            <p:strVal val="#ppt_x"/>
                                          </p:val>
                                        </p:tav>
                                      </p:tavLst>
                                    </p:anim>
                                    <p:anim calcmode="lin" valueType="num">
                                      <p:cBhvr>
                                        <p:cTn id="9" dur="900" decel="100000" fill="hold"/>
                                        <p:tgtEl>
                                          <p:spTgt spid="4710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710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7106">
                                            <p:txEl>
                                              <p:pRg st="0" end="0"/>
                                            </p:txEl>
                                          </p:spTgt>
                                        </p:tgtEl>
                                        <p:attrNameLst>
                                          <p:attrName>style.visibility</p:attrName>
                                        </p:attrNameLst>
                                      </p:cBhvr>
                                      <p:to>
                                        <p:strVal val="visible"/>
                                      </p:to>
                                    </p:set>
                                    <p:animEffect transition="in" filter="fade">
                                      <p:cBhvr>
                                        <p:cTn id="15" dur="1000"/>
                                        <p:tgtEl>
                                          <p:spTgt spid="47106">
                                            <p:txEl>
                                              <p:pRg st="0" end="0"/>
                                            </p:txEl>
                                          </p:spTgt>
                                        </p:tgtEl>
                                      </p:cBhvr>
                                    </p:animEffect>
                                    <p:anim calcmode="lin" valueType="num">
                                      <p:cBhvr>
                                        <p:cTn id="16" dur="1000" fill="hold"/>
                                        <p:tgtEl>
                                          <p:spTgt spid="47106">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710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710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6BF7D15-DA9D-4208-B67F-26F1BA93121A}" type="slidenum">
              <a:rPr lang="ar-IQ"/>
              <a:pPr>
                <a:defRPr/>
              </a:pPr>
              <a:t>45</a:t>
            </a:fld>
            <a:endParaRPr lang="ar-IQ"/>
          </a:p>
        </p:txBody>
      </p:sp>
      <p:sp>
        <p:nvSpPr>
          <p:cNvPr id="48131" name="عنصر نائب للمحتوى 2"/>
          <p:cNvSpPr>
            <a:spLocks noGrp="1"/>
          </p:cNvSpPr>
          <p:nvPr>
            <p:ph sz="quarter" idx="1"/>
          </p:nvPr>
        </p:nvSpPr>
        <p:spPr>
          <a:xfrm>
            <a:off x="107504" y="404664"/>
            <a:ext cx="8929688" cy="5357813"/>
          </a:xfrm>
        </p:spPr>
        <p:txBody>
          <a:bodyPr/>
          <a:lstStyle/>
          <a:p>
            <a:pPr marL="0" indent="0" algn="r" rtl="1">
              <a:buNone/>
            </a:pPr>
            <a:r>
              <a:rPr lang="en-US" b="1" dirty="0" smtClean="0">
                <a:latin typeface="Apple Symbols"/>
                <a:cs typeface="Apple Symbols"/>
              </a:rPr>
              <a:t> </a:t>
            </a:r>
            <a:r>
              <a:rPr lang="ar-IQ" sz="3200" b="1" dirty="0" smtClean="0">
                <a:solidFill>
                  <a:schemeClr val="tx1">
                    <a:lumMod val="65000"/>
                    <a:lumOff val="35000"/>
                  </a:schemeClr>
                </a:solidFill>
                <a:latin typeface="Apple Symbols"/>
                <a:cs typeface="Apple Symbols"/>
              </a:rPr>
              <a:t>رابعا</a:t>
            </a:r>
            <a:r>
              <a:rPr lang="x-none" sz="3200" b="1" dirty="0" smtClean="0">
                <a:solidFill>
                  <a:schemeClr val="tx1">
                    <a:lumMod val="65000"/>
                    <a:lumOff val="35000"/>
                  </a:schemeClr>
                </a:solidFill>
                <a:latin typeface="Apple Symbols"/>
                <a:cs typeface="Apple Symbols"/>
              </a:rPr>
              <a:t>: نظرية (</a:t>
            </a:r>
            <a:r>
              <a:rPr lang="en-US" sz="3200" b="1" dirty="0" smtClean="0">
                <a:solidFill>
                  <a:schemeClr val="tx1">
                    <a:lumMod val="65000"/>
                    <a:lumOff val="35000"/>
                  </a:schemeClr>
                </a:solidFill>
                <a:latin typeface="Apple Symbols"/>
                <a:cs typeface="Apple Symbols"/>
              </a:rPr>
              <a:t>Z </a:t>
            </a:r>
            <a:r>
              <a:rPr lang="x-none" sz="3200" b="1" dirty="0" smtClean="0">
                <a:solidFill>
                  <a:schemeClr val="tx1">
                    <a:lumMod val="65000"/>
                    <a:lumOff val="35000"/>
                  </a:schemeClr>
                </a:solidFill>
                <a:latin typeface="Apple Symbols"/>
                <a:cs typeface="Apple Symbols"/>
              </a:rPr>
              <a:t>) للادارة اليابانية </a:t>
            </a:r>
            <a:endParaRPr lang="en-US" sz="3200" b="1" dirty="0" smtClean="0">
              <a:solidFill>
                <a:schemeClr val="tx1">
                  <a:lumMod val="65000"/>
                  <a:lumOff val="35000"/>
                </a:schemeClr>
              </a:solidFill>
              <a:latin typeface="Apple Symbols"/>
              <a:cs typeface="Apple Symbols"/>
            </a:endParaRPr>
          </a:p>
          <a:p>
            <a:pPr marL="0" indent="0" algn="r" rtl="1">
              <a:buNone/>
            </a:pPr>
            <a:endParaRPr lang="en-US" dirty="0" smtClean="0">
              <a:latin typeface="Apple Symbols"/>
              <a:cs typeface="Apple Symbols"/>
            </a:endParaRPr>
          </a:p>
          <a:p>
            <a:pPr marL="0" indent="0" algn="r" rtl="1">
              <a:buNone/>
            </a:pPr>
            <a:r>
              <a:rPr lang="x-none" sz="2700" dirty="0" smtClean="0">
                <a:latin typeface="Apple Symbols"/>
                <a:cs typeface="Apple Symbols"/>
              </a:rPr>
              <a:t>وليام اوجي استاذ في جامعة كاليفورنيا استفاد من اتجاهات المدرسة الانسانية و من خلفيته العلمية كأستاذ ياباني الاصل في جامعة امريكية فطرح نظرية جديدة في مجال الادارة تعرف بأسم نظرية (</a:t>
            </a:r>
            <a:r>
              <a:rPr lang="en-US" sz="2700" dirty="0" smtClean="0">
                <a:latin typeface="Apple Symbols"/>
                <a:cs typeface="Apple Symbols"/>
              </a:rPr>
              <a:t>Z</a:t>
            </a:r>
            <a:r>
              <a:rPr lang="x-none" sz="2700" dirty="0" smtClean="0">
                <a:latin typeface="Apple Symbols"/>
                <a:cs typeface="Apple Symbols"/>
              </a:rPr>
              <a:t>)، اذ قام بدراسة تطبيق نظرية ماك جريجور في الشركات اليابانية فاكتشف ان معظم انتاجية الشركات قد زادت بمقدار اربعة اضعاف انتاجية الشركات الامريكية خلال الفترة البسيطة بعد انتهاء الحرب العالمية الثانية ، ثم تأكد بعد عدة دراسات قام بها ان هذه الزيادة لا تعزى الى السياسات المالية او الاستثمارية للشركات اليابانية او الى السياسات التي تضعها الحكومة بل الى الطريقة التي يدار ويوجه فيها العنصر البشري وما يتوفر له من معاملة حسنة واستقرار في عمله الوظيفي . ان اهمية هذه النظرية تكمن في اهمية المناخ التنظيمي والاعتماد على فرق عمل متاخية ومتجانسة وتوجد ثقة متبادلة بين الادارة وعمالها.</a:t>
            </a:r>
            <a:endParaRPr lang="ar-IQ" sz="27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36FB7695-9ACC-494D-838F-3987AA95CACF}" type="slidenum">
              <a:rPr lang="ar-IQ"/>
              <a:pPr>
                <a:defRPr/>
              </a:pPr>
              <a:t>46</a:t>
            </a:fld>
            <a:endParaRPr lang="ar-IQ"/>
          </a:p>
        </p:txBody>
      </p:sp>
      <p:sp>
        <p:nvSpPr>
          <p:cNvPr id="49155" name="عنصر نائب للمحتوى 2"/>
          <p:cNvSpPr>
            <a:spLocks noGrp="1"/>
          </p:cNvSpPr>
          <p:nvPr>
            <p:ph sz="quarter" idx="1"/>
          </p:nvPr>
        </p:nvSpPr>
        <p:spPr>
          <a:xfrm>
            <a:off x="457200" y="404664"/>
            <a:ext cx="8401050" cy="5681662"/>
          </a:xfrm>
        </p:spPr>
        <p:txBody>
          <a:bodyPr/>
          <a:lstStyle/>
          <a:p>
            <a:pPr marL="514350" indent="-514350" algn="r" rtl="1">
              <a:buFont typeface="Wingdings 2" pitchFamily="18" charset="2"/>
              <a:buNone/>
            </a:pPr>
            <a:r>
              <a:rPr lang="x-none" dirty="0" smtClean="0">
                <a:latin typeface="Apple Symbols"/>
                <a:cs typeface="Apple Symbols"/>
              </a:rPr>
              <a:t>ومن اهم السمات الاساسية التي حددتها النظرية للادارة اليابانية يمكن تلخيصها بما يأتي :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التوظيف مدى الحياة /أي استمرار العامل في عمله مدى الحياة .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تنوع خبرات الافراد في المنظمة /أي اعتماد مبدأ التخصص العام في العمل والانتقال من مجال لاخر .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نظم الترقية تعتمد على الاقدمية والاستمرارية في العمل وهي بطيئة.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التأكيد على اهمية الجماعة والعمل الجماعي والقرارات الجماعية .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سيادة اليات الرقابة الذاتية بسبب الثقافة المشتركة والمسؤولية الجماعية .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الاهتمام الشمولي بالفرد وبجميع حاجاته ومتطلباته لتعزيز انتمائه للمنظمة . </a:t>
            </a:r>
            <a:endParaRPr lang="en-US" dirty="0" smtClean="0">
              <a:latin typeface="Apple Symbols"/>
              <a:cs typeface="Apple Symbols"/>
            </a:endParaRPr>
          </a:p>
          <a:p>
            <a:pPr marL="514350" indent="-514350" algn="r" rtl="1">
              <a:buFont typeface="Lucida Sans" pitchFamily="34" charset="0"/>
              <a:buAutoNum type="arabicPeriod"/>
            </a:pPr>
            <a:r>
              <a:rPr lang="x-none" dirty="0" smtClean="0">
                <a:latin typeface="Apple Symbols"/>
                <a:cs typeface="Apple Symbols"/>
              </a:rPr>
              <a:t>الاهتمام بالنوعية (جودة الخدمات) من خلال حلقات السيطرة على الجودة في المصانع حيث تجتمع دوريا وبشكل منتظم لتطوير وتحسين المنتجات .</a:t>
            </a:r>
            <a:endParaRPr lang="en-US"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0E1ADB1-788F-45BA-8200-43964143C3DC}" type="slidenum">
              <a:rPr lang="ar-IQ"/>
              <a:pPr>
                <a:defRPr/>
              </a:pPr>
              <a:t>47</a:t>
            </a:fld>
            <a:endParaRPr lang="ar-IQ"/>
          </a:p>
        </p:txBody>
      </p:sp>
      <p:sp>
        <p:nvSpPr>
          <p:cNvPr id="3" name="عنصر نائب للمحتوى 2"/>
          <p:cNvSpPr>
            <a:spLocks noGrp="1"/>
          </p:cNvSpPr>
          <p:nvPr>
            <p:ph sz="quarter" idx="1"/>
          </p:nvPr>
        </p:nvSpPr>
        <p:spPr>
          <a:xfrm>
            <a:off x="171450" y="714375"/>
            <a:ext cx="8686800" cy="4658841"/>
          </a:xfrm>
        </p:spPr>
        <p:txBody>
          <a:bodyPr>
            <a:noAutofit/>
          </a:bodyPr>
          <a:lstStyle/>
          <a:p>
            <a:pPr marL="0" indent="0" algn="r" rtl="1" fontAlgn="auto">
              <a:spcBef>
                <a:spcPts val="580"/>
              </a:spcBef>
              <a:spcAft>
                <a:spcPts val="0"/>
              </a:spcAft>
              <a:buNone/>
              <a:defRPr/>
            </a:pPr>
            <a:r>
              <a:rPr lang="x-none" sz="2800" dirty="0" smtClean="0">
                <a:solidFill>
                  <a:srgbClr val="595959"/>
                </a:solidFill>
                <a:latin typeface="Apple Symbols"/>
                <a:cs typeface="Apple Symbols"/>
              </a:rPr>
              <a:t>خامسا : التميز في الاداء</a:t>
            </a:r>
            <a:endParaRPr lang="en-US" sz="2800" dirty="0" smtClean="0">
              <a:solidFill>
                <a:srgbClr val="595959"/>
              </a:solidFill>
              <a:latin typeface="Apple Symbols"/>
              <a:cs typeface="Apple Symbols"/>
            </a:endParaRPr>
          </a:p>
          <a:p>
            <a:pPr marL="0" indent="0" algn="r" rtl="1" fontAlgn="auto">
              <a:spcBef>
                <a:spcPts val="580"/>
              </a:spcBef>
              <a:spcAft>
                <a:spcPts val="0"/>
              </a:spcAft>
              <a:buNone/>
              <a:defRPr/>
            </a:pPr>
            <a:endParaRPr lang="en-US" sz="2800" dirty="0" smtClean="0">
              <a:solidFill>
                <a:srgbClr val="595959"/>
              </a:solidFill>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ان التميز اصبح ميزة مهمة في عالم الاعمال اليوم على مستوى المنظمات الخاصة ، فالمديرين والعاملين يعتبرن التميز مدخلا مهما مناسبا لتكوين ميزات تنافسية تعطي منتجات وخدمات عالية الجودة للمستهلكين ، ونال اهتماما زائدا من قبل مستشار الادارة توم بيترز وتعتبر الدراسة التي اجراها هو وزميله روبرت ووترمان من اشهر الدراسات في مجال فاعلية الاداء والمتميز. </a:t>
            </a:r>
          </a:p>
          <a:p>
            <a:pPr marL="0" indent="0" algn="r" rtl="1" fontAlgn="auto">
              <a:spcBef>
                <a:spcPts val="580"/>
              </a:spcBef>
              <a:spcAft>
                <a:spcPts val="0"/>
              </a:spcAft>
              <a:buNone/>
              <a:defRPr/>
            </a:pPr>
            <a:r>
              <a:rPr lang="x-none" sz="2800" dirty="0">
                <a:latin typeface="Apple Symbols"/>
                <a:cs typeface="Apple Symbols"/>
              </a:rPr>
              <a:t>وشملت الدراسة ما يزيد على 40 منظمة من المنظمات الناجحة والمتميزة بدرجة عالية من الاداء </a:t>
            </a:r>
            <a:r>
              <a:rPr lang="x-none" sz="2800">
                <a:latin typeface="Apple Symbols"/>
                <a:cs typeface="Apple Symbols"/>
              </a:rPr>
              <a:t>ولاحض </a:t>
            </a:r>
            <a:r>
              <a:rPr lang="x-none" sz="2800" smtClean="0">
                <a:latin typeface="Apple Symbols"/>
                <a:cs typeface="Apple Symbols"/>
              </a:rPr>
              <a:t>وجود </a:t>
            </a:r>
            <a:r>
              <a:rPr lang="x-none" sz="2800" dirty="0">
                <a:latin typeface="Apple Symbols"/>
                <a:cs typeface="Apple Symbols"/>
              </a:rPr>
              <a:t>مجموعة من الخصائص المشتركة فيما بين تلك المنظمات  و تعتبر سبب فوقها ونجاحها وهي :</a:t>
            </a:r>
            <a:endParaRPr lang="en-US" sz="2800" dirty="0">
              <a:latin typeface="Apple Symbols"/>
              <a:cs typeface="Apple Symbols"/>
            </a:endParaRPr>
          </a:p>
          <a:p>
            <a:pPr marL="0" indent="0" algn="r" rtl="1" fontAlgn="auto">
              <a:spcBef>
                <a:spcPts val="580"/>
              </a:spcBef>
              <a:spcAft>
                <a:spcPts val="0"/>
              </a:spcAft>
              <a:buNone/>
              <a:defRPr/>
            </a:pPr>
            <a:endParaRPr lang="en-US" sz="28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0E1ADB1-788F-45BA-8200-43964143C3DC}" type="slidenum">
              <a:rPr lang="ar-IQ"/>
              <a:pPr>
                <a:defRPr/>
              </a:pPr>
              <a:t>48</a:t>
            </a:fld>
            <a:endParaRPr lang="ar-IQ"/>
          </a:p>
        </p:txBody>
      </p:sp>
      <p:sp>
        <p:nvSpPr>
          <p:cNvPr id="3" name="عنصر نائب للمحتوى 2"/>
          <p:cNvSpPr>
            <a:spLocks noGrp="1"/>
          </p:cNvSpPr>
          <p:nvPr>
            <p:ph sz="quarter" idx="1"/>
          </p:nvPr>
        </p:nvSpPr>
        <p:spPr>
          <a:xfrm>
            <a:off x="171450" y="404664"/>
            <a:ext cx="8686800" cy="5616624"/>
          </a:xfrm>
        </p:spPr>
        <p:txBody>
          <a:bodyPr>
            <a:normAutofit/>
          </a:bodyPr>
          <a:lstStyle/>
          <a:p>
            <a:pPr marL="0" indent="0" algn="r" rtl="1" fontAlgn="auto">
              <a:spcBef>
                <a:spcPts val="580"/>
              </a:spcBef>
              <a:spcAft>
                <a:spcPts val="0"/>
              </a:spcAft>
              <a:buNone/>
              <a:defRPr/>
            </a:pPr>
            <a:r>
              <a:rPr lang="x-none" dirty="0" smtClean="0">
                <a:latin typeface="Apple Symbols"/>
                <a:cs typeface="Apple Symbols"/>
              </a:rPr>
              <a:t>١- لديها اتجاه وميل نحو العمل وانجاز الامور .</a:t>
            </a:r>
            <a:endParaRPr lang="en-US" dirty="0" smtClean="0">
              <a:latin typeface="Apple Symbols"/>
              <a:cs typeface="Apple Symbols"/>
            </a:endParaRPr>
          </a:p>
          <a:p>
            <a:pPr marL="0" indent="0" algn="r" rtl="1" fontAlgn="auto">
              <a:spcBef>
                <a:spcPts val="580"/>
              </a:spcBef>
              <a:spcAft>
                <a:spcPts val="0"/>
              </a:spcAft>
              <a:buNone/>
              <a:defRPr/>
            </a:pPr>
            <a:r>
              <a:rPr lang="x-none" dirty="0" smtClean="0">
                <a:latin typeface="Apple Symbols"/>
                <a:cs typeface="Apple Symbols"/>
              </a:rPr>
              <a:t>٢- كانت قريبة وعلى اتصال مستمر من المستهلكين لكي تستطيع تفهم حاجاتهم ورغباتهم والاستجابة لها.</a:t>
            </a:r>
            <a:endParaRPr lang="en-US" dirty="0" smtClean="0">
              <a:latin typeface="Apple Symbols"/>
              <a:cs typeface="Apple Symbols"/>
            </a:endParaRPr>
          </a:p>
          <a:p>
            <a:pPr marL="0" indent="0" algn="r" rtl="1" fontAlgn="auto">
              <a:spcBef>
                <a:spcPts val="580"/>
              </a:spcBef>
              <a:spcAft>
                <a:spcPts val="0"/>
              </a:spcAft>
              <a:buNone/>
              <a:defRPr/>
            </a:pPr>
            <a:r>
              <a:rPr lang="x-none" dirty="0" smtClean="0">
                <a:latin typeface="Apple Symbols"/>
                <a:cs typeface="Apple Symbols"/>
              </a:rPr>
              <a:t>٣- السعي لتحسين لزيادة الانتاجية من خلال مشاركة العاملين واسهامهم الفعال</a:t>
            </a:r>
            <a:r>
              <a:rPr lang="ar-sa" dirty="0" smtClean="0">
                <a:latin typeface="Apple Symbols"/>
                <a:cs typeface="Apple Symbols"/>
              </a:rPr>
              <a:t>.</a:t>
            </a:r>
            <a:endParaRPr lang="en-US" dirty="0" smtClean="0">
              <a:latin typeface="Apple Symbols"/>
              <a:cs typeface="Apple Symbols"/>
            </a:endParaRPr>
          </a:p>
          <a:p>
            <a:pPr marL="0" indent="0" algn="r" rtl="1" fontAlgn="auto">
              <a:spcBef>
                <a:spcPts val="580"/>
              </a:spcBef>
              <a:spcAft>
                <a:spcPts val="0"/>
              </a:spcAft>
              <a:buNone/>
              <a:defRPr/>
            </a:pPr>
            <a:r>
              <a:rPr lang="x-none" dirty="0" smtClean="0">
                <a:latin typeface="Apple Symbols"/>
                <a:cs typeface="Apple Symbols"/>
              </a:rPr>
              <a:t>٤- الادارة بالمتابعة والاستفسار الدائم عن القيمة التي تضيفها كل عملية واجراء</a:t>
            </a:r>
            <a:r>
              <a:rPr lang="ar-sa" dirty="0" smtClean="0">
                <a:latin typeface="Apple Symbols"/>
                <a:cs typeface="Apple Symbols"/>
              </a:rPr>
              <a:t>.</a:t>
            </a:r>
          </a:p>
          <a:p>
            <a:pPr marL="0" indent="0" algn="r" rtl="1" fontAlgn="auto">
              <a:spcBef>
                <a:spcPts val="580"/>
              </a:spcBef>
              <a:spcAft>
                <a:spcPts val="0"/>
              </a:spcAft>
              <a:buNone/>
              <a:defRPr/>
            </a:pPr>
            <a:r>
              <a:rPr lang="en-US" dirty="0" smtClean="0">
                <a:latin typeface="Apple Symbols"/>
                <a:cs typeface="Apple Symbols"/>
              </a:rPr>
              <a:t>٥- </a:t>
            </a:r>
            <a:r>
              <a:rPr lang="x-none" dirty="0" smtClean="0">
                <a:latin typeface="Apple Symbols"/>
                <a:cs typeface="Apple Symbols"/>
              </a:rPr>
              <a:t>السماح للعاملين بدرجة عالية من الاستقلالية في العمل وتشجيع ووتعزيز روح المبادرة والابداع والمغامرة المحسوبة</a:t>
            </a:r>
            <a:r>
              <a:rPr lang="ar-sa" dirty="0" smtClean="0">
                <a:latin typeface="Apple Symbols"/>
                <a:cs typeface="Apple Symbols"/>
              </a:rPr>
              <a:t>.</a:t>
            </a:r>
            <a:endParaRPr lang="x-none" dirty="0" smtClean="0">
              <a:latin typeface="Apple Symbols"/>
              <a:cs typeface="Apple Symbols"/>
            </a:endParaRPr>
          </a:p>
          <a:p>
            <a:pPr marL="0" indent="0" algn="r" rtl="1" fontAlgn="auto">
              <a:spcBef>
                <a:spcPts val="580"/>
              </a:spcBef>
              <a:spcAft>
                <a:spcPts val="0"/>
              </a:spcAft>
              <a:buNone/>
              <a:defRPr/>
            </a:pPr>
            <a:r>
              <a:rPr lang="x-none" sz="2400" dirty="0" smtClean="0">
                <a:latin typeface="Apple Symbols"/>
                <a:cs typeface="Apple Symbols"/>
              </a:rPr>
              <a:t>٦- العاملون </a:t>
            </a:r>
            <a:r>
              <a:rPr lang="x-none" sz="2400" dirty="0">
                <a:latin typeface="Apple Symbols"/>
                <a:cs typeface="Apple Symbols"/>
              </a:rPr>
              <a:t>في هذه المنظمات كانوا يدركون ماهية الرسالة واهداف منظماتهم وكان المديرون في جميع المستويات يشاركون بفاعلية في معالجة </a:t>
            </a:r>
            <a:r>
              <a:rPr lang="x-none" sz="2400" dirty="0" smtClean="0">
                <a:latin typeface="Apple Symbols"/>
                <a:cs typeface="Apple Symbols"/>
              </a:rPr>
              <a:t>المشكلات</a:t>
            </a:r>
            <a:r>
              <a:rPr lang="ar-sa" sz="2400" dirty="0" smtClean="0">
                <a:latin typeface="Apple Symbols"/>
                <a:cs typeface="Apple Symbols"/>
              </a:rPr>
              <a:t>.</a:t>
            </a:r>
            <a:endParaRPr lang="en-US" sz="2400" dirty="0">
              <a:latin typeface="Apple Symbols"/>
              <a:cs typeface="Apple Symbols"/>
            </a:endParaRPr>
          </a:p>
          <a:p>
            <a:pPr marL="0" indent="0" algn="r" rtl="1" fontAlgn="auto">
              <a:spcBef>
                <a:spcPts val="580"/>
              </a:spcBef>
              <a:spcAft>
                <a:spcPts val="0"/>
              </a:spcAft>
              <a:buNone/>
              <a:defRPr/>
            </a:pPr>
            <a:endParaRPr lang="en-US" dirty="0">
              <a:latin typeface="Apple Symbols"/>
              <a:cs typeface="Apple Symbols"/>
            </a:endParaRPr>
          </a:p>
        </p:txBody>
      </p:sp>
    </p:spTree>
    <p:extLst>
      <p:ext uri="{BB962C8B-B14F-4D97-AF65-F5344CB8AC3E}">
        <p14:creationId xmlns:p14="http://schemas.microsoft.com/office/powerpoint/2010/main" val="147656955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EBDEAA6-A7B1-49B0-8899-34876D27D79F}" type="slidenum">
              <a:rPr lang="ar-IQ"/>
              <a:pPr>
                <a:defRPr/>
              </a:pPr>
              <a:t>49</a:t>
            </a:fld>
            <a:endParaRPr lang="ar-IQ"/>
          </a:p>
        </p:txBody>
      </p:sp>
      <p:sp>
        <p:nvSpPr>
          <p:cNvPr id="51203" name="عنصر نائب للمحتوى 2"/>
          <p:cNvSpPr>
            <a:spLocks noGrp="1"/>
          </p:cNvSpPr>
          <p:nvPr>
            <p:ph sz="quarter" idx="1"/>
          </p:nvPr>
        </p:nvSpPr>
        <p:spPr>
          <a:xfrm>
            <a:off x="457200" y="548680"/>
            <a:ext cx="8229600" cy="5610225"/>
          </a:xfrm>
        </p:spPr>
        <p:txBody>
          <a:bodyPr/>
          <a:lstStyle/>
          <a:p>
            <a:pPr marL="0" indent="0" algn="r" rtl="1" fontAlgn="auto">
              <a:spcBef>
                <a:spcPts val="580"/>
              </a:spcBef>
              <a:spcAft>
                <a:spcPts val="0"/>
              </a:spcAft>
              <a:buNone/>
              <a:defRPr/>
            </a:pPr>
            <a:r>
              <a:rPr lang="x-none" sz="2800" dirty="0" smtClean="0">
                <a:latin typeface="Apple Symbols"/>
                <a:cs typeface="Apple Symbols"/>
              </a:rPr>
              <a:t>٧- استمرار </a:t>
            </a:r>
            <a:r>
              <a:rPr lang="x-none" sz="2800" dirty="0">
                <a:latin typeface="Apple Symbols"/>
                <a:cs typeface="Apple Symbols"/>
              </a:rPr>
              <a:t>تركيز المنظمات على العمل / النشاط الذي تفهمه وتعرفه وعدم الدخول في صناعة </a:t>
            </a:r>
            <a:r>
              <a:rPr lang="x-none" sz="2800" dirty="0" smtClean="0">
                <a:latin typeface="Apple Symbols"/>
                <a:cs typeface="Apple Symbols"/>
              </a:rPr>
              <a:t>جديدة</a:t>
            </a:r>
            <a:r>
              <a:rPr lang="ar-sa" sz="2800" dirty="0" smtClean="0">
                <a:latin typeface="Apple Symbols"/>
                <a:cs typeface="Apple Symbols"/>
              </a:rPr>
              <a:t>.</a:t>
            </a:r>
            <a:endParaRPr lang="en-US" sz="2800" dirty="0">
              <a:latin typeface="Apple Symbols"/>
              <a:cs typeface="Apple Symbols"/>
            </a:endParaRPr>
          </a:p>
          <a:p>
            <a:pPr marL="0" indent="0" algn="r" rtl="1">
              <a:buNone/>
            </a:pPr>
            <a:r>
              <a:rPr lang="x-none" sz="2800" dirty="0" smtClean="0">
                <a:latin typeface="Apple Symbols"/>
                <a:cs typeface="Apple Symbols"/>
              </a:rPr>
              <a:t>٨- استخدام هياكل </a:t>
            </a:r>
            <a:r>
              <a:rPr lang="x-none" sz="2800" smtClean="0">
                <a:latin typeface="Apple Symbols"/>
                <a:cs typeface="Apple Symbols"/>
              </a:rPr>
              <a:t>تنظيمية بسيطة </a:t>
            </a:r>
            <a:r>
              <a:rPr lang="x-none" sz="2800" dirty="0" smtClean="0">
                <a:latin typeface="Apple Symbols"/>
                <a:cs typeface="Apple Symbols"/>
              </a:rPr>
              <a:t>بمستويات ادارية قليلة</a:t>
            </a:r>
            <a:r>
              <a:rPr lang="ar-sa" sz="2800" dirty="0" smtClean="0">
                <a:latin typeface="Apple Symbols"/>
                <a:cs typeface="Apple Symbols"/>
              </a:rPr>
              <a:t>.</a:t>
            </a:r>
            <a:endParaRPr lang="en-US" sz="2800" dirty="0" smtClean="0">
              <a:latin typeface="Apple Symbols"/>
              <a:cs typeface="Apple Symbols"/>
            </a:endParaRPr>
          </a:p>
          <a:p>
            <a:pPr marL="0" indent="0" algn="r" rtl="1">
              <a:buNone/>
            </a:pPr>
            <a:r>
              <a:rPr lang="x-none" sz="2800" dirty="0" smtClean="0">
                <a:latin typeface="Apple Symbols"/>
                <a:cs typeface="Apple Symbols"/>
              </a:rPr>
              <a:t>٩- الجمع بين الرقابة الشديدة والمرنة ، رقابة شديدة الحماية لحماية قيم واهداف المنظمة ورقابة مرنة في المجالات الاخرى لتشجيع روح الممخاطرة والابداع</a:t>
            </a:r>
            <a:r>
              <a:rPr lang="ar-sa" sz="2800" dirty="0" smtClean="0">
                <a:latin typeface="Apple Symbols"/>
                <a:cs typeface="Apple Symbols"/>
              </a:rPr>
              <a:t>.</a:t>
            </a:r>
            <a:endParaRPr lang="en-US" sz="2800" dirty="0" smtClean="0">
              <a:latin typeface="Apple Symbols"/>
              <a:cs typeface="Apple Symbols"/>
            </a:endParaRPr>
          </a:p>
          <a:p>
            <a:pPr marL="0" indent="0" algn="r" rtl="1">
              <a:buNone/>
            </a:pPr>
            <a:r>
              <a:rPr lang="x-none" sz="2800" dirty="0" smtClean="0">
                <a:latin typeface="Apple Symbols"/>
                <a:cs typeface="Apple Symbols"/>
              </a:rPr>
              <a:t>١٠- ادارة الغموض والتناقضات حيث </a:t>
            </a:r>
            <a:r>
              <a:rPr lang="x-none" sz="2800" dirty="0">
                <a:latin typeface="Apple Symbols"/>
                <a:cs typeface="Apple Symbols"/>
              </a:rPr>
              <a:t>ان البيئة متحركة ومتغيرة وتتصف بدرجة عالية من عدم التأكد فان الاسلوب العقلاني الرياضي لا يصلح </a:t>
            </a:r>
            <a:r>
              <a:rPr lang="x-none" sz="2800" dirty="0" smtClean="0">
                <a:latin typeface="Apple Symbols"/>
                <a:cs typeface="Apple Symbols"/>
              </a:rPr>
              <a:t>في جميع الاحوال</a:t>
            </a:r>
            <a:r>
              <a:rPr lang="ar-sa" sz="2800" dirty="0" smtClean="0">
                <a:latin typeface="Apple Symbols"/>
                <a:cs typeface="Apple Symbols"/>
              </a:rPr>
              <a:t>.</a:t>
            </a:r>
            <a:endParaRPr lang="ar-IQ" sz="28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1000"/>
                                        <p:tgtEl>
                                          <p:spTgt spid="51203">
                                            <p:txEl>
                                              <p:pRg st="0" end="0"/>
                                            </p:txEl>
                                          </p:spTgt>
                                        </p:tgtEl>
                                      </p:cBhvr>
                                    </p:animEffect>
                                    <p:anim calcmode="lin" valueType="num">
                                      <p:cBhvr>
                                        <p:cTn id="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120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120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fade">
                                      <p:cBhvr>
                                        <p:cTn id="15" dur="1000"/>
                                        <p:tgtEl>
                                          <p:spTgt spid="51203">
                                            <p:txEl>
                                              <p:pRg st="1" end="1"/>
                                            </p:txEl>
                                          </p:spTgt>
                                        </p:tgtEl>
                                      </p:cBhvr>
                                    </p:animEffect>
                                    <p:anim calcmode="lin" valueType="num">
                                      <p:cBhvr>
                                        <p:cTn id="16" dur="10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120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20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51203">
                                            <p:txEl>
                                              <p:pRg st="2" end="2"/>
                                            </p:txEl>
                                          </p:spTgt>
                                        </p:tgtEl>
                                        <p:attrNameLst>
                                          <p:attrName>style.visibility</p:attrName>
                                        </p:attrNameLst>
                                      </p:cBhvr>
                                      <p:to>
                                        <p:strVal val="visible"/>
                                      </p:to>
                                    </p:set>
                                    <p:animEffect transition="in" filter="fade">
                                      <p:cBhvr>
                                        <p:cTn id="23" dur="1000"/>
                                        <p:tgtEl>
                                          <p:spTgt spid="51203">
                                            <p:txEl>
                                              <p:pRg st="2" end="2"/>
                                            </p:txEl>
                                          </p:spTgt>
                                        </p:tgtEl>
                                      </p:cBhvr>
                                    </p:animEffect>
                                    <p:anim calcmode="lin" valueType="num">
                                      <p:cBhvr>
                                        <p:cTn id="24" dur="10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120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20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51203">
                                            <p:txEl>
                                              <p:pRg st="3" end="3"/>
                                            </p:txEl>
                                          </p:spTgt>
                                        </p:tgtEl>
                                        <p:attrNameLst>
                                          <p:attrName>style.visibility</p:attrName>
                                        </p:attrNameLst>
                                      </p:cBhvr>
                                      <p:to>
                                        <p:strVal val="visible"/>
                                      </p:to>
                                    </p:set>
                                    <p:animEffect transition="in" filter="fade">
                                      <p:cBhvr>
                                        <p:cTn id="31" dur="1000"/>
                                        <p:tgtEl>
                                          <p:spTgt spid="51203">
                                            <p:txEl>
                                              <p:pRg st="3" end="3"/>
                                            </p:txEl>
                                          </p:spTgt>
                                        </p:tgtEl>
                                      </p:cBhvr>
                                    </p:animEffect>
                                    <p:anim calcmode="lin" valueType="num">
                                      <p:cBhvr>
                                        <p:cTn id="32" dur="10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120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120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19286238-AF7B-4888-8A0D-A90945B24C7B}" type="slidenum">
              <a:rPr lang="ar-IQ"/>
              <a:pPr>
                <a:defRPr/>
              </a:pPr>
              <a:t>5</a:t>
            </a:fld>
            <a:endParaRPr lang="ar-IQ"/>
          </a:p>
        </p:txBody>
      </p:sp>
      <p:sp>
        <p:nvSpPr>
          <p:cNvPr id="10243" name="عنصر نائب للمحتوى 2"/>
          <p:cNvSpPr>
            <a:spLocks noGrp="1"/>
          </p:cNvSpPr>
          <p:nvPr>
            <p:ph sz="quarter" idx="1"/>
          </p:nvPr>
        </p:nvSpPr>
        <p:spPr>
          <a:xfrm>
            <a:off x="357188" y="357188"/>
            <a:ext cx="8501062" cy="6072187"/>
          </a:xfrm>
        </p:spPr>
        <p:txBody>
          <a:bodyPr/>
          <a:lstStyle/>
          <a:p>
            <a:pPr marL="0" indent="0" algn="r" rtl="1">
              <a:buNone/>
            </a:pPr>
            <a:r>
              <a:rPr lang="x-none" sz="2400" b="1" dirty="0" smtClean="0">
                <a:latin typeface="Ayuthaya"/>
                <a:cs typeface="Ayuthaya"/>
              </a:rPr>
              <a:t>التعريف الثالث</a:t>
            </a:r>
            <a:r>
              <a:rPr lang="x-none" sz="2400" dirty="0" smtClean="0">
                <a:latin typeface="Ayuthaya"/>
                <a:cs typeface="Ayuthaya"/>
              </a:rPr>
              <a:t>: انها العملية التي يمكن بواستطها تنفيذ غرض معين والاشراف عليهم </a:t>
            </a:r>
            <a:endParaRPr lang="en-US" sz="2400" dirty="0" smtClean="0">
              <a:latin typeface="Ayuthaya"/>
              <a:cs typeface="Ayuthaya"/>
            </a:endParaRPr>
          </a:p>
          <a:p>
            <a:pPr marL="0" indent="0" algn="r" rtl="1">
              <a:buNone/>
            </a:pPr>
            <a:r>
              <a:rPr lang="x-none" sz="2400" b="1" dirty="0" smtClean="0">
                <a:solidFill>
                  <a:srgbClr val="FF0000"/>
                </a:solidFill>
                <a:latin typeface="Ayuthaya"/>
                <a:cs typeface="Ayuthaya"/>
              </a:rPr>
              <a:t>التعريف الرابع </a:t>
            </a:r>
            <a:r>
              <a:rPr lang="x-none" sz="2400" dirty="0" smtClean="0">
                <a:solidFill>
                  <a:srgbClr val="FF0000"/>
                </a:solidFill>
                <a:latin typeface="Ayuthaya"/>
                <a:cs typeface="Ayuthaya"/>
              </a:rPr>
              <a:t>: انهاعبارة عن عمليات التخطيط ،واتخاذ القرارات ، والتنظيم والقيادة والتحفيز والرقابة التي تمارس في حصول المنظمة على الموارد : البشرية والمادية والمالية والمعلوماتية ، ومزجها</a:t>
            </a:r>
            <a:r>
              <a:rPr lang="ar-sa" sz="2400" dirty="0" smtClean="0">
                <a:solidFill>
                  <a:srgbClr val="FF0000"/>
                </a:solidFill>
                <a:latin typeface="Ayuthaya"/>
                <a:cs typeface="Ayuthaya"/>
              </a:rPr>
              <a:t> ويو</a:t>
            </a:r>
            <a:r>
              <a:rPr lang="x-none" sz="2400" dirty="0" smtClean="0">
                <a:solidFill>
                  <a:srgbClr val="FF0000"/>
                </a:solidFill>
                <a:latin typeface="Ayuthaya"/>
                <a:cs typeface="Ayuthaya"/>
              </a:rPr>
              <a:t>حيدها و</a:t>
            </a:r>
            <a:r>
              <a:rPr lang="ar-sa" sz="2400" dirty="0" smtClean="0">
                <a:solidFill>
                  <a:srgbClr val="FF0000"/>
                </a:solidFill>
                <a:latin typeface="Ayuthaya"/>
                <a:cs typeface="Ayuthaya"/>
              </a:rPr>
              <a:t>يحو</a:t>
            </a:r>
            <a:r>
              <a:rPr lang="x-none" sz="2400" dirty="0" smtClean="0">
                <a:solidFill>
                  <a:srgbClr val="FF0000"/>
                </a:solidFill>
                <a:latin typeface="Ayuthaya"/>
                <a:cs typeface="Ayuthaya"/>
              </a:rPr>
              <a:t>يلها الى المخرجات بكفاءة لغرض تحقيق اهدافها بفاعلية وبالتكيف مع بيئتها بأستمرار </a:t>
            </a:r>
            <a:endParaRPr lang="en-US" sz="2400" dirty="0" smtClean="0">
              <a:solidFill>
                <a:srgbClr val="FF0000"/>
              </a:solidFill>
              <a:latin typeface="Ayuthaya"/>
              <a:cs typeface="Ayuthaya"/>
            </a:endParaRPr>
          </a:p>
          <a:p>
            <a:pPr marL="0" indent="0" algn="r" rtl="1">
              <a:buNone/>
            </a:pPr>
            <a:r>
              <a:rPr lang="x-none" sz="2400" dirty="0" smtClean="0">
                <a:latin typeface="Ayuthaya"/>
                <a:cs typeface="Ayuthaya"/>
              </a:rPr>
              <a:t> </a:t>
            </a:r>
            <a:r>
              <a:rPr lang="x-none" sz="2400" b="1" dirty="0" smtClean="0">
                <a:latin typeface="Ayuthaya"/>
                <a:cs typeface="Ayuthaya"/>
              </a:rPr>
              <a:t>التعريف الخامس </a:t>
            </a:r>
            <a:r>
              <a:rPr lang="x-none" sz="2400" dirty="0" smtClean="0">
                <a:latin typeface="Ayuthaya"/>
                <a:cs typeface="Ayuthaya"/>
              </a:rPr>
              <a:t>: جمع الموارد واستغلالها بالشكل المطلوب لانجاز الهدف باقل وقت وجهد وتكاليف .</a:t>
            </a:r>
            <a:endParaRPr lang="en-US" sz="2400" dirty="0" smtClean="0">
              <a:latin typeface="Ayuthaya"/>
              <a:cs typeface="Ayuthaya"/>
            </a:endParaRPr>
          </a:p>
          <a:p>
            <a:pPr marL="0" indent="0" algn="r" rtl="1">
              <a:buNone/>
            </a:pPr>
            <a:r>
              <a:rPr lang="x-none" sz="2400" b="1" dirty="0" smtClean="0">
                <a:latin typeface="Ayuthaya"/>
                <a:cs typeface="Ayuthaya"/>
              </a:rPr>
              <a:t>التعريف السادس </a:t>
            </a:r>
            <a:r>
              <a:rPr lang="x-none" sz="2400" dirty="0" smtClean="0">
                <a:latin typeface="Ayuthaya"/>
                <a:cs typeface="Ayuthaya"/>
              </a:rPr>
              <a:t>: النظام او العملية التي تهتم بتجميع الجهود الفردية والجماعية في مؤسسة ما.</a:t>
            </a:r>
            <a:endParaRPr lang="en-US" sz="2400" dirty="0" smtClean="0">
              <a:latin typeface="Ayuthaya"/>
              <a:cs typeface="Ayuthaya"/>
            </a:endParaRPr>
          </a:p>
          <a:p>
            <a:pPr marL="0" indent="0" algn="r" rtl="1">
              <a:buNone/>
            </a:pPr>
            <a:r>
              <a:rPr lang="x-none" sz="2400" dirty="0" smtClean="0">
                <a:latin typeface="Ayuthaya"/>
                <a:cs typeface="Ayuthaya"/>
              </a:rPr>
              <a:t>ويعد التعريف التالي اشمل واوسع تعريف للادارة : عبارة عن عمليات فكرية تنعكس في الواقع العملي للمنظمات بشكل ممارسات في مجال التخطيط والتنظيم والقيادة والرقابة للموارد البشرية والمادية والمعلوماتية وتؤدي الى تحويل هذه الموارد الى سلع وخدمات تنتج بشكل فاعل وكفوء محققة الاهداف التي تم صياغتها سابقا .</a:t>
            </a:r>
            <a:endParaRPr lang="en-US" sz="2400" dirty="0" smtClean="0">
              <a:latin typeface="Ayuthaya"/>
              <a:cs typeface="Ayuthaya"/>
            </a:endParaRPr>
          </a:p>
          <a:p>
            <a:pPr marL="0" indent="0" algn="r" rtl="1">
              <a:buNone/>
            </a:pPr>
            <a:endParaRPr lang="ar-IQ" sz="2400" dirty="0" smtClean="0">
              <a:latin typeface="Ayuthaya"/>
              <a:cs typeface="Ayuthaya"/>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24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1000"/>
                                        <p:tgtEl>
                                          <p:spTgt spid="10243">
                                            <p:txEl>
                                              <p:pRg st="1" end="1"/>
                                            </p:txEl>
                                          </p:spTgt>
                                        </p:tgtEl>
                                      </p:cBhvr>
                                    </p:animEffect>
                                    <p:anim calcmode="lin" valueType="num">
                                      <p:cBhvr>
                                        <p:cTn id="16"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24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Effect transition="in" filter="fade">
                                      <p:cBhvr>
                                        <p:cTn id="23" dur="1000"/>
                                        <p:tgtEl>
                                          <p:spTgt spid="10243">
                                            <p:txEl>
                                              <p:pRg st="2" end="2"/>
                                            </p:txEl>
                                          </p:spTgt>
                                        </p:tgtEl>
                                      </p:cBhvr>
                                    </p:animEffect>
                                    <p:anim calcmode="lin" valueType="num">
                                      <p:cBhvr>
                                        <p:cTn id="24"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024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24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Effect transition="in" filter="fade">
                                      <p:cBhvr>
                                        <p:cTn id="31" dur="1000"/>
                                        <p:tgtEl>
                                          <p:spTgt spid="10243">
                                            <p:txEl>
                                              <p:pRg st="3" end="3"/>
                                            </p:txEl>
                                          </p:spTgt>
                                        </p:tgtEl>
                                      </p:cBhvr>
                                    </p:animEffect>
                                    <p:anim calcmode="lin" valueType="num">
                                      <p:cBhvr>
                                        <p:cTn id="32"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024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24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0243">
                                            <p:txEl>
                                              <p:pRg st="4" end="4"/>
                                            </p:txEl>
                                          </p:spTgt>
                                        </p:tgtEl>
                                        <p:attrNameLst>
                                          <p:attrName>style.visibility</p:attrName>
                                        </p:attrNameLst>
                                      </p:cBhvr>
                                      <p:to>
                                        <p:strVal val="visible"/>
                                      </p:to>
                                    </p:set>
                                    <p:animEffect transition="in" filter="fade">
                                      <p:cBhvr>
                                        <p:cTn id="39" dur="1000"/>
                                        <p:tgtEl>
                                          <p:spTgt spid="10243">
                                            <p:txEl>
                                              <p:pRg st="4" end="4"/>
                                            </p:txEl>
                                          </p:spTgt>
                                        </p:tgtEl>
                                      </p:cBhvr>
                                    </p:animEffect>
                                    <p:anim calcmode="lin" valueType="num">
                                      <p:cBhvr>
                                        <p:cTn id="40"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024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24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B1883657-A89E-4E06-80F3-F434DF232F90}" type="slidenum">
              <a:rPr lang="ar-IQ"/>
              <a:pPr>
                <a:defRPr/>
              </a:pPr>
              <a:t>50</a:t>
            </a:fld>
            <a:endParaRPr lang="ar-IQ"/>
          </a:p>
        </p:txBody>
      </p:sp>
      <p:sp>
        <p:nvSpPr>
          <p:cNvPr id="3" name="عنصر نائب للمحتوى 2"/>
          <p:cNvSpPr>
            <a:spLocks noGrp="1"/>
          </p:cNvSpPr>
          <p:nvPr>
            <p:ph sz="quarter" idx="1"/>
          </p:nvPr>
        </p:nvSpPr>
        <p:spPr>
          <a:xfrm>
            <a:off x="457200" y="714375"/>
            <a:ext cx="8229600" cy="5610225"/>
          </a:xfrm>
        </p:spPr>
        <p:txBody>
          <a:bodyPr>
            <a:normAutofit fontScale="92500" lnSpcReduction="20000"/>
          </a:bodyPr>
          <a:lstStyle/>
          <a:p>
            <a:pPr marL="0" indent="0" algn="r" rtl="1" fontAlgn="auto">
              <a:spcBef>
                <a:spcPts val="580"/>
              </a:spcBef>
              <a:spcAft>
                <a:spcPts val="0"/>
              </a:spcAft>
              <a:buNone/>
              <a:defRPr/>
            </a:pPr>
            <a:r>
              <a:rPr lang="x-none" sz="2800" b="1" dirty="0" smtClean="0">
                <a:latin typeface="Apple Symbols"/>
                <a:cs typeface="Apple Symbols"/>
              </a:rPr>
              <a:t>سادسا : الجودة الشاملة</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استخدم هذا المفهوم في البداية لوصف اسلوب تحسين الجودة الذي تستخدمه المنظمات اليابانية والمعروف بحلقات الجودة .اذ مثلت طريقة عملية للاهتمام بالجودة من خلال ايجاد فرق عمل تناقش بشكل طوعي و حر مختلفا الجوانب المؤثرة سابا على جودة السلعة او الخدمة لمساعدة</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ان محاولات نشر افكار الجودة الشاملة قد بدأت تنتعش منذ الاربعينيات من القرن العشرين اذ كان لدى اداورد ديمينج ( عالم امريكي استخدم وطبق الاساليب والعينات في مكتب الاحصاءات في الولايات المتحدة في سنة 1940، وبعد سنة من ذلك انضم الى وزارة الحرب وقام بتدريس اساليب الرقابة النوعية)  تصور ان 85% من انطمة العمل خاطئة والعمال لا يتحملون اكثر من 15% من الاخطاء في طرق العمل ولهذا يتعين على الادارات ان تغير اساليبها في العمل .غير ان المؤسسات الامريكية تجاهلت الابحاث التي قام بها يمينج ولم توليها الاهتمام اللازم نظرا للتفوق الامريكي في مجال الصناعة والتنظيم في وقتها</a:t>
            </a:r>
            <a:r>
              <a:rPr lang="ar-sa" sz="2800" dirty="0" smtClean="0">
                <a:latin typeface="Apple Symbols"/>
                <a:cs typeface="Apple Symbols"/>
              </a:rPr>
              <a:t>.</a:t>
            </a:r>
            <a:endParaRPr lang="en-US" sz="28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81447F6-2335-4666-984F-EE6C643E97AA}" type="slidenum">
              <a:rPr lang="ar-IQ"/>
              <a:pPr>
                <a:defRPr/>
              </a:pPr>
              <a:t>51</a:t>
            </a:fld>
            <a:endParaRPr lang="ar-IQ"/>
          </a:p>
        </p:txBody>
      </p:sp>
      <p:sp>
        <p:nvSpPr>
          <p:cNvPr id="3" name="عنصر نائب للمحتوى 2"/>
          <p:cNvSpPr>
            <a:spLocks noGrp="1"/>
          </p:cNvSpPr>
          <p:nvPr>
            <p:ph sz="quarter" idx="1"/>
          </p:nvPr>
        </p:nvSpPr>
        <p:spPr>
          <a:xfrm>
            <a:off x="457200" y="714375"/>
            <a:ext cx="8229600" cy="5610225"/>
          </a:xfrm>
        </p:spPr>
        <p:txBody>
          <a:bodyPr>
            <a:normAutofit fontScale="92500" lnSpcReduction="10000"/>
          </a:bodyPr>
          <a:lstStyle/>
          <a:p>
            <a:pPr marL="0" indent="0" algn="r" rtl="1" fontAlgn="auto">
              <a:spcBef>
                <a:spcPts val="580"/>
              </a:spcBef>
              <a:spcAft>
                <a:spcPts val="0"/>
              </a:spcAft>
              <a:buNone/>
              <a:defRPr/>
            </a:pPr>
            <a:r>
              <a:rPr lang="x-none" sz="2800" dirty="0" smtClean="0">
                <a:solidFill>
                  <a:srgbClr val="0000FF"/>
                </a:solidFill>
                <a:latin typeface="Apple Symbols"/>
                <a:cs typeface="Apple Symbols"/>
              </a:rPr>
              <a:t>ان علماء ادارة الجودة الشاملة شبه متفقون على تحديد المبادئ الرئيسية لنظم ادارة الجودة والمتمثلة فيما يلي</a:t>
            </a:r>
            <a:r>
              <a:rPr lang="ar-sa" sz="2800" dirty="0" smtClean="0">
                <a:solidFill>
                  <a:srgbClr val="0000FF"/>
                </a:solidFill>
                <a:latin typeface="Apple Symbols"/>
                <a:cs typeface="Apple Symbols"/>
              </a:rPr>
              <a:t>:</a:t>
            </a:r>
            <a:endParaRPr lang="en-US" sz="2800" dirty="0" smtClean="0">
              <a:solidFill>
                <a:srgbClr val="0000FF"/>
              </a:solidFill>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التركيز على المستهلك او المستفيد من الخدمة </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التركيز على توفير بيئة عمل تشجع على الابتكار وزيادة معدلات الانتاجية</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الوقاية من الاخطار قبل وقوعها</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اشراك العاملين في عمليات التطوير</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قبول التغيير والتعامل مع المتغييرات</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استيعاب التكنولوجيا الجديدة</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الحرص على الا ستثمار الامثل لكل الموارد المتاحة</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ادراك اهمية الوقت كمورد رئيسي للادارة</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ادراك اهمية التخطيط الاستراتيجي</a:t>
            </a:r>
            <a:endParaRPr lang="en-US" sz="2800" dirty="0" smtClean="0">
              <a:latin typeface="Apple Symbols"/>
              <a:cs typeface="Apple Symbols"/>
            </a:endParaRPr>
          </a:p>
          <a:p>
            <a:pPr marL="0" indent="0" algn="r" rtl="1" fontAlgn="auto">
              <a:spcBef>
                <a:spcPts val="580"/>
              </a:spcBef>
              <a:spcAft>
                <a:spcPts val="0"/>
              </a:spcAft>
              <a:buNone/>
              <a:defRPr/>
            </a:pPr>
            <a:r>
              <a:rPr lang="x-none" sz="2800" dirty="0" smtClean="0">
                <a:latin typeface="Apple Symbols"/>
                <a:cs typeface="Apple Symbols"/>
              </a:rPr>
              <a:t>التزام الادارة العليا بتطبيق مقاييس الجودة الشاملة</a:t>
            </a:r>
            <a:endParaRPr lang="en-US" sz="2800" dirty="0" smtClean="0">
              <a:latin typeface="Apple Symbols"/>
              <a:cs typeface="Apple Symbols"/>
            </a:endParaRPr>
          </a:p>
          <a:p>
            <a:pPr marL="0" indent="0" algn="r" rtl="1" fontAlgn="auto">
              <a:spcBef>
                <a:spcPts val="580"/>
              </a:spcBef>
              <a:spcAft>
                <a:spcPts val="0"/>
              </a:spcAft>
              <a:buNone/>
              <a:defRPr/>
            </a:pPr>
            <a:endParaRPr lang="en-US" sz="28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5B0AA308-8951-4BFE-97AE-CED94819FFD1}" type="slidenum">
              <a:rPr lang="ar-IQ"/>
              <a:pPr>
                <a:defRPr/>
              </a:pPr>
              <a:t>52</a:t>
            </a:fld>
            <a:endParaRPr lang="ar-IQ"/>
          </a:p>
        </p:txBody>
      </p:sp>
      <p:sp>
        <p:nvSpPr>
          <p:cNvPr id="54275" name="عنصر نائب للمحتوى 2"/>
          <p:cNvSpPr>
            <a:spLocks noGrp="1"/>
          </p:cNvSpPr>
          <p:nvPr>
            <p:ph sz="quarter" idx="1"/>
          </p:nvPr>
        </p:nvSpPr>
        <p:spPr>
          <a:xfrm>
            <a:off x="457200" y="714375"/>
            <a:ext cx="8229600" cy="5610225"/>
          </a:xfrm>
        </p:spPr>
        <p:txBody>
          <a:bodyPr/>
          <a:lstStyle/>
          <a:p>
            <a:pPr marL="0" indent="0" algn="r" rtl="1">
              <a:buNone/>
            </a:pPr>
            <a:r>
              <a:rPr lang="x-none" sz="2800" b="1" dirty="0" smtClean="0">
                <a:solidFill>
                  <a:srgbClr val="595959"/>
                </a:solidFill>
                <a:latin typeface="Apple Symbols"/>
                <a:cs typeface="Apple Symbols"/>
              </a:rPr>
              <a:t>سابعا:اتجاهات معاصرة اخرى </a:t>
            </a:r>
            <a:endParaRPr lang="en-US" sz="2700" dirty="0">
              <a:latin typeface="Apple Symbols"/>
              <a:cs typeface="Apple Symbols"/>
            </a:endParaRPr>
          </a:p>
          <a:p>
            <a:pPr marL="0" indent="0" algn="r" rtl="1">
              <a:buNone/>
            </a:pPr>
            <a:endParaRPr lang="en-US" sz="2700" dirty="0" smtClean="0">
              <a:latin typeface="Apple Symbols"/>
              <a:cs typeface="Apple Symbols"/>
            </a:endParaRPr>
          </a:p>
          <a:p>
            <a:pPr marL="0" indent="0" algn="r" rtl="1">
              <a:buNone/>
            </a:pPr>
            <a:r>
              <a:rPr lang="x-none" sz="2700" dirty="0" smtClean="0">
                <a:latin typeface="Apple Symbols"/>
                <a:cs typeface="Apple Symbols"/>
              </a:rPr>
              <a:t>ان العولمة وعصر </a:t>
            </a:r>
            <a:r>
              <a:rPr lang="x-none" sz="2700" dirty="0">
                <a:latin typeface="Apple Symbols"/>
                <a:cs typeface="Apple Symbols"/>
              </a:rPr>
              <a:t>الاقتصاد</a:t>
            </a:r>
            <a:r>
              <a:rPr lang="x-none" sz="2700" dirty="0" smtClean="0">
                <a:latin typeface="Apple Symbols"/>
                <a:cs typeface="Apple Symbols"/>
              </a:rPr>
              <a:t> الرقمي دفعا منظمات الاعمال الى الاهتمام الكلي بالاعمال وتأثيراتها المتبادلة وتجسد هذا الامر بتطوير مجموعة كبيرة من المفاهيم تحاول ان تجعل هذه </a:t>
            </a:r>
            <a:r>
              <a:rPr lang="x-none" sz="2700" dirty="0">
                <a:latin typeface="Apple Symbols"/>
                <a:cs typeface="Apple Symbols"/>
              </a:rPr>
              <a:t>المنظمات</a:t>
            </a:r>
            <a:r>
              <a:rPr lang="x-none" sz="2700" dirty="0" smtClean="0">
                <a:latin typeface="Apple Symbols"/>
                <a:cs typeface="Apple Symbols"/>
              </a:rPr>
              <a:t> اكثر نجاحا من خلال الاهتمام بمختلف جوانب العمل فالاد</a:t>
            </a:r>
            <a:r>
              <a:rPr lang="en-US" sz="2700" dirty="0" err="1">
                <a:latin typeface="Apple Symbols"/>
                <a:cs typeface="Apple Symbols"/>
              </a:rPr>
              <a:t>ا</a:t>
            </a:r>
            <a:r>
              <a:rPr lang="x-none" sz="2700" dirty="0" smtClean="0">
                <a:latin typeface="Apple Symbols"/>
                <a:cs typeface="Apple Symbols"/>
              </a:rPr>
              <a:t>ء والنوعية المتميزة ارتبطت بتطبيق هذه المفاهيم مثل اعادة هندسة العملية والمنظمات الافتراضية والمصانع الرشيقة والمنظمات الشبكية والادارة الالكترونية وادارة المعرفة وغيرها. ان مجمل هذه المفاهيم ساعدت المنظمات في اعمالها مثلت مدخلا مهما في الدراسات والابحاث ولدى المهتم بمجال الاعمال .</a:t>
            </a:r>
            <a:endParaRPr lang="en-US" sz="2700"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5B0AA308-8951-4BFE-97AE-CED94819FFD1}" type="slidenum">
              <a:rPr lang="ar-IQ"/>
              <a:pPr>
                <a:defRPr/>
              </a:pPr>
              <a:t>53</a:t>
            </a:fld>
            <a:endParaRPr lang="ar-IQ"/>
          </a:p>
        </p:txBody>
      </p:sp>
      <p:sp>
        <p:nvSpPr>
          <p:cNvPr id="6" name="عنصر نائب للمحتوى 2"/>
          <p:cNvSpPr>
            <a:spLocks noGrp="1"/>
          </p:cNvSpPr>
          <p:nvPr>
            <p:ph sz="quarter" idx="1"/>
          </p:nvPr>
        </p:nvSpPr>
        <p:spPr>
          <a:xfrm>
            <a:off x="691952" y="2586583"/>
            <a:ext cx="7994848" cy="554385"/>
          </a:xfrm>
        </p:spPr>
        <p:txBody>
          <a:bodyPr>
            <a:noAutofit/>
          </a:bodyPr>
          <a:lstStyle/>
          <a:p>
            <a:pPr marL="0" indent="0" algn="ctr" rtl="1" fontAlgn="auto">
              <a:spcBef>
                <a:spcPts val="580"/>
              </a:spcBef>
              <a:spcAft>
                <a:spcPts val="0"/>
              </a:spcAft>
              <a:buNone/>
              <a:defRPr/>
            </a:pPr>
            <a:r>
              <a:rPr lang="x-none" sz="4800" b="1" dirty="0" smtClean="0">
                <a:solidFill>
                  <a:srgbClr val="FF0000"/>
                </a:solidFill>
                <a:effectLst>
                  <a:outerShdw blurRad="38100" dist="38100" dir="2700000" algn="tl">
                    <a:srgbClr val="000000">
                      <a:alpha val="43137"/>
                    </a:srgbClr>
                  </a:outerShdw>
                </a:effectLst>
              </a:rPr>
              <a:t>التحديات التي تواجه الادارة المعاصرة</a:t>
            </a:r>
            <a:endParaRPr lang="en-US" sz="4800" dirty="0" smtClean="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112493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2B6D8E81-81DF-42D9-AD1F-7016872E9ABD}" type="slidenum">
              <a:rPr lang="ar-IQ"/>
              <a:pPr>
                <a:defRPr/>
              </a:pPr>
              <a:t>54</a:t>
            </a:fld>
            <a:endParaRPr lang="ar-IQ"/>
          </a:p>
        </p:txBody>
      </p:sp>
      <p:sp>
        <p:nvSpPr>
          <p:cNvPr id="3" name="عنصر نائب للمحتوى 2"/>
          <p:cNvSpPr>
            <a:spLocks noGrp="1"/>
          </p:cNvSpPr>
          <p:nvPr>
            <p:ph sz="quarter" idx="1"/>
          </p:nvPr>
        </p:nvSpPr>
        <p:spPr>
          <a:xfrm>
            <a:off x="691952" y="404664"/>
            <a:ext cx="7994848" cy="554385"/>
          </a:xfrm>
        </p:spPr>
        <p:txBody>
          <a:bodyPr>
            <a:normAutofit/>
          </a:bodyPr>
          <a:lstStyle/>
          <a:p>
            <a:pPr marL="0" indent="0" algn="ctr" rtl="1" fontAlgn="auto">
              <a:spcBef>
                <a:spcPts val="580"/>
              </a:spcBef>
              <a:spcAft>
                <a:spcPts val="0"/>
              </a:spcAft>
              <a:buNone/>
              <a:defRPr/>
            </a:pPr>
            <a:r>
              <a:rPr lang="x-none" sz="2800" b="1" dirty="0" smtClean="0">
                <a:solidFill>
                  <a:schemeClr val="accent2"/>
                </a:solidFill>
                <a:effectLst>
                  <a:outerShdw blurRad="38100" dist="38100" dir="2700000" algn="tl">
                    <a:srgbClr val="000000">
                      <a:alpha val="43137"/>
                    </a:srgbClr>
                  </a:outerShdw>
                </a:effectLst>
                <a:latin typeface="Apple Symbols"/>
                <a:cs typeface="Apple Symbols"/>
              </a:rPr>
              <a:t>التحديات التي تواجه الادارة المعاصرة</a:t>
            </a:r>
            <a:endParaRPr lang="en-US" sz="2800" dirty="0" smtClean="0">
              <a:solidFill>
                <a:schemeClr val="accent2"/>
              </a:solidFill>
              <a:effectLst>
                <a:outerShdw blurRad="38100" dist="38100" dir="2700000" algn="tl">
                  <a:srgbClr val="000000">
                    <a:alpha val="43137"/>
                  </a:srgbClr>
                </a:outerShdw>
              </a:effectLst>
              <a:latin typeface="Apple Symbols"/>
              <a:cs typeface="Apple Symbols"/>
            </a:endParaRPr>
          </a:p>
        </p:txBody>
      </p:sp>
      <p:sp>
        <p:nvSpPr>
          <p:cNvPr id="5" name="عنصر نائب للمحتوى 2"/>
          <p:cNvSpPr txBox="1">
            <a:spLocks/>
          </p:cNvSpPr>
          <p:nvPr/>
        </p:nvSpPr>
        <p:spPr bwMode="auto">
          <a:xfrm>
            <a:off x="395536" y="1052736"/>
            <a:ext cx="8443664"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74320" indent="-274320" algn="r" rtl="1" fontAlgn="auto">
              <a:spcBef>
                <a:spcPts val="580"/>
              </a:spcBef>
              <a:spcAft>
                <a:spcPts val="0"/>
              </a:spcAft>
              <a:buNone/>
              <a:defRPr/>
            </a:pPr>
            <a:r>
              <a:rPr lang="x-none" sz="2800" dirty="0" smtClean="0">
                <a:latin typeface="Apple Symbols"/>
                <a:cs typeface="Apple Symbols"/>
              </a:rPr>
              <a:t>تزايد التحديات التي تواجه الادارة المعاصرة بسبب العديد من العوامل والمتغيرات </a:t>
            </a:r>
            <a:r>
              <a:rPr lang="x-none" sz="2800" dirty="0">
                <a:latin typeface="Apple Symbols"/>
                <a:cs typeface="Apple Symbols"/>
              </a:rPr>
              <a:t>من أهمها ما يأتي : </a:t>
            </a:r>
            <a:endParaRPr lang="en-US" sz="2800" dirty="0">
              <a:latin typeface="Apple Symbols"/>
              <a:cs typeface="Apple Symbols"/>
            </a:endParaRPr>
          </a:p>
          <a:p>
            <a:pPr marL="274320" indent="-274320" algn="r" rtl="1" fontAlgn="auto">
              <a:spcBef>
                <a:spcPts val="580"/>
              </a:spcBef>
              <a:spcAft>
                <a:spcPts val="0"/>
              </a:spcAft>
              <a:buFont typeface="Wingdings 2"/>
              <a:buNone/>
              <a:defRPr/>
            </a:pPr>
            <a:endParaRPr lang="en-US" sz="2800" dirty="0" smtClean="0">
              <a:latin typeface="Apple Symbols"/>
              <a:cs typeface="Apple Symbols"/>
            </a:endParaRPr>
          </a:p>
        </p:txBody>
      </p:sp>
      <p:sp>
        <p:nvSpPr>
          <p:cNvPr id="2" name="Rectangle 1"/>
          <p:cNvSpPr/>
          <p:nvPr/>
        </p:nvSpPr>
        <p:spPr>
          <a:xfrm>
            <a:off x="2699792" y="1916832"/>
            <a:ext cx="5976664" cy="461665"/>
          </a:xfrm>
          <a:prstGeom prst="rect">
            <a:avLst/>
          </a:prstGeom>
        </p:spPr>
        <p:txBody>
          <a:bodyPr wrap="square">
            <a:spAutoFit/>
          </a:bodyPr>
          <a:lstStyle/>
          <a:p>
            <a:pPr algn="r" rtl="1" fontAlgn="auto">
              <a:spcBef>
                <a:spcPts val="580"/>
              </a:spcBef>
              <a:spcAft>
                <a:spcPts val="0"/>
              </a:spcAft>
              <a:defRPr/>
            </a:pPr>
            <a:r>
              <a:rPr lang="ar-IQ" sz="2400" b="1" dirty="0" smtClean="0">
                <a:solidFill>
                  <a:srgbClr val="C00000"/>
                </a:solidFill>
                <a:latin typeface="Apple Symbols"/>
                <a:cs typeface="Apple Symbols"/>
              </a:rPr>
              <a:t>1. </a:t>
            </a:r>
            <a:r>
              <a:rPr lang="x-none" sz="2400" b="1" dirty="0">
                <a:solidFill>
                  <a:srgbClr val="C00000"/>
                </a:solidFill>
                <a:latin typeface="Apple Symbols"/>
                <a:cs typeface="Apple Symbols"/>
              </a:rPr>
              <a:t>كبر حجم المنظمة وتوسع نشاطها جغرافيا : </a:t>
            </a:r>
            <a:endParaRPr lang="en-US" sz="2400" dirty="0">
              <a:solidFill>
                <a:srgbClr val="C00000"/>
              </a:solidFill>
              <a:latin typeface="Apple Symbols"/>
              <a:cs typeface="Apple Symbols"/>
            </a:endParaRPr>
          </a:p>
        </p:txBody>
      </p:sp>
      <p:sp>
        <p:nvSpPr>
          <p:cNvPr id="6" name="Rectangle 5"/>
          <p:cNvSpPr/>
          <p:nvPr/>
        </p:nvSpPr>
        <p:spPr>
          <a:xfrm>
            <a:off x="395536" y="2400419"/>
            <a:ext cx="8433320" cy="1569660"/>
          </a:xfrm>
          <a:prstGeom prst="rect">
            <a:avLst/>
          </a:prstGeom>
        </p:spPr>
        <p:txBody>
          <a:bodyPr wrap="square">
            <a:spAutoFit/>
          </a:bodyPr>
          <a:lstStyle/>
          <a:p>
            <a:pPr marL="274320" indent="-274320" algn="r" rtl="1" fontAlgn="auto">
              <a:spcBef>
                <a:spcPts val="580"/>
              </a:spcBef>
              <a:spcAft>
                <a:spcPts val="0"/>
              </a:spcAft>
              <a:buFont typeface="Wingdings 2"/>
              <a:buNone/>
              <a:defRPr/>
            </a:pPr>
            <a:r>
              <a:rPr lang="x-none" sz="2400" dirty="0" smtClean="0">
                <a:latin typeface="Apple Symbols"/>
                <a:cs typeface="Apple Symbols"/>
              </a:rPr>
              <a:t>كلما </a:t>
            </a:r>
            <a:r>
              <a:rPr lang="x-none" sz="2400" dirty="0">
                <a:latin typeface="Apple Symbols"/>
                <a:cs typeface="Apple Symbols"/>
              </a:rPr>
              <a:t>كبر حجم المنظمة وتوسعت فروعها ونشاطاتها داخل بلد واحد وتجاوزها لحدود البلدان مثل شركات متعددة الجنسيات ، كلما ازدادت صعوبات ادارتها من قياس اداء مهماتها وتحقيق اهدافها تجاه الموارد البشرية المنتشرة في مناطق متعددة جغرافيا،محليا ودوليا </a:t>
            </a:r>
            <a:endParaRPr lang="en-US" sz="2400" dirty="0">
              <a:latin typeface="Apple Symbols"/>
              <a:cs typeface="Apple Symbols"/>
            </a:endParaRPr>
          </a:p>
        </p:txBody>
      </p:sp>
      <p:sp>
        <p:nvSpPr>
          <p:cNvPr id="7" name="Rectangle 6"/>
          <p:cNvSpPr/>
          <p:nvPr/>
        </p:nvSpPr>
        <p:spPr>
          <a:xfrm>
            <a:off x="2852192" y="4112057"/>
            <a:ext cx="5976664" cy="461665"/>
          </a:xfrm>
          <a:prstGeom prst="rect">
            <a:avLst/>
          </a:prstGeom>
        </p:spPr>
        <p:txBody>
          <a:bodyPr wrap="square">
            <a:spAutoFit/>
          </a:bodyPr>
          <a:lstStyle/>
          <a:p>
            <a:pPr algn="r" rtl="1" fontAlgn="auto">
              <a:spcBef>
                <a:spcPts val="580"/>
              </a:spcBef>
              <a:spcAft>
                <a:spcPts val="0"/>
              </a:spcAft>
            </a:pPr>
            <a:r>
              <a:rPr lang="ar-IQ" sz="2400" b="1" dirty="0">
                <a:solidFill>
                  <a:srgbClr val="C00000"/>
                </a:solidFill>
                <a:latin typeface="Apple Symbols"/>
                <a:cs typeface="Apple Symbols"/>
              </a:rPr>
              <a:t>2. </a:t>
            </a:r>
            <a:r>
              <a:rPr lang="x-none" sz="2400" b="1" dirty="0">
                <a:solidFill>
                  <a:srgbClr val="C00000"/>
                </a:solidFill>
                <a:latin typeface="Apple Symbols"/>
                <a:cs typeface="Apple Symbols"/>
              </a:rPr>
              <a:t>تزايد تخصصات الموارد البشرية وصعوبة العمل : </a:t>
            </a:r>
            <a:endParaRPr lang="en-US" sz="2400" b="1" dirty="0">
              <a:solidFill>
                <a:srgbClr val="C00000"/>
              </a:solidFill>
              <a:latin typeface="Apple Symbols"/>
              <a:cs typeface="Apple Symbols"/>
            </a:endParaRPr>
          </a:p>
        </p:txBody>
      </p:sp>
      <p:sp>
        <p:nvSpPr>
          <p:cNvPr id="8" name="Rectangle 7"/>
          <p:cNvSpPr/>
          <p:nvPr/>
        </p:nvSpPr>
        <p:spPr>
          <a:xfrm>
            <a:off x="395536" y="4595644"/>
            <a:ext cx="8585720" cy="1569660"/>
          </a:xfrm>
          <a:prstGeom prst="rect">
            <a:avLst/>
          </a:prstGeom>
        </p:spPr>
        <p:txBody>
          <a:bodyPr wrap="square">
            <a:spAutoFit/>
          </a:bodyPr>
          <a:lstStyle/>
          <a:p>
            <a:pPr algn="r" rtl="1" fontAlgn="auto">
              <a:spcBef>
                <a:spcPts val="580"/>
              </a:spcBef>
              <a:spcAft>
                <a:spcPts val="0"/>
              </a:spcAft>
              <a:defRPr/>
            </a:pPr>
            <a:r>
              <a:rPr lang="x-none" sz="2400" dirty="0">
                <a:solidFill>
                  <a:srgbClr val="000000"/>
                </a:solidFill>
                <a:latin typeface="Apple Symbols"/>
                <a:cs typeface="Apple Symbols"/>
              </a:rPr>
              <a:t>تزايد حاجة المنظمات لتخصص الموارد البشرية بزيادة تعقيد العمليات الانتاجية وصعوبة ادائها وبالتالي ضرورة تهيئة المستلزمات اللازمة لها كل ذلك تفرض على ادارة المنظمة تنسيق جهودهم لتوفير هذه التخصصات لكي تستطيع تحقيق اهدافها </a:t>
            </a:r>
            <a:r>
              <a:rPr lang="x-none" sz="2400" dirty="0" smtClean="0">
                <a:solidFill>
                  <a:srgbClr val="000000"/>
                </a:solidFill>
                <a:latin typeface="Apple Symbols"/>
                <a:cs typeface="Apple Symbols"/>
              </a:rPr>
              <a:t>بكفاءة.</a:t>
            </a:r>
            <a:endParaRPr lang="en-US" sz="2400" dirty="0">
              <a:solidFill>
                <a:srgbClr val="000000"/>
              </a:solidFill>
              <a:latin typeface="Apple Symbols"/>
              <a:cs typeface="Apple Symbols"/>
            </a:endParaRPr>
          </a:p>
        </p:txBody>
      </p:sp>
      <p:sp>
        <p:nvSpPr>
          <p:cNvPr id="9" name="TextBox 8"/>
          <p:cNvSpPr txBox="1"/>
          <p:nvPr/>
        </p:nvSpPr>
        <p:spPr>
          <a:xfrm>
            <a:off x="6993653" y="65907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2514485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2B6D8E81-81DF-42D9-AD1F-7016872E9ABD}" type="slidenum">
              <a:rPr lang="ar-IQ"/>
              <a:pPr>
                <a:defRPr/>
              </a:pPr>
              <a:t>55</a:t>
            </a:fld>
            <a:endParaRPr lang="ar-IQ"/>
          </a:p>
        </p:txBody>
      </p:sp>
      <p:sp>
        <p:nvSpPr>
          <p:cNvPr id="2" name="Rectangle 1"/>
          <p:cNvSpPr/>
          <p:nvPr/>
        </p:nvSpPr>
        <p:spPr>
          <a:xfrm>
            <a:off x="2699792" y="332656"/>
            <a:ext cx="5976664" cy="461665"/>
          </a:xfrm>
          <a:prstGeom prst="rect">
            <a:avLst/>
          </a:prstGeom>
        </p:spPr>
        <p:txBody>
          <a:bodyPr wrap="square">
            <a:spAutoFit/>
          </a:bodyPr>
          <a:lstStyle/>
          <a:p>
            <a:pPr algn="r" rtl="1" fontAlgn="auto">
              <a:spcBef>
                <a:spcPts val="580"/>
              </a:spcBef>
              <a:spcAft>
                <a:spcPts val="0"/>
              </a:spcAft>
              <a:defRPr/>
            </a:pPr>
            <a:r>
              <a:rPr lang="x-none" sz="2400" b="1" dirty="0">
                <a:solidFill>
                  <a:srgbClr val="FF0000"/>
                </a:solidFill>
                <a:latin typeface="Apple Symbols"/>
                <a:cs typeface="Apple Symbols"/>
              </a:rPr>
              <a:t>3</a:t>
            </a:r>
            <a:r>
              <a:rPr lang="ar-IQ" sz="2400" b="1" dirty="0">
                <a:solidFill>
                  <a:srgbClr val="FF0000"/>
                </a:solidFill>
                <a:latin typeface="Apple Symbols"/>
                <a:cs typeface="Apple Symbols"/>
              </a:rPr>
              <a:t>. </a:t>
            </a:r>
            <a:r>
              <a:rPr lang="x-none" sz="2400" dirty="0">
                <a:solidFill>
                  <a:srgbClr val="FF0000"/>
                </a:solidFill>
                <a:latin typeface="Apple Symbols"/>
                <a:cs typeface="Apple Symbols"/>
              </a:rPr>
              <a:t>تغيير</a:t>
            </a:r>
            <a:r>
              <a:rPr lang="x-none" sz="2400" b="1" dirty="0">
                <a:solidFill>
                  <a:srgbClr val="FF0000"/>
                </a:solidFill>
                <a:latin typeface="Apple Symbols"/>
                <a:cs typeface="Apple Symbols"/>
              </a:rPr>
              <a:t> مكانة الفرد داخل المنظمة وداخل المجتمع : </a:t>
            </a:r>
            <a:endParaRPr lang="en-US" sz="2400" b="1" dirty="0">
              <a:solidFill>
                <a:srgbClr val="FF0000"/>
              </a:solidFill>
              <a:latin typeface="Apple Symbols"/>
              <a:cs typeface="Apple Symbols"/>
            </a:endParaRPr>
          </a:p>
        </p:txBody>
      </p:sp>
      <p:sp>
        <p:nvSpPr>
          <p:cNvPr id="6" name="Rectangle 5"/>
          <p:cNvSpPr/>
          <p:nvPr/>
        </p:nvSpPr>
        <p:spPr>
          <a:xfrm>
            <a:off x="395536" y="764704"/>
            <a:ext cx="8433320" cy="2677656"/>
          </a:xfrm>
          <a:prstGeom prst="rect">
            <a:avLst/>
          </a:prstGeom>
        </p:spPr>
        <p:txBody>
          <a:bodyPr wrap="square">
            <a:spAutoFit/>
          </a:bodyPr>
          <a:lstStyle/>
          <a:p>
            <a:pPr marL="274320" indent="-274320" algn="r" rtl="1" fontAlgn="auto">
              <a:spcBef>
                <a:spcPts val="580"/>
              </a:spcBef>
              <a:spcAft>
                <a:spcPts val="0"/>
              </a:spcAft>
              <a:buFont typeface="Wingdings 2"/>
              <a:buNone/>
              <a:defRPr/>
            </a:pPr>
            <a:r>
              <a:rPr lang="x-none" sz="2400" dirty="0" smtClean="0">
                <a:solidFill>
                  <a:srgbClr val="000000"/>
                </a:solidFill>
                <a:latin typeface="Apple Symbols"/>
                <a:cs typeface="Apple Symbols"/>
              </a:rPr>
              <a:t>اصبح للفرد </a:t>
            </a:r>
            <a:r>
              <a:rPr lang="x-none" sz="2400" dirty="0">
                <a:solidFill>
                  <a:srgbClr val="000000"/>
                </a:solidFill>
                <a:latin typeface="Apple Symbols"/>
                <a:cs typeface="Apple Symbols"/>
              </a:rPr>
              <a:t>مكانة خاصة في المنظمة بسبب تغير اسلوب اونمط ادارة المنظمة من ادارة المالك (أي مالك الشركة )الذي يشرف على الافراد وفقا للاساليب الكلاسيكية الى اسلوب الادارة الجماعية المهنية لان الفرد اصبح يكتسب معرفة والتخصص والخبرة في مجال العمل بالشكل الذي لايمكن للمنظمة ان تستغني عنه وتقدم له راتب جيد ومكافئات متنوعة هذا من جانب ،وانتماء الافراد الى اتحادات ونقابات مهنية جماهيرية تحقق له مكانة اجتماعية جيدة والتمتع بالقوة في المجتمع من جانب اخر. </a:t>
            </a:r>
            <a:endParaRPr lang="en-US" sz="2400" dirty="0">
              <a:solidFill>
                <a:srgbClr val="000000"/>
              </a:solidFill>
              <a:latin typeface="Apple Symbols"/>
              <a:cs typeface="Apple Symbols"/>
            </a:endParaRPr>
          </a:p>
        </p:txBody>
      </p:sp>
      <p:sp>
        <p:nvSpPr>
          <p:cNvPr id="7" name="Rectangle 6"/>
          <p:cNvSpPr/>
          <p:nvPr/>
        </p:nvSpPr>
        <p:spPr>
          <a:xfrm>
            <a:off x="2852192" y="3284984"/>
            <a:ext cx="5976664" cy="461665"/>
          </a:xfrm>
          <a:prstGeom prst="rect">
            <a:avLst/>
          </a:prstGeom>
        </p:spPr>
        <p:txBody>
          <a:bodyPr wrap="square">
            <a:spAutoFit/>
          </a:bodyPr>
          <a:lstStyle/>
          <a:p>
            <a:pPr algn="r" rtl="1" fontAlgn="auto">
              <a:spcBef>
                <a:spcPts val="580"/>
              </a:spcBef>
              <a:spcAft>
                <a:spcPts val="0"/>
              </a:spcAft>
            </a:pPr>
            <a:r>
              <a:rPr lang="ar-IQ" sz="2400" b="1" dirty="0">
                <a:solidFill>
                  <a:srgbClr val="C00000"/>
                </a:solidFill>
                <a:latin typeface="Apple Symbols"/>
                <a:cs typeface="Apple Symbols"/>
              </a:rPr>
              <a:t>4. </a:t>
            </a:r>
            <a:r>
              <a:rPr lang="x-none" sz="2400" b="1" dirty="0">
                <a:solidFill>
                  <a:srgbClr val="C00000"/>
                </a:solidFill>
                <a:latin typeface="Apple Symbols"/>
                <a:cs typeface="Apple Symbols"/>
              </a:rPr>
              <a:t>تدخل الدولة في شؤون المنظمة </a:t>
            </a:r>
            <a:r>
              <a:rPr lang="x-none" sz="2400" b="1" dirty="0" smtClean="0">
                <a:solidFill>
                  <a:srgbClr val="C00000"/>
                </a:solidFill>
                <a:latin typeface="Apple Symbols"/>
                <a:cs typeface="Apple Symbols"/>
              </a:rPr>
              <a:t>:</a:t>
            </a:r>
            <a:endParaRPr lang="en-US" sz="2400" b="1" dirty="0">
              <a:solidFill>
                <a:srgbClr val="C00000"/>
              </a:solidFill>
              <a:latin typeface="Apple Symbols"/>
              <a:cs typeface="Apple Symbols"/>
            </a:endParaRPr>
          </a:p>
        </p:txBody>
      </p:sp>
      <p:sp>
        <p:nvSpPr>
          <p:cNvPr id="8" name="Rectangle 7"/>
          <p:cNvSpPr/>
          <p:nvPr/>
        </p:nvSpPr>
        <p:spPr>
          <a:xfrm>
            <a:off x="395536" y="3803556"/>
            <a:ext cx="8585720" cy="1938992"/>
          </a:xfrm>
          <a:prstGeom prst="rect">
            <a:avLst/>
          </a:prstGeom>
        </p:spPr>
        <p:txBody>
          <a:bodyPr wrap="square">
            <a:spAutoFit/>
          </a:bodyPr>
          <a:lstStyle/>
          <a:p>
            <a:pPr algn="r" rtl="1" fontAlgn="auto">
              <a:spcBef>
                <a:spcPts val="580"/>
              </a:spcBef>
              <a:spcAft>
                <a:spcPts val="0"/>
              </a:spcAft>
              <a:defRPr/>
            </a:pPr>
            <a:r>
              <a:rPr lang="x-none" sz="2400" dirty="0">
                <a:solidFill>
                  <a:srgbClr val="000000"/>
                </a:solidFill>
                <a:latin typeface="Apple Symbols"/>
                <a:cs typeface="Apple Symbols"/>
              </a:rPr>
              <a:t>تخضع المنظمة اليوم لتدخل </a:t>
            </a:r>
            <a:r>
              <a:rPr lang="x-none" sz="2400" dirty="0" smtClean="0">
                <a:solidFill>
                  <a:srgbClr val="000000"/>
                </a:solidFill>
                <a:latin typeface="Apple Symbols"/>
                <a:cs typeface="Apple Symbols"/>
              </a:rPr>
              <a:t>دوائر </a:t>
            </a:r>
            <a:r>
              <a:rPr lang="x-none" sz="2400" dirty="0">
                <a:solidFill>
                  <a:srgbClr val="000000"/>
                </a:solidFill>
                <a:latin typeface="Apple Symbols"/>
                <a:cs typeface="Apple Symbols"/>
              </a:rPr>
              <a:t>الدولة في شؤونها مثل رقابة منتوجاتها ورقابة علاقة الادارة العليا بالافراد العاملين فيها من حيث ضمان وحماية حقوقهم وعلى شؤونها المالية وحساباتها وعلى مدى تلوثها للبيئة وذلك من خلال التشريعات والقوانين والتعليمات الصادرة من الدولة لتنظيم تعاملها مع العاملين وتنظيم امورها واداء واجباتها. </a:t>
            </a:r>
            <a:endParaRPr lang="en-US" sz="2400" dirty="0">
              <a:solidFill>
                <a:srgbClr val="000000"/>
              </a:solidFill>
              <a:latin typeface="Apple Symbols"/>
              <a:cs typeface="Apple Symbols"/>
            </a:endParaRPr>
          </a:p>
        </p:txBody>
      </p:sp>
    </p:spTree>
    <p:extLst>
      <p:ext uri="{BB962C8B-B14F-4D97-AF65-F5344CB8AC3E}">
        <p14:creationId xmlns:p14="http://schemas.microsoft.com/office/powerpoint/2010/main" val="138442768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4E392227-D351-4087-B13D-9961A239751A}" type="slidenum">
              <a:rPr lang="ar-IQ"/>
              <a:pPr>
                <a:defRPr/>
              </a:pPr>
              <a:t>56</a:t>
            </a:fld>
            <a:endParaRPr lang="ar-IQ"/>
          </a:p>
        </p:txBody>
      </p:sp>
      <p:sp>
        <p:nvSpPr>
          <p:cNvPr id="5" name="Rectangle 4"/>
          <p:cNvSpPr/>
          <p:nvPr/>
        </p:nvSpPr>
        <p:spPr>
          <a:xfrm>
            <a:off x="2699792" y="332656"/>
            <a:ext cx="5976664" cy="461665"/>
          </a:xfrm>
          <a:prstGeom prst="rect">
            <a:avLst/>
          </a:prstGeom>
        </p:spPr>
        <p:txBody>
          <a:bodyPr wrap="square">
            <a:spAutoFit/>
          </a:bodyPr>
          <a:lstStyle/>
          <a:p>
            <a:pPr algn="r" rtl="1" fontAlgn="auto">
              <a:spcBef>
                <a:spcPts val="580"/>
              </a:spcBef>
              <a:spcAft>
                <a:spcPts val="0"/>
              </a:spcAft>
              <a:defRPr/>
            </a:pPr>
            <a:r>
              <a:rPr lang="x-none" sz="2400" b="1" dirty="0" smtClean="0">
                <a:solidFill>
                  <a:srgbClr val="C00000"/>
                </a:solidFill>
                <a:latin typeface="Apple Symbols"/>
                <a:cs typeface="Apple Symbols"/>
              </a:rPr>
              <a:t>5.التغيير </a:t>
            </a:r>
            <a:r>
              <a:rPr lang="x-none" sz="2400" b="1" dirty="0">
                <a:solidFill>
                  <a:srgbClr val="C00000"/>
                </a:solidFill>
                <a:latin typeface="Apple Symbols"/>
                <a:cs typeface="Apple Symbols"/>
              </a:rPr>
              <a:t>المتسارع :  </a:t>
            </a:r>
            <a:endParaRPr lang="en-US" sz="2400" b="1" dirty="0">
              <a:solidFill>
                <a:srgbClr val="C00000"/>
              </a:solidFill>
              <a:latin typeface="Apple Symbols"/>
              <a:cs typeface="Apple Symbols"/>
            </a:endParaRPr>
          </a:p>
        </p:txBody>
      </p:sp>
      <p:sp>
        <p:nvSpPr>
          <p:cNvPr id="6" name="Rectangle 5"/>
          <p:cNvSpPr/>
          <p:nvPr/>
        </p:nvSpPr>
        <p:spPr>
          <a:xfrm>
            <a:off x="395536" y="816243"/>
            <a:ext cx="8433320" cy="1569660"/>
          </a:xfrm>
          <a:prstGeom prst="rect">
            <a:avLst/>
          </a:prstGeom>
        </p:spPr>
        <p:txBody>
          <a:bodyPr wrap="square">
            <a:spAutoFit/>
          </a:bodyPr>
          <a:lstStyle/>
          <a:p>
            <a:pPr algn="r" rtl="1">
              <a:buFont typeface="Wingdings 2" pitchFamily="18" charset="2"/>
              <a:buNone/>
            </a:pPr>
            <a:r>
              <a:rPr lang="x-none" sz="2400" dirty="0">
                <a:solidFill>
                  <a:srgbClr val="000000"/>
                </a:solidFill>
                <a:latin typeface="Apple Symbols"/>
                <a:cs typeface="Apple Symbols"/>
              </a:rPr>
              <a:t>أي التغييرات السريعة التي تحصل في مجال الاقتصاد ،والتغييرات الاجتماعية من حيث رغبات وطلبات المستهلك </a:t>
            </a:r>
            <a:r>
              <a:rPr lang="x-none" sz="2400" dirty="0" smtClean="0">
                <a:solidFill>
                  <a:srgbClr val="000000"/>
                </a:solidFill>
                <a:latin typeface="Apple Symbols"/>
                <a:cs typeface="Apple Symbols"/>
              </a:rPr>
              <a:t> و</a:t>
            </a:r>
            <a:r>
              <a:rPr lang="ar-sa" sz="2400" dirty="0" smtClean="0">
                <a:solidFill>
                  <a:srgbClr val="000000"/>
                </a:solidFill>
                <a:latin typeface="Apple Symbols"/>
                <a:cs typeface="Apple Symbols"/>
              </a:rPr>
              <a:t>كذ</a:t>
            </a:r>
            <a:r>
              <a:rPr lang="x-none" sz="2400" dirty="0" smtClean="0">
                <a:solidFill>
                  <a:srgbClr val="000000"/>
                </a:solidFill>
                <a:latin typeface="Apple Symbols"/>
                <a:cs typeface="Apple Symbols"/>
              </a:rPr>
              <a:t>لك </a:t>
            </a:r>
            <a:r>
              <a:rPr lang="x-none" sz="2400" dirty="0">
                <a:solidFill>
                  <a:srgbClr val="000000"/>
                </a:solidFill>
                <a:latin typeface="Apple Symbols"/>
                <a:cs typeface="Apple Symbols"/>
              </a:rPr>
              <a:t>ظهور الابداعات والابتكارات في مجال التكنلوجيا لذا </a:t>
            </a:r>
            <a:r>
              <a:rPr lang="ar-sa" sz="2400" smtClean="0">
                <a:solidFill>
                  <a:srgbClr val="000000"/>
                </a:solidFill>
                <a:latin typeface="Apple Symbols"/>
                <a:cs typeface="Apple Symbols"/>
              </a:rPr>
              <a:t>تهتم</a:t>
            </a:r>
            <a:r>
              <a:rPr lang="x-none" sz="2400" smtClean="0">
                <a:solidFill>
                  <a:srgbClr val="000000"/>
                </a:solidFill>
                <a:latin typeface="Apple Symbols"/>
                <a:cs typeface="Apple Symbols"/>
              </a:rPr>
              <a:t> </a:t>
            </a:r>
            <a:r>
              <a:rPr lang="x-none" sz="2400" dirty="0">
                <a:solidFill>
                  <a:srgbClr val="000000"/>
                </a:solidFill>
                <a:latin typeface="Apple Symbols"/>
                <a:cs typeface="Apple Symbols"/>
              </a:rPr>
              <a:t>على ادارة المنظمة ان تواكب هذه التطورات السريعة وتتكيف معها. </a:t>
            </a:r>
            <a:endParaRPr lang="en-US" sz="2400" dirty="0">
              <a:solidFill>
                <a:srgbClr val="000000"/>
              </a:solidFill>
              <a:latin typeface="Apple Symbols"/>
              <a:cs typeface="Apple Symbols"/>
            </a:endParaRPr>
          </a:p>
        </p:txBody>
      </p:sp>
      <p:sp>
        <p:nvSpPr>
          <p:cNvPr id="7" name="Rectangle 6"/>
          <p:cNvSpPr/>
          <p:nvPr/>
        </p:nvSpPr>
        <p:spPr>
          <a:xfrm>
            <a:off x="2852192" y="2780928"/>
            <a:ext cx="5976664" cy="461665"/>
          </a:xfrm>
          <a:prstGeom prst="rect">
            <a:avLst/>
          </a:prstGeom>
        </p:spPr>
        <p:txBody>
          <a:bodyPr wrap="square">
            <a:spAutoFit/>
          </a:bodyPr>
          <a:lstStyle/>
          <a:p>
            <a:pPr algn="r" rtl="1"/>
            <a:r>
              <a:rPr lang="ar-IQ" sz="2400" b="1" dirty="0">
                <a:solidFill>
                  <a:srgbClr val="C00000"/>
                </a:solidFill>
                <a:latin typeface="Apple Symbols"/>
                <a:cs typeface="Apple Symbols"/>
              </a:rPr>
              <a:t>6. </a:t>
            </a:r>
            <a:r>
              <a:rPr lang="x-none" sz="2400" b="1" dirty="0">
                <a:solidFill>
                  <a:srgbClr val="C00000"/>
                </a:solidFill>
                <a:latin typeface="Apple Symbols"/>
                <a:cs typeface="Apple Symbols"/>
              </a:rPr>
              <a:t>تزايد مسؤليات المنظمة تجاه المجتمع : </a:t>
            </a:r>
            <a:endParaRPr lang="en-US" sz="2400" dirty="0">
              <a:solidFill>
                <a:srgbClr val="C00000"/>
              </a:solidFill>
              <a:latin typeface="Apple Symbols"/>
              <a:cs typeface="Apple Symbols"/>
            </a:endParaRPr>
          </a:p>
        </p:txBody>
      </p:sp>
      <p:sp>
        <p:nvSpPr>
          <p:cNvPr id="8" name="Rectangle 7"/>
          <p:cNvSpPr/>
          <p:nvPr/>
        </p:nvSpPr>
        <p:spPr>
          <a:xfrm>
            <a:off x="306760" y="3356992"/>
            <a:ext cx="8585720" cy="1569660"/>
          </a:xfrm>
          <a:prstGeom prst="rect">
            <a:avLst/>
          </a:prstGeom>
        </p:spPr>
        <p:txBody>
          <a:bodyPr wrap="square">
            <a:spAutoFit/>
          </a:bodyPr>
          <a:lstStyle/>
          <a:p>
            <a:pPr algn="r" rtl="1">
              <a:buFont typeface="Wingdings 2" pitchFamily="18" charset="2"/>
              <a:buNone/>
            </a:pPr>
            <a:r>
              <a:rPr lang="x-none" sz="2400" dirty="0">
                <a:solidFill>
                  <a:srgbClr val="000000"/>
                </a:solidFill>
                <a:latin typeface="Apple Symbols"/>
                <a:cs typeface="Apple Symbols"/>
              </a:rPr>
              <a:t>تزايدت مسؤوليات والتزامات المنظمة تجاه المجتمع ،لان رفع مستوى الرفاهية الاجتماعية تقع على عاتق المنظمة من خلال مساهمتها في تحقيق النمو الاقتصادي والتفاعل مع متطلبات ورغبات فئات وشرائح المجتمع وتلبية متطلبات الدولة والزبائن والافراد العاملين فيها. </a:t>
            </a:r>
            <a:endParaRPr lang="en-US" sz="2400" dirty="0">
              <a:solidFill>
                <a:srgbClr val="000000"/>
              </a:solidFill>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E5966196-9749-4CAC-A481-93CE5CC28F71}" type="slidenum">
              <a:rPr lang="ar-IQ"/>
              <a:pPr>
                <a:defRPr/>
              </a:pPr>
              <a:t>57</a:t>
            </a:fld>
            <a:endParaRPr lang="ar-IQ"/>
          </a:p>
        </p:txBody>
      </p:sp>
      <p:sp>
        <p:nvSpPr>
          <p:cNvPr id="5" name="Rectangle 4"/>
          <p:cNvSpPr/>
          <p:nvPr/>
        </p:nvSpPr>
        <p:spPr>
          <a:xfrm>
            <a:off x="1763688" y="836712"/>
            <a:ext cx="5256584" cy="769441"/>
          </a:xfrm>
          <a:prstGeom prst="rect">
            <a:avLst/>
          </a:prstGeom>
          <a:noFill/>
        </p:spPr>
        <p:txBody>
          <a:bodyPr wrap="square" lIns="91440" tIns="45720" rIns="91440" bIns="45720">
            <a:spAutoFit/>
          </a:bodyPr>
          <a:lstStyle/>
          <a:p>
            <a:pPr marL="274320" indent="-274320" algn="ctr" rtl="1" fontAlgn="auto">
              <a:spcBef>
                <a:spcPts val="580"/>
              </a:spcBef>
              <a:spcAft>
                <a:spcPts val="0"/>
              </a:spcAft>
              <a:buFont typeface="Wingdings 2"/>
              <a:buNone/>
              <a:defRPr/>
            </a:pPr>
            <a:r>
              <a:rPr lang="x-none" sz="4400" dirty="0">
                <a:solidFill>
                  <a:srgbClr val="FF0000"/>
                </a:solidFill>
                <a:latin typeface="Apple Symbols"/>
                <a:cs typeface="Apple Symbols"/>
              </a:rPr>
              <a:t>الادارة والبيئة</a:t>
            </a:r>
            <a:endParaRPr lang="en-US" sz="4400" dirty="0">
              <a:solidFill>
                <a:srgbClr val="FF0000"/>
              </a:solidFill>
              <a:latin typeface="Apple Symbols"/>
              <a:cs typeface="Apple Symbols"/>
            </a:endParaRPr>
          </a:p>
        </p:txBody>
      </p:sp>
      <p:sp>
        <p:nvSpPr>
          <p:cNvPr id="6" name="Rectangle 5"/>
          <p:cNvSpPr/>
          <p:nvPr/>
        </p:nvSpPr>
        <p:spPr>
          <a:xfrm>
            <a:off x="467544" y="2204864"/>
            <a:ext cx="8424936" cy="1938992"/>
          </a:xfrm>
          <a:prstGeom prst="rect">
            <a:avLst/>
          </a:prstGeom>
          <a:noFill/>
        </p:spPr>
        <p:txBody>
          <a:bodyPr wrap="square" lIns="91440" tIns="45720" rIns="91440" bIns="45720">
            <a:spAutoFit/>
          </a:bodyPr>
          <a:lstStyle/>
          <a:p>
            <a:pPr marL="274320" indent="-274320" algn="r" rtl="1" fontAlgn="auto">
              <a:spcBef>
                <a:spcPts val="580"/>
              </a:spcBef>
              <a:spcAft>
                <a:spcPts val="0"/>
              </a:spcAft>
              <a:buFont typeface="Wingdings 2"/>
              <a:buNone/>
              <a:defRPr/>
            </a:pPr>
            <a:r>
              <a:rPr lang="x-none" sz="2400" dirty="0">
                <a:latin typeface="Apple Symbols"/>
                <a:cs typeface="Apple Symbols"/>
              </a:rPr>
              <a:t>تتكون بيئة المنظمة بالمعنى الواسع من المحيط الخارجي الي نسميه البيئة </a:t>
            </a:r>
            <a:r>
              <a:rPr lang="x-none" sz="2400" dirty="0" smtClean="0">
                <a:latin typeface="Apple Symbols"/>
                <a:cs typeface="Apple Symbols"/>
              </a:rPr>
              <a:t>الخارجية والاطار </a:t>
            </a:r>
            <a:r>
              <a:rPr lang="x-none" sz="2400" dirty="0">
                <a:latin typeface="Apple Symbols"/>
                <a:cs typeface="Apple Symbols"/>
              </a:rPr>
              <a:t>الداخلي الذي يمثل البيئة الداخلية ، فالبيئة الخارجية تعني كل ما </a:t>
            </a:r>
            <a:r>
              <a:rPr lang="x-none" sz="2400" dirty="0" smtClean="0">
                <a:latin typeface="Apple Symbols"/>
                <a:cs typeface="Apple Symbols"/>
              </a:rPr>
              <a:t>موجود خارج حدود </a:t>
            </a:r>
            <a:r>
              <a:rPr lang="x-none" sz="2400" dirty="0">
                <a:latin typeface="Apple Symbols"/>
                <a:cs typeface="Apple Symbols"/>
              </a:rPr>
              <a:t>المنظمة والذي يمكن ان يؤثر فيها بشكل مباشرة او غير مباشرة </a:t>
            </a:r>
            <a:r>
              <a:rPr lang="x-none" sz="2400" dirty="0" smtClean="0">
                <a:latin typeface="Apple Symbols"/>
                <a:cs typeface="Apple Symbols"/>
              </a:rPr>
              <a:t>، </a:t>
            </a:r>
            <a:r>
              <a:rPr lang="x-none" sz="2400" dirty="0">
                <a:latin typeface="Apple Symbols"/>
                <a:cs typeface="Apple Symbols"/>
              </a:rPr>
              <a:t>اما البيئة الداخلية فهي مجمل الظروف والقوى التي توجد داخل المنظمة .</a:t>
            </a:r>
            <a:endParaRPr lang="en-US" sz="24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a:off x="146050" y="6210300"/>
            <a:ext cx="457835" cy="457835"/>
          </a:xfrm>
        </p:spPr>
        <p:txBody>
          <a:bodyPr/>
          <a:lstStyle/>
          <a:p>
            <a:pPr>
              <a:defRPr/>
            </a:pPr>
            <a:fld id="{E5966196-9749-4CAC-A481-93CE5CC28F71}" type="slidenum">
              <a:rPr lang="ar-IQ"/>
              <a:pPr>
                <a:defRPr/>
              </a:pPr>
              <a:t>58</a:t>
            </a:fld>
            <a:endParaRPr lang="ar-IQ"/>
          </a:p>
        </p:txBody>
      </p:sp>
      <p:sp>
        <p:nvSpPr>
          <p:cNvPr id="6" name="Rectangle 5"/>
          <p:cNvSpPr/>
          <p:nvPr/>
        </p:nvSpPr>
        <p:spPr>
          <a:xfrm>
            <a:off x="467360" y="1917065"/>
            <a:ext cx="8425180" cy="2665345"/>
          </a:xfrm>
          <a:prstGeom prst="rect">
            <a:avLst/>
          </a:prstGeom>
          <a:noFill/>
        </p:spPr>
        <p:txBody>
          <a:bodyPr wrap="square" lIns="91440" tIns="45720" rIns="91440" bIns="45720" anchor="t">
            <a:spAutoFit/>
          </a:bodyPr>
          <a:lstStyle/>
          <a:p>
            <a:pPr marL="274320" indent="-274320" algn="ctr" defTabSz="914400" rtl="1">
              <a:lnSpc>
                <a:spcPct val="102000"/>
              </a:lnSpc>
              <a:spcBef>
                <a:spcPts val="0"/>
              </a:spcBef>
              <a:spcAft>
                <a:spcPts val="0"/>
              </a:spcAft>
              <a:buFontTx/>
              <a:buNone/>
            </a:pPr>
            <a:r>
              <a:rPr lang="en-US" altLang="ko-KR" sz="4400" dirty="0" err="1" smtClean="0">
                <a:solidFill>
                  <a:srgbClr val="000000"/>
                </a:solidFill>
                <a:latin typeface="Avenir Next Medium"/>
                <a:cs typeface="Avenir Next Medium"/>
              </a:rPr>
              <a:t>البیئة</a:t>
            </a:r>
            <a:r>
              <a:rPr lang="en-US" altLang="ko-KR" sz="4400" dirty="0" smtClean="0">
                <a:solidFill>
                  <a:srgbClr val="000000"/>
                </a:solidFill>
                <a:latin typeface="Avenir Next Medium"/>
                <a:cs typeface="Avenir Next Medium"/>
              </a:rPr>
              <a:t> </a:t>
            </a:r>
            <a:r>
              <a:rPr lang="en-US" altLang="ko-KR" sz="4400" dirty="0" err="1" smtClean="0">
                <a:solidFill>
                  <a:srgbClr val="000000"/>
                </a:solidFill>
                <a:latin typeface="Avenir Next Medium"/>
                <a:cs typeface="Avenir Next Medium"/>
              </a:rPr>
              <a:t>الخارجیة</a:t>
            </a:r>
            <a:endParaRPr lang="en-US" altLang="ko-KR" sz="4400" dirty="0" smtClean="0">
              <a:solidFill>
                <a:srgbClr val="000000"/>
              </a:solidFill>
              <a:latin typeface="Avenir Next Medium"/>
              <a:cs typeface="Avenir Next Medium"/>
            </a:endParaRPr>
          </a:p>
          <a:p>
            <a:pPr marL="274320" indent="-274320" algn="ctr" defTabSz="914400" rtl="1">
              <a:lnSpc>
                <a:spcPct val="102000"/>
              </a:lnSpc>
              <a:spcBef>
                <a:spcPts val="0"/>
              </a:spcBef>
              <a:spcAft>
                <a:spcPts val="0"/>
              </a:spcAft>
              <a:buFontTx/>
              <a:buNone/>
            </a:pPr>
            <a:endParaRPr lang="en-US" altLang="ko-KR" sz="2400" dirty="0" smtClean="0">
              <a:solidFill>
                <a:srgbClr val="000000"/>
              </a:solidFill>
              <a:latin typeface="Avenir Next Medium"/>
              <a:cs typeface="Avenir Next Medium"/>
            </a:endParaRPr>
          </a:p>
          <a:p>
            <a:pPr marL="274320" indent="-274320" algn="ctr" defTabSz="914400" rtl="1">
              <a:lnSpc>
                <a:spcPct val="102000"/>
              </a:lnSpc>
              <a:spcBef>
                <a:spcPts val="0"/>
              </a:spcBef>
              <a:spcAft>
                <a:spcPts val="0"/>
              </a:spcAft>
              <a:buFontTx/>
              <a:buNone/>
            </a:pPr>
            <a:r>
              <a:rPr lang="x-none" altLang="ko-KR" sz="2400" dirty="0" smtClean="0">
                <a:solidFill>
                  <a:srgbClr val="000000"/>
                </a:solidFill>
                <a:latin typeface="Avenir Next Medium"/>
                <a:cs typeface="Avenir Next Medium"/>
              </a:rPr>
              <a:t>فالبيئة الخارجية تعني </a:t>
            </a:r>
            <a:r>
              <a:rPr lang="x-none" altLang="ko-KR" sz="2400" dirty="0" smtClean="0">
                <a:latin typeface="Avenir Next Medium"/>
                <a:cs typeface="Avenir Next Medium"/>
              </a:rPr>
              <a:t>كل</a:t>
            </a:r>
            <a:r>
              <a:rPr lang="x-none" altLang="ko-KR" sz="2400" dirty="0" smtClean="0">
                <a:solidFill>
                  <a:srgbClr val="000000"/>
                </a:solidFill>
                <a:latin typeface="Avenir Next Medium"/>
                <a:cs typeface="Avenir Next Medium"/>
              </a:rPr>
              <a:t> ما موجود خارج حدود المنظمة والذي يمكن ان يؤثر فيها بشكل غير مباشر  ويطلق عليها البيئة الخارجية العامة .</a:t>
            </a:r>
            <a:endParaRPr lang="en-US" altLang="ko-KR" sz="2400" dirty="0" smtClean="0">
              <a:solidFill>
                <a:srgbClr val="000000"/>
              </a:solidFill>
              <a:latin typeface="Avenir Next Medium"/>
              <a:cs typeface="Avenir Next Medium"/>
            </a:endParaRPr>
          </a:p>
          <a:p>
            <a:pPr marL="274320" indent="-274320" algn="just" defTabSz="914400" rtl="1">
              <a:lnSpc>
                <a:spcPct val="102000"/>
              </a:lnSpc>
              <a:spcBef>
                <a:spcPts val="0"/>
              </a:spcBef>
              <a:spcAft>
                <a:spcPts val="0"/>
              </a:spcAft>
              <a:buFontTx/>
              <a:buNone/>
            </a:pPr>
            <a:endParaRPr lang="ko-KR" altLang="en-US" sz="2400" dirty="0" smtClean="0">
              <a:latin typeface="Avenir Next Medium"/>
              <a:cs typeface="Avenir Next Medium"/>
            </a:endParaRPr>
          </a:p>
        </p:txBody>
      </p:sp>
    </p:spTree>
    <p:extLst>
      <p:ext uri="{BB962C8B-B14F-4D97-AF65-F5344CB8AC3E}">
        <p14:creationId xmlns:p14="http://schemas.microsoft.com/office/powerpoint/2010/main" val="255993182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E5966196-9749-4CAC-A481-93CE5CC28F71}" type="slidenum">
              <a:rPr lang="ar-IQ"/>
              <a:pPr>
                <a:defRPr/>
              </a:pPr>
              <a:t>59</a:t>
            </a:fld>
            <a:endParaRPr lang="ar-IQ"/>
          </a:p>
        </p:txBody>
      </p:sp>
      <p:sp>
        <p:nvSpPr>
          <p:cNvPr id="3" name="عنصر نائب للمحتوى 2"/>
          <p:cNvSpPr>
            <a:spLocks noGrp="1"/>
          </p:cNvSpPr>
          <p:nvPr>
            <p:ph sz="quarter" idx="1"/>
          </p:nvPr>
        </p:nvSpPr>
        <p:spPr>
          <a:xfrm>
            <a:off x="468313" y="332953"/>
            <a:ext cx="8229600" cy="6264399"/>
          </a:xfrm>
          <a:ln>
            <a:solidFill>
              <a:schemeClr val="accent2"/>
            </a:solidFill>
          </a:ln>
        </p:spPr>
        <p:txBody>
          <a:bodyPr>
            <a:noAutofit/>
          </a:bodyPr>
          <a:lstStyle/>
          <a:p>
            <a:pPr marL="0" indent="0" algn="r" rtl="1" fontAlgn="auto">
              <a:spcBef>
                <a:spcPts val="580"/>
              </a:spcBef>
              <a:spcAft>
                <a:spcPts val="0"/>
              </a:spcAft>
              <a:buNone/>
              <a:defRPr/>
            </a:pPr>
            <a:r>
              <a:rPr lang="x-none" sz="1800" b="1" dirty="0" smtClean="0">
                <a:latin typeface="Apple Symbols"/>
                <a:cs typeface="Apple Symbols"/>
              </a:rPr>
              <a:t>ويشمل القوى والعوامل التالية :</a:t>
            </a:r>
          </a:p>
          <a:p>
            <a:pPr marL="342900" indent="-342900" algn="r" rtl="1" fontAlgn="auto">
              <a:spcBef>
                <a:spcPts val="580"/>
              </a:spcBef>
              <a:spcAft>
                <a:spcPts val="0"/>
              </a:spcAft>
              <a:buFont typeface="+mj-lt"/>
              <a:buAutoNum type="arabicPeriod"/>
              <a:defRPr/>
            </a:pPr>
            <a:r>
              <a:rPr lang="x-none" sz="2200" b="1" dirty="0" smtClean="0">
                <a:solidFill>
                  <a:srgbClr val="FF0000"/>
                </a:solidFill>
                <a:latin typeface="Apple Symbols"/>
                <a:cs typeface="Apple Symbols"/>
              </a:rPr>
              <a:t>القوى الاقتصادية : </a:t>
            </a:r>
            <a:r>
              <a:rPr lang="x-none" sz="2200" dirty="0" smtClean="0">
                <a:latin typeface="Apple Symbols"/>
                <a:cs typeface="Apple Symbols"/>
              </a:rPr>
              <a:t>وتشمل اجمالي المتغيرات الاقتصادية المحيطة بالمنظمة مثل الوضع الاقتصادي العام والتضخم ومستويات الدخل واسعار الفائدة والناتج المحلي الاجمالي ومستوى البطالة ومتوسط دخل الفرد وغيرها من العوامل المتعلقة بالسياسات المالية والنقدية.</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القوى الاجتماعية : </a:t>
            </a:r>
            <a:r>
              <a:rPr lang="x-none" sz="2200" dirty="0" smtClean="0">
                <a:latin typeface="Apple Symbols"/>
                <a:cs typeface="Apple Symbols"/>
              </a:rPr>
              <a:t>وتشتمل على عناصر مثل الاعراف والتقاليد والقيم الاجتماعية التي يجب مراعاتها والاتجاهات التربوية والتعليمية والمؤسسات الاجتماعية باختلاف انواعها والؤشرات الديموغرافية السكانية.</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القانونية والسياسية : </a:t>
            </a:r>
            <a:r>
              <a:rPr lang="x-none" sz="2200" dirty="0" smtClean="0">
                <a:latin typeface="Apple Symbols"/>
                <a:cs typeface="Apple Symbols"/>
              </a:rPr>
              <a:t>وتمثل القوانين التي تسنها الحكومة واسلوب الحكم والفلسفة التي يستند اليها نظام الحكم .</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القوى التكنولوجية : </a:t>
            </a:r>
            <a:r>
              <a:rPr lang="x-none" sz="2200" dirty="0" smtClean="0">
                <a:latin typeface="Apple Symbols"/>
                <a:cs typeface="Apple Symbols"/>
              </a:rPr>
              <a:t>والمقصود بها تطور وسهولة الحصول على التكنولوجيا كما يشمل ايضا التطور العلمي والمعرفي والبنية التحتية العلمية في المجتمع .</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ظروف البيئة الطبيعية : </a:t>
            </a:r>
            <a:r>
              <a:rPr lang="x-none" sz="2200" dirty="0" smtClean="0">
                <a:latin typeface="Apple Symbols"/>
                <a:cs typeface="Apple Symbols"/>
              </a:rPr>
              <a:t>تتضمن ما يتعلق بمكونات البيئة الطبيعية من ارض وماء وهواء وكذلك السياسات البيئية والقوانين المرتبطة بها والجمعيات المتخصصة بحماية البيئة ورعايتها.</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البعد الدولي : </a:t>
            </a:r>
            <a:r>
              <a:rPr lang="x-none" sz="2200" dirty="0" smtClean="0">
                <a:latin typeface="Apple Symbols"/>
                <a:cs typeface="Apple Symbols"/>
              </a:rPr>
              <a:t>ويقصد به المدى الذي تتأثر به منظمة الاعمال من قبل المنظمات الموجودة في دول اخرى او بقوانين وتشريعات تلك الدول .</a:t>
            </a:r>
            <a:endParaRPr lang="en-US" sz="2200" dirty="0">
              <a:latin typeface="Apple Symbols"/>
              <a:cs typeface="Apple Symbols"/>
            </a:endParaRPr>
          </a:p>
        </p:txBody>
      </p:sp>
    </p:spTree>
    <p:extLst>
      <p:ext uri="{BB962C8B-B14F-4D97-AF65-F5344CB8AC3E}">
        <p14:creationId xmlns:p14="http://schemas.microsoft.com/office/powerpoint/2010/main" val="148099264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a:xfrm>
            <a:off x="571500" y="285750"/>
            <a:ext cx="8229600" cy="857250"/>
          </a:xfrm>
        </p:spPr>
        <p:txBody>
          <a:bodyPr/>
          <a:lstStyle/>
          <a:p>
            <a:pPr algn="r" rtl="1"/>
            <a:r>
              <a:rPr lang="x-none" sz="3000" dirty="0" smtClean="0">
                <a:solidFill>
                  <a:srgbClr val="FF0000"/>
                </a:solidFill>
                <a:latin typeface="Apple Symbols"/>
                <a:cs typeface="Apple Symbols"/>
              </a:rPr>
              <a:t>من خلال هذه التعاريف يمكن ان نبين العناصر التالية :</a:t>
            </a:r>
            <a:endParaRPr lang="ar-IQ" sz="3000" dirty="0" smtClean="0">
              <a:solidFill>
                <a:srgbClr val="FF0000"/>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24EADF72-E8ED-4D6D-8E94-9C72DA048DFF}" type="slidenum">
              <a:rPr lang="ar-IQ"/>
              <a:pPr>
                <a:defRPr/>
              </a:pPr>
              <a:t>6</a:t>
            </a:fld>
            <a:endParaRPr lang="ar-IQ"/>
          </a:p>
        </p:txBody>
      </p:sp>
      <p:sp>
        <p:nvSpPr>
          <p:cNvPr id="3" name="عنصر نائب للمحتوى 2"/>
          <p:cNvSpPr>
            <a:spLocks noGrp="1"/>
          </p:cNvSpPr>
          <p:nvPr>
            <p:ph sz="quarter" idx="1"/>
          </p:nvPr>
        </p:nvSpPr>
        <p:spPr>
          <a:xfrm>
            <a:off x="285750" y="1357313"/>
            <a:ext cx="8572500" cy="5143500"/>
          </a:xfrm>
        </p:spPr>
        <p:txBody>
          <a:bodyPr>
            <a:normAutofit fontScale="92500" lnSpcReduction="20000"/>
          </a:bodyPr>
          <a:lstStyle/>
          <a:p>
            <a:pPr marL="0" indent="0" algn="r" rtl="1" fontAlgn="auto">
              <a:spcBef>
                <a:spcPts val="580"/>
              </a:spcBef>
              <a:spcAft>
                <a:spcPts val="0"/>
              </a:spcAft>
              <a:buNone/>
              <a:defRPr/>
            </a:pPr>
            <a:r>
              <a:rPr lang="ar-IQ" dirty="0" err="1" smtClean="0">
                <a:latin typeface="Apple Symbols"/>
                <a:cs typeface="Apple Symbols"/>
              </a:rPr>
              <a:t>إ</a:t>
            </a:r>
            <a:r>
              <a:rPr lang="x-none" dirty="0" smtClean="0">
                <a:latin typeface="Apple Symbols"/>
                <a:cs typeface="Apple Symbols"/>
              </a:rPr>
              <a:t>ن الادارة وظيفة ذات </a:t>
            </a:r>
            <a:r>
              <a:rPr lang="x-none" u="sng" dirty="0" smtClean="0">
                <a:solidFill>
                  <a:srgbClr val="990099"/>
                </a:solidFill>
                <a:effectLst>
                  <a:outerShdw blurRad="38100" dist="38100" dir="2700000" algn="tl">
                    <a:srgbClr val="000000">
                      <a:alpha val="43137"/>
                    </a:srgbClr>
                  </a:outerShdw>
                </a:effectLst>
                <a:latin typeface="Apple Symbols"/>
                <a:cs typeface="Apple Symbols"/>
              </a:rPr>
              <a:t>مهام ومسؤوليات محددة </a:t>
            </a:r>
            <a:r>
              <a:rPr lang="x-none" dirty="0" smtClean="0">
                <a:latin typeface="Apple Symbols"/>
                <a:cs typeface="Apple Symbols"/>
              </a:rPr>
              <a:t>يقوم بها افراد معينون من اجل تحقيق اهداف محددة </a:t>
            </a:r>
            <a:endParaRPr lang="en-US" dirty="0" smtClean="0">
              <a:latin typeface="Apple Symbols"/>
              <a:cs typeface="Apple Symbols"/>
            </a:endParaRPr>
          </a:p>
          <a:p>
            <a:pPr marL="0" indent="0" algn="r" rtl="1" fontAlgn="auto">
              <a:spcBef>
                <a:spcPts val="580"/>
              </a:spcBef>
              <a:spcAft>
                <a:spcPts val="0"/>
              </a:spcAft>
              <a:buNone/>
              <a:defRPr/>
            </a:pPr>
            <a:r>
              <a:rPr lang="x-none" dirty="0" err="1" smtClean="0">
                <a:latin typeface="Apple Symbols"/>
                <a:cs typeface="Apple Symbols"/>
              </a:rPr>
              <a:t>ان</a:t>
            </a:r>
            <a:r>
              <a:rPr lang="x-none" dirty="0" smtClean="0">
                <a:latin typeface="Apple Symbols"/>
                <a:cs typeface="Apple Symbols"/>
              </a:rPr>
              <a:t> </a:t>
            </a:r>
            <a:r>
              <a:rPr lang="x-none" u="sng" dirty="0" err="1" smtClean="0">
                <a:solidFill>
                  <a:srgbClr val="990099"/>
                </a:solidFill>
                <a:effectLst>
                  <a:outerShdw blurRad="38100" dist="38100" dir="2700000" algn="tl">
                    <a:srgbClr val="000000">
                      <a:alpha val="43137"/>
                    </a:srgbClr>
                  </a:outerShdw>
                </a:effectLst>
                <a:latin typeface="Apple Symbols"/>
                <a:cs typeface="Apple Symbols"/>
              </a:rPr>
              <a:t>الادارة</a:t>
            </a:r>
            <a:r>
              <a:rPr lang="x-none" u="sng" dirty="0" smtClean="0">
                <a:solidFill>
                  <a:srgbClr val="990099"/>
                </a:solidFill>
                <a:effectLst>
                  <a:outerShdw blurRad="38100" dist="38100" dir="2700000" algn="tl">
                    <a:srgbClr val="000000">
                      <a:alpha val="43137"/>
                    </a:srgbClr>
                  </a:outerShdw>
                </a:effectLst>
                <a:latin typeface="Apple Symbols"/>
                <a:cs typeface="Apple Symbols"/>
              </a:rPr>
              <a:t> واحدة في وظائفها </a:t>
            </a:r>
            <a:r>
              <a:rPr lang="x-none" dirty="0" smtClean="0">
                <a:latin typeface="Apple Symbols"/>
                <a:cs typeface="Apple Symbols"/>
              </a:rPr>
              <a:t>سواء كان نوع النشاط الذي تقوم </a:t>
            </a:r>
            <a:r>
              <a:rPr lang="x-none" dirty="0" err="1" smtClean="0">
                <a:latin typeface="Apple Symbols"/>
                <a:cs typeface="Apple Symbols"/>
              </a:rPr>
              <a:t>به</a:t>
            </a:r>
            <a:r>
              <a:rPr lang="x-none" dirty="0" smtClean="0">
                <a:latin typeface="Apple Symbols"/>
                <a:cs typeface="Apple Symbols"/>
              </a:rPr>
              <a:t> المنظمة حكوميا </a:t>
            </a:r>
            <a:r>
              <a:rPr lang="x-none" dirty="0" err="1" smtClean="0">
                <a:latin typeface="Apple Symbols"/>
                <a:cs typeface="Apple Symbols"/>
              </a:rPr>
              <a:t>اوخاصا</a:t>
            </a:r>
            <a:r>
              <a:rPr lang="x-none" dirty="0" smtClean="0">
                <a:latin typeface="Apple Symbols"/>
                <a:cs typeface="Apple Symbols"/>
              </a:rPr>
              <a:t> </a:t>
            </a:r>
            <a:endParaRPr lang="en-US" dirty="0" smtClean="0">
              <a:latin typeface="Apple Symbols"/>
              <a:cs typeface="Apple Symbols"/>
            </a:endParaRPr>
          </a:p>
          <a:p>
            <a:pPr marL="0" indent="0" algn="r" rtl="1" fontAlgn="auto">
              <a:spcBef>
                <a:spcPts val="580"/>
              </a:spcBef>
              <a:spcAft>
                <a:spcPts val="0"/>
              </a:spcAft>
              <a:buNone/>
              <a:defRPr/>
            </a:pPr>
            <a:r>
              <a:rPr lang="x-none" dirty="0" err="1" smtClean="0">
                <a:latin typeface="Apple Symbols"/>
                <a:cs typeface="Apple Symbols"/>
              </a:rPr>
              <a:t>ان</a:t>
            </a:r>
            <a:r>
              <a:rPr lang="x-none" dirty="0" smtClean="0">
                <a:latin typeface="Apple Symbols"/>
                <a:cs typeface="Apple Symbols"/>
              </a:rPr>
              <a:t> </a:t>
            </a:r>
            <a:r>
              <a:rPr lang="x-none" dirty="0" err="1" smtClean="0">
                <a:latin typeface="Apple Symbols"/>
                <a:cs typeface="Apple Symbols"/>
              </a:rPr>
              <a:t>الادارة</a:t>
            </a:r>
            <a:r>
              <a:rPr lang="x-none" dirty="0" smtClean="0">
                <a:latin typeface="Apple Symbols"/>
                <a:cs typeface="Apple Symbols"/>
              </a:rPr>
              <a:t> تقتضي </a:t>
            </a:r>
            <a:r>
              <a:rPr lang="x-none" u="sng" dirty="0" smtClean="0">
                <a:solidFill>
                  <a:srgbClr val="990099"/>
                </a:solidFill>
                <a:effectLst>
                  <a:outerShdw blurRad="38100" dist="38100" dir="2700000" algn="tl">
                    <a:srgbClr val="000000">
                      <a:alpha val="43137"/>
                    </a:srgbClr>
                  </a:outerShdw>
                </a:effectLst>
                <a:latin typeface="Apple Symbols"/>
                <a:cs typeface="Apple Symbols"/>
              </a:rPr>
              <a:t>وجود مجموعة من الناس</a:t>
            </a:r>
            <a:r>
              <a:rPr lang="x-none" dirty="0" smtClean="0">
                <a:latin typeface="Apple Symbols"/>
                <a:cs typeface="Apple Symbols"/>
              </a:rPr>
              <a:t> يتم من خلالهم تنفيذ </a:t>
            </a:r>
            <a:r>
              <a:rPr lang="x-none" dirty="0" err="1" smtClean="0">
                <a:latin typeface="Apple Symbols"/>
                <a:cs typeface="Apple Symbols"/>
              </a:rPr>
              <a:t>الاعمال</a:t>
            </a:r>
            <a:r>
              <a:rPr lang="x-none" dirty="0" smtClean="0">
                <a:latin typeface="Apple Symbols"/>
                <a:cs typeface="Apple Symbols"/>
              </a:rPr>
              <a:t> بمعنى </a:t>
            </a:r>
            <a:r>
              <a:rPr lang="x-none" dirty="0" err="1" smtClean="0">
                <a:latin typeface="Apple Symbols"/>
                <a:cs typeface="Apple Symbols"/>
              </a:rPr>
              <a:t>ان</a:t>
            </a:r>
            <a:r>
              <a:rPr lang="x-none" dirty="0" smtClean="0">
                <a:latin typeface="Apple Symbols"/>
                <a:cs typeface="Apple Symbols"/>
              </a:rPr>
              <a:t> </a:t>
            </a:r>
            <a:r>
              <a:rPr lang="x-none" dirty="0" err="1" smtClean="0">
                <a:latin typeface="Apple Symbols"/>
                <a:cs typeface="Apple Symbols"/>
              </a:rPr>
              <a:t>الادارة</a:t>
            </a:r>
            <a:r>
              <a:rPr lang="x-none" dirty="0" smtClean="0">
                <a:latin typeface="Apple Symbols"/>
                <a:cs typeface="Apple Symbols"/>
              </a:rPr>
              <a:t> تنصب على المجهود البشري الذي يعتمد على التعاون الجماعي </a:t>
            </a:r>
            <a:endParaRPr lang="en-US" dirty="0" smtClean="0">
              <a:latin typeface="Apple Symbols"/>
              <a:cs typeface="Apple Symbols"/>
            </a:endParaRPr>
          </a:p>
          <a:p>
            <a:pPr marL="0" indent="0" algn="r" rtl="1" fontAlgn="auto">
              <a:spcBef>
                <a:spcPts val="580"/>
              </a:spcBef>
              <a:spcAft>
                <a:spcPts val="0"/>
              </a:spcAft>
              <a:buNone/>
              <a:defRPr/>
            </a:pPr>
            <a:r>
              <a:rPr lang="x-none" dirty="0" err="1" smtClean="0">
                <a:latin typeface="Apple Symbols"/>
                <a:cs typeface="Apple Symbols"/>
              </a:rPr>
              <a:t>ان</a:t>
            </a:r>
            <a:r>
              <a:rPr lang="x-none" dirty="0" smtClean="0">
                <a:latin typeface="Apple Symbols"/>
                <a:cs typeface="Apple Symbols"/>
              </a:rPr>
              <a:t> ممارسة </a:t>
            </a:r>
            <a:r>
              <a:rPr lang="x-none" dirty="0" err="1" smtClean="0">
                <a:latin typeface="Apple Symbols"/>
                <a:cs typeface="Apple Symbols"/>
              </a:rPr>
              <a:t>الادارة</a:t>
            </a:r>
            <a:r>
              <a:rPr lang="x-none" dirty="0" smtClean="0">
                <a:latin typeface="Apple Symbols"/>
                <a:cs typeface="Apple Symbols"/>
              </a:rPr>
              <a:t> </a:t>
            </a:r>
            <a:r>
              <a:rPr lang="x-none" u="sng" dirty="0" smtClean="0">
                <a:solidFill>
                  <a:srgbClr val="990099"/>
                </a:solidFill>
                <a:effectLst>
                  <a:outerShdw blurRad="38100" dist="38100" dir="2700000" algn="tl">
                    <a:srgbClr val="000000">
                      <a:alpha val="43137"/>
                    </a:srgbClr>
                  </a:outerShdw>
                </a:effectLst>
                <a:latin typeface="Apple Symbols"/>
                <a:cs typeface="Apple Symbols"/>
              </a:rPr>
              <a:t>تستلزم القيام بعدة وظائف</a:t>
            </a:r>
            <a:r>
              <a:rPr lang="x-none" dirty="0" smtClean="0">
                <a:latin typeface="Apple Symbols"/>
                <a:cs typeface="Apple Symbols"/>
              </a:rPr>
              <a:t> تتمثل في التخطيط والتنظيم والتوجيه والتنسيق والرقابة </a:t>
            </a:r>
            <a:r>
              <a:rPr lang="x-none" dirty="0" err="1" smtClean="0">
                <a:latin typeface="Apple Symbols"/>
                <a:cs typeface="Apple Symbols"/>
              </a:rPr>
              <a:t>واعداد</a:t>
            </a:r>
            <a:r>
              <a:rPr lang="x-none" dirty="0" smtClean="0">
                <a:latin typeface="Apple Symbols"/>
                <a:cs typeface="Apple Symbols"/>
              </a:rPr>
              <a:t> التقارير والميزانية </a:t>
            </a:r>
            <a:endParaRPr lang="en-US" dirty="0" smtClean="0">
              <a:latin typeface="Apple Symbols"/>
              <a:cs typeface="Apple Symbols"/>
            </a:endParaRPr>
          </a:p>
          <a:p>
            <a:pPr marL="0" indent="0" algn="r" rtl="1" fontAlgn="auto">
              <a:spcBef>
                <a:spcPts val="580"/>
              </a:spcBef>
              <a:spcAft>
                <a:spcPts val="0"/>
              </a:spcAft>
              <a:buNone/>
              <a:defRPr/>
            </a:pPr>
            <a:r>
              <a:rPr lang="x-none" dirty="0" err="1" smtClean="0">
                <a:latin typeface="Apple Symbols"/>
                <a:cs typeface="Apple Symbols"/>
              </a:rPr>
              <a:t>ان</a:t>
            </a:r>
            <a:r>
              <a:rPr lang="x-none" dirty="0" smtClean="0">
                <a:latin typeface="Apple Symbols"/>
                <a:cs typeface="Apple Symbols"/>
              </a:rPr>
              <a:t> </a:t>
            </a:r>
            <a:r>
              <a:rPr lang="x-none" dirty="0" err="1" smtClean="0">
                <a:latin typeface="Apple Symbols"/>
                <a:cs typeface="Apple Symbols"/>
              </a:rPr>
              <a:t>الادارة</a:t>
            </a:r>
            <a:r>
              <a:rPr lang="x-none" dirty="0" smtClean="0">
                <a:latin typeface="Apple Symbols"/>
                <a:cs typeface="Apple Symbols"/>
              </a:rPr>
              <a:t> </a:t>
            </a:r>
            <a:r>
              <a:rPr lang="x-none" dirty="0" err="1" smtClean="0">
                <a:latin typeface="Apple Symbols"/>
                <a:cs typeface="Apple Symbols"/>
              </a:rPr>
              <a:t>لاتعمل</a:t>
            </a:r>
            <a:r>
              <a:rPr lang="x-none" dirty="0" smtClean="0">
                <a:latin typeface="Apple Symbols"/>
                <a:cs typeface="Apple Symbols"/>
              </a:rPr>
              <a:t> في فراغ </a:t>
            </a:r>
            <a:r>
              <a:rPr lang="x-none" dirty="0" err="1" smtClean="0">
                <a:latin typeface="Apple Symbols"/>
                <a:cs typeface="Apple Symbols"/>
              </a:rPr>
              <a:t>وانما</a:t>
            </a:r>
            <a:r>
              <a:rPr lang="x-none" dirty="0" smtClean="0">
                <a:latin typeface="Apple Symbols"/>
                <a:cs typeface="Apple Symbols"/>
              </a:rPr>
              <a:t> تسعى </a:t>
            </a:r>
            <a:r>
              <a:rPr lang="x-none" u="sng" dirty="0" smtClean="0">
                <a:solidFill>
                  <a:srgbClr val="990099"/>
                </a:solidFill>
                <a:effectLst>
                  <a:outerShdw blurRad="38100" dist="38100" dir="2700000" algn="tl">
                    <a:srgbClr val="000000">
                      <a:alpha val="43137"/>
                    </a:srgbClr>
                  </a:outerShdw>
                </a:effectLst>
                <a:latin typeface="Apple Symbols"/>
                <a:cs typeface="Apple Symbols"/>
              </a:rPr>
              <a:t>لتحقيق </a:t>
            </a:r>
            <a:r>
              <a:rPr lang="x-none" u="sng" dirty="0" err="1" smtClean="0">
                <a:solidFill>
                  <a:srgbClr val="990099"/>
                </a:solidFill>
                <a:effectLst>
                  <a:outerShdw blurRad="38100" dist="38100" dir="2700000" algn="tl">
                    <a:srgbClr val="000000">
                      <a:alpha val="43137"/>
                    </a:srgbClr>
                  </a:outerShdw>
                </a:effectLst>
                <a:latin typeface="Apple Symbols"/>
                <a:cs typeface="Apple Symbols"/>
              </a:rPr>
              <a:t>اهداف</a:t>
            </a:r>
            <a:r>
              <a:rPr lang="x-none" u="sng" dirty="0" smtClean="0">
                <a:solidFill>
                  <a:srgbClr val="990099"/>
                </a:solidFill>
                <a:effectLst>
                  <a:outerShdw blurRad="38100" dist="38100" dir="2700000" algn="tl">
                    <a:srgbClr val="000000">
                      <a:alpha val="43137"/>
                    </a:srgbClr>
                  </a:outerShdw>
                </a:effectLst>
                <a:latin typeface="Apple Symbols"/>
                <a:cs typeface="Apple Symbols"/>
              </a:rPr>
              <a:t> محددة </a:t>
            </a:r>
            <a:r>
              <a:rPr lang="x-none" dirty="0" smtClean="0">
                <a:latin typeface="Apple Symbols"/>
                <a:cs typeface="Apple Symbols"/>
              </a:rPr>
              <a:t>هذه </a:t>
            </a:r>
            <a:r>
              <a:rPr lang="x-none" dirty="0" err="1" smtClean="0">
                <a:latin typeface="Apple Symbols"/>
                <a:cs typeface="Apple Symbols"/>
              </a:rPr>
              <a:t>الاهداف</a:t>
            </a:r>
            <a:r>
              <a:rPr lang="x-none" dirty="0" smtClean="0">
                <a:latin typeface="Apple Symbols"/>
                <a:cs typeface="Apple Symbols"/>
              </a:rPr>
              <a:t> تعتبر بمثابة دليل موجه لنشاط </a:t>
            </a:r>
            <a:r>
              <a:rPr lang="x-none" dirty="0" err="1" smtClean="0">
                <a:latin typeface="Apple Symbols"/>
                <a:cs typeface="Apple Symbols"/>
              </a:rPr>
              <a:t>الادارة</a:t>
            </a:r>
            <a:r>
              <a:rPr lang="x-none" dirty="0" smtClean="0">
                <a:latin typeface="Apple Symbols"/>
                <a:cs typeface="Apple Symbols"/>
              </a:rPr>
              <a:t> في أي منظمة </a:t>
            </a:r>
            <a:r>
              <a:rPr lang="x-none" dirty="0" err="1" smtClean="0">
                <a:latin typeface="Apple Symbols"/>
                <a:cs typeface="Apple Symbols"/>
              </a:rPr>
              <a:t>ادارية</a:t>
            </a:r>
            <a:r>
              <a:rPr lang="x-none" dirty="0" smtClean="0">
                <a:latin typeface="Apple Symbols"/>
                <a:cs typeface="Apple Symbols"/>
              </a:rPr>
              <a:t> .</a:t>
            </a:r>
            <a:endParaRPr lang="en-US" dirty="0" smtClean="0">
              <a:latin typeface="Apple Symbols"/>
              <a:cs typeface="Apple Symbols"/>
            </a:endParaRPr>
          </a:p>
          <a:p>
            <a:pPr marL="0" indent="0" algn="r" rtl="1" fontAlgn="auto">
              <a:spcBef>
                <a:spcPts val="580"/>
              </a:spcBef>
              <a:spcAft>
                <a:spcPts val="0"/>
              </a:spcAft>
              <a:buNone/>
              <a:defRPr/>
            </a:pPr>
            <a:r>
              <a:rPr lang="x-none" dirty="0" smtClean="0">
                <a:latin typeface="Apple Symbols"/>
                <a:cs typeface="Apple Symbols"/>
              </a:rPr>
              <a:t>ان تحقيق الاهداف بكفاءة وفاعلية </a:t>
            </a:r>
            <a:r>
              <a:rPr lang="x-none" u="sng" dirty="0" smtClean="0">
                <a:solidFill>
                  <a:srgbClr val="990099"/>
                </a:solidFill>
                <a:effectLst>
                  <a:outerShdw blurRad="38100" dist="38100" dir="2700000" algn="tl">
                    <a:srgbClr val="000000">
                      <a:alpha val="43137"/>
                    </a:srgbClr>
                  </a:outerShdw>
                </a:effectLst>
                <a:latin typeface="Apple Symbols"/>
                <a:cs typeface="Apple Symbols"/>
              </a:rPr>
              <a:t>يعني اتخاذ القرار السليم </a:t>
            </a:r>
            <a:r>
              <a:rPr lang="x-none" dirty="0" smtClean="0">
                <a:latin typeface="Apple Symbols"/>
                <a:cs typeface="Apple Symbols"/>
              </a:rPr>
              <a:t>حيث تعتبر عملية اتخاذ القرار مسألة اساسية في</a:t>
            </a:r>
            <a:r>
              <a:rPr lang="ar-IQ" dirty="0" smtClean="0">
                <a:latin typeface="Apple Symbols"/>
                <a:cs typeface="Apple Symbols"/>
              </a:rPr>
              <a:t> </a:t>
            </a:r>
            <a:r>
              <a:rPr lang="x-none" dirty="0" smtClean="0">
                <a:latin typeface="Apple Symbols"/>
                <a:cs typeface="Apple Symbols"/>
              </a:rPr>
              <a:t>كافة المنظمات لذلك يمكن القول ان اتخاذ القرار تعد جوهر الادارة .</a:t>
            </a:r>
            <a:endParaRPr lang="en-US" dirty="0" smtClean="0">
              <a:latin typeface="Apple Symbols"/>
              <a:cs typeface="Apple Symbols"/>
            </a:endParaRPr>
          </a:p>
          <a:p>
            <a:pPr marL="0" indent="0" algn="r" rtl="1" fontAlgn="auto">
              <a:spcBef>
                <a:spcPts val="580"/>
              </a:spcBef>
              <a:spcAft>
                <a:spcPts val="0"/>
              </a:spcAft>
              <a:buNone/>
              <a:defRPr/>
            </a:pPr>
            <a:r>
              <a:rPr lang="x-none" dirty="0" smtClean="0">
                <a:latin typeface="Apple Symbols"/>
                <a:cs typeface="Apple Symbols"/>
              </a:rPr>
              <a:t>ان الادارة ليست شيئا ساكنا او ثابتا بل انها </a:t>
            </a:r>
            <a:r>
              <a:rPr lang="x-none" u="sng" dirty="0" smtClean="0">
                <a:solidFill>
                  <a:srgbClr val="990099"/>
                </a:solidFill>
                <a:effectLst>
                  <a:outerShdw blurRad="38100" dist="38100" dir="2700000" algn="tl">
                    <a:srgbClr val="000000">
                      <a:alpha val="43137"/>
                    </a:srgbClr>
                  </a:outerShdw>
                </a:effectLst>
                <a:latin typeface="Apple Symbols"/>
                <a:cs typeface="Apple Symbols"/>
              </a:rPr>
              <a:t>عملية ديناميكية متحركة </a:t>
            </a:r>
            <a:r>
              <a:rPr lang="x-none" dirty="0" smtClean="0">
                <a:latin typeface="Apple Symbols"/>
                <a:cs typeface="Apple Symbols"/>
              </a:rPr>
              <a:t>تتأثر و</a:t>
            </a:r>
            <a:r>
              <a:rPr lang="ar-IQ" dirty="0" smtClean="0">
                <a:latin typeface="Apple Symbols"/>
                <a:cs typeface="Apple Symbols"/>
              </a:rPr>
              <a:t>ت</a:t>
            </a:r>
            <a:r>
              <a:rPr lang="x-none" dirty="0" smtClean="0">
                <a:latin typeface="Apple Symbols"/>
                <a:cs typeface="Apple Symbols"/>
              </a:rPr>
              <a:t>ؤثر بالبيئة .</a:t>
            </a:r>
            <a:endParaRPr lang="en-US" dirty="0" smtClean="0">
              <a:latin typeface="Apple Symbols"/>
              <a:cs typeface="Apple Symbols"/>
            </a:endParaRPr>
          </a:p>
          <a:p>
            <a:pPr marL="0" indent="0" algn="r" rtl="1" fontAlgn="auto">
              <a:spcBef>
                <a:spcPts val="580"/>
              </a:spcBef>
              <a:spcAft>
                <a:spcPts val="0"/>
              </a:spcAft>
              <a:buNone/>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anim calcmode="lin" valueType="num">
                                      <p:cBhvr>
                                        <p:cTn id="8" dur="1000" fill="hold"/>
                                        <p:tgtEl>
                                          <p:spTgt spid="11266"/>
                                        </p:tgtEl>
                                        <p:attrNameLst>
                                          <p:attrName>ppt_x</p:attrName>
                                        </p:attrNameLst>
                                      </p:cBhvr>
                                      <p:tavLst>
                                        <p:tav tm="0">
                                          <p:val>
                                            <p:strVal val="#ppt_x"/>
                                          </p:val>
                                        </p:tav>
                                        <p:tav tm="100000">
                                          <p:val>
                                            <p:strVal val="#ppt_x"/>
                                          </p:val>
                                        </p:tav>
                                      </p:tavLst>
                                    </p:anim>
                                    <p:anim calcmode="lin" valueType="num">
                                      <p:cBhvr>
                                        <p:cTn id="9" dur="1000" fill="hold"/>
                                        <p:tgtEl>
                                          <p:spTgt spid="112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0"/>
                                        <p:tgtEl>
                                          <p:spTgt spid="3">
                                            <p:txEl>
                                              <p:pRg st="6" end="6"/>
                                            </p:txEl>
                                          </p:spTgt>
                                        </p:tgtEl>
                                      </p:cBhvr>
                                    </p:animEffect>
                                    <p:anim calcmode="lin" valueType="num">
                                      <p:cBhvr>
                                        <p:cTn id="6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E5966196-9749-4CAC-A481-93CE5CC28F71}" type="slidenum">
              <a:rPr lang="ar-IQ"/>
              <a:pPr>
                <a:defRPr/>
              </a:pPr>
              <a:t>60</a:t>
            </a:fld>
            <a:endParaRPr lang="ar-IQ"/>
          </a:p>
        </p:txBody>
      </p:sp>
      <p:sp>
        <p:nvSpPr>
          <p:cNvPr id="6" name="Rectangle 5"/>
          <p:cNvSpPr/>
          <p:nvPr/>
        </p:nvSpPr>
        <p:spPr>
          <a:xfrm>
            <a:off x="467544" y="2204864"/>
            <a:ext cx="8424936" cy="2457083"/>
          </a:xfrm>
          <a:prstGeom prst="rect">
            <a:avLst/>
          </a:prstGeom>
          <a:noFill/>
        </p:spPr>
        <p:txBody>
          <a:bodyPr wrap="square" lIns="91440" tIns="45720" rIns="91440" bIns="45720">
            <a:spAutoFit/>
          </a:bodyPr>
          <a:lstStyle/>
          <a:p>
            <a:pPr marL="274320" indent="-274320" algn="r" rtl="1" fontAlgn="auto">
              <a:spcBef>
                <a:spcPts val="580"/>
              </a:spcBef>
              <a:spcAft>
                <a:spcPts val="0"/>
              </a:spcAft>
              <a:buFont typeface="Wingdings 2"/>
              <a:buNone/>
              <a:defRPr/>
            </a:pPr>
            <a:r>
              <a:rPr lang="x-none" sz="2400" dirty="0">
                <a:latin typeface="Apple Symbols"/>
                <a:cs typeface="Apple Symbols"/>
              </a:rPr>
              <a:t>وتسمى ايضا ببيئة التعامل المباشر وتتمثل بمتغيرات ومجموعات محددة تؤثر على منظمة الاعمال بشكل مباشر . ولكون تأثير البيئة الخارجية العامة غير مباشر وغير محدد بوضوح فغالبا ما تركز منظمة الاعمال انتباهها على متغيرات البيئة الخاصة وتشمل </a:t>
            </a:r>
            <a:r>
              <a:rPr lang="x-none" sz="2400" dirty="0" smtClean="0">
                <a:latin typeface="Apple Symbols"/>
                <a:cs typeface="Apple Symbols"/>
              </a:rPr>
              <a:t>:</a:t>
            </a:r>
          </a:p>
          <a:p>
            <a:pPr marL="274320" indent="-274320" algn="r" rtl="1" fontAlgn="auto">
              <a:spcBef>
                <a:spcPts val="580"/>
              </a:spcBef>
              <a:spcAft>
                <a:spcPts val="0"/>
              </a:spcAft>
              <a:buFont typeface="Wingdings 2"/>
              <a:buNone/>
              <a:defRPr/>
            </a:pPr>
            <a:endParaRPr lang="x-none" sz="2400" dirty="0" smtClean="0">
              <a:latin typeface="Apple Symbols"/>
              <a:cs typeface="Apple Symbols"/>
            </a:endParaRPr>
          </a:p>
          <a:p>
            <a:pPr marL="274320" indent="-274320" algn="r" rtl="1" fontAlgn="auto">
              <a:spcBef>
                <a:spcPts val="580"/>
              </a:spcBef>
              <a:spcAft>
                <a:spcPts val="0"/>
              </a:spcAft>
              <a:buFont typeface="Wingdings 2"/>
              <a:buNone/>
              <a:defRPr/>
            </a:pPr>
            <a:endParaRPr lang="en-US" sz="2400" dirty="0">
              <a:latin typeface="Apple Symbols"/>
              <a:cs typeface="Apple Symbols"/>
            </a:endParaRPr>
          </a:p>
        </p:txBody>
      </p:sp>
      <p:sp>
        <p:nvSpPr>
          <p:cNvPr id="13" name="TextBox 12"/>
          <p:cNvSpPr txBox="1"/>
          <p:nvPr/>
        </p:nvSpPr>
        <p:spPr>
          <a:xfrm>
            <a:off x="3538372" y="1199599"/>
            <a:ext cx="2963590" cy="1077218"/>
          </a:xfrm>
          <a:prstGeom prst="rect">
            <a:avLst/>
          </a:prstGeom>
          <a:noFill/>
        </p:spPr>
        <p:txBody>
          <a:bodyPr wrap="none" rtlCol="0">
            <a:spAutoFit/>
          </a:bodyPr>
          <a:lstStyle/>
          <a:p>
            <a:r>
              <a:rPr lang="x-none" sz="3200" dirty="0">
                <a:latin typeface="Apple Symbols"/>
                <a:cs typeface="Apple Symbols"/>
              </a:rPr>
              <a:t>ثانيا: البيئة الخاصة</a:t>
            </a:r>
            <a:endParaRPr lang="en-US" sz="3200" dirty="0">
              <a:latin typeface="Apple Symbols"/>
              <a:cs typeface="Apple Symbols"/>
            </a:endParaRPr>
          </a:p>
          <a:p>
            <a:endParaRPr lang="en-US" sz="3200" dirty="0"/>
          </a:p>
        </p:txBody>
      </p:sp>
    </p:spTree>
    <p:extLst>
      <p:ext uri="{BB962C8B-B14F-4D97-AF65-F5344CB8AC3E}">
        <p14:creationId xmlns:p14="http://schemas.microsoft.com/office/powerpoint/2010/main" val="370791189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E5C5F93B-99BA-457E-9AFC-43F494431F2F}" type="slidenum">
              <a:rPr lang="ar-IQ"/>
              <a:pPr>
                <a:defRPr/>
              </a:pPr>
              <a:t>61</a:t>
            </a:fld>
            <a:endParaRPr lang="ar-IQ"/>
          </a:p>
        </p:txBody>
      </p:sp>
      <p:sp>
        <p:nvSpPr>
          <p:cNvPr id="3" name="عنصر نائب للمحتوى 2"/>
          <p:cNvSpPr>
            <a:spLocks noGrp="1"/>
          </p:cNvSpPr>
          <p:nvPr>
            <p:ph sz="quarter" idx="1"/>
          </p:nvPr>
        </p:nvSpPr>
        <p:spPr>
          <a:xfrm>
            <a:off x="457200" y="771103"/>
            <a:ext cx="8229600" cy="5610225"/>
          </a:xfrm>
        </p:spPr>
        <p:txBody>
          <a:bodyPr>
            <a:normAutofit/>
          </a:bodyPr>
          <a:lstStyle/>
          <a:p>
            <a:pPr marL="342900" indent="-342900" algn="r" rtl="1" fontAlgn="auto">
              <a:spcBef>
                <a:spcPts val="580"/>
              </a:spcBef>
              <a:spcAft>
                <a:spcPts val="0"/>
              </a:spcAft>
              <a:buFont typeface="+mj-lt"/>
              <a:buAutoNum type="arabicPeriod"/>
              <a:defRPr/>
            </a:pPr>
            <a:r>
              <a:rPr lang="x-none" sz="1800" b="1" dirty="0" smtClean="0">
                <a:solidFill>
                  <a:srgbClr val="FF0000"/>
                </a:solidFill>
                <a:latin typeface="Apple Symbols"/>
                <a:cs typeface="Apple Symbols"/>
              </a:rPr>
              <a:t>المنافسون :</a:t>
            </a:r>
            <a:r>
              <a:rPr lang="x-none" sz="1800" b="1" dirty="0" smtClean="0">
                <a:latin typeface="Apple Symbols"/>
                <a:cs typeface="Apple Symbols"/>
              </a:rPr>
              <a:t> </a:t>
            </a:r>
            <a:r>
              <a:rPr lang="x-none" sz="1800" dirty="0" smtClean="0">
                <a:latin typeface="Apple Symbols"/>
                <a:cs typeface="Apple Symbols"/>
              </a:rPr>
              <a:t>هم المنظمات الاخرى التي تقدم نفس السلع والخدمات التي تقدمها المنظمة الى البيئة او تنافسها في الحصول على المدخلات وقد يكون هولاء منافسون الان او منافسون جدد او ظهور سلع جديدة منافسة مما تؤثر في مبيعات وارباح المنظمة.</a:t>
            </a:r>
            <a:endParaRPr lang="en-US" sz="18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1800" b="1" dirty="0">
                <a:solidFill>
                  <a:srgbClr val="FF0000"/>
                </a:solidFill>
                <a:latin typeface="Apple Symbols"/>
                <a:cs typeface="Apple Symbols"/>
              </a:rPr>
              <a:t>الزبائن</a:t>
            </a:r>
            <a:r>
              <a:rPr lang="x-none" sz="1800" b="1" dirty="0" smtClean="0">
                <a:solidFill>
                  <a:srgbClr val="FF0000"/>
                </a:solidFill>
                <a:effectLst>
                  <a:outerShdw blurRad="38100" dist="38100" dir="2700000" algn="tl">
                    <a:srgbClr val="000000">
                      <a:alpha val="43137"/>
                    </a:srgbClr>
                  </a:outerShdw>
                </a:effectLst>
                <a:latin typeface="Apple Symbols"/>
                <a:cs typeface="Apple Symbols"/>
              </a:rPr>
              <a:t> : </a:t>
            </a:r>
            <a:r>
              <a:rPr lang="x-none" sz="1800" dirty="0" smtClean="0">
                <a:latin typeface="Apple Symbols"/>
                <a:cs typeface="Apple Symbols"/>
              </a:rPr>
              <a:t>وهم من يدفع مقابل الحصول عل السلعة او الخدمة التي تنتجها المنظمة ، فالمطاعم زبائنها في الغالب افراد يدفعون من اجل الحصول على وجبات الطعام وفي حالات اخرى قد يكون الزبائن منظمات اخرى . لذا لا بد من معرفة الزبائن وشرائحهم ورغباتهم وسلوكهم في الشراء .</a:t>
            </a:r>
            <a:endParaRPr lang="en-US" sz="18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1800" b="1" dirty="0">
                <a:solidFill>
                  <a:srgbClr val="FF0000"/>
                </a:solidFill>
                <a:latin typeface="Apple Symbols"/>
                <a:cs typeface="Apple Symbols"/>
              </a:rPr>
              <a:t>المجهزون </a:t>
            </a:r>
            <a:r>
              <a:rPr lang="x-none" sz="1800" b="1" dirty="0" smtClean="0">
                <a:solidFill>
                  <a:srgbClr val="FF0000"/>
                </a:solidFill>
                <a:effectLst>
                  <a:outerShdw blurRad="38100" dist="38100" dir="2700000" algn="tl">
                    <a:srgbClr val="000000">
                      <a:alpha val="43137"/>
                    </a:srgbClr>
                  </a:outerShdw>
                </a:effectLst>
                <a:latin typeface="Apple Symbols"/>
                <a:cs typeface="Apple Symbols"/>
              </a:rPr>
              <a:t>: </a:t>
            </a:r>
            <a:r>
              <a:rPr lang="x-none" sz="1800" dirty="0" smtClean="0">
                <a:latin typeface="Apple Symbols"/>
                <a:cs typeface="Apple Symbols"/>
              </a:rPr>
              <a:t>مجمل المنظمات التي تزود منظمة ما بالموارد التي تحتاجها مثل المواد الاولية والايدي العاملة والمعلومات والاموال .</a:t>
            </a:r>
            <a:endParaRPr lang="en-US" sz="18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1800" b="1" dirty="0">
                <a:solidFill>
                  <a:srgbClr val="FF0000"/>
                </a:solidFill>
                <a:latin typeface="Apple Symbols"/>
                <a:cs typeface="Apple Symbols"/>
              </a:rPr>
              <a:t>الجماعات الضاغطة والاجهزة الحكومية</a:t>
            </a:r>
            <a:r>
              <a:rPr lang="x-none" sz="1800" dirty="0" smtClean="0">
                <a:solidFill>
                  <a:srgbClr val="FF0000"/>
                </a:solidFill>
                <a:latin typeface="Apple Symbols"/>
                <a:cs typeface="Apple Symbols"/>
              </a:rPr>
              <a:t>: </a:t>
            </a:r>
            <a:r>
              <a:rPr lang="x-none" sz="1800" dirty="0" smtClean="0">
                <a:latin typeface="Apple Symbols"/>
                <a:cs typeface="Apple Symbols"/>
              </a:rPr>
              <a:t>وهي التي تؤثر على اعمال  المنظمة بصورة مباشرة ،مثل سلامة السكان او الجمهور الذين يسكنون من القرب من المنظمة وكذلك مراقبتها لاعمال المنظمة واسعار مخرجاتها ،وهناك جماعات ضاغطة على المنظمة مثل نقابات العمال وجمعيات حماية المستهلك وجمعيات حماية البيئة . </a:t>
            </a:r>
            <a:endParaRPr lang="en-US" sz="18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1800" b="1" dirty="0">
                <a:solidFill>
                  <a:srgbClr val="FF0000"/>
                </a:solidFill>
                <a:latin typeface="Apple Symbols"/>
                <a:cs typeface="Apple Symbols"/>
              </a:rPr>
              <a:t>التكنولوجيا ذات العلاقة المباشرة </a:t>
            </a:r>
            <a:r>
              <a:rPr lang="x-none" sz="1800" b="1" dirty="0" smtClean="0">
                <a:solidFill>
                  <a:srgbClr val="FF0000"/>
                </a:solidFill>
                <a:latin typeface="Apple Symbols"/>
                <a:cs typeface="Apple Symbols"/>
              </a:rPr>
              <a:t>: </a:t>
            </a:r>
            <a:r>
              <a:rPr lang="x-none" sz="1800" dirty="0" smtClean="0">
                <a:latin typeface="Apple Symbols"/>
                <a:cs typeface="Apple Symbols"/>
              </a:rPr>
              <a:t>وهي الوسائل المستخدمة في العمليات الانتاجية وتوزيعها ،التي تؤثر في المنظمة بشكل مباشر وتزيد من مهاراتها وتكون بمثابة التهديد لها .وكذلك فتح فرص التقدم لها عند استخدامها </a:t>
            </a:r>
            <a:endParaRPr lang="en-US" sz="18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1800" b="1" dirty="0">
                <a:solidFill>
                  <a:srgbClr val="FF0000"/>
                </a:solidFill>
                <a:latin typeface="Apple Symbols"/>
                <a:cs typeface="Apple Symbols"/>
              </a:rPr>
              <a:t>الموارد البشرية </a:t>
            </a:r>
            <a:r>
              <a:rPr lang="x-none" sz="1800" dirty="0" smtClean="0">
                <a:solidFill>
                  <a:srgbClr val="FF0000"/>
                </a:solidFill>
                <a:latin typeface="Apple Symbols"/>
                <a:cs typeface="Apple Symbols"/>
              </a:rPr>
              <a:t>: </a:t>
            </a:r>
            <a:r>
              <a:rPr lang="x-none" sz="1800" dirty="0" smtClean="0">
                <a:latin typeface="Apple Symbols"/>
                <a:cs typeface="Apple Symbols"/>
              </a:rPr>
              <a:t>هم الافراد الذين لهم مهارات متنوعة وقدرات متميزة في مجال عمل المنظمة، توفر هذه المهارات تؤثر في اداء المنظمة وتنظيم العلاقة بينها وبين النقابات التي تنتمي اليها . </a:t>
            </a:r>
            <a:endParaRPr lang="en-US" sz="18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77C7D11-ADDD-4650-A84C-2BCC09FD3CDB}" type="slidenum">
              <a:rPr lang="ar-IQ"/>
              <a:pPr>
                <a:defRPr/>
              </a:pPr>
              <a:t>62</a:t>
            </a:fld>
            <a:endParaRPr lang="ar-IQ"/>
          </a:p>
        </p:txBody>
      </p:sp>
      <p:sp>
        <p:nvSpPr>
          <p:cNvPr id="3" name="عنصر نائب للمحتوى 2"/>
          <p:cNvSpPr>
            <a:spLocks noGrp="1"/>
          </p:cNvSpPr>
          <p:nvPr>
            <p:ph sz="quarter" idx="1"/>
          </p:nvPr>
        </p:nvSpPr>
        <p:spPr>
          <a:xfrm>
            <a:off x="467544" y="2348880"/>
            <a:ext cx="8229600" cy="4010769"/>
          </a:xfrm>
        </p:spPr>
        <p:txBody>
          <a:bodyPr>
            <a:noAutofit/>
          </a:bodyPr>
          <a:lstStyle/>
          <a:p>
            <a:pPr marL="342900" indent="-342900" algn="r" rtl="1" fontAlgn="auto">
              <a:spcBef>
                <a:spcPts val="580"/>
              </a:spcBef>
              <a:spcAft>
                <a:spcPts val="0"/>
              </a:spcAft>
              <a:buFont typeface="+mj-lt"/>
              <a:buAutoNum type="arabicPeriod"/>
              <a:defRPr/>
            </a:pPr>
            <a:r>
              <a:rPr lang="x-none" sz="2200" dirty="0" smtClean="0">
                <a:solidFill>
                  <a:srgbClr val="FF0000"/>
                </a:solidFill>
                <a:latin typeface="Apple Symbols"/>
                <a:cs typeface="Apple Symbols"/>
              </a:rPr>
              <a:t>ا</a:t>
            </a:r>
            <a:r>
              <a:rPr lang="x-none" sz="2200" b="1" dirty="0" smtClean="0">
                <a:solidFill>
                  <a:srgbClr val="FF0000"/>
                </a:solidFill>
                <a:latin typeface="Apple Symbols"/>
                <a:cs typeface="Apple Symbols"/>
              </a:rPr>
              <a:t>لمالكون </a:t>
            </a:r>
            <a:r>
              <a:rPr lang="x-none" sz="2200" dirty="0" smtClean="0">
                <a:solidFill>
                  <a:srgbClr val="FF0000"/>
                </a:solidFill>
                <a:latin typeface="Apple Symbols"/>
                <a:cs typeface="Apple Symbols"/>
              </a:rPr>
              <a:t>: </a:t>
            </a:r>
            <a:r>
              <a:rPr lang="x-none" sz="2200" dirty="0" smtClean="0">
                <a:latin typeface="Apple Symbols"/>
                <a:cs typeface="Apple Symbols"/>
              </a:rPr>
              <a:t>وهم الافراد والكيانات الذين لديهم الملكية القانونية للاعمال او المنظمات ، حيث يمكن ان تكون ملكية فردية كان تكون اعمال صغيرة او عائلية او قد تكون مساهمة في شركة .ويشكل المالكون عنصرا مهما في البيئة الداخلية للمنظمة باعتبارهم المستفيد الرئيسي من وجود المنظمة وتطورها ونموها.</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مجلس الادارة : </a:t>
            </a:r>
            <a:r>
              <a:rPr lang="x-none" sz="2200" dirty="0" smtClean="0">
                <a:latin typeface="Apple Symbols"/>
                <a:cs typeface="Apple Symbols"/>
              </a:rPr>
              <a:t>ينتخب مجلس الادارة من قبل المساهمين للاشراف على الادارة العامة للمنظمة ومراقبة عملها والحفاظ على مصلحة المساهمين وقد يكون تأثير مجلس الادارة قويا في رسم الاتجاه ومسار المنظمة وعملها ويتدخل كثيرا في عمل الادارة او قد يكون المصادقة على ما تعرضه عليه الادارة العليا من قرارات.</a:t>
            </a:r>
            <a:endParaRPr lang="en-US" sz="2200" dirty="0" smtClean="0">
              <a:latin typeface="Apple Symbols"/>
              <a:cs typeface="Apple Symbols"/>
            </a:endParaRPr>
          </a:p>
          <a:p>
            <a:pPr marL="342900" indent="-342900" algn="r" rtl="1" fontAlgn="auto">
              <a:spcBef>
                <a:spcPts val="580"/>
              </a:spcBef>
              <a:spcAft>
                <a:spcPts val="0"/>
              </a:spcAft>
              <a:buFont typeface="+mj-lt"/>
              <a:buAutoNum type="arabicPeriod"/>
              <a:defRPr/>
            </a:pPr>
            <a:r>
              <a:rPr lang="x-none" sz="2200" b="1" dirty="0">
                <a:solidFill>
                  <a:srgbClr val="FF0000"/>
                </a:solidFill>
                <a:latin typeface="Apple Symbols"/>
                <a:cs typeface="Apple Symbols"/>
              </a:rPr>
              <a:t>العاملون : </a:t>
            </a:r>
            <a:r>
              <a:rPr lang="x-none" sz="2200" dirty="0" smtClean="0">
                <a:latin typeface="Apple Symbols"/>
                <a:cs typeface="Apple Symbols"/>
              </a:rPr>
              <a:t>ويشكل عنصر اساسي و مهم في بيئة النظمة الداخلية حيث يعتمد عليهم اداء المنظمة بشكل كبير ويشمل كافة الافراد الذين يعملون في المنظمة سواء كانوا فنيين او موظفين اداريين ويمكن ان يكونوا على الملاك الدائم او بعقود مؤقتة .</a:t>
            </a:r>
            <a:endParaRPr lang="en-US" sz="2200" dirty="0" smtClean="0">
              <a:latin typeface="Apple Symbols"/>
              <a:cs typeface="Apple Symbols"/>
            </a:endParaRPr>
          </a:p>
        </p:txBody>
      </p:sp>
      <p:sp>
        <p:nvSpPr>
          <p:cNvPr id="6" name="Rectangle 5"/>
          <p:cNvSpPr/>
          <p:nvPr/>
        </p:nvSpPr>
        <p:spPr>
          <a:xfrm>
            <a:off x="251520" y="908720"/>
            <a:ext cx="8424936" cy="1213152"/>
          </a:xfrm>
          <a:prstGeom prst="rect">
            <a:avLst/>
          </a:prstGeom>
          <a:noFill/>
        </p:spPr>
        <p:txBody>
          <a:bodyPr wrap="square" lIns="91440" tIns="45720" rIns="91440" bIns="45720">
            <a:spAutoFit/>
          </a:bodyPr>
          <a:lstStyle/>
          <a:p>
            <a:pPr marL="274320" indent="-274320" algn="ctr" rtl="1" fontAlgn="auto">
              <a:spcBef>
                <a:spcPts val="580"/>
              </a:spcBef>
              <a:spcAft>
                <a:spcPts val="0"/>
              </a:spcAft>
              <a:buFont typeface="Wingdings 2"/>
              <a:buNone/>
              <a:defRPr/>
            </a:pPr>
            <a:r>
              <a:rPr lang="x-none" sz="4400" dirty="0" smtClean="0">
                <a:solidFill>
                  <a:srgbClr val="FF0000"/>
                </a:solidFill>
                <a:latin typeface="Apple Symbols"/>
                <a:cs typeface="Apple Symbols"/>
              </a:rPr>
              <a:t>ثالثا: البيئة الداخلية</a:t>
            </a:r>
          </a:p>
          <a:p>
            <a:pPr marL="274320" indent="-274320" algn="r" rtl="1" fontAlgn="auto">
              <a:spcBef>
                <a:spcPts val="580"/>
              </a:spcBef>
              <a:spcAft>
                <a:spcPts val="0"/>
              </a:spcAft>
              <a:buFont typeface="Wingdings 2"/>
              <a:buNone/>
              <a:defRPr/>
            </a:pPr>
            <a:r>
              <a:rPr lang="x-none" sz="2400" dirty="0" smtClean="0">
                <a:latin typeface="Apple Symbols"/>
                <a:cs typeface="Apple Symbols"/>
              </a:rPr>
              <a:t>و </a:t>
            </a:r>
            <a:r>
              <a:rPr lang="x-none" sz="2400" dirty="0">
                <a:latin typeface="Apple Symbols"/>
                <a:cs typeface="Apple Symbols"/>
              </a:rPr>
              <a:t>تتمثل بالظروف والقوى والعناصر المتواجدة داخل حدود المنظمة وتشمل </a:t>
            </a:r>
            <a:r>
              <a:rPr lang="x-none" sz="2400" dirty="0" smtClean="0">
                <a:latin typeface="Apple Symbols"/>
                <a:cs typeface="Apple Symbols"/>
              </a:rPr>
              <a:t>:</a:t>
            </a:r>
            <a:endParaRPr lang="en-US" sz="2400"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77C7D11-ADDD-4650-A84C-2BCC09FD3CDB}" type="slidenum">
              <a:rPr lang="ar-IQ"/>
              <a:pPr>
                <a:defRPr/>
              </a:pPr>
              <a:t>63</a:t>
            </a:fld>
            <a:endParaRPr lang="ar-IQ"/>
          </a:p>
        </p:txBody>
      </p:sp>
      <p:sp>
        <p:nvSpPr>
          <p:cNvPr id="3" name="عنصر نائب للمحتوى 2"/>
          <p:cNvSpPr>
            <a:spLocks noGrp="1"/>
          </p:cNvSpPr>
          <p:nvPr>
            <p:ph sz="quarter" idx="1"/>
          </p:nvPr>
        </p:nvSpPr>
        <p:spPr>
          <a:xfrm>
            <a:off x="457200" y="714375"/>
            <a:ext cx="8229600" cy="5610225"/>
          </a:xfrm>
        </p:spPr>
        <p:txBody>
          <a:bodyPr>
            <a:normAutofit/>
          </a:bodyPr>
          <a:lstStyle/>
          <a:p>
            <a:pPr marL="457200" indent="-457200" algn="r" rtl="1" fontAlgn="auto">
              <a:spcBef>
                <a:spcPts val="580"/>
              </a:spcBef>
              <a:spcAft>
                <a:spcPts val="0"/>
              </a:spcAft>
              <a:buFont typeface="+mj-lt"/>
              <a:buAutoNum type="arabicPeriod" startAt="4"/>
              <a:defRPr/>
            </a:pPr>
            <a:r>
              <a:rPr lang="x-none" sz="2200" b="1" dirty="0" smtClean="0">
                <a:solidFill>
                  <a:srgbClr val="FF0000"/>
                </a:solidFill>
              </a:rPr>
              <a:t>البيئة </a:t>
            </a:r>
            <a:r>
              <a:rPr lang="x-none" sz="2200" b="1" dirty="0">
                <a:solidFill>
                  <a:srgbClr val="FF0000"/>
                </a:solidFill>
              </a:rPr>
              <a:t>المادية : </a:t>
            </a:r>
            <a:r>
              <a:rPr lang="x-none" sz="2200" dirty="0"/>
              <a:t>وتتمثل بمختلف ممتلكات المنظمة المادية مثل التجهيزات والمكائن والمباني والمعدات والمكاتب وغيرها .</a:t>
            </a:r>
            <a:endParaRPr lang="en-US" sz="2200" dirty="0"/>
          </a:p>
          <a:p>
            <a:pPr marL="457200" indent="-457200" algn="r" rtl="1" fontAlgn="auto">
              <a:spcBef>
                <a:spcPts val="580"/>
              </a:spcBef>
              <a:spcAft>
                <a:spcPts val="0"/>
              </a:spcAft>
              <a:buFont typeface="+mj-lt"/>
              <a:buAutoNum type="arabicPeriod" startAt="4"/>
              <a:defRPr/>
            </a:pPr>
            <a:r>
              <a:rPr lang="x-none" sz="2200" b="1" dirty="0">
                <a:solidFill>
                  <a:srgbClr val="FF0000"/>
                </a:solidFill>
              </a:rPr>
              <a:t>الاهداف : </a:t>
            </a:r>
            <a:r>
              <a:rPr lang="x-none" sz="2200" dirty="0"/>
              <a:t>قد تسمى بالاغراض والتي هي حالات مرغوبة تهدف المنظمة وفروعها تحقيقها في المستقبل القريب او البعيد .</a:t>
            </a:r>
            <a:endParaRPr lang="en-US" sz="2200" dirty="0"/>
          </a:p>
          <a:p>
            <a:pPr marL="457200" indent="-457200" algn="r" rtl="1" fontAlgn="auto">
              <a:spcBef>
                <a:spcPts val="580"/>
              </a:spcBef>
              <a:spcAft>
                <a:spcPts val="0"/>
              </a:spcAft>
              <a:buFont typeface="+mj-lt"/>
              <a:buAutoNum type="arabicPeriod" startAt="4"/>
              <a:defRPr/>
            </a:pPr>
            <a:r>
              <a:rPr lang="x-none" sz="2200" b="1" dirty="0" smtClean="0">
                <a:solidFill>
                  <a:srgbClr val="FF0000"/>
                </a:solidFill>
              </a:rPr>
              <a:t>الاعمال </a:t>
            </a:r>
            <a:r>
              <a:rPr lang="x-none" sz="2200" b="1" dirty="0">
                <a:solidFill>
                  <a:srgbClr val="FF0000"/>
                </a:solidFill>
              </a:rPr>
              <a:t>: </a:t>
            </a:r>
            <a:r>
              <a:rPr lang="x-none" sz="2400" dirty="0" smtClean="0"/>
              <a:t>هي تلك الانشطة التي يتم اداءها من قبل العاملين والتكنولوجيا المستخدمة عند التعامل مع المواد والمعلومات لغرض الوصول الى الاهداف . </a:t>
            </a:r>
            <a:endParaRPr lang="en-US" sz="2400" dirty="0" smtClean="0"/>
          </a:p>
          <a:p>
            <a:pPr marL="457200" indent="-457200" algn="r" rtl="1" fontAlgn="auto">
              <a:spcBef>
                <a:spcPts val="580"/>
              </a:spcBef>
              <a:spcAft>
                <a:spcPts val="0"/>
              </a:spcAft>
              <a:buFont typeface="+mj-lt"/>
              <a:buAutoNum type="arabicPeriod" startAt="4"/>
              <a:defRPr/>
            </a:pPr>
            <a:r>
              <a:rPr lang="x-none" sz="2200" b="1" dirty="0">
                <a:solidFill>
                  <a:srgbClr val="FF0000"/>
                </a:solidFill>
              </a:rPr>
              <a:t>المالية </a:t>
            </a:r>
            <a:r>
              <a:rPr lang="x-none" sz="2400" dirty="0" smtClean="0"/>
              <a:t>: تشمل الموارد المالية المتاحة لمنظمة </a:t>
            </a:r>
            <a:endParaRPr lang="en-US" sz="2400" dirty="0" smtClean="0"/>
          </a:p>
          <a:p>
            <a:pPr marL="457200" indent="-457200" algn="r" rtl="1" fontAlgn="auto">
              <a:spcBef>
                <a:spcPts val="580"/>
              </a:spcBef>
              <a:spcAft>
                <a:spcPts val="0"/>
              </a:spcAft>
              <a:buFont typeface="+mj-lt"/>
              <a:buAutoNum type="arabicPeriod" startAt="4"/>
              <a:defRPr/>
            </a:pPr>
            <a:r>
              <a:rPr lang="x-none" sz="2200" b="1" dirty="0">
                <a:solidFill>
                  <a:srgbClr val="FF0000"/>
                </a:solidFill>
              </a:rPr>
              <a:t>الهيكل</a:t>
            </a:r>
            <a:r>
              <a:rPr lang="x-none" sz="2200" b="1" dirty="0" smtClean="0">
                <a:solidFill>
                  <a:srgbClr val="FF0000"/>
                </a:solidFill>
              </a:rPr>
              <a:t>: </a:t>
            </a:r>
            <a:r>
              <a:rPr lang="x-none" sz="2400" dirty="0" smtClean="0"/>
              <a:t>يشمل المهام المقسمة او المنسقة ضمن الهياكل الرسمية وغير الرسمية التي تستطيع المنظمة من خلال الجهود الهامة التي تملكها بلوغ الاهداف. </a:t>
            </a:r>
            <a:endParaRPr lang="en-US" sz="2400" dirty="0" smtClean="0"/>
          </a:p>
          <a:p>
            <a:pPr marL="457200" indent="-457200" algn="r" rtl="1" fontAlgn="auto">
              <a:spcBef>
                <a:spcPts val="580"/>
              </a:spcBef>
              <a:spcAft>
                <a:spcPts val="0"/>
              </a:spcAft>
              <a:buFont typeface="+mj-lt"/>
              <a:buAutoNum type="arabicPeriod" startAt="4"/>
              <a:defRPr/>
            </a:pPr>
            <a:r>
              <a:rPr lang="x-none" sz="2200" b="1" dirty="0">
                <a:solidFill>
                  <a:srgbClr val="FF0000"/>
                </a:solidFill>
              </a:rPr>
              <a:t>الثقافة: </a:t>
            </a:r>
            <a:r>
              <a:rPr lang="x-none" sz="2400" dirty="0" smtClean="0"/>
              <a:t>وتشمل الاعراف والقيم والمعتقدات والمعايير الاجتماعية. </a:t>
            </a:r>
            <a:endParaRPr lang="en-US" sz="2400" dirty="0" smtClean="0"/>
          </a:p>
          <a:p>
            <a:pPr marL="457200" indent="-457200" algn="just" rtl="1" fontAlgn="auto">
              <a:spcBef>
                <a:spcPts val="580"/>
              </a:spcBef>
              <a:spcAft>
                <a:spcPts val="0"/>
              </a:spcAft>
              <a:buFont typeface="+mj-lt"/>
              <a:buAutoNum type="arabicPeriod" startAt="4"/>
              <a:defRPr/>
            </a:pPr>
            <a:r>
              <a:rPr lang="x-none" sz="2200" b="1" dirty="0">
                <a:solidFill>
                  <a:srgbClr val="FF0000"/>
                </a:solidFill>
              </a:rPr>
              <a:t>القوة والسلطة: </a:t>
            </a:r>
            <a:r>
              <a:rPr lang="x-none" sz="2400" dirty="0" smtClean="0"/>
              <a:t>هي القوة اللازمة لتوزيع المصادر الممكن تحديدها او المتاحة امام المنظمة. </a:t>
            </a:r>
            <a:endParaRPr lang="en-US" sz="2400" dirty="0"/>
          </a:p>
        </p:txBody>
      </p:sp>
    </p:spTree>
    <p:extLst>
      <p:ext uri="{BB962C8B-B14F-4D97-AF65-F5344CB8AC3E}">
        <p14:creationId xmlns:p14="http://schemas.microsoft.com/office/powerpoint/2010/main" val="246434097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777C7D11-ADDD-4650-A84C-2BCC09FD3CDB}" type="slidenum">
              <a:rPr lang="ar-IQ"/>
              <a:pPr>
                <a:defRPr/>
              </a:pPr>
              <a:t>64</a:t>
            </a:fld>
            <a:endParaRPr lang="ar-IQ"/>
          </a:p>
        </p:txBody>
      </p:sp>
      <p:sp>
        <p:nvSpPr>
          <p:cNvPr id="5" name="Oval 4"/>
          <p:cNvSpPr/>
          <p:nvPr/>
        </p:nvSpPr>
        <p:spPr>
          <a:xfrm>
            <a:off x="683568" y="908720"/>
            <a:ext cx="4536504" cy="4608512"/>
          </a:xfrm>
          <a:prstGeom prst="ellipse">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ar-sa" sz="4000" dirty="0" smtClean="0">
                <a:solidFill>
                  <a:schemeClr val="tx1"/>
                </a:solidFill>
              </a:rPr>
              <a:t>البيئة </a:t>
            </a:r>
          </a:p>
          <a:p>
            <a:r>
              <a:rPr lang="ar-sa" sz="4000" dirty="0" smtClean="0">
                <a:solidFill>
                  <a:schemeClr val="tx1"/>
                </a:solidFill>
              </a:rPr>
              <a:t>الداخلية</a:t>
            </a:r>
            <a:endParaRPr lang="en-US" sz="4000" dirty="0">
              <a:solidFill>
                <a:schemeClr val="tx1"/>
              </a:solidFill>
            </a:endParaRPr>
          </a:p>
        </p:txBody>
      </p:sp>
      <p:sp>
        <p:nvSpPr>
          <p:cNvPr id="8" name="Oval 7"/>
          <p:cNvSpPr/>
          <p:nvPr/>
        </p:nvSpPr>
        <p:spPr>
          <a:xfrm>
            <a:off x="3347864" y="908720"/>
            <a:ext cx="4536504" cy="4608512"/>
          </a:xfrm>
          <a:prstGeom prst="ellipse">
            <a:avLst/>
          </a:prstGeom>
          <a:noFill/>
          <a:ln w="190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ar-sa" sz="4000" dirty="0" smtClean="0">
                <a:solidFill>
                  <a:schemeClr val="tx1"/>
                </a:solidFill>
              </a:rPr>
              <a:t>      البيئة         البيئة </a:t>
            </a:r>
          </a:p>
          <a:p>
            <a:r>
              <a:rPr lang="ar-sa" sz="4000" dirty="0" smtClean="0">
                <a:solidFill>
                  <a:schemeClr val="tx1"/>
                </a:solidFill>
              </a:rPr>
              <a:t>العامة       الخاصة</a:t>
            </a:r>
            <a:endParaRPr lang="en-US" sz="4000" dirty="0">
              <a:solidFill>
                <a:schemeClr val="tx1"/>
              </a:solidFill>
            </a:endParaRPr>
          </a:p>
        </p:txBody>
      </p:sp>
      <p:sp>
        <p:nvSpPr>
          <p:cNvPr id="6" name="TextBox 5"/>
          <p:cNvSpPr txBox="1"/>
          <p:nvPr/>
        </p:nvSpPr>
        <p:spPr>
          <a:xfrm>
            <a:off x="2843808" y="5805264"/>
            <a:ext cx="3456384" cy="461665"/>
          </a:xfrm>
          <a:prstGeom prst="rect">
            <a:avLst/>
          </a:prstGeom>
          <a:noFill/>
        </p:spPr>
        <p:txBody>
          <a:bodyPr wrap="square" rtlCol="0">
            <a:spAutoFit/>
          </a:bodyPr>
          <a:lstStyle/>
          <a:p>
            <a:pPr algn="ctr"/>
            <a:r>
              <a:rPr lang="ar-sa" sz="2400" dirty="0" smtClean="0">
                <a:solidFill>
                  <a:srgbClr val="FF0000"/>
                </a:solidFill>
                <a:latin typeface="Apple Symbols"/>
                <a:cs typeface="Apple Symbols"/>
              </a:rPr>
              <a:t>(أنواع البيئة)</a:t>
            </a:r>
            <a:endParaRPr lang="en-US" sz="2400" dirty="0">
              <a:solidFill>
                <a:srgbClr val="FF0000"/>
              </a:solidFill>
              <a:latin typeface="Apple Symbols"/>
              <a:cs typeface="Apple Symbols"/>
            </a:endParaRPr>
          </a:p>
        </p:txBody>
      </p:sp>
    </p:spTree>
    <p:extLst>
      <p:ext uri="{BB962C8B-B14F-4D97-AF65-F5344CB8AC3E}">
        <p14:creationId xmlns:p14="http://schemas.microsoft.com/office/powerpoint/2010/main" val="2762368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775542"/>
          </a:xfrm>
        </p:spPr>
        <p:txBody>
          <a:bodyPr>
            <a:noAutofit/>
          </a:bodyPr>
          <a:lstStyle/>
          <a:p>
            <a:pPr algn="ctr"/>
            <a:r>
              <a:rPr lang="x-none" dirty="0">
                <a:solidFill>
                  <a:srgbClr val="FF0000"/>
                </a:solidFill>
                <a:latin typeface="Apple Symbols"/>
                <a:ea typeface="+mn-ea"/>
                <a:cs typeface="Apple Symbols"/>
              </a:rPr>
              <a:t>الأهداف </a:t>
            </a:r>
            <a:r>
              <a:rPr lang="x-none" dirty="0" err="1">
                <a:solidFill>
                  <a:srgbClr val="FF0000"/>
                </a:solidFill>
                <a:latin typeface="Apple Symbols"/>
                <a:ea typeface="+mn-ea"/>
                <a:cs typeface="Apple Symbols"/>
              </a:rPr>
              <a:t>المنظمية</a:t>
            </a:r>
            <a:r>
              <a:rPr lang="x-none" dirty="0">
                <a:solidFill>
                  <a:srgbClr val="FF0000"/>
                </a:solidFill>
                <a:latin typeface="Apple Symbols"/>
                <a:ea typeface="+mn-ea"/>
                <a:cs typeface="Apple Symbols"/>
              </a:rPr>
              <a:t> والتخطيط </a:t>
            </a:r>
            <a:endParaRPr lang="ar-IQ" dirty="0">
              <a:solidFill>
                <a:srgbClr val="FF0000"/>
              </a:solidFill>
              <a:latin typeface="Apple Symbols"/>
              <a:ea typeface="+mn-ea"/>
              <a:cs typeface="Apple Symbols"/>
            </a:endParaRPr>
          </a:p>
        </p:txBody>
      </p:sp>
      <p:sp>
        <p:nvSpPr>
          <p:cNvPr id="3" name="عنصر نائب للمحتوى 2"/>
          <p:cNvSpPr>
            <a:spLocks noGrp="1"/>
          </p:cNvSpPr>
          <p:nvPr>
            <p:ph idx="1"/>
          </p:nvPr>
        </p:nvSpPr>
        <p:spPr>
          <a:xfrm>
            <a:off x="106778" y="1025188"/>
            <a:ext cx="8929718" cy="5572164"/>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r" rtl="1">
              <a:buNone/>
            </a:pPr>
            <a:r>
              <a:rPr lang="en-US" dirty="0">
                <a:latin typeface="Apple Symbols"/>
                <a:cs typeface="Apple Symbols"/>
              </a:rPr>
              <a:t> </a:t>
            </a:r>
            <a:r>
              <a:rPr lang="x-none" dirty="0">
                <a:latin typeface="Apple Symbols"/>
                <a:cs typeface="Apple Symbols"/>
              </a:rPr>
              <a:t>مفهوم الأهداف</a:t>
            </a:r>
            <a:endParaRPr lang="en-US" dirty="0">
              <a:latin typeface="Apple Symbols"/>
              <a:cs typeface="Apple Symbols"/>
            </a:endParaRPr>
          </a:p>
          <a:p>
            <a:pPr algn="r" rtl="1">
              <a:buNone/>
            </a:pPr>
            <a:r>
              <a:rPr lang="en-US" dirty="0" smtClean="0">
                <a:solidFill>
                  <a:srgbClr val="FF0000"/>
                </a:solidFill>
                <a:latin typeface="Apple Symbols"/>
                <a:cs typeface="Apple Symbols"/>
              </a:rPr>
              <a:t> </a:t>
            </a:r>
            <a:r>
              <a:rPr lang="x-none" dirty="0" smtClean="0">
                <a:solidFill>
                  <a:srgbClr val="FF0000"/>
                </a:solidFill>
                <a:latin typeface="Apple Symbols"/>
                <a:cs typeface="Apple Symbols"/>
              </a:rPr>
              <a:t>أولا</a:t>
            </a:r>
            <a:r>
              <a:rPr lang="x-none" dirty="0" smtClean="0">
                <a:latin typeface="Apple Symbols"/>
                <a:cs typeface="Apple Symbols"/>
              </a:rPr>
              <a:t> : الأهداف:</a:t>
            </a:r>
            <a:r>
              <a:rPr lang="en-US" dirty="0" smtClean="0">
                <a:latin typeface="Apple Symbols"/>
                <a:cs typeface="Apple Symbols"/>
              </a:rPr>
              <a:t> </a:t>
            </a:r>
            <a:r>
              <a:rPr lang="x-none" dirty="0" smtClean="0">
                <a:latin typeface="Apple Symbols"/>
                <a:cs typeface="Apple Symbols"/>
              </a:rPr>
              <a:t>إنها </a:t>
            </a:r>
            <a:r>
              <a:rPr lang="ar-IQ" dirty="0" smtClean="0">
                <a:latin typeface="Apple Symbols"/>
                <a:cs typeface="Apple Symbols"/>
              </a:rPr>
              <a:t>نتائج </a:t>
            </a:r>
            <a:r>
              <a:rPr lang="x-none" dirty="0" smtClean="0">
                <a:latin typeface="Apple Symbols"/>
                <a:cs typeface="Apple Symbols"/>
              </a:rPr>
              <a:t>أو النهايات المرغوبة التي تسعى المنظمة للوصول إليها أو تحقيقها.</a:t>
            </a:r>
            <a:endParaRPr lang="en-US" dirty="0" smtClean="0">
              <a:latin typeface="Apple Symbols"/>
              <a:cs typeface="Apple Symbols"/>
            </a:endParaRPr>
          </a:p>
          <a:p>
            <a:pPr algn="r" rtl="1">
              <a:buNone/>
            </a:pPr>
            <a:endParaRPr lang="en-US" sz="1200" dirty="0" smtClean="0">
              <a:latin typeface="Apple Symbols"/>
              <a:cs typeface="Apple Symbols"/>
            </a:endParaRPr>
          </a:p>
          <a:p>
            <a:pPr algn="r" rtl="1">
              <a:buNone/>
            </a:pPr>
            <a:r>
              <a:rPr lang="en-US" dirty="0" smtClean="0">
                <a:solidFill>
                  <a:srgbClr val="FF0000"/>
                </a:solidFill>
                <a:latin typeface="Apple Symbols"/>
                <a:cs typeface="Apple Symbols"/>
              </a:rPr>
              <a:t>  </a:t>
            </a:r>
            <a:r>
              <a:rPr lang="x-none" dirty="0" smtClean="0">
                <a:solidFill>
                  <a:srgbClr val="FF0000"/>
                </a:solidFill>
                <a:latin typeface="Apple Symbols"/>
                <a:cs typeface="Apple Symbols"/>
              </a:rPr>
              <a:t>ثانيا </a:t>
            </a:r>
            <a:r>
              <a:rPr lang="x-none" dirty="0" smtClean="0">
                <a:latin typeface="Apple Symbols"/>
                <a:cs typeface="Apple Symbols"/>
              </a:rPr>
              <a:t>:</a:t>
            </a:r>
            <a:r>
              <a:rPr lang="x-none" dirty="0" smtClean="0">
                <a:solidFill>
                  <a:schemeClr val="accent1">
                    <a:lumMod val="75000"/>
                  </a:schemeClr>
                </a:solidFill>
                <a:latin typeface="Apple Symbols"/>
                <a:cs typeface="Apple Symbols"/>
              </a:rPr>
              <a:t>أنواع أهداف المنظمة</a:t>
            </a:r>
            <a:endParaRPr lang="en-US" dirty="0" smtClean="0">
              <a:solidFill>
                <a:schemeClr val="accent1">
                  <a:lumMod val="75000"/>
                </a:schemeClr>
              </a:solidFill>
              <a:latin typeface="Apple Symbols"/>
              <a:cs typeface="Apple Symbols"/>
            </a:endParaRPr>
          </a:p>
          <a:p>
            <a:pPr algn="r" rtl="1">
              <a:buNone/>
            </a:pPr>
            <a:r>
              <a:rPr lang="ar-IQ" dirty="0" smtClean="0">
                <a:latin typeface="Apple Symbols"/>
                <a:cs typeface="Apple Symbols"/>
              </a:rPr>
              <a:t> </a:t>
            </a:r>
            <a:r>
              <a:rPr lang="x-none" dirty="0" smtClean="0">
                <a:latin typeface="Apple Symbols"/>
                <a:cs typeface="Apple Symbols"/>
              </a:rPr>
              <a:t>يمكن تقسيم الأهداف إلى ستة أنواع أساسية </a:t>
            </a:r>
            <a:r>
              <a:rPr lang="ar-IQ" dirty="0" smtClean="0">
                <a:latin typeface="Apple Symbols"/>
                <a:cs typeface="Apple Symbols"/>
              </a:rPr>
              <a:t>وكالاتي:</a:t>
            </a:r>
            <a:endParaRPr lang="en-US" dirty="0" smtClean="0">
              <a:latin typeface="Apple Symbols"/>
              <a:cs typeface="Apple Symbols"/>
            </a:endParaRPr>
          </a:p>
          <a:p>
            <a:pPr lvl="0" algn="r" rtl="1">
              <a:buClr>
                <a:schemeClr val="tx1">
                  <a:lumMod val="85000"/>
                  <a:lumOff val="15000"/>
                </a:schemeClr>
              </a:buClr>
              <a:buFont typeface="+mj-lt"/>
              <a:buAutoNum type="arabicPeriod"/>
            </a:pPr>
            <a:r>
              <a:rPr lang="x-none" dirty="0">
                <a:solidFill>
                  <a:srgbClr val="0000FF"/>
                </a:solidFill>
                <a:latin typeface="Apple Symbols"/>
                <a:cs typeface="Apple Symbols"/>
              </a:rPr>
              <a:t>هدف الربحية :أي </a:t>
            </a:r>
            <a:r>
              <a:rPr lang="x-none" dirty="0" smtClean="0">
                <a:solidFill>
                  <a:srgbClr val="0000FF"/>
                </a:solidFill>
                <a:latin typeface="Apple Symbols"/>
                <a:cs typeface="Apple Symbols"/>
              </a:rPr>
              <a:t>الحصول على الربح من </a:t>
            </a:r>
            <a:r>
              <a:rPr lang="x-none" dirty="0">
                <a:solidFill>
                  <a:srgbClr val="0000FF"/>
                </a:solidFill>
                <a:latin typeface="Apple Symbols"/>
                <a:cs typeface="Apple Symbols"/>
              </a:rPr>
              <a:t>مبيعات </a:t>
            </a:r>
            <a:r>
              <a:rPr lang="ar-IQ" dirty="0">
                <a:solidFill>
                  <a:srgbClr val="0000FF"/>
                </a:solidFill>
                <a:latin typeface="Apple Symbols"/>
                <a:cs typeface="Apple Symbols"/>
              </a:rPr>
              <a:t>و</a:t>
            </a:r>
            <a:r>
              <a:rPr lang="x-none" dirty="0">
                <a:solidFill>
                  <a:srgbClr val="0000FF"/>
                </a:solidFill>
                <a:latin typeface="Apple Symbols"/>
                <a:cs typeface="Apple Symbols"/>
              </a:rPr>
              <a:t>مخرجاتها لتوزيع جزء منها </a:t>
            </a:r>
            <a:r>
              <a:rPr lang="ar-IQ" dirty="0">
                <a:solidFill>
                  <a:srgbClr val="0000FF"/>
                </a:solidFill>
                <a:latin typeface="Apple Symbols"/>
                <a:cs typeface="Apple Symbols"/>
              </a:rPr>
              <a:t> </a:t>
            </a:r>
            <a:r>
              <a:rPr lang="x-none" dirty="0">
                <a:solidFill>
                  <a:srgbClr val="0000FF"/>
                </a:solidFill>
                <a:latin typeface="Apple Symbols"/>
                <a:cs typeface="Apple Symbols"/>
              </a:rPr>
              <a:t>للمالكين واحتجاز الباقي في المنظمة لأغراض التوسع والتطوير.</a:t>
            </a:r>
            <a:endParaRPr lang="en-US" dirty="0">
              <a:solidFill>
                <a:srgbClr val="0000FF"/>
              </a:solidFill>
              <a:latin typeface="Apple Symbols"/>
              <a:cs typeface="Apple Symbols"/>
            </a:endParaRPr>
          </a:p>
          <a:p>
            <a:pPr lvl="0" algn="r" rtl="1">
              <a:buClr>
                <a:schemeClr val="tx1">
                  <a:lumMod val="85000"/>
                  <a:lumOff val="15000"/>
                </a:schemeClr>
              </a:buClr>
              <a:buFont typeface="+mj-lt"/>
              <a:buAutoNum type="arabicPeriod"/>
            </a:pPr>
            <a:r>
              <a:rPr lang="x-none" dirty="0">
                <a:solidFill>
                  <a:srgbClr val="996600"/>
                </a:solidFill>
                <a:latin typeface="Apple Symbols"/>
                <a:cs typeface="Apple Symbols"/>
              </a:rPr>
              <a:t>أهداف خدمة الزبون : تهدف المنظمة إلى تقديم مخرجاتها بجودة عالية وبسعر مناسب وتوقت المناسب وكمية المناسبة بالشكل الذي يلبي حاجات ورغبات الزبائن .</a:t>
            </a:r>
            <a:endParaRPr lang="en-US" dirty="0">
              <a:solidFill>
                <a:srgbClr val="996600"/>
              </a:solidFill>
              <a:latin typeface="Apple Symbols"/>
              <a:cs typeface="Apple Symbols"/>
            </a:endParaRPr>
          </a:p>
          <a:p>
            <a:pPr lvl="0" algn="r" rtl="1">
              <a:buClr>
                <a:schemeClr val="tx1">
                  <a:lumMod val="85000"/>
                  <a:lumOff val="15000"/>
                </a:schemeClr>
              </a:buClr>
              <a:buFont typeface="+mj-lt"/>
              <a:buAutoNum type="arabicPeriod"/>
            </a:pPr>
            <a:r>
              <a:rPr lang="x-none" dirty="0">
                <a:solidFill>
                  <a:srgbClr val="996600"/>
                </a:solidFill>
                <a:latin typeface="Apple Symbols"/>
                <a:cs typeface="Apple Symbols"/>
              </a:rPr>
              <a:t>الأهداف التكنولوجية: أي الرغبة في الحصول على التكنولوجيا المتطورة باستمرار ذات العلاقة باختصاص المنظمة والتي تؤدي إلى تنويع المخرجات وتحسين جودتها بالبحث والتطوير .</a:t>
            </a:r>
            <a:endParaRPr lang="en-US" dirty="0">
              <a:solidFill>
                <a:srgbClr val="996600"/>
              </a:solidFill>
              <a:latin typeface="Apple Symbols"/>
              <a:cs typeface="Apple Symbols"/>
            </a:endParaRPr>
          </a:p>
          <a:p>
            <a:pPr algn="r" rtl="1">
              <a:buNone/>
            </a:pP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65</a:t>
            </a:fld>
            <a:endParaRPr lang="ar-IQ"/>
          </a:p>
        </p:txBody>
      </p:sp>
    </p:spTree>
    <p:extLst>
      <p:ext uri="{BB962C8B-B14F-4D97-AF65-F5344CB8AC3E}">
        <p14:creationId xmlns:p14="http://schemas.microsoft.com/office/powerpoint/2010/main" val="369820003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4442266"/>
          </a:xfrm>
        </p:spPr>
        <p:style>
          <a:lnRef idx="2">
            <a:schemeClr val="accent2"/>
          </a:lnRef>
          <a:fillRef idx="1">
            <a:schemeClr val="lt1"/>
          </a:fillRef>
          <a:effectRef idx="0">
            <a:schemeClr val="accent2"/>
          </a:effectRef>
          <a:fontRef idx="minor">
            <a:schemeClr val="dk1"/>
          </a:fontRef>
        </p:style>
        <p:txBody>
          <a:bodyPr>
            <a:normAutofit/>
          </a:bodyPr>
          <a:lstStyle/>
          <a:p>
            <a:pPr marL="514350" lvl="0" indent="-514350" algn="r" rtl="1">
              <a:buClrTx/>
              <a:buFont typeface="+mj-lt"/>
              <a:buAutoNum type="arabicPeriod" startAt="4"/>
            </a:pPr>
            <a:r>
              <a:rPr lang="x-none" dirty="0">
                <a:solidFill>
                  <a:srgbClr val="990099"/>
                </a:solidFill>
                <a:latin typeface="Apple Symbols"/>
                <a:cs typeface="Apple Symbols"/>
              </a:rPr>
              <a:t>هدف النمو: تهدف المنظمة من خلال الأرباح التي تحصل عليها تطوير مخرجاتها وتقديم منتوجات جديدة لإشباع حاجات ورغبات المستهلكين بشكل أفضل</a:t>
            </a:r>
            <a:r>
              <a:rPr lang="ar-IQ" dirty="0">
                <a:solidFill>
                  <a:srgbClr val="990099"/>
                </a:solidFill>
                <a:latin typeface="Apple Symbols"/>
                <a:cs typeface="Apple Symbols"/>
              </a:rPr>
              <a:t>.</a:t>
            </a:r>
            <a:r>
              <a:rPr lang="x-none" dirty="0">
                <a:solidFill>
                  <a:srgbClr val="990099"/>
                </a:solidFill>
                <a:latin typeface="Apple Symbols"/>
                <a:cs typeface="Apple Symbols"/>
              </a:rPr>
              <a:t> </a:t>
            </a:r>
            <a:endParaRPr lang="en-US" dirty="0">
              <a:solidFill>
                <a:srgbClr val="990099"/>
              </a:solidFill>
              <a:latin typeface="Apple Symbols"/>
              <a:cs typeface="Apple Symbols"/>
            </a:endParaRPr>
          </a:p>
          <a:p>
            <a:pPr marL="514350" lvl="0" indent="-514350" algn="r" rtl="1">
              <a:buClrTx/>
              <a:buFont typeface="+mj-lt"/>
              <a:buAutoNum type="arabicPeriod" startAt="4"/>
            </a:pPr>
            <a:r>
              <a:rPr lang="x-none" dirty="0">
                <a:solidFill>
                  <a:srgbClr val="990099"/>
                </a:solidFill>
                <a:latin typeface="Apple Symbols"/>
                <a:cs typeface="Apple Symbols"/>
              </a:rPr>
              <a:t>هدف خدمة الأفراد العاملين</a:t>
            </a:r>
            <a:r>
              <a:rPr lang="ar-IQ" dirty="0">
                <a:solidFill>
                  <a:srgbClr val="990099"/>
                </a:solidFill>
                <a:latin typeface="Apple Symbols"/>
                <a:cs typeface="Apple Symbols"/>
              </a:rPr>
              <a:t> </a:t>
            </a:r>
            <a:r>
              <a:rPr lang="x-none"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ple Symbols"/>
                <a:cs typeface="Apple Symbols"/>
              </a:rPr>
              <a:t>:</a:t>
            </a:r>
            <a:r>
              <a:rPr lang="ar-IQ"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pple Symbols"/>
                <a:cs typeface="Apple Symbols"/>
              </a:rPr>
              <a:t> </a:t>
            </a:r>
            <a:r>
              <a:rPr lang="x-none" dirty="0">
                <a:solidFill>
                  <a:srgbClr val="0000FF"/>
                </a:solidFill>
                <a:latin typeface="Apple Symbols"/>
                <a:cs typeface="Apple Symbols"/>
              </a:rPr>
              <a:t>أي توفير العمل للأفراد وضمان الاستقرار فيه ورفع مستوى أدائهم وتحسين </a:t>
            </a:r>
            <a:r>
              <a:rPr lang="ar-IQ" dirty="0">
                <a:solidFill>
                  <a:srgbClr val="0000FF"/>
                </a:solidFill>
                <a:latin typeface="Apple Symbols"/>
                <a:cs typeface="Apple Symbols"/>
              </a:rPr>
              <a:t>ظ</a:t>
            </a:r>
            <a:r>
              <a:rPr lang="x-none" dirty="0" err="1">
                <a:solidFill>
                  <a:srgbClr val="0000FF"/>
                </a:solidFill>
                <a:latin typeface="Apple Symbols"/>
                <a:cs typeface="Apple Symbols"/>
              </a:rPr>
              <a:t>روف</a:t>
            </a:r>
            <a:r>
              <a:rPr lang="x-none" dirty="0">
                <a:solidFill>
                  <a:srgbClr val="0000FF"/>
                </a:solidFill>
                <a:latin typeface="Apple Symbols"/>
                <a:cs typeface="Apple Symbols"/>
              </a:rPr>
              <a:t> العمل وتحقيق الرضي الوظيفي لهم أي الاهتمام الشمولي للأفراد كما هو الحال في نظرية </a:t>
            </a:r>
            <a:r>
              <a:rPr lang="en-US" dirty="0">
                <a:solidFill>
                  <a:srgbClr val="0000FF"/>
                </a:solidFill>
                <a:latin typeface="Apple Symbols"/>
                <a:cs typeface="Apple Symbols"/>
              </a:rPr>
              <a:t>Z</a:t>
            </a:r>
            <a:r>
              <a:rPr lang="x-none" dirty="0">
                <a:solidFill>
                  <a:srgbClr val="0000FF"/>
                </a:solidFill>
                <a:latin typeface="Apple Symbols"/>
                <a:cs typeface="Apple Symbols"/>
              </a:rPr>
              <a:t> اليابانية</a:t>
            </a:r>
            <a:r>
              <a:rPr lang="ar-IQ" dirty="0">
                <a:solidFill>
                  <a:srgbClr val="0000FF"/>
                </a:solidFill>
                <a:latin typeface="Apple Symbols"/>
                <a:cs typeface="Apple Symbols"/>
              </a:rPr>
              <a:t>.</a:t>
            </a:r>
            <a:r>
              <a:rPr lang="x-none" dirty="0">
                <a:solidFill>
                  <a:srgbClr val="0000FF"/>
                </a:solidFill>
                <a:latin typeface="Apple Symbols"/>
                <a:cs typeface="Apple Symbols"/>
              </a:rPr>
              <a:t> </a:t>
            </a:r>
            <a:endParaRPr lang="en-US" dirty="0">
              <a:solidFill>
                <a:srgbClr val="0000FF"/>
              </a:solidFill>
              <a:latin typeface="Apple Symbols"/>
              <a:cs typeface="Apple Symbols"/>
            </a:endParaRPr>
          </a:p>
          <a:p>
            <a:pPr marL="514350" lvl="0" indent="-514350" algn="r" rtl="1">
              <a:buClrTx/>
              <a:buFont typeface="+mj-lt"/>
              <a:buAutoNum type="arabicPeriod" startAt="4"/>
            </a:pPr>
            <a:r>
              <a:rPr lang="x-none" dirty="0">
                <a:solidFill>
                  <a:srgbClr val="990099"/>
                </a:solidFill>
                <a:latin typeface="Apple Symbols"/>
                <a:cs typeface="Apple Symbols"/>
              </a:rPr>
              <a:t>هدف خدمة المجتمع</a:t>
            </a:r>
            <a:r>
              <a:rPr lang="ar-IQ" dirty="0">
                <a:solidFill>
                  <a:srgbClr val="990099"/>
                </a:solidFill>
                <a:latin typeface="Apple Symbols"/>
                <a:cs typeface="Apple Symbols"/>
              </a:rPr>
              <a:t> </a:t>
            </a:r>
            <a:r>
              <a:rPr lang="x-none" dirty="0">
                <a:solidFill>
                  <a:srgbClr val="990099"/>
                </a:solidFill>
                <a:latin typeface="Apple Symbols"/>
                <a:cs typeface="Apple Symbols"/>
              </a:rPr>
              <a:t>:</a:t>
            </a:r>
            <a:r>
              <a:rPr lang="ar-IQ" dirty="0">
                <a:solidFill>
                  <a:srgbClr val="990099"/>
                </a:solidFill>
                <a:latin typeface="Apple Symbols"/>
                <a:cs typeface="Apple Symbols"/>
              </a:rPr>
              <a:t> </a:t>
            </a:r>
            <a:r>
              <a:rPr lang="x-none" dirty="0">
                <a:latin typeface="Apple Symbols"/>
                <a:cs typeface="Apple Symbols"/>
              </a:rPr>
              <a:t>أي تقديم الخدمات الاقتصادية والاجتماعية والفكرية والثقافية للمجتمع الذي </a:t>
            </a:r>
            <a:r>
              <a:rPr lang="ar-sa" dirty="0" smtClean="0">
                <a:latin typeface="Apple Symbols"/>
                <a:cs typeface="Apple Symbols"/>
              </a:rPr>
              <a:t>تظهر</a:t>
            </a:r>
            <a:r>
              <a:rPr lang="x-none" dirty="0" smtClean="0">
                <a:latin typeface="Apple Symbols"/>
                <a:cs typeface="Apple Symbols"/>
              </a:rPr>
              <a:t> </a:t>
            </a:r>
            <a:r>
              <a:rPr lang="x-none" dirty="0">
                <a:latin typeface="Apple Symbols"/>
                <a:cs typeface="Apple Symbols"/>
              </a:rPr>
              <a:t>فيه المنظمة والالتزام بأداء مسؤولياتها تجاهه</a:t>
            </a:r>
            <a:r>
              <a:rPr lang="ar-IQ" sz="3200" dirty="0" smtClean="0">
                <a:latin typeface="Apple Symbols"/>
                <a:cs typeface="Apple Symbols"/>
              </a:rPr>
              <a:t>.</a:t>
            </a:r>
            <a:r>
              <a:rPr lang="x-none" sz="3200" dirty="0" smtClean="0">
                <a:latin typeface="Apple Symbols"/>
                <a:cs typeface="Apple Symbols"/>
              </a:rPr>
              <a:t> </a:t>
            </a:r>
            <a:endParaRPr lang="en-US" sz="3200" dirty="0" smtClean="0">
              <a:latin typeface="Apple Symbols"/>
              <a:cs typeface="Apple Symbols"/>
            </a:endParaRPr>
          </a:p>
          <a:p>
            <a:pPr marL="514350" indent="-514350" algn="r" rtl="1">
              <a:buClrTx/>
              <a:buFont typeface="+mj-lt"/>
              <a:buAutoNum type="arabicPeriod" startAt="4"/>
            </a:pPr>
            <a:endParaRPr lang="ar-IQ" sz="32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66</a:t>
            </a:fld>
            <a:endParaRPr lang="ar-IQ"/>
          </a:p>
        </p:txBody>
      </p:sp>
    </p:spTree>
    <p:extLst>
      <p:ext uri="{BB962C8B-B14F-4D97-AF65-F5344CB8AC3E}">
        <p14:creationId xmlns:p14="http://schemas.microsoft.com/office/powerpoint/2010/main" val="261691437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980728"/>
            <a:ext cx="8929750" cy="1728192"/>
          </a:xfrm>
        </p:spPr>
        <p:style>
          <a:lnRef idx="2">
            <a:schemeClr val="accent2"/>
          </a:lnRef>
          <a:fillRef idx="1">
            <a:schemeClr val="lt1"/>
          </a:fillRef>
          <a:effectRef idx="0">
            <a:schemeClr val="accent2"/>
          </a:effectRef>
          <a:fontRef idx="minor">
            <a:schemeClr val="dk1"/>
          </a:fontRef>
        </p:style>
        <p:txBody>
          <a:bodyPr>
            <a:normAutofit/>
          </a:bodyPr>
          <a:lstStyle/>
          <a:p>
            <a:pPr algn="r" rtl="1">
              <a:buNone/>
            </a:pPr>
            <a:r>
              <a:rPr lang="ar-IQ" dirty="0" smtClean="0">
                <a:latin typeface="Apple Symbols"/>
                <a:cs typeface="Apple Symbols"/>
              </a:rPr>
              <a:t>  </a:t>
            </a:r>
            <a:r>
              <a:rPr lang="x-none" sz="3500" b="1" dirty="0" smtClean="0">
                <a:latin typeface="Apple Symbols"/>
                <a:cs typeface="Apple Symbols"/>
              </a:rPr>
              <a:t>ثالثا : خصائص الأهداف </a:t>
            </a:r>
            <a:endParaRPr lang="en-US" b="1" dirty="0" smtClean="0">
              <a:latin typeface="Apple Symbols"/>
              <a:cs typeface="Apple Symbols"/>
            </a:endParaRPr>
          </a:p>
          <a:p>
            <a:pPr algn="r" rtl="1">
              <a:buNone/>
            </a:pPr>
            <a:r>
              <a:rPr lang="ar-IQ" dirty="0" smtClean="0">
                <a:latin typeface="Apple Symbols"/>
                <a:cs typeface="Apple Symbols"/>
              </a:rPr>
              <a:t>  </a:t>
            </a:r>
            <a:r>
              <a:rPr lang="x-none" dirty="0" smtClean="0">
                <a:latin typeface="Apple Symbols"/>
                <a:cs typeface="Apple Symbols"/>
              </a:rPr>
              <a:t>هناك مجموعة من الشروط أو المتطلبات التي يجب مراعاتها عند وضع الأهداف والتي هي ما</a:t>
            </a:r>
            <a:r>
              <a:rPr lang="ar-IQ" dirty="0" smtClean="0">
                <a:latin typeface="Apple Symbols"/>
                <a:cs typeface="Apple Symbols"/>
              </a:rPr>
              <a:t> </a:t>
            </a:r>
            <a:r>
              <a:rPr lang="x-none" dirty="0" err="1" smtClean="0">
                <a:latin typeface="Apple Symbols"/>
                <a:cs typeface="Apple Symbols"/>
              </a:rPr>
              <a:t>ياتي</a:t>
            </a:r>
            <a:r>
              <a:rPr lang="x-none" dirty="0" smtClean="0">
                <a:latin typeface="Apple Symbols"/>
                <a:cs typeface="Apple Symbols"/>
              </a:rPr>
              <a:t> :</a:t>
            </a:r>
            <a:endParaRPr lang="en-US" dirty="0" smtClean="0">
              <a:latin typeface="Apple Symbols"/>
              <a:cs typeface="Apple Symbols"/>
            </a:endParaRPr>
          </a:p>
          <a:p>
            <a:pPr algn="r" rtl="1">
              <a:buNone/>
            </a:pP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67</a:t>
            </a:fld>
            <a:endParaRPr lang="ar-IQ"/>
          </a:p>
        </p:txBody>
      </p:sp>
      <p:sp>
        <p:nvSpPr>
          <p:cNvPr id="2" name="TextBox 1"/>
          <p:cNvSpPr txBox="1"/>
          <p:nvPr/>
        </p:nvSpPr>
        <p:spPr>
          <a:xfrm>
            <a:off x="3160097" y="3284984"/>
            <a:ext cx="2852063" cy="2677656"/>
          </a:xfrm>
          <a:prstGeom prst="rect">
            <a:avLst/>
          </a:prstGeom>
          <a:noFill/>
        </p:spPr>
        <p:txBody>
          <a:bodyPr wrap="none" rtlCol="0">
            <a:spAutoFit/>
          </a:bodyPr>
          <a:lstStyle/>
          <a:p>
            <a:pPr algn="ctr"/>
            <a:r>
              <a:rPr lang="en-US" sz="6000" dirty="0" smtClean="0">
                <a:solidFill>
                  <a:srgbClr val="FF0000"/>
                </a:solidFill>
              </a:rPr>
              <a:t>SMART</a:t>
            </a:r>
            <a:r>
              <a:rPr lang="en-US" sz="6000" dirty="0" smtClean="0"/>
              <a:t> </a:t>
            </a:r>
          </a:p>
          <a:p>
            <a:pPr algn="ctr"/>
            <a:endParaRPr lang="en-US" sz="6000" dirty="0"/>
          </a:p>
          <a:p>
            <a:pPr algn="ctr"/>
            <a:r>
              <a:rPr lang="en-US" sz="4800" dirty="0" smtClean="0"/>
              <a:t>Objective</a:t>
            </a:r>
            <a:endParaRPr lang="en-US" sz="4800" dirty="0"/>
          </a:p>
        </p:txBody>
      </p:sp>
    </p:spTree>
    <p:extLst>
      <p:ext uri="{BB962C8B-B14F-4D97-AF65-F5344CB8AC3E}">
        <p14:creationId xmlns:p14="http://schemas.microsoft.com/office/powerpoint/2010/main" val="206730146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DF2ED42B-9239-49FC-9AEA-D0FF0953B056}" type="slidenum">
              <a:rPr lang="ar-IQ" smtClean="0"/>
              <a:pPr/>
              <a:t>68</a:t>
            </a:fld>
            <a:endParaRPr lang="ar-IQ"/>
          </a:p>
        </p:txBody>
      </p:sp>
      <p:sp>
        <p:nvSpPr>
          <p:cNvPr id="5" name="عنصر نائب للمحتوى 2"/>
          <p:cNvSpPr txBox="1">
            <a:spLocks/>
          </p:cNvSpPr>
          <p:nvPr/>
        </p:nvSpPr>
        <p:spPr bwMode="auto">
          <a:xfrm>
            <a:off x="106746" y="332656"/>
            <a:ext cx="8929750" cy="3456384"/>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rmAutofit lnSpcReduction="10000"/>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indent="0" algn="r" rtl="1">
              <a:buClr>
                <a:srgbClr val="990099"/>
              </a:buClr>
              <a:buNone/>
            </a:pPr>
            <a:r>
              <a:rPr lang="en-US" b="1" dirty="0" smtClean="0">
                <a:solidFill>
                  <a:srgbClr val="FF0000"/>
                </a:solidFill>
                <a:latin typeface="Apple Symbols"/>
                <a:cs typeface="Apple Symbols"/>
              </a:rPr>
              <a:t>Specific</a:t>
            </a:r>
          </a:p>
          <a:p>
            <a:pPr marL="0" indent="0" algn="r" rtl="1">
              <a:buClr>
                <a:srgbClr val="990099"/>
              </a:buClr>
              <a:buNone/>
            </a:pPr>
            <a:r>
              <a:rPr lang="ar-sa" dirty="0" smtClean="0">
                <a:latin typeface="Apple Symbols"/>
                <a:cs typeface="Apple Symbols"/>
              </a:rPr>
              <a:t>١- </a:t>
            </a:r>
            <a:r>
              <a:rPr lang="x-none" dirty="0" smtClean="0">
                <a:latin typeface="Apple Symbols"/>
                <a:cs typeface="Apple Symbols"/>
              </a:rPr>
              <a:t>الوضوح</a:t>
            </a:r>
            <a:r>
              <a:rPr lang="ar-IQ" dirty="0" smtClean="0">
                <a:latin typeface="Apple Symbols"/>
                <a:cs typeface="Apple Symbols"/>
              </a:rPr>
              <a:t> </a:t>
            </a:r>
            <a:r>
              <a:rPr lang="ar-IQ" dirty="0">
                <a:latin typeface="Apple Symbols"/>
                <a:cs typeface="Apple Symbols"/>
              </a:rPr>
              <a:t>:</a:t>
            </a:r>
            <a:r>
              <a:rPr lang="x-none" dirty="0">
                <a:latin typeface="Apple Symbols"/>
                <a:cs typeface="Apple Symbols"/>
              </a:rPr>
              <a:t> </a:t>
            </a:r>
            <a:r>
              <a:rPr lang="x-none" dirty="0" smtClean="0">
                <a:latin typeface="Apple Symbols"/>
                <a:cs typeface="Apple Symbols"/>
              </a:rPr>
              <a:t>إن وضوح الأهداف لجميع الأفراد داخل المنظمة يساعد على تحديد الأنشطة والفعاليات وتوضيح الإمكانات والمستلزمات المطلوبة.</a:t>
            </a:r>
            <a:endParaRPr lang="en-US" dirty="0" smtClean="0">
              <a:latin typeface="Apple Symbols"/>
              <a:cs typeface="Apple Symbols"/>
            </a:endParaRPr>
          </a:p>
          <a:p>
            <a:pPr algn="r" rtl="1">
              <a:buClr>
                <a:srgbClr val="990099"/>
              </a:buClr>
              <a:buFontTx/>
              <a:buChar char="-"/>
            </a:pPr>
            <a:r>
              <a:rPr lang="ar-sa" dirty="0" smtClean="0">
                <a:latin typeface="Apple Symbols"/>
                <a:cs typeface="Apple Symbols"/>
              </a:rPr>
              <a:t>ما هو الشئ الذي ترغب بتحقيقه؟</a:t>
            </a:r>
          </a:p>
          <a:p>
            <a:pPr algn="r" rtl="1">
              <a:buClr>
                <a:srgbClr val="990099"/>
              </a:buClr>
              <a:buFontTx/>
              <a:buChar char="-"/>
            </a:pPr>
            <a:r>
              <a:rPr lang="ar-sa" dirty="0" smtClean="0">
                <a:latin typeface="Apple Symbols"/>
                <a:cs typeface="Apple Symbols"/>
              </a:rPr>
              <a:t>لماذا ترغب بتحقيقه؟</a:t>
            </a:r>
          </a:p>
          <a:p>
            <a:pPr algn="r" rtl="1">
              <a:buClr>
                <a:srgbClr val="990099"/>
              </a:buClr>
              <a:buFontTx/>
              <a:buChar char="-"/>
            </a:pPr>
            <a:r>
              <a:rPr lang="ar-sa" dirty="0" smtClean="0">
                <a:latin typeface="Apple Symbols"/>
                <a:cs typeface="Apple Symbols"/>
              </a:rPr>
              <a:t>كيف ستتمكن من تحقيقه؟</a:t>
            </a:r>
          </a:p>
          <a:p>
            <a:pPr algn="r" rtl="1">
              <a:buClr>
                <a:srgbClr val="990099"/>
              </a:buClr>
              <a:buFontTx/>
              <a:buChar char="-"/>
            </a:pPr>
            <a:r>
              <a:rPr lang="ar-sa" dirty="0" smtClean="0">
                <a:latin typeface="Apple Symbols"/>
                <a:cs typeface="Apple Symbols"/>
              </a:rPr>
              <a:t>من سيساعدك على تحقيقه؟</a:t>
            </a:r>
          </a:p>
          <a:p>
            <a:pPr algn="r" rtl="1">
              <a:buClr>
                <a:srgbClr val="990099"/>
              </a:buClr>
              <a:buFontTx/>
              <a:buChar char="-"/>
            </a:pPr>
            <a:r>
              <a:rPr lang="ar-sa" dirty="0" smtClean="0">
                <a:latin typeface="Apple Symbols"/>
                <a:cs typeface="Apple Symbols"/>
              </a:rPr>
              <a:t>اين ستعمل على تحقيق الهدف؟</a:t>
            </a:r>
          </a:p>
          <a:p>
            <a:pPr algn="r" rtl="1">
              <a:buClr>
                <a:srgbClr val="990099"/>
              </a:buClr>
              <a:buFontTx/>
              <a:buChar char="-"/>
            </a:pPr>
            <a:endParaRPr lang="ar-sa" dirty="0" smtClean="0">
              <a:latin typeface="Apple Symbols"/>
              <a:cs typeface="Apple Symbols"/>
            </a:endParaRPr>
          </a:p>
          <a:p>
            <a:pPr algn="r" rtl="1">
              <a:buClr>
                <a:srgbClr val="990099"/>
              </a:buClr>
              <a:buFontTx/>
              <a:buChar char="-"/>
            </a:pPr>
            <a:endParaRPr lang="en-US" dirty="0" smtClean="0">
              <a:latin typeface="Apple Symbols"/>
              <a:cs typeface="Apple Symbols"/>
            </a:endParaRPr>
          </a:p>
          <a:p>
            <a:pPr algn="r" rtl="1">
              <a:buFont typeface="Wingdings 2" pitchFamily="18" charset="2"/>
              <a:buNone/>
            </a:pPr>
            <a:endParaRPr lang="ar-IQ" dirty="0">
              <a:latin typeface="Apple Symbols"/>
              <a:cs typeface="Apple Symbols"/>
            </a:endParaRPr>
          </a:p>
        </p:txBody>
      </p:sp>
      <p:sp>
        <p:nvSpPr>
          <p:cNvPr id="8" name="عنصر نائب للمحتوى 2"/>
          <p:cNvSpPr txBox="1">
            <a:spLocks/>
          </p:cNvSpPr>
          <p:nvPr/>
        </p:nvSpPr>
        <p:spPr bwMode="auto">
          <a:xfrm>
            <a:off x="106654" y="4077072"/>
            <a:ext cx="8929750" cy="1872208"/>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lvl="0" indent="0" algn="r" rtl="1">
              <a:buClr>
                <a:srgbClr val="990099"/>
              </a:buClr>
              <a:buNone/>
            </a:pPr>
            <a:r>
              <a:rPr lang="en-US" b="1" dirty="0" smtClean="0">
                <a:solidFill>
                  <a:srgbClr val="FF0000"/>
                </a:solidFill>
                <a:latin typeface="Apple Symbols"/>
                <a:cs typeface="Apple Symbols"/>
              </a:rPr>
              <a:t>Measurable</a:t>
            </a:r>
            <a:endParaRPr lang="ar-sa" b="1" dirty="0">
              <a:solidFill>
                <a:srgbClr val="FF0000"/>
              </a:solidFill>
              <a:latin typeface="Apple Symbols"/>
              <a:cs typeface="Apple Symbols"/>
            </a:endParaRPr>
          </a:p>
          <a:p>
            <a:pPr marL="0" lvl="0" indent="0" algn="just" rtl="1">
              <a:buClr>
                <a:srgbClr val="990099"/>
              </a:buClr>
              <a:buNone/>
            </a:pPr>
            <a:r>
              <a:rPr lang="ar-sa" dirty="0" smtClean="0">
                <a:latin typeface="Apple Symbols"/>
                <a:cs typeface="Apple Symbols"/>
              </a:rPr>
              <a:t>٢- القياس: </a:t>
            </a:r>
            <a:r>
              <a:rPr lang="x-none" dirty="0" smtClean="0">
                <a:latin typeface="Apple Symbols"/>
                <a:cs typeface="Apple Symbols"/>
              </a:rPr>
              <a:t>أن </a:t>
            </a:r>
            <a:r>
              <a:rPr lang="x-none" dirty="0">
                <a:latin typeface="Apple Symbols"/>
                <a:cs typeface="Apple Symbols"/>
              </a:rPr>
              <a:t>تكون قابلة للقياس الكمي مثل محددة بارقام دقيقة مثل زيادة المبيعات بنسبة 15% او تقليل التالف بسنة 3% او ايجاد 100 فرصة جديدة للعمل للتوظيف لكي تستطيع لادارة ان تقيّم الأداء.</a:t>
            </a:r>
            <a:endParaRPr lang="en-US" dirty="0">
              <a:latin typeface="Apple Symbols"/>
              <a:cs typeface="Apple Symbols"/>
            </a:endParaRPr>
          </a:p>
        </p:txBody>
      </p:sp>
    </p:spTree>
    <p:extLst>
      <p:ext uri="{BB962C8B-B14F-4D97-AF65-F5344CB8AC3E}">
        <p14:creationId xmlns:p14="http://schemas.microsoft.com/office/powerpoint/2010/main" val="300849820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
                                        <p:tgtEl>
                                          <p:spTgt spid="8"/>
                                        </p:tgtEl>
                                      </p:cBhvr>
                                    </p:animEffect>
                                    <p:anim calcmode="lin" valueType="num">
                                      <p:cBhvr>
                                        <p:cTn id="8" dur="400" fill="hold"/>
                                        <p:tgtEl>
                                          <p:spTgt spid="8"/>
                                        </p:tgtEl>
                                        <p:attrNameLst>
                                          <p:attrName>ppt_x</p:attrName>
                                        </p:attrNameLst>
                                      </p:cBhvr>
                                      <p:tavLst>
                                        <p:tav tm="0">
                                          <p:val>
                                            <p:strVal val="#ppt_x"/>
                                          </p:val>
                                        </p:tav>
                                        <p:tav tm="100000">
                                          <p:val>
                                            <p:strVal val="#ppt_x"/>
                                          </p:val>
                                        </p:tav>
                                      </p:tavLst>
                                    </p:anim>
                                    <p:anim calcmode="lin" valueType="num">
                                      <p:cBhvr>
                                        <p:cTn id="9" dur="400" fill="hold"/>
                                        <p:tgtEl>
                                          <p:spTgt spid="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DF2ED42B-9239-49FC-9AEA-D0FF0953B056}" type="slidenum">
              <a:rPr lang="ar-IQ" smtClean="0"/>
              <a:pPr/>
              <a:t>69</a:t>
            </a:fld>
            <a:endParaRPr lang="ar-IQ"/>
          </a:p>
        </p:txBody>
      </p:sp>
      <p:sp>
        <p:nvSpPr>
          <p:cNvPr id="6" name="عنصر نائب للمحتوى 2"/>
          <p:cNvSpPr txBox="1">
            <a:spLocks/>
          </p:cNvSpPr>
          <p:nvPr/>
        </p:nvSpPr>
        <p:spPr bwMode="auto">
          <a:xfrm>
            <a:off x="106746" y="332656"/>
            <a:ext cx="8929750" cy="1440160"/>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lvl="0" indent="0" algn="r" rtl="1">
              <a:buClr>
                <a:srgbClr val="990099"/>
              </a:buClr>
              <a:buNone/>
            </a:pPr>
            <a:r>
              <a:rPr lang="en-US" b="1" dirty="0" smtClean="0">
                <a:solidFill>
                  <a:srgbClr val="FF0000"/>
                </a:solidFill>
                <a:latin typeface="Apple Symbols"/>
                <a:cs typeface="Apple Symbols"/>
              </a:rPr>
              <a:t>Attainable</a:t>
            </a:r>
            <a:endParaRPr lang="en-US" b="1" dirty="0">
              <a:solidFill>
                <a:srgbClr val="FF0000"/>
              </a:solidFill>
              <a:latin typeface="Apple Symbols"/>
              <a:cs typeface="Apple Symbols"/>
            </a:endParaRPr>
          </a:p>
          <a:p>
            <a:pPr marL="0" lvl="0" indent="0" algn="r" rtl="1">
              <a:buClr>
                <a:srgbClr val="990099"/>
              </a:buClr>
              <a:buNone/>
            </a:pPr>
            <a:r>
              <a:rPr lang="ar-sa" dirty="0" smtClean="0">
                <a:latin typeface="Apple Symbols"/>
                <a:cs typeface="Apple Symbols"/>
              </a:rPr>
              <a:t>٣- </a:t>
            </a:r>
            <a:r>
              <a:rPr lang="x-none" dirty="0" smtClean="0">
                <a:latin typeface="Apple Symbols"/>
                <a:cs typeface="Apple Symbols"/>
              </a:rPr>
              <a:t>الواقعية</a:t>
            </a:r>
            <a:r>
              <a:rPr lang="x-none" dirty="0">
                <a:latin typeface="Apple Symbols"/>
                <a:cs typeface="Apple Symbols"/>
              </a:rPr>
              <a:t>: أي إمكانية تحقيق الأهداف عندما تكون ضمن الإمكانات والطاقات المتاحة في الحاضر والمستقبل </a:t>
            </a:r>
            <a:endParaRPr lang="en-US" dirty="0">
              <a:latin typeface="Apple Symbols"/>
              <a:cs typeface="Apple Symbols"/>
            </a:endParaRPr>
          </a:p>
        </p:txBody>
      </p:sp>
      <p:sp>
        <p:nvSpPr>
          <p:cNvPr id="7" name="عنصر نائب للمحتوى 2"/>
          <p:cNvSpPr txBox="1">
            <a:spLocks/>
          </p:cNvSpPr>
          <p:nvPr/>
        </p:nvSpPr>
        <p:spPr bwMode="auto">
          <a:xfrm>
            <a:off x="96462" y="4149080"/>
            <a:ext cx="8929750" cy="1584176"/>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lvl="0" indent="0" algn="r" rtl="1">
              <a:buClr>
                <a:srgbClr val="990099"/>
              </a:buClr>
              <a:buNone/>
            </a:pPr>
            <a:r>
              <a:rPr lang="en-US" b="1" dirty="0" smtClean="0">
                <a:solidFill>
                  <a:srgbClr val="FF0000"/>
                </a:solidFill>
                <a:latin typeface="Apple Symbols"/>
                <a:cs typeface="Apple Symbols"/>
              </a:rPr>
              <a:t>Timely</a:t>
            </a:r>
            <a:endParaRPr lang="ar-sa" b="1" dirty="0" smtClean="0">
              <a:solidFill>
                <a:srgbClr val="FF0000"/>
              </a:solidFill>
              <a:latin typeface="Apple Symbols"/>
              <a:cs typeface="Apple Symbols"/>
            </a:endParaRPr>
          </a:p>
          <a:p>
            <a:pPr marL="0" lvl="0" indent="0" algn="r" rtl="1">
              <a:buClr>
                <a:srgbClr val="990099"/>
              </a:buClr>
              <a:buNone/>
            </a:pPr>
            <a:r>
              <a:rPr lang="ar-sa" dirty="0" smtClean="0">
                <a:latin typeface="Apple Symbols"/>
                <a:cs typeface="Apple Symbols"/>
              </a:rPr>
              <a:t>٥- الوقت: </a:t>
            </a:r>
            <a:r>
              <a:rPr lang="x-none" dirty="0" smtClean="0">
                <a:latin typeface="Apple Symbols"/>
                <a:cs typeface="Apple Symbols"/>
              </a:rPr>
              <a:t>ان </a:t>
            </a:r>
            <a:r>
              <a:rPr lang="x-none" dirty="0">
                <a:latin typeface="Apple Symbols"/>
                <a:cs typeface="Apple Symbols"/>
              </a:rPr>
              <a:t>تكون محددة بفترة زمنية معينة للانجاز فالهدف الجيد هو الذي يربط بجدول زمني لتنفيذه.</a:t>
            </a:r>
            <a:endParaRPr lang="en-US" dirty="0">
              <a:latin typeface="Apple Symbols"/>
              <a:cs typeface="Apple Symbols"/>
            </a:endParaRPr>
          </a:p>
        </p:txBody>
      </p:sp>
      <p:sp>
        <p:nvSpPr>
          <p:cNvPr id="8" name="عنصر نائب للمحتوى 2"/>
          <p:cNvSpPr txBox="1">
            <a:spLocks/>
          </p:cNvSpPr>
          <p:nvPr/>
        </p:nvSpPr>
        <p:spPr bwMode="auto">
          <a:xfrm>
            <a:off x="99804" y="2124489"/>
            <a:ext cx="8929750" cy="1584176"/>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lvl="0" indent="0" algn="r" rtl="1">
              <a:buClr>
                <a:srgbClr val="990099"/>
              </a:buClr>
              <a:buNone/>
            </a:pPr>
            <a:r>
              <a:rPr lang="en-US" b="1" dirty="0" smtClean="0">
                <a:solidFill>
                  <a:srgbClr val="FF0000"/>
                </a:solidFill>
                <a:latin typeface="Apple Symbols"/>
                <a:cs typeface="Apple Symbols"/>
              </a:rPr>
              <a:t>Relevant</a:t>
            </a:r>
            <a:endParaRPr lang="ar-sa" b="1" dirty="0" smtClean="0">
              <a:solidFill>
                <a:srgbClr val="FF0000"/>
              </a:solidFill>
              <a:latin typeface="Apple Symbols"/>
              <a:cs typeface="Apple Symbols"/>
            </a:endParaRPr>
          </a:p>
          <a:p>
            <a:pPr marL="0" lvl="0" indent="0" algn="r" rtl="1">
              <a:buClr>
                <a:srgbClr val="990099"/>
              </a:buClr>
              <a:buNone/>
            </a:pPr>
            <a:r>
              <a:rPr lang="ar-sa" dirty="0" smtClean="0">
                <a:latin typeface="Apple Symbols"/>
                <a:cs typeface="Apple Symbols"/>
              </a:rPr>
              <a:t>٤- الاهمية: يجب ان تكون اهداف مهمة، كلما ينخفض من اهمية الاهداف فهذا يعني انها ليست ذكية</a:t>
            </a:r>
            <a:r>
              <a:rPr lang="x-none" dirty="0" smtClean="0">
                <a:latin typeface="Apple Symbols"/>
                <a:cs typeface="Apple Symbols"/>
              </a:rPr>
              <a:t>.</a:t>
            </a:r>
            <a:endParaRPr lang="en-US" dirty="0">
              <a:latin typeface="Apple Symbols"/>
              <a:cs typeface="Apple Symbols"/>
            </a:endParaRPr>
          </a:p>
        </p:txBody>
      </p:sp>
    </p:spTree>
    <p:extLst>
      <p:ext uri="{BB962C8B-B14F-4D97-AF65-F5344CB8AC3E}">
        <p14:creationId xmlns:p14="http://schemas.microsoft.com/office/powerpoint/2010/main" val="60565775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a:xfrm>
            <a:off x="500063" y="285750"/>
            <a:ext cx="8229600" cy="990600"/>
          </a:xfrm>
        </p:spPr>
        <p:txBody>
          <a:bodyPr/>
          <a:lstStyle/>
          <a:p>
            <a:pPr algn="r"/>
            <a:r>
              <a:rPr lang="x-none" sz="3000" b="1" dirty="0" smtClean="0">
                <a:solidFill>
                  <a:srgbClr val="FF0000"/>
                </a:solidFill>
                <a:latin typeface="Abadi MT Condensed Light"/>
                <a:cs typeface="Abadi MT Condensed Light"/>
              </a:rPr>
              <a:t>ثانيا : مداخل دراسة الادارة :</a:t>
            </a:r>
            <a:endParaRPr lang="ar-IQ" sz="3000" dirty="0" smtClean="0">
              <a:solidFill>
                <a:srgbClr val="FF0000"/>
              </a:solidFill>
              <a:latin typeface="Abadi MT Condensed Light"/>
              <a:cs typeface="Abadi MT Condensed Light"/>
            </a:endParaRPr>
          </a:p>
        </p:txBody>
      </p:sp>
      <p:sp>
        <p:nvSpPr>
          <p:cNvPr id="4" name="عنصر نائب لرقم الشريحة 3"/>
          <p:cNvSpPr>
            <a:spLocks noGrp="1"/>
          </p:cNvSpPr>
          <p:nvPr>
            <p:ph type="sldNum" sz="quarter" idx="12"/>
          </p:nvPr>
        </p:nvSpPr>
        <p:spPr/>
        <p:txBody>
          <a:bodyPr/>
          <a:lstStyle/>
          <a:p>
            <a:pPr>
              <a:defRPr/>
            </a:pPr>
            <a:fld id="{40D5C542-3BA8-4985-B881-0D30AC537D9F}" type="slidenum">
              <a:rPr lang="ar-IQ"/>
              <a:pPr>
                <a:defRPr/>
              </a:pPr>
              <a:t>7</a:t>
            </a:fld>
            <a:endParaRPr lang="ar-IQ"/>
          </a:p>
        </p:txBody>
      </p:sp>
      <p:sp>
        <p:nvSpPr>
          <p:cNvPr id="12292" name="عنصر نائب للمحتوى 2"/>
          <p:cNvSpPr>
            <a:spLocks noGrp="1"/>
          </p:cNvSpPr>
          <p:nvPr>
            <p:ph sz="quarter" idx="1"/>
          </p:nvPr>
        </p:nvSpPr>
        <p:spPr>
          <a:xfrm>
            <a:off x="357188" y="1500188"/>
            <a:ext cx="8429625" cy="4929187"/>
          </a:xfrm>
        </p:spPr>
        <p:txBody>
          <a:bodyPr/>
          <a:lstStyle/>
          <a:p>
            <a:pPr algn="r" rtl="1">
              <a:buFont typeface="Wingdings 2" pitchFamily="18" charset="2"/>
              <a:buNone/>
            </a:pPr>
            <a:r>
              <a:rPr lang="x-none" dirty="0" smtClean="0">
                <a:latin typeface="Apple Symbols"/>
                <a:cs typeface="Apple Symbols"/>
              </a:rPr>
              <a:t>يمكن دراسة الادارة من خلال المداخل الاتية :</a:t>
            </a:r>
            <a:endParaRPr lang="en-US" dirty="0" smtClean="0">
              <a:latin typeface="Apple Symbols"/>
              <a:cs typeface="Apple Symbols"/>
            </a:endParaRPr>
          </a:p>
          <a:p>
            <a:pPr algn="r" rtl="1">
              <a:buFont typeface="Wingdings 2" pitchFamily="18" charset="2"/>
              <a:buNone/>
            </a:pPr>
            <a:r>
              <a:rPr lang="x-none" b="1" dirty="0" smtClean="0">
                <a:latin typeface="Apple Symbols"/>
                <a:cs typeface="Apple Symbols"/>
              </a:rPr>
              <a:t>المدخل الاول :تقسيم الادارة الى قطاعين اساسيين </a:t>
            </a:r>
            <a:endParaRPr lang="en-US" b="1" dirty="0" smtClean="0">
              <a:latin typeface="Apple Symbols"/>
              <a:cs typeface="Apple Symbols"/>
            </a:endParaRPr>
          </a:p>
          <a:p>
            <a:pPr algn="r" rtl="1">
              <a:buFont typeface="Wingdings 2" pitchFamily="18" charset="2"/>
              <a:buNone/>
            </a:pPr>
            <a:r>
              <a:rPr lang="ar-IQ" dirty="0" smtClean="0">
                <a:latin typeface="Apple Symbols"/>
                <a:cs typeface="Apple Symbols"/>
              </a:rPr>
              <a:t>أ-</a:t>
            </a:r>
            <a:r>
              <a:rPr lang="x-none" b="1" dirty="0" smtClean="0">
                <a:latin typeface="Apple Symbols"/>
                <a:cs typeface="Apple Symbols"/>
              </a:rPr>
              <a:t>ادارة الاعمال </a:t>
            </a:r>
            <a:r>
              <a:rPr lang="x-none" dirty="0" smtClean="0">
                <a:latin typeface="Apple Symbols"/>
                <a:cs typeface="Apple Symbols"/>
              </a:rPr>
              <a:t>: </a:t>
            </a:r>
            <a:endParaRPr lang="en-US" dirty="0" smtClean="0">
              <a:latin typeface="Apple Symbols"/>
              <a:cs typeface="Apple Symbols"/>
            </a:endParaRPr>
          </a:p>
          <a:p>
            <a:pPr algn="r" rtl="1">
              <a:buFont typeface="Wingdings 2" pitchFamily="18" charset="2"/>
              <a:buNone/>
            </a:pPr>
            <a:r>
              <a:rPr lang="x-none" dirty="0" smtClean="0">
                <a:latin typeface="Apple Symbols"/>
                <a:cs typeface="Apple Symbols"/>
              </a:rPr>
              <a:t>     وتشمل دراسة منظمات الاعمال بغض النظر عن ملكيتها ، لانها قد تكون عاملة في القطاع العام او الخاص او المختلط وتهدف الى تحقيق المردود الاقتصادي (الربح) بالدرجة الاولى مثل : معمل دواجن اربيل ، معمل سجاد اليدوي في اربيل ، معمل الالبان ....الخ</a:t>
            </a:r>
            <a:endParaRPr lang="en-US" dirty="0" smtClean="0">
              <a:latin typeface="Apple Symbols"/>
              <a:cs typeface="Apple Symbols"/>
            </a:endParaRPr>
          </a:p>
          <a:p>
            <a:pPr algn="r" rtl="1">
              <a:buFont typeface="Wingdings 2" pitchFamily="18" charset="2"/>
              <a:buNone/>
            </a:pPr>
            <a:r>
              <a:rPr lang="ar-IQ" dirty="0" smtClean="0">
                <a:latin typeface="Apple Symbols"/>
                <a:cs typeface="Apple Symbols"/>
              </a:rPr>
              <a:t> </a:t>
            </a:r>
            <a:r>
              <a:rPr lang="x-none" dirty="0" smtClean="0">
                <a:latin typeface="Apple Symbols"/>
                <a:cs typeface="Apple Symbols"/>
              </a:rPr>
              <a:t>ب- </a:t>
            </a:r>
            <a:r>
              <a:rPr lang="x-none" b="1" dirty="0" smtClean="0">
                <a:latin typeface="Apple Symbols"/>
                <a:cs typeface="Apple Symbols"/>
              </a:rPr>
              <a:t>الادارة العامة </a:t>
            </a:r>
            <a:r>
              <a:rPr lang="x-none" dirty="0" smtClean="0">
                <a:latin typeface="Apple Symbols"/>
                <a:cs typeface="Apple Symbols"/>
              </a:rPr>
              <a:t>:</a:t>
            </a:r>
            <a:endParaRPr lang="en-US" dirty="0" smtClean="0">
              <a:latin typeface="Apple Symbols"/>
              <a:cs typeface="Apple Symbols"/>
            </a:endParaRPr>
          </a:p>
          <a:p>
            <a:pPr algn="r" rtl="1">
              <a:buFont typeface="Wingdings 2" pitchFamily="18" charset="2"/>
              <a:buNone/>
            </a:pPr>
            <a:r>
              <a:rPr lang="ar-IQ" dirty="0" smtClean="0">
                <a:latin typeface="Apple Symbols"/>
                <a:cs typeface="Apple Symbols"/>
              </a:rPr>
              <a:t>     </a:t>
            </a:r>
            <a:r>
              <a:rPr lang="x-none" dirty="0" smtClean="0">
                <a:latin typeface="Apple Symbols"/>
                <a:cs typeface="Apple Symbols"/>
              </a:rPr>
              <a:t>وتشمل منظمات الدولة ودوائرها وهيئاتها غير الهادفة لتحقيق المردود الاقتصادي ،بقدر ما تهدف الى تقديم الخدمات وتحقيق الرفاهية للمجتمع مثل :الصحة، السياحة، البلدية ،الداخلية...الخ</a:t>
            </a:r>
            <a:endParaRPr lang="en-US" dirty="0" smtClean="0">
              <a:latin typeface="Apple Symbols"/>
              <a:cs typeface="Apple Symbols"/>
            </a:endParaRPr>
          </a:p>
          <a:p>
            <a:pPr algn="r" rtl="1"/>
            <a:endParaRPr lang="ar-IQ"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decel="50000" fill="hold">
                                          <p:stCondLst>
                                            <p:cond delay="0"/>
                                          </p:stCondLst>
                                        </p:cTn>
                                        <p:tgtEl>
                                          <p:spTgt spid="1229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29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290"/>
                                        </p:tgtEl>
                                        <p:attrNameLst>
                                          <p:attrName>ppt_w</p:attrName>
                                        </p:attrNameLst>
                                      </p:cBhvr>
                                      <p:tavLst>
                                        <p:tav tm="0">
                                          <p:val>
                                            <p:strVal val="#ppt_w*.05"/>
                                          </p:val>
                                        </p:tav>
                                        <p:tav tm="100000">
                                          <p:val>
                                            <p:strVal val="#ppt_w"/>
                                          </p:val>
                                        </p:tav>
                                      </p:tavLst>
                                    </p:anim>
                                    <p:anim calcmode="lin" valueType="num">
                                      <p:cBhvr>
                                        <p:cTn id="10" dur="1000" fill="hold"/>
                                        <p:tgtEl>
                                          <p:spTgt spid="1229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29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29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29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290"/>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2292">
                                            <p:txEl>
                                              <p:pRg st="0" end="0"/>
                                            </p:txEl>
                                          </p:spTgt>
                                        </p:tgtEl>
                                        <p:attrNameLst>
                                          <p:attrName>style.visibility</p:attrName>
                                        </p:attrNameLst>
                                      </p:cBhvr>
                                      <p:to>
                                        <p:strVal val="visible"/>
                                      </p:to>
                                    </p:set>
                                    <p:animEffect transition="in" filter="fade">
                                      <p:cBhvr>
                                        <p:cTn id="19" dur="1000"/>
                                        <p:tgtEl>
                                          <p:spTgt spid="12292">
                                            <p:txEl>
                                              <p:pRg st="0" end="0"/>
                                            </p:txEl>
                                          </p:spTgt>
                                        </p:tgtEl>
                                      </p:cBhvr>
                                    </p:animEffect>
                                    <p:anim calcmode="lin" valueType="num">
                                      <p:cBhvr>
                                        <p:cTn id="20"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2292">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29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2292">
                                            <p:txEl>
                                              <p:pRg st="1" end="1"/>
                                            </p:txEl>
                                          </p:spTgt>
                                        </p:tgtEl>
                                        <p:attrNameLst>
                                          <p:attrName>style.visibility</p:attrName>
                                        </p:attrNameLst>
                                      </p:cBhvr>
                                      <p:to>
                                        <p:strVal val="visible"/>
                                      </p:to>
                                    </p:set>
                                    <p:animEffect transition="in" filter="fade">
                                      <p:cBhvr>
                                        <p:cTn id="27" dur="1000"/>
                                        <p:tgtEl>
                                          <p:spTgt spid="12292">
                                            <p:txEl>
                                              <p:pRg st="1" end="1"/>
                                            </p:txEl>
                                          </p:spTgt>
                                        </p:tgtEl>
                                      </p:cBhvr>
                                    </p:animEffect>
                                    <p:anim calcmode="lin" valueType="num">
                                      <p:cBhvr>
                                        <p:cTn id="28" dur="10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2292">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29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2292">
                                            <p:txEl>
                                              <p:pRg st="2" end="2"/>
                                            </p:txEl>
                                          </p:spTgt>
                                        </p:tgtEl>
                                        <p:attrNameLst>
                                          <p:attrName>style.visibility</p:attrName>
                                        </p:attrNameLst>
                                      </p:cBhvr>
                                      <p:to>
                                        <p:strVal val="visible"/>
                                      </p:to>
                                    </p:set>
                                    <p:animEffect transition="in" filter="fade">
                                      <p:cBhvr>
                                        <p:cTn id="35" dur="1000"/>
                                        <p:tgtEl>
                                          <p:spTgt spid="12292">
                                            <p:txEl>
                                              <p:pRg st="2" end="2"/>
                                            </p:txEl>
                                          </p:spTgt>
                                        </p:tgtEl>
                                      </p:cBhvr>
                                    </p:animEffect>
                                    <p:anim calcmode="lin" valueType="num">
                                      <p:cBhvr>
                                        <p:cTn id="36" dur="10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2292">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229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2292">
                                            <p:txEl>
                                              <p:pRg st="3" end="3"/>
                                            </p:txEl>
                                          </p:spTgt>
                                        </p:tgtEl>
                                        <p:attrNameLst>
                                          <p:attrName>style.visibility</p:attrName>
                                        </p:attrNameLst>
                                      </p:cBhvr>
                                      <p:to>
                                        <p:strVal val="visible"/>
                                      </p:to>
                                    </p:set>
                                    <p:animEffect transition="in" filter="fade">
                                      <p:cBhvr>
                                        <p:cTn id="43" dur="1000"/>
                                        <p:tgtEl>
                                          <p:spTgt spid="12292">
                                            <p:txEl>
                                              <p:pRg st="3" end="3"/>
                                            </p:txEl>
                                          </p:spTgt>
                                        </p:tgtEl>
                                      </p:cBhvr>
                                    </p:animEffect>
                                    <p:anim calcmode="lin" valueType="num">
                                      <p:cBhvr>
                                        <p:cTn id="44" dur="10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2292">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229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2292">
                                            <p:txEl>
                                              <p:pRg st="4" end="4"/>
                                            </p:txEl>
                                          </p:spTgt>
                                        </p:tgtEl>
                                        <p:attrNameLst>
                                          <p:attrName>style.visibility</p:attrName>
                                        </p:attrNameLst>
                                      </p:cBhvr>
                                      <p:to>
                                        <p:strVal val="visible"/>
                                      </p:to>
                                    </p:set>
                                    <p:animEffect transition="in" filter="fade">
                                      <p:cBhvr>
                                        <p:cTn id="51" dur="1000"/>
                                        <p:tgtEl>
                                          <p:spTgt spid="12292">
                                            <p:txEl>
                                              <p:pRg st="4" end="4"/>
                                            </p:txEl>
                                          </p:spTgt>
                                        </p:tgtEl>
                                      </p:cBhvr>
                                    </p:animEffect>
                                    <p:anim calcmode="lin" valueType="num">
                                      <p:cBhvr>
                                        <p:cTn id="52" dur="10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12292">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229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2292">
                                            <p:txEl>
                                              <p:pRg st="5" end="5"/>
                                            </p:txEl>
                                          </p:spTgt>
                                        </p:tgtEl>
                                        <p:attrNameLst>
                                          <p:attrName>style.visibility</p:attrName>
                                        </p:attrNameLst>
                                      </p:cBhvr>
                                      <p:to>
                                        <p:strVal val="visible"/>
                                      </p:to>
                                    </p:set>
                                    <p:animEffect transition="in" filter="fade">
                                      <p:cBhvr>
                                        <p:cTn id="59" dur="1000"/>
                                        <p:tgtEl>
                                          <p:spTgt spid="12292">
                                            <p:txEl>
                                              <p:pRg st="5" end="5"/>
                                            </p:txEl>
                                          </p:spTgt>
                                        </p:tgtEl>
                                      </p:cBhvr>
                                    </p:animEffect>
                                    <p:anim calcmode="lin" valueType="num">
                                      <p:cBhvr>
                                        <p:cTn id="60" dur="10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12292">
                                            <p:txEl>
                                              <p:pRg st="5" end="5"/>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229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DF2ED42B-9239-49FC-9AEA-D0FF0953B056}" type="slidenum">
              <a:rPr lang="ar-IQ" smtClean="0"/>
              <a:pPr/>
              <a:t>70</a:t>
            </a:fld>
            <a:endParaRPr lang="ar-IQ"/>
          </a:p>
        </p:txBody>
      </p:sp>
      <p:sp>
        <p:nvSpPr>
          <p:cNvPr id="6" name="عنصر نائب للمحتوى 2"/>
          <p:cNvSpPr txBox="1">
            <a:spLocks/>
          </p:cNvSpPr>
          <p:nvPr/>
        </p:nvSpPr>
        <p:spPr bwMode="auto">
          <a:xfrm>
            <a:off x="107504" y="2564904"/>
            <a:ext cx="8929750" cy="1584176"/>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lvl="0" indent="0" algn="r" rtl="1">
              <a:buClr>
                <a:srgbClr val="990099"/>
              </a:buClr>
              <a:buNone/>
            </a:pPr>
            <a:r>
              <a:rPr lang="x-none" dirty="0" smtClean="0">
                <a:latin typeface="Apple Symbols"/>
                <a:cs typeface="Apple Symbols"/>
              </a:rPr>
              <a:t>ان </a:t>
            </a:r>
            <a:r>
              <a:rPr lang="x-none" dirty="0">
                <a:latin typeface="Apple Symbols"/>
                <a:cs typeface="Apple Symbols"/>
              </a:rPr>
              <a:t>تغطي الاهداف المجالات الرئيسية للعمل اي التركيز من قبل الادارة على الجوانب الاساسية للعمل والتي من الضروري النجاح فيها لغرض البقاء في السوق ومنافسة الاخرين .</a:t>
            </a:r>
            <a:endParaRPr lang="en-US" dirty="0">
              <a:latin typeface="Apple Symbols"/>
              <a:cs typeface="Apple Symbols"/>
            </a:endParaRPr>
          </a:p>
        </p:txBody>
      </p:sp>
      <p:sp>
        <p:nvSpPr>
          <p:cNvPr id="7" name="عنصر نائب للمحتوى 2"/>
          <p:cNvSpPr txBox="1">
            <a:spLocks/>
          </p:cNvSpPr>
          <p:nvPr/>
        </p:nvSpPr>
        <p:spPr bwMode="auto">
          <a:xfrm>
            <a:off x="107504" y="4365104"/>
            <a:ext cx="8929750" cy="1728192"/>
          </a:xfrm>
          <a:prstGeom prst="rect">
            <a:avLst/>
          </a:prstGeom>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dk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dk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dk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dk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dk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0" lvl="0" indent="0" algn="r" rtl="1">
              <a:buClr>
                <a:srgbClr val="990099"/>
              </a:buClr>
              <a:buNone/>
            </a:pPr>
            <a:r>
              <a:rPr lang="x-none" dirty="0" smtClean="0">
                <a:latin typeface="Apple Symbols"/>
                <a:cs typeface="Apple Symbols"/>
              </a:rPr>
              <a:t>هرمية </a:t>
            </a:r>
            <a:r>
              <a:rPr lang="ar-IQ" dirty="0">
                <a:latin typeface="Apple Symbols"/>
                <a:cs typeface="Apple Symbols"/>
              </a:rPr>
              <a:t>الأهداف</a:t>
            </a:r>
            <a:r>
              <a:rPr lang="x-none" dirty="0">
                <a:latin typeface="Apple Symbols"/>
                <a:cs typeface="Apple Symbols"/>
              </a:rPr>
              <a:t>: تنبع الأهداف الفرعية من الأهداف الأساسية ( الرئيسية )  وترتبط بأهداف الفرد بأهداف التقسيمات وصولا إلى الأهداف الأساسية للمنظمة ، لذا لابد من تحقيق التوازن بين أهداف التقسيمات حتى لا يطغى بعضها على البعض الاخر.</a:t>
            </a:r>
            <a:endParaRPr lang="en-US" dirty="0">
              <a:latin typeface="Apple Symbols"/>
              <a:cs typeface="Apple Symbols"/>
            </a:endParaRPr>
          </a:p>
        </p:txBody>
      </p:sp>
    </p:spTree>
    <p:extLst>
      <p:ext uri="{BB962C8B-B14F-4D97-AF65-F5344CB8AC3E}">
        <p14:creationId xmlns:p14="http://schemas.microsoft.com/office/powerpoint/2010/main" val="386611276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
                                        <p:tgtEl>
                                          <p:spTgt spid="7"/>
                                        </p:tgtEl>
                                      </p:cBhvr>
                                    </p:animEffect>
                                    <p:anim calcmode="lin" valueType="num">
                                      <p:cBhvr>
                                        <p:cTn id="17" dur="400" fill="hold"/>
                                        <p:tgtEl>
                                          <p:spTgt spid="7"/>
                                        </p:tgtEl>
                                        <p:attrNameLst>
                                          <p:attrName>ppt_x</p:attrName>
                                        </p:attrNameLst>
                                      </p:cBhvr>
                                      <p:tavLst>
                                        <p:tav tm="0">
                                          <p:val>
                                            <p:strVal val="#ppt_x"/>
                                          </p:val>
                                        </p:tav>
                                        <p:tav tm="100000">
                                          <p:val>
                                            <p:strVal val="#ppt_x"/>
                                          </p:val>
                                        </p:tav>
                                      </p:tavLst>
                                    </p:anim>
                                    <p:anim calcmode="lin" valueType="num">
                                      <p:cBhvr>
                                        <p:cTn id="18" dur="400" fill="hold"/>
                                        <p:tgtEl>
                                          <p:spTgt spid="7"/>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985858"/>
            <a:ext cx="8643998" cy="1507038"/>
          </a:xfrm>
          <a:noFill/>
        </p:spPr>
        <p:txBody>
          <a:bodyPr>
            <a:normAutofit/>
          </a:bodyPr>
          <a:lstStyle/>
          <a:p>
            <a:pPr algn="ctr"/>
            <a:r>
              <a:rPr lang="x-none" sz="4400" u="sng" dirty="0">
                <a:solidFill>
                  <a:srgbClr val="FF0000"/>
                </a:solidFill>
                <a:latin typeface="Apple Symbols"/>
                <a:ea typeface="+mn-ea"/>
                <a:cs typeface="Apple Symbols"/>
              </a:rPr>
              <a:t>نظرية الإدارة بالأهداف</a:t>
            </a:r>
            <a:r>
              <a:rPr lang="en-US" sz="4400" u="sng" dirty="0">
                <a:solidFill>
                  <a:srgbClr val="FF0000"/>
                </a:solidFill>
                <a:latin typeface="Apple Symbols"/>
                <a:ea typeface="+mn-ea"/>
                <a:cs typeface="Apple Symbols"/>
              </a:rPr>
              <a:t/>
            </a:r>
            <a:br>
              <a:rPr lang="en-US" sz="4400" u="sng" dirty="0">
                <a:solidFill>
                  <a:srgbClr val="FF0000"/>
                </a:solidFill>
                <a:latin typeface="Apple Symbols"/>
                <a:ea typeface="+mn-ea"/>
                <a:cs typeface="Apple Symbols"/>
              </a:rPr>
            </a:b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Apple Symbols"/>
                <a:cs typeface="Apple Symbols"/>
              </a:rPr>
              <a:t>Management </a:t>
            </a:r>
            <a:r>
              <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Apple Symbols"/>
                <a:cs typeface="Apple Symbols"/>
              </a:rPr>
              <a:t>By </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Apple Symbols"/>
                <a:cs typeface="Apple Symbols"/>
              </a:rPr>
              <a:t>Objectives) MBOO )</a:t>
            </a:r>
            <a:endParaRPr lang="ar-IQ" b="1"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FF00"/>
              </a:solidFill>
              <a:effectLst>
                <a:outerShdw blurRad="50800" dist="40000" dir="5400000" algn="tl" rotWithShape="0">
                  <a:srgbClr val="000000">
                    <a:shade val="5000"/>
                    <a:satMod val="120000"/>
                    <a:alpha val="33000"/>
                  </a:srgbClr>
                </a:outerShdw>
              </a:effectLst>
              <a:latin typeface="Apple Symbols"/>
              <a:cs typeface="Apple Symbols"/>
            </a:endParaRPr>
          </a:p>
        </p:txBody>
      </p:sp>
      <p:sp>
        <p:nvSpPr>
          <p:cNvPr id="3" name="عنصر نائب للمحتوى 2"/>
          <p:cNvSpPr>
            <a:spLocks noGrp="1"/>
          </p:cNvSpPr>
          <p:nvPr>
            <p:ph idx="1"/>
          </p:nvPr>
        </p:nvSpPr>
        <p:spPr>
          <a:xfrm>
            <a:off x="250192" y="2583144"/>
            <a:ext cx="8858312" cy="1709952"/>
          </a:xfrm>
        </p:spPr>
        <p:txBody>
          <a:bodyPr>
            <a:normAutofit/>
          </a:bodyPr>
          <a:lstStyle/>
          <a:p>
            <a:pPr algn="r" rtl="1">
              <a:buNone/>
            </a:pPr>
            <a:r>
              <a:rPr lang="ar-IQ" dirty="0" smtClean="0">
                <a:latin typeface="Apple Symbols"/>
                <a:cs typeface="Apple Symbols"/>
              </a:rPr>
              <a:t> </a:t>
            </a:r>
            <a:r>
              <a:rPr lang="x-none" dirty="0" smtClean="0">
                <a:latin typeface="Apple Symbols"/>
                <a:cs typeface="Apple Symbols"/>
              </a:rPr>
              <a:t>هو أسلوب (نظرية) وضعه </a:t>
            </a:r>
            <a:r>
              <a:rPr lang="x-none" b="1" u="sng" dirty="0" smtClean="0">
                <a:solidFill>
                  <a:srgbClr val="FF0000"/>
                </a:solidFill>
                <a:latin typeface="Apple Symbols"/>
                <a:cs typeface="Apple Symbols"/>
              </a:rPr>
              <a:t>بيتر داركر </a:t>
            </a:r>
            <a:r>
              <a:rPr lang="x-none" dirty="0" smtClean="0">
                <a:latin typeface="Apple Symbols"/>
                <a:cs typeface="Apple Symbols"/>
              </a:rPr>
              <a:t>سنة (</a:t>
            </a:r>
            <a:r>
              <a:rPr lang="x-none" u="sng" dirty="0" smtClean="0">
                <a:solidFill>
                  <a:srgbClr val="FF0000"/>
                </a:solidFill>
                <a:latin typeface="Apple Symbols"/>
                <a:cs typeface="Apple Symbols"/>
              </a:rPr>
              <a:t>1954</a:t>
            </a:r>
            <a:r>
              <a:rPr lang="x-none" dirty="0" smtClean="0">
                <a:latin typeface="Apple Symbols"/>
                <a:cs typeface="Apple Symbols"/>
              </a:rPr>
              <a:t> م) وهو اسلوب اداري يقوم على مبدأ المشاركة ( المديرون والعاملون معا ) في تحديد اهداف دقيقة لكل الاقسام والبرامج والافراد وتستخدم للرقابة على الاداء والانجاز بشكل مستمر .</a:t>
            </a:r>
            <a:r>
              <a:rPr lang="ar-IQ" dirty="0" smtClean="0">
                <a:latin typeface="Apple Symbols"/>
                <a:cs typeface="Apple Symbols"/>
              </a:rPr>
              <a:t> </a:t>
            </a: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71</a:t>
            </a:fld>
            <a:endParaRPr lang="ar-IQ"/>
          </a:p>
        </p:txBody>
      </p:sp>
    </p:spTree>
    <p:extLst>
      <p:ext uri="{BB962C8B-B14F-4D97-AF65-F5344CB8AC3E}">
        <p14:creationId xmlns:p14="http://schemas.microsoft.com/office/powerpoint/2010/main" val="207329502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
                                        <p:tgtEl>
                                          <p:spTgt spid="3">
                                            <p:txEl>
                                              <p:pRg st="0" end="0"/>
                                            </p:txEl>
                                          </p:spTgt>
                                        </p:tgtEl>
                                      </p:cBhvr>
                                    </p:animEffect>
                                    <p:anim calcmode="lin" valueType="num">
                                      <p:cBhvr>
                                        <p:cTn id="13"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00042"/>
            <a:ext cx="8715436" cy="1848838"/>
          </a:xfrm>
          <a:solidFill>
            <a:srgbClr val="FFFF00"/>
          </a:solidFill>
        </p:spPr>
        <p:txBody>
          <a:bodyPr>
            <a:normAutofit/>
          </a:bodyPr>
          <a:lstStyle/>
          <a:p>
            <a:pPr algn="r" rtl="1">
              <a:buNone/>
            </a:pPr>
            <a:r>
              <a:rPr lang="x-none" dirty="0">
                <a:latin typeface="Apple Symbols"/>
                <a:cs typeface="Apple Symbols"/>
              </a:rPr>
              <a:t>وتتضمن عملية الإدارة بالأهداف أو تطبيقها مجموعة من الخطوات هي :</a:t>
            </a:r>
            <a:endParaRPr lang="en-US" dirty="0">
              <a:latin typeface="Apple Symbols"/>
              <a:cs typeface="Apple Symbols"/>
            </a:endParaRPr>
          </a:p>
          <a:p>
            <a:pPr marL="0" indent="0" algn="r" rtl="1">
              <a:buNone/>
            </a:pPr>
            <a:r>
              <a:rPr lang="x-none" dirty="0" smtClean="0">
                <a:latin typeface="Apple Symbols"/>
                <a:cs typeface="Apple Symbols"/>
              </a:rPr>
              <a:t>1. </a:t>
            </a:r>
            <a:r>
              <a:rPr lang="x-none" dirty="0">
                <a:latin typeface="Apple Symbols"/>
                <a:cs typeface="Apple Symbols"/>
              </a:rPr>
              <a:t>تحديد الاهداف : يلتقي المديرون </a:t>
            </a:r>
            <a:r>
              <a:rPr lang="x-none" dirty="0" smtClean="0">
                <a:latin typeface="Apple Symbols"/>
                <a:cs typeface="Apple Symbols"/>
              </a:rPr>
              <a:t>وا</a:t>
            </a:r>
            <a:r>
              <a:rPr lang="ar-sa" dirty="0" smtClean="0">
                <a:latin typeface="Apple Symbols"/>
                <a:cs typeface="Apple Symbols"/>
              </a:rPr>
              <a:t>لعا</a:t>
            </a:r>
            <a:r>
              <a:rPr lang="x-none" dirty="0" smtClean="0">
                <a:latin typeface="Apple Symbols"/>
                <a:cs typeface="Apple Symbols"/>
              </a:rPr>
              <a:t>ملون </a:t>
            </a:r>
            <a:r>
              <a:rPr lang="x-none" dirty="0">
                <a:latin typeface="Apple Symbols"/>
                <a:cs typeface="Apple Symbols"/>
              </a:rPr>
              <a:t>لتحديد الاهداف المراد تحقيقها خلال فترة معينة اذ يؤدي الاتفاق بين الطرفين الى ايجاد التزام عالي لانجاز هذه الاهداف .</a:t>
            </a:r>
          </a:p>
          <a:p>
            <a:pPr marL="0" indent="0" algn="r" rtl="1">
              <a:buNone/>
            </a:pPr>
            <a:endParaRPr lang="ar-IQ" dirty="0">
              <a:latin typeface="Apple Symbols"/>
              <a:cs typeface="Apple Symbols"/>
            </a:endParaRPr>
          </a:p>
        </p:txBody>
      </p:sp>
      <p:sp>
        <p:nvSpPr>
          <p:cNvPr id="5" name="عنصر نائب للمحتوى 2"/>
          <p:cNvSpPr txBox="1">
            <a:spLocks/>
          </p:cNvSpPr>
          <p:nvPr/>
        </p:nvSpPr>
        <p:spPr bwMode="auto">
          <a:xfrm>
            <a:off x="179512" y="2420888"/>
            <a:ext cx="8715436" cy="1008112"/>
          </a:xfrm>
          <a:prstGeom prst="rect">
            <a:avLst/>
          </a:prstGeom>
          <a:solidFill>
            <a:srgbClr val="FFCC99"/>
          </a:solidFill>
          <a:ln>
            <a:noFill/>
          </a:ln>
          <a:extLst/>
        </p:spPr>
        <p:txBody>
          <a:bodyPr vert="horz" wrap="square" lIns="91440" tIns="45720" rIns="91440" bIns="45720" numCol="1" anchor="t" anchorCtr="0" compatLnSpc="1">
            <a:prstTxWarp prst="textNoShape">
              <a:avLst/>
            </a:prstTxWarp>
            <a:normAutofit fontScale="92500"/>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r" rtl="1">
              <a:buNone/>
            </a:pPr>
            <a:r>
              <a:rPr lang="x-none" sz="2800" dirty="0">
                <a:latin typeface="Apple Symbols"/>
                <a:cs typeface="Apple Symbols"/>
              </a:rPr>
              <a:t>2. تطوير خطط العمل : </a:t>
            </a:r>
            <a:r>
              <a:rPr lang="x-none" dirty="0" smtClean="0">
                <a:latin typeface="Apple Symbols"/>
                <a:cs typeface="Apple Symbols"/>
              </a:rPr>
              <a:t>تحدد هذه الخطط اساليب الوصول للاهداف والخطوات الواضحة لتحقيق الاهداف وهي توضع الخطط للافراد والاقسام على حد سواء.</a:t>
            </a:r>
            <a:endParaRPr lang="x-none" dirty="0">
              <a:latin typeface="Apple Symbols"/>
              <a:cs typeface="Apple Symbols"/>
            </a:endParaRPr>
          </a:p>
        </p:txBody>
      </p:sp>
      <p:sp>
        <p:nvSpPr>
          <p:cNvPr id="6" name="عنصر نائب للمحتوى 2"/>
          <p:cNvSpPr txBox="1">
            <a:spLocks/>
          </p:cNvSpPr>
          <p:nvPr/>
        </p:nvSpPr>
        <p:spPr bwMode="auto">
          <a:xfrm>
            <a:off x="179512" y="3573016"/>
            <a:ext cx="8715436" cy="1728192"/>
          </a:xfrm>
          <a:prstGeom prst="rect">
            <a:avLst/>
          </a:prstGeom>
          <a:solidFill>
            <a:srgbClr val="FFCC66"/>
          </a:solidFill>
          <a:ln>
            <a:noFill/>
          </a:ln>
          <a:extLst/>
        </p:spPr>
        <p:txBody>
          <a:bodyPr vert="horz" wrap="square" lIns="91440" tIns="45720" rIns="91440" bIns="45720" numCol="1" anchor="t" anchorCtr="0" compatLnSpc="1">
            <a:prstTxWarp prst="textNoShape">
              <a:avLst/>
            </a:prstTxWarp>
            <a:normAutofit/>
          </a:bodyPr>
          <a:lst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r" rtl="1">
              <a:buNone/>
            </a:pPr>
            <a:r>
              <a:rPr lang="x-none" dirty="0" smtClean="0">
                <a:latin typeface="Apple Symbols"/>
                <a:cs typeface="Apple Symbols"/>
              </a:rPr>
              <a:t>3. </a:t>
            </a:r>
            <a:r>
              <a:rPr lang="x-none" dirty="0">
                <a:latin typeface="Apple Symbols"/>
                <a:cs typeface="Apple Symbols"/>
              </a:rPr>
              <a:t>مراجعة التقدم الحاصل : مع البدء بتنفيذ الخطط يجب ان تكون هناك مراجعة للتطبيق الفعلي واتخاذ الاجراءات التصحيحة عند حصول اي انحراف عن ما هو مخطط .وعادة تجري المراجعة خلال فتترات زمنية محددة يتفق عليها بين العاملين والمشرفين والادارة .</a:t>
            </a:r>
          </a:p>
        </p:txBody>
      </p:sp>
      <p:sp>
        <p:nvSpPr>
          <p:cNvPr id="2" name="Rectangle 1"/>
          <p:cNvSpPr/>
          <p:nvPr/>
        </p:nvSpPr>
        <p:spPr>
          <a:xfrm>
            <a:off x="251520" y="5445224"/>
            <a:ext cx="8617323" cy="892552"/>
          </a:xfrm>
          <a:prstGeom prst="rect">
            <a:avLst/>
          </a:prstGeom>
          <a:solidFill>
            <a:srgbClr val="99CCFF"/>
          </a:solidFill>
        </p:spPr>
        <p:txBody>
          <a:bodyPr wrap="square">
            <a:spAutoFit/>
          </a:bodyPr>
          <a:lstStyle/>
          <a:p>
            <a:pPr algn="r" rtl="1"/>
            <a:r>
              <a:rPr lang="x-none" sz="2600" dirty="0" smtClean="0">
                <a:latin typeface="Apple Symbols"/>
                <a:cs typeface="Apple Symbols"/>
              </a:rPr>
              <a:t>4</a:t>
            </a:r>
            <a:r>
              <a:rPr lang="x-none" sz="2600" dirty="0">
                <a:latin typeface="Apple Symbols"/>
                <a:cs typeface="Apple Symbols"/>
              </a:rPr>
              <a:t>. تقييم الاداء الكلي : اذ يقوم المدير بتقييم اداء العامل لديه من خلال تقييم مدى انجاز الاهداف المتفق عليها بين الجميع.</a:t>
            </a: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72</a:t>
            </a:fld>
            <a:endParaRPr lang="ar-IQ"/>
          </a:p>
        </p:txBody>
      </p:sp>
    </p:spTree>
    <p:extLst>
      <p:ext uri="{BB962C8B-B14F-4D97-AF65-F5344CB8AC3E}">
        <p14:creationId xmlns:p14="http://schemas.microsoft.com/office/powerpoint/2010/main" val="70406041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
                                        <p:tgtEl>
                                          <p:spTgt spid="5"/>
                                        </p:tgtEl>
                                      </p:cBhvr>
                                    </p:animEffect>
                                    <p:anim calcmode="lin" valueType="num">
                                      <p:cBhvr>
                                        <p:cTn id="24" dur="400" fill="hold"/>
                                        <p:tgtEl>
                                          <p:spTgt spid="5"/>
                                        </p:tgtEl>
                                        <p:attrNameLst>
                                          <p:attrName>ppt_x</p:attrName>
                                        </p:attrNameLst>
                                      </p:cBhvr>
                                      <p:tavLst>
                                        <p:tav tm="0">
                                          <p:val>
                                            <p:strVal val="#ppt_x"/>
                                          </p:val>
                                        </p:tav>
                                        <p:tav tm="100000">
                                          <p:val>
                                            <p:strVal val="#ppt_x"/>
                                          </p:val>
                                        </p:tav>
                                      </p:tavLst>
                                    </p:anim>
                                    <p:anim calcmode="lin" valueType="num">
                                      <p:cBhvr>
                                        <p:cTn id="25" dur="400" fill="hold"/>
                                        <p:tgtEl>
                                          <p:spTgt spid="5"/>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
                                        <p:tgtEl>
                                          <p:spTgt spid="6"/>
                                        </p:tgtEl>
                                      </p:cBhvr>
                                    </p:animEffect>
                                    <p:anim calcmode="lin" valueType="num">
                                      <p:cBhvr>
                                        <p:cTn id="33" dur="400" fill="hold"/>
                                        <p:tgtEl>
                                          <p:spTgt spid="6"/>
                                        </p:tgtEl>
                                        <p:attrNameLst>
                                          <p:attrName>ppt_x</p:attrName>
                                        </p:attrNameLst>
                                      </p:cBhvr>
                                      <p:tavLst>
                                        <p:tav tm="0">
                                          <p:val>
                                            <p:strVal val="#ppt_x"/>
                                          </p:val>
                                        </p:tav>
                                        <p:tav tm="100000">
                                          <p:val>
                                            <p:strVal val="#ppt_x"/>
                                          </p:val>
                                        </p:tav>
                                      </p:tavLst>
                                    </p:anim>
                                    <p:anim calcmode="lin" valueType="num">
                                      <p:cBhvr>
                                        <p:cTn id="34" dur="400" fill="hold"/>
                                        <p:tgtEl>
                                          <p:spTgt spid="6"/>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3" presetClass="entr" presetSubtype="0"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100"/>
                                        <p:tgtEl>
                                          <p:spTgt spid="2"/>
                                        </p:tgtEl>
                                      </p:cBhvr>
                                    </p:animEffect>
                                    <p:anim calcmode="lin" valueType="num">
                                      <p:cBhvr>
                                        <p:cTn id="42" dur="400" fill="hold"/>
                                        <p:tgtEl>
                                          <p:spTgt spid="2"/>
                                        </p:tgtEl>
                                        <p:attrNameLst>
                                          <p:attrName>ppt_x</p:attrName>
                                        </p:attrNameLst>
                                      </p:cBhvr>
                                      <p:tavLst>
                                        <p:tav tm="0">
                                          <p:val>
                                            <p:strVal val="#ppt_x"/>
                                          </p:val>
                                        </p:tav>
                                        <p:tav tm="100000">
                                          <p:val>
                                            <p:strVal val="#ppt_x"/>
                                          </p:val>
                                        </p:tav>
                                      </p:tavLst>
                                    </p:anim>
                                    <p:anim calcmode="lin" valueType="num">
                                      <p:cBhvr>
                                        <p:cTn id="43" dur="400" fill="hold"/>
                                        <p:tgtEl>
                                          <p:spTgt spid="2"/>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E7C0F6A-65B7-49ED-BE11-02892173FA01}" type="slidenum">
              <a:rPr lang="ar-IQ" smtClean="0"/>
              <a:pPr>
                <a:defRPr/>
              </a:pPr>
              <a:t>73</a:t>
            </a:fld>
            <a:endParaRPr lang="ar-IQ"/>
          </a:p>
        </p:txBody>
      </p:sp>
      <p:sp>
        <p:nvSpPr>
          <p:cNvPr id="6" name="Rounded Rectangle 5"/>
          <p:cNvSpPr/>
          <p:nvPr/>
        </p:nvSpPr>
        <p:spPr>
          <a:xfrm>
            <a:off x="755577" y="1136938"/>
            <a:ext cx="2448272" cy="108012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x-none" sz="2000" dirty="0">
                <a:solidFill>
                  <a:srgbClr val="FF0000"/>
                </a:solidFill>
                <a:latin typeface="Apple Symbols"/>
                <a:cs typeface="Apple Symbols"/>
              </a:rPr>
              <a:t>الاهداف الاستراتيجية</a:t>
            </a:r>
          </a:p>
          <a:p>
            <a:pPr algn="ctr"/>
            <a:r>
              <a:rPr lang="x-none" sz="2000" dirty="0">
                <a:solidFill>
                  <a:srgbClr val="FF0000"/>
                </a:solidFill>
                <a:latin typeface="Apple Symbols"/>
                <a:cs typeface="Apple Symbols"/>
              </a:rPr>
              <a:t>اهداف الاقسام</a:t>
            </a:r>
          </a:p>
          <a:p>
            <a:pPr algn="ctr"/>
            <a:r>
              <a:rPr lang="x-none" sz="2000" dirty="0">
                <a:solidFill>
                  <a:srgbClr val="FF0000"/>
                </a:solidFill>
                <a:latin typeface="Apple Symbols"/>
                <a:cs typeface="Apple Symbols"/>
              </a:rPr>
              <a:t>اهداف الافراد</a:t>
            </a:r>
          </a:p>
        </p:txBody>
      </p:sp>
      <p:sp>
        <p:nvSpPr>
          <p:cNvPr id="7" name="Rounded Rectangle 6"/>
          <p:cNvSpPr/>
          <p:nvPr/>
        </p:nvSpPr>
        <p:spPr>
          <a:xfrm>
            <a:off x="4932041" y="1136938"/>
            <a:ext cx="2448272" cy="108012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x-none" sz="2000" dirty="0">
                <a:solidFill>
                  <a:srgbClr val="FF0000"/>
                </a:solidFill>
                <a:latin typeface="Apple Symbols"/>
                <a:cs typeface="Apple Symbols"/>
              </a:rPr>
              <a:t>خطة العمل </a:t>
            </a:r>
          </a:p>
        </p:txBody>
      </p:sp>
      <p:sp>
        <p:nvSpPr>
          <p:cNvPr id="8" name="Rounded Rectangle 7"/>
          <p:cNvSpPr/>
          <p:nvPr/>
        </p:nvSpPr>
        <p:spPr>
          <a:xfrm>
            <a:off x="5220072" y="3153162"/>
            <a:ext cx="1944216" cy="64807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x-none" sz="2000" dirty="0">
                <a:solidFill>
                  <a:srgbClr val="FF0000"/>
                </a:solidFill>
                <a:latin typeface="Apple Symbols"/>
                <a:cs typeface="Apple Symbols"/>
              </a:rPr>
              <a:t>مراجعة التقدم الحاصل </a:t>
            </a:r>
          </a:p>
        </p:txBody>
      </p:sp>
      <p:sp>
        <p:nvSpPr>
          <p:cNvPr id="9" name="Rounded Rectangle 8"/>
          <p:cNvSpPr/>
          <p:nvPr/>
        </p:nvSpPr>
        <p:spPr>
          <a:xfrm>
            <a:off x="5220073" y="4017258"/>
            <a:ext cx="2232248" cy="779894"/>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x-none" sz="2000" dirty="0">
                <a:solidFill>
                  <a:srgbClr val="FF0000"/>
                </a:solidFill>
                <a:latin typeface="Apple Symbols"/>
                <a:cs typeface="Apple Symbols"/>
              </a:rPr>
              <a:t>اتخاذ الاجراءات التصحيحية</a:t>
            </a:r>
          </a:p>
        </p:txBody>
      </p:sp>
      <p:sp>
        <p:nvSpPr>
          <p:cNvPr id="10" name="Rounded Rectangle 9"/>
          <p:cNvSpPr/>
          <p:nvPr/>
        </p:nvSpPr>
        <p:spPr>
          <a:xfrm>
            <a:off x="899593" y="4593322"/>
            <a:ext cx="2448272" cy="108012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x-none" sz="2000" dirty="0">
                <a:solidFill>
                  <a:srgbClr val="FF0000"/>
                </a:solidFill>
                <a:latin typeface="Apple Symbols"/>
                <a:cs typeface="Apple Symbols"/>
              </a:rPr>
              <a:t>تقييم الاداء الكلي</a:t>
            </a:r>
          </a:p>
        </p:txBody>
      </p:sp>
      <p:sp>
        <p:nvSpPr>
          <p:cNvPr id="11" name="TextBox 10"/>
          <p:cNvSpPr txBox="1"/>
          <p:nvPr/>
        </p:nvSpPr>
        <p:spPr>
          <a:xfrm>
            <a:off x="611560" y="251356"/>
            <a:ext cx="2664296" cy="707886"/>
          </a:xfrm>
          <a:prstGeom prst="rect">
            <a:avLst/>
          </a:prstGeom>
          <a:solidFill>
            <a:srgbClr val="FFFF00"/>
          </a:solidFill>
        </p:spPr>
        <p:txBody>
          <a:bodyPr wrap="square" rtlCol="1">
            <a:spAutoFit/>
          </a:bodyPr>
          <a:lstStyle/>
          <a:p>
            <a:pPr algn="ctr"/>
            <a:r>
              <a:rPr lang="x-none" sz="2000" dirty="0" smtClean="0">
                <a:solidFill>
                  <a:srgbClr val="0000FF"/>
                </a:solidFill>
                <a:latin typeface="Apple Symbols"/>
                <a:cs typeface="Apple Symbols"/>
              </a:rPr>
              <a:t>الخطوة الاولى : تحديد الاهداف</a:t>
            </a:r>
            <a:endParaRPr lang="x-none" sz="2000" dirty="0">
              <a:solidFill>
                <a:srgbClr val="0000FF"/>
              </a:solidFill>
              <a:latin typeface="Apple Symbols"/>
              <a:cs typeface="Apple Symbols"/>
            </a:endParaRPr>
          </a:p>
        </p:txBody>
      </p:sp>
      <p:sp>
        <p:nvSpPr>
          <p:cNvPr id="12" name="TextBox 11"/>
          <p:cNvSpPr txBox="1"/>
          <p:nvPr/>
        </p:nvSpPr>
        <p:spPr>
          <a:xfrm>
            <a:off x="4644008" y="251356"/>
            <a:ext cx="2952328" cy="707886"/>
          </a:xfrm>
          <a:prstGeom prst="rect">
            <a:avLst/>
          </a:prstGeom>
          <a:solidFill>
            <a:srgbClr val="FFFF00"/>
          </a:solidFill>
        </p:spPr>
        <p:txBody>
          <a:bodyPr wrap="square" rtlCol="1">
            <a:spAutoFit/>
          </a:bodyPr>
          <a:lstStyle/>
          <a:p>
            <a:pPr algn="ctr"/>
            <a:r>
              <a:rPr lang="x-none" sz="2000" dirty="0" smtClean="0">
                <a:solidFill>
                  <a:srgbClr val="0000FF"/>
                </a:solidFill>
                <a:latin typeface="Apple Symbols"/>
                <a:cs typeface="Apple Symbols"/>
              </a:rPr>
              <a:t>الخطوة الثانية : اعداد خطط العمل</a:t>
            </a:r>
            <a:endParaRPr lang="x-none" sz="2000" dirty="0">
              <a:solidFill>
                <a:srgbClr val="0000FF"/>
              </a:solidFill>
              <a:latin typeface="Apple Symbols"/>
              <a:cs typeface="Apple Symbols"/>
            </a:endParaRPr>
          </a:p>
        </p:txBody>
      </p:sp>
      <p:sp>
        <p:nvSpPr>
          <p:cNvPr id="13" name="TextBox 12"/>
          <p:cNvSpPr txBox="1"/>
          <p:nvPr/>
        </p:nvSpPr>
        <p:spPr>
          <a:xfrm>
            <a:off x="7632341" y="3225170"/>
            <a:ext cx="1476164" cy="1323439"/>
          </a:xfrm>
          <a:prstGeom prst="rect">
            <a:avLst/>
          </a:prstGeom>
          <a:solidFill>
            <a:srgbClr val="FFFF00"/>
          </a:solidFill>
        </p:spPr>
        <p:txBody>
          <a:bodyPr wrap="square" rtlCol="1">
            <a:spAutoFit/>
          </a:bodyPr>
          <a:lstStyle/>
          <a:p>
            <a:pPr algn="ctr"/>
            <a:r>
              <a:rPr lang="x-none" sz="2000" dirty="0" smtClean="0">
                <a:solidFill>
                  <a:srgbClr val="0000FF"/>
                </a:solidFill>
                <a:latin typeface="Apple Symbols"/>
                <a:cs typeface="Apple Symbols"/>
              </a:rPr>
              <a:t>الخطوة الثالثة : مراجعة التقدم الحاصل</a:t>
            </a:r>
            <a:endParaRPr lang="x-none" sz="2000" dirty="0">
              <a:solidFill>
                <a:srgbClr val="0000FF"/>
              </a:solidFill>
              <a:latin typeface="Apple Symbols"/>
              <a:cs typeface="Apple Symbols"/>
            </a:endParaRPr>
          </a:p>
        </p:txBody>
      </p:sp>
      <p:sp>
        <p:nvSpPr>
          <p:cNvPr id="14" name="Left Arrow 13"/>
          <p:cNvSpPr/>
          <p:nvPr/>
        </p:nvSpPr>
        <p:spPr>
          <a:xfrm rot="5400000">
            <a:off x="934654" y="3116214"/>
            <a:ext cx="2160238" cy="361927"/>
          </a:xfrm>
          <a:prstGeom prst="left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Left Arrow 15"/>
          <p:cNvSpPr/>
          <p:nvPr/>
        </p:nvSpPr>
        <p:spPr>
          <a:xfrm rot="10800000">
            <a:off x="3275857" y="1243061"/>
            <a:ext cx="1584176" cy="361927"/>
          </a:xfrm>
          <a:prstGeom prst="left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Bent Arrow 17"/>
          <p:cNvSpPr/>
          <p:nvPr/>
        </p:nvSpPr>
        <p:spPr>
          <a:xfrm rot="10800000">
            <a:off x="3491881" y="4869159"/>
            <a:ext cx="2952328" cy="588257"/>
          </a:xfrm>
          <a:prstGeom prst="bentArrow">
            <a:avLst>
              <a:gd name="adj1" fmla="val 27075"/>
              <a:gd name="adj2" fmla="val 24161"/>
              <a:gd name="adj3" fmla="val 25000"/>
              <a:gd name="adj4" fmla="val 43750"/>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a:solidFill>
                <a:schemeClr val="tx1"/>
              </a:solidFill>
            </a:endParaRPr>
          </a:p>
        </p:txBody>
      </p:sp>
      <p:sp>
        <p:nvSpPr>
          <p:cNvPr id="19" name="Left Arrow 18"/>
          <p:cNvSpPr/>
          <p:nvPr/>
        </p:nvSpPr>
        <p:spPr>
          <a:xfrm rot="16200000">
            <a:off x="5721809" y="2501823"/>
            <a:ext cx="940748" cy="361927"/>
          </a:xfrm>
          <a:prstGeom prst="left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0" name="Left Arrow 19"/>
          <p:cNvSpPr/>
          <p:nvPr/>
        </p:nvSpPr>
        <p:spPr>
          <a:xfrm rot="16200000">
            <a:off x="6158045" y="3750447"/>
            <a:ext cx="190195" cy="337946"/>
          </a:xfrm>
          <a:prstGeom prst="leftArrow">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1" name="Left Arrow 20"/>
          <p:cNvSpPr/>
          <p:nvPr/>
        </p:nvSpPr>
        <p:spPr>
          <a:xfrm rot="1952151">
            <a:off x="7116943" y="3361514"/>
            <a:ext cx="577100" cy="451806"/>
          </a:xfrm>
          <a:prstGeom prst="leftArrow">
            <a:avLst>
              <a:gd name="adj1" fmla="val 13751"/>
              <a:gd name="adj2" fmla="val 31876"/>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2" name="Left Arrow 21"/>
          <p:cNvSpPr/>
          <p:nvPr/>
        </p:nvSpPr>
        <p:spPr>
          <a:xfrm rot="18545079">
            <a:off x="7259448" y="3684319"/>
            <a:ext cx="434005" cy="451806"/>
          </a:xfrm>
          <a:prstGeom prst="leftArrow">
            <a:avLst>
              <a:gd name="adj1" fmla="val 13751"/>
              <a:gd name="adj2" fmla="val 31876"/>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x-none"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7" name="TextBox 26"/>
          <p:cNvSpPr txBox="1"/>
          <p:nvPr/>
        </p:nvSpPr>
        <p:spPr>
          <a:xfrm>
            <a:off x="683568" y="5889466"/>
            <a:ext cx="3096345" cy="707886"/>
          </a:xfrm>
          <a:prstGeom prst="rect">
            <a:avLst/>
          </a:prstGeom>
          <a:solidFill>
            <a:srgbClr val="FFFF00"/>
          </a:solidFill>
        </p:spPr>
        <p:txBody>
          <a:bodyPr wrap="square" rtlCol="1">
            <a:spAutoFit/>
          </a:bodyPr>
          <a:lstStyle/>
          <a:p>
            <a:pPr algn="ctr"/>
            <a:r>
              <a:rPr lang="x-none" sz="2000" dirty="0" smtClean="0">
                <a:solidFill>
                  <a:srgbClr val="0000FF"/>
                </a:solidFill>
                <a:latin typeface="Apple Symbols"/>
                <a:cs typeface="Apple Symbols"/>
              </a:rPr>
              <a:t>الخطوة االرابعة : تقييم الاداء الكلي</a:t>
            </a:r>
            <a:endParaRPr lang="x-none" sz="2000" dirty="0">
              <a:solidFill>
                <a:srgbClr val="0000FF"/>
              </a:solidFill>
              <a:latin typeface="Apple Symbols"/>
              <a:cs typeface="Apple Symbols"/>
            </a:endParaRPr>
          </a:p>
        </p:txBody>
      </p:sp>
      <p:grpSp>
        <p:nvGrpSpPr>
          <p:cNvPr id="38" name="Group 37"/>
          <p:cNvGrpSpPr/>
          <p:nvPr/>
        </p:nvGrpSpPr>
        <p:grpSpPr>
          <a:xfrm>
            <a:off x="4932040" y="2204864"/>
            <a:ext cx="288029" cy="2448270"/>
            <a:chOff x="5004049" y="1916834"/>
            <a:chExt cx="360039" cy="2448270"/>
          </a:xfrm>
        </p:grpSpPr>
        <p:cxnSp>
          <p:nvCxnSpPr>
            <p:cNvPr id="29" name="Straight Arrow Connector 28"/>
            <p:cNvCxnSpPr/>
            <p:nvPr/>
          </p:nvCxnSpPr>
          <p:spPr>
            <a:xfrm flipH="1" flipV="1">
              <a:off x="5004049" y="1916834"/>
              <a:ext cx="9001" cy="2448270"/>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067054" y="4365104"/>
              <a:ext cx="297034"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4860032" y="6165304"/>
            <a:ext cx="3966109" cy="369332"/>
          </a:xfrm>
          <a:prstGeom prst="rect">
            <a:avLst/>
          </a:prstGeom>
          <a:noFill/>
        </p:spPr>
        <p:txBody>
          <a:bodyPr wrap="none" rtlCol="0">
            <a:spAutoFit/>
          </a:bodyPr>
          <a:lstStyle/>
          <a:p>
            <a:r>
              <a:rPr lang="ar-sa" dirty="0" smtClean="0">
                <a:solidFill>
                  <a:srgbClr val="FF0000"/>
                </a:solidFill>
                <a:latin typeface="Apple Symbols"/>
                <a:cs typeface="Apple Symbols"/>
              </a:rPr>
              <a:t>(الشكل التوضحي اعلى لعملية الادارة بالهداف)</a:t>
            </a:r>
            <a:endParaRPr lang="en-US" dirty="0">
              <a:solidFill>
                <a:srgbClr val="FF0000"/>
              </a:solidFill>
              <a:latin typeface="Apple Symbols"/>
              <a:cs typeface="Apple Symbols"/>
            </a:endParaRPr>
          </a:p>
        </p:txBody>
      </p:sp>
    </p:spTree>
    <p:extLst>
      <p:ext uri="{BB962C8B-B14F-4D97-AF65-F5344CB8AC3E}">
        <p14:creationId xmlns:p14="http://schemas.microsoft.com/office/powerpoint/2010/main" val="52365908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800" decel="100000"/>
                                        <p:tgtEl>
                                          <p:spTgt spid="11"/>
                                        </p:tgtEl>
                                      </p:cBhvr>
                                    </p:animEffect>
                                    <p:anim calcmode="lin" valueType="num">
                                      <p:cBhvr>
                                        <p:cTn id="8" dur="800" decel="100000" fill="hold"/>
                                        <p:tgtEl>
                                          <p:spTgt spid="11"/>
                                        </p:tgtEl>
                                        <p:attrNameLst>
                                          <p:attrName>style.rotation</p:attrName>
                                        </p:attrNameLst>
                                      </p:cBhvr>
                                      <p:tavLst>
                                        <p:tav tm="0">
                                          <p:val>
                                            <p:fltVal val="-90"/>
                                          </p:val>
                                        </p:tav>
                                        <p:tav tm="100000">
                                          <p:val>
                                            <p:fltVal val="0"/>
                                          </p:val>
                                        </p:tav>
                                      </p:tavLst>
                                    </p:anim>
                                    <p:anim calcmode="lin" valueType="num">
                                      <p:cBhvr>
                                        <p:cTn id="9" dur="800" decel="100000" fill="hold"/>
                                        <p:tgtEl>
                                          <p:spTgt spid="11"/>
                                        </p:tgtEl>
                                        <p:attrNameLst>
                                          <p:attrName>ppt_x</p:attrName>
                                        </p:attrNameLst>
                                      </p:cBhvr>
                                      <p:tavLst>
                                        <p:tav tm="0">
                                          <p:val>
                                            <p:strVal val="#ppt_x+0.4"/>
                                          </p:val>
                                        </p:tav>
                                        <p:tav tm="100000">
                                          <p:val>
                                            <p:strVal val="#ppt_x-0.05"/>
                                          </p:val>
                                        </p:tav>
                                      </p:tavLst>
                                    </p:anim>
                                    <p:anim calcmode="lin" valueType="num">
                                      <p:cBhvr>
                                        <p:cTn id="10" dur="800" decel="100000" fill="hold"/>
                                        <p:tgtEl>
                                          <p:spTgt spid="1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p:tgtEl>
                                          <p:spTgt spid="16"/>
                                        </p:tgtEl>
                                        <p:attrNameLst>
                                          <p:attrName>ppt_x</p:attrName>
                                        </p:attrNameLst>
                                      </p:cBhvr>
                                      <p:tavLst>
                                        <p:tav tm="0">
                                          <p:val>
                                            <p:strVal val="#ppt_x-#ppt_w*1.125000"/>
                                          </p:val>
                                        </p:tav>
                                        <p:tav tm="100000">
                                          <p:val>
                                            <p:strVal val="#ppt_x"/>
                                          </p:val>
                                        </p:tav>
                                      </p:tavLst>
                                    </p:anim>
                                    <p:animEffect transition="in" filter="wipe(right)">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800" decel="100000"/>
                                        <p:tgtEl>
                                          <p:spTgt spid="12"/>
                                        </p:tgtEl>
                                      </p:cBhvr>
                                    </p:animEffect>
                                    <p:anim calcmode="lin" valueType="num">
                                      <p:cBhvr>
                                        <p:cTn id="34" dur="800" decel="100000" fill="hold"/>
                                        <p:tgtEl>
                                          <p:spTgt spid="12"/>
                                        </p:tgtEl>
                                        <p:attrNameLst>
                                          <p:attrName>style.rotation</p:attrName>
                                        </p:attrNameLst>
                                      </p:cBhvr>
                                      <p:tavLst>
                                        <p:tav tm="0">
                                          <p:val>
                                            <p:fltVal val="-90"/>
                                          </p:val>
                                        </p:tav>
                                        <p:tav tm="100000">
                                          <p:val>
                                            <p:fltVal val="0"/>
                                          </p:val>
                                        </p:tav>
                                      </p:tavLst>
                                    </p:anim>
                                    <p:anim calcmode="lin" valueType="num">
                                      <p:cBhvr>
                                        <p:cTn id="35" dur="800" decel="100000" fill="hold"/>
                                        <p:tgtEl>
                                          <p:spTgt spid="12"/>
                                        </p:tgtEl>
                                        <p:attrNameLst>
                                          <p:attrName>ppt_x</p:attrName>
                                        </p:attrNameLst>
                                      </p:cBhvr>
                                      <p:tavLst>
                                        <p:tav tm="0">
                                          <p:val>
                                            <p:strVal val="#ppt_x+0.4"/>
                                          </p:val>
                                        </p:tav>
                                        <p:tav tm="100000">
                                          <p:val>
                                            <p:strVal val="#ppt_x-0.05"/>
                                          </p:val>
                                        </p:tav>
                                      </p:tavLst>
                                    </p:anim>
                                    <p:anim calcmode="lin" valueType="num">
                                      <p:cBhvr>
                                        <p:cTn id="36" dur="800" decel="100000" fill="hold"/>
                                        <p:tgtEl>
                                          <p:spTgt spid="12"/>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800" decel="100000"/>
                                        <p:tgtEl>
                                          <p:spTgt spid="7"/>
                                        </p:tgtEl>
                                      </p:cBhvr>
                                    </p:animEffect>
                                    <p:anim calcmode="lin" valueType="num">
                                      <p:cBhvr>
                                        <p:cTn id="44" dur="800" decel="100000" fill="hold"/>
                                        <p:tgtEl>
                                          <p:spTgt spid="7"/>
                                        </p:tgtEl>
                                        <p:attrNameLst>
                                          <p:attrName>style.rotation</p:attrName>
                                        </p:attrNameLst>
                                      </p:cBhvr>
                                      <p:tavLst>
                                        <p:tav tm="0">
                                          <p:val>
                                            <p:fltVal val="-90"/>
                                          </p:val>
                                        </p:tav>
                                        <p:tav tm="100000">
                                          <p:val>
                                            <p:fltVal val="0"/>
                                          </p:val>
                                        </p:tav>
                                      </p:tavLst>
                                    </p:anim>
                                    <p:anim calcmode="lin" valueType="num">
                                      <p:cBhvr>
                                        <p:cTn id="45" dur="800" decel="100000" fill="hold"/>
                                        <p:tgtEl>
                                          <p:spTgt spid="7"/>
                                        </p:tgtEl>
                                        <p:attrNameLst>
                                          <p:attrName>ppt_x</p:attrName>
                                        </p:attrNameLst>
                                      </p:cBhvr>
                                      <p:tavLst>
                                        <p:tav tm="0">
                                          <p:val>
                                            <p:strVal val="#ppt_x+0.4"/>
                                          </p:val>
                                        </p:tav>
                                        <p:tav tm="100000">
                                          <p:val>
                                            <p:strVal val="#ppt_x-0.05"/>
                                          </p:val>
                                        </p:tav>
                                      </p:tavLst>
                                    </p:anim>
                                    <p:anim calcmode="lin" valueType="num">
                                      <p:cBhvr>
                                        <p:cTn id="46" dur="800" decel="100000" fill="hold"/>
                                        <p:tgtEl>
                                          <p:spTgt spid="7"/>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p:tgtEl>
                                          <p:spTgt spid="19"/>
                                        </p:tgtEl>
                                        <p:attrNameLst>
                                          <p:attrName>ppt_y</p:attrName>
                                        </p:attrNameLst>
                                      </p:cBhvr>
                                      <p:tavLst>
                                        <p:tav tm="0">
                                          <p:val>
                                            <p:strVal val="#ppt_y-#ppt_h*1.125000"/>
                                          </p:val>
                                        </p:tav>
                                        <p:tav tm="100000">
                                          <p:val>
                                            <p:strVal val="#ppt_y"/>
                                          </p:val>
                                        </p:tav>
                                      </p:tavLst>
                                    </p:anim>
                                    <p:animEffect transition="in" filter="wipe(down)">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3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800" decel="100000"/>
                                        <p:tgtEl>
                                          <p:spTgt spid="13"/>
                                        </p:tgtEl>
                                      </p:cBhvr>
                                    </p:animEffect>
                                    <p:anim calcmode="lin" valueType="num">
                                      <p:cBhvr>
                                        <p:cTn id="60" dur="800" decel="100000" fill="hold"/>
                                        <p:tgtEl>
                                          <p:spTgt spid="13"/>
                                        </p:tgtEl>
                                        <p:attrNameLst>
                                          <p:attrName>style.rotation</p:attrName>
                                        </p:attrNameLst>
                                      </p:cBhvr>
                                      <p:tavLst>
                                        <p:tav tm="0">
                                          <p:val>
                                            <p:fltVal val="-90"/>
                                          </p:val>
                                        </p:tav>
                                        <p:tav tm="100000">
                                          <p:val>
                                            <p:fltVal val="0"/>
                                          </p:val>
                                        </p:tav>
                                      </p:tavLst>
                                    </p:anim>
                                    <p:anim calcmode="lin" valueType="num">
                                      <p:cBhvr>
                                        <p:cTn id="61" dur="800" decel="100000" fill="hold"/>
                                        <p:tgtEl>
                                          <p:spTgt spid="13"/>
                                        </p:tgtEl>
                                        <p:attrNameLst>
                                          <p:attrName>ppt_x</p:attrName>
                                        </p:attrNameLst>
                                      </p:cBhvr>
                                      <p:tavLst>
                                        <p:tav tm="0">
                                          <p:val>
                                            <p:strVal val="#ppt_x+0.4"/>
                                          </p:val>
                                        </p:tav>
                                        <p:tav tm="100000">
                                          <p:val>
                                            <p:strVal val="#ppt_x-0.05"/>
                                          </p:val>
                                        </p:tav>
                                      </p:tavLst>
                                    </p:anim>
                                    <p:anim calcmode="lin" valueType="num">
                                      <p:cBhvr>
                                        <p:cTn id="62" dur="800" decel="100000" fill="hold"/>
                                        <p:tgtEl>
                                          <p:spTgt spid="13"/>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2"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right)">
                                      <p:cBhvr>
                                        <p:cTn id="69" dur="500"/>
                                        <p:tgtEl>
                                          <p:spTgt spid="21"/>
                                        </p:tgtEl>
                                      </p:cBhvr>
                                    </p:animEffect>
                                  </p:childTnLst>
                                </p:cTn>
                              </p:par>
                            </p:childTnLst>
                          </p:cTn>
                        </p:par>
                      </p:childTnLst>
                    </p:cTn>
                  </p:par>
                  <p:par>
                    <p:cTn id="70" fill="hold">
                      <p:stCondLst>
                        <p:cond delay="indefinite"/>
                      </p:stCondLst>
                      <p:childTnLst>
                        <p:par>
                          <p:cTn id="71" fill="hold">
                            <p:stCondLst>
                              <p:cond delay="0"/>
                            </p:stCondLst>
                            <p:childTnLst>
                              <p:par>
                                <p:cTn id="72" presetID="30" presetClass="entr" presetSubtype="0" fill="hold" grpId="0" nodeType="click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fade">
                                      <p:cBhvr>
                                        <p:cTn id="74" dur="800" decel="100000"/>
                                        <p:tgtEl>
                                          <p:spTgt spid="8"/>
                                        </p:tgtEl>
                                      </p:cBhvr>
                                    </p:animEffect>
                                    <p:anim calcmode="lin" valueType="num">
                                      <p:cBhvr>
                                        <p:cTn id="75" dur="800" decel="100000" fill="hold"/>
                                        <p:tgtEl>
                                          <p:spTgt spid="8"/>
                                        </p:tgtEl>
                                        <p:attrNameLst>
                                          <p:attrName>style.rotation</p:attrName>
                                        </p:attrNameLst>
                                      </p:cBhvr>
                                      <p:tavLst>
                                        <p:tav tm="0">
                                          <p:val>
                                            <p:fltVal val="-90"/>
                                          </p:val>
                                        </p:tav>
                                        <p:tav tm="100000">
                                          <p:val>
                                            <p:fltVal val="0"/>
                                          </p:val>
                                        </p:tav>
                                      </p:tavLst>
                                    </p:anim>
                                    <p:anim calcmode="lin" valueType="num">
                                      <p:cBhvr>
                                        <p:cTn id="76" dur="800" decel="100000" fill="hold"/>
                                        <p:tgtEl>
                                          <p:spTgt spid="8"/>
                                        </p:tgtEl>
                                        <p:attrNameLst>
                                          <p:attrName>ppt_x</p:attrName>
                                        </p:attrNameLst>
                                      </p:cBhvr>
                                      <p:tavLst>
                                        <p:tav tm="0">
                                          <p:val>
                                            <p:strVal val="#ppt_x+0.4"/>
                                          </p:val>
                                        </p:tav>
                                        <p:tav tm="100000">
                                          <p:val>
                                            <p:strVal val="#ppt_x-0.05"/>
                                          </p:val>
                                        </p:tav>
                                      </p:tavLst>
                                    </p:anim>
                                    <p:anim calcmode="lin" valueType="num">
                                      <p:cBhvr>
                                        <p:cTn id="77" dur="800" decel="100000" fill="hold"/>
                                        <p:tgtEl>
                                          <p:spTgt spid="8"/>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up)">
                                      <p:cBhvr>
                                        <p:cTn id="84" dur="500"/>
                                        <p:tgtEl>
                                          <p:spTgt spid="22"/>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up)">
                                      <p:cBhvr>
                                        <p:cTn id="89" dur="500"/>
                                        <p:tgtEl>
                                          <p:spTgt spid="20"/>
                                        </p:tgtEl>
                                      </p:cBhvr>
                                    </p:animEffect>
                                  </p:childTnLst>
                                </p:cTn>
                              </p:par>
                            </p:childTnLst>
                          </p:cTn>
                        </p:par>
                      </p:childTnLst>
                    </p:cTn>
                  </p:par>
                  <p:par>
                    <p:cTn id="90" fill="hold">
                      <p:stCondLst>
                        <p:cond delay="indefinite"/>
                      </p:stCondLst>
                      <p:childTnLst>
                        <p:par>
                          <p:cTn id="91" fill="hold">
                            <p:stCondLst>
                              <p:cond delay="0"/>
                            </p:stCondLst>
                            <p:childTnLst>
                              <p:par>
                                <p:cTn id="92" presetID="25" presetClass="entr" presetSubtype="0" fill="hold" grpId="0" nodeType="clickEffect">
                                  <p:stCondLst>
                                    <p:cond delay="0"/>
                                  </p:stCondLst>
                                  <p:childTnLst>
                                    <p:set>
                                      <p:cBhvr>
                                        <p:cTn id="93" dur="1" fill="hold">
                                          <p:stCondLst>
                                            <p:cond delay="0"/>
                                          </p:stCondLst>
                                        </p:cTn>
                                        <p:tgtEl>
                                          <p:spTgt spid="9"/>
                                        </p:tgtEl>
                                        <p:attrNameLst>
                                          <p:attrName>style.visibility</p:attrName>
                                        </p:attrNameLst>
                                      </p:cBhvr>
                                      <p:to>
                                        <p:strVal val="visible"/>
                                      </p:to>
                                    </p:set>
                                    <p:anim calcmode="lin" valueType="num">
                                      <p:cBhvr>
                                        <p:cTn id="94"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95"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6"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97" dur="1000" fill="hold"/>
                                        <p:tgtEl>
                                          <p:spTgt spid="9"/>
                                        </p:tgtEl>
                                        <p:attrNameLst>
                                          <p:attrName>ppt_h</p:attrName>
                                        </p:attrNameLst>
                                      </p:cBhvr>
                                      <p:tavLst>
                                        <p:tav tm="0">
                                          <p:val>
                                            <p:strVal val="#ppt_h"/>
                                          </p:val>
                                        </p:tav>
                                        <p:tav tm="100000">
                                          <p:val>
                                            <p:strVal val="#ppt_h"/>
                                          </p:val>
                                        </p:tav>
                                      </p:tavLst>
                                    </p:anim>
                                    <p:anim calcmode="lin" valueType="num">
                                      <p:cBhvr>
                                        <p:cTn id="98"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99"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00"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01" dur="1000" decel="50000">
                                          <p:stCondLst>
                                            <p:cond delay="0"/>
                                          </p:stCondLst>
                                        </p:cTn>
                                        <p:tgtEl>
                                          <p:spTgt spid="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38"/>
                                        </p:tgtEl>
                                        <p:attrNameLst>
                                          <p:attrName>style.visibility</p:attrName>
                                        </p:attrNameLst>
                                      </p:cBhvr>
                                      <p:to>
                                        <p:strVal val="visible"/>
                                      </p:to>
                                    </p:set>
                                    <p:animEffect transition="in" filter="wipe(down)">
                                      <p:cBhvr>
                                        <p:cTn id="106" dur="500"/>
                                        <p:tgtEl>
                                          <p:spTgt spid="38"/>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grpId="0" nodeType="click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wipe(right)">
                                      <p:cBhvr>
                                        <p:cTn id="111" dur="500"/>
                                        <p:tgtEl>
                                          <p:spTgt spid="18"/>
                                        </p:tgtEl>
                                      </p:cBhvr>
                                    </p:animEffect>
                                  </p:childTnLst>
                                </p:cTn>
                              </p:par>
                            </p:childTnLst>
                          </p:cTn>
                        </p:par>
                      </p:childTnLst>
                    </p:cTn>
                  </p:par>
                  <p:par>
                    <p:cTn id="112" fill="hold">
                      <p:stCondLst>
                        <p:cond delay="indefinite"/>
                      </p:stCondLst>
                      <p:childTnLst>
                        <p:par>
                          <p:cTn id="113" fill="hold">
                            <p:stCondLst>
                              <p:cond delay="0"/>
                            </p:stCondLst>
                            <p:childTnLst>
                              <p:par>
                                <p:cTn id="114" presetID="52" presetClass="entr" presetSubtype="0" fill="hold" grpId="0" nodeType="clickEffect">
                                  <p:stCondLst>
                                    <p:cond delay="0"/>
                                  </p:stCondLst>
                                  <p:childTnLst>
                                    <p:set>
                                      <p:cBhvr>
                                        <p:cTn id="115" dur="1" fill="hold">
                                          <p:stCondLst>
                                            <p:cond delay="0"/>
                                          </p:stCondLst>
                                        </p:cTn>
                                        <p:tgtEl>
                                          <p:spTgt spid="27"/>
                                        </p:tgtEl>
                                        <p:attrNameLst>
                                          <p:attrName>style.visibility</p:attrName>
                                        </p:attrNameLst>
                                      </p:cBhvr>
                                      <p:to>
                                        <p:strVal val="visible"/>
                                      </p:to>
                                    </p:set>
                                    <p:animScale>
                                      <p:cBhvr>
                                        <p:cTn id="116"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7" dur="1000" decel="50000" fill="hold">
                                          <p:stCondLst>
                                            <p:cond delay="0"/>
                                          </p:stCondLst>
                                        </p:cTn>
                                        <p:tgtEl>
                                          <p:spTgt spid="27"/>
                                        </p:tgtEl>
                                        <p:attrNameLst>
                                          <p:attrName>ppt_x</p:attrName>
                                          <p:attrName>ppt_y</p:attrName>
                                        </p:attrNameLst>
                                      </p:cBhvr>
                                    </p:animMotion>
                                    <p:animEffect transition="in" filter="fade">
                                      <p:cBhvr>
                                        <p:cTn id="118" dur="1000"/>
                                        <p:tgtEl>
                                          <p:spTgt spid="27"/>
                                        </p:tgtEl>
                                      </p:cBhvr>
                                    </p:animEffect>
                                  </p:childTnLst>
                                </p:cTn>
                              </p:par>
                            </p:childTnLst>
                          </p:cTn>
                        </p:par>
                      </p:childTnLst>
                    </p:cTn>
                  </p:par>
                  <p:par>
                    <p:cTn id="119" fill="hold">
                      <p:stCondLst>
                        <p:cond delay="indefinite"/>
                      </p:stCondLst>
                      <p:childTnLst>
                        <p:par>
                          <p:cTn id="120" fill="hold">
                            <p:stCondLst>
                              <p:cond delay="0"/>
                            </p:stCondLst>
                            <p:childTnLst>
                              <p:par>
                                <p:cTn id="121" presetID="30" presetClass="entr" presetSubtype="0" fill="hold" grpId="0" nodeType="click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fade">
                                      <p:cBhvr>
                                        <p:cTn id="123" dur="800" decel="100000"/>
                                        <p:tgtEl>
                                          <p:spTgt spid="10"/>
                                        </p:tgtEl>
                                      </p:cBhvr>
                                    </p:animEffect>
                                    <p:anim calcmode="lin" valueType="num">
                                      <p:cBhvr>
                                        <p:cTn id="124" dur="800" decel="100000" fill="hold"/>
                                        <p:tgtEl>
                                          <p:spTgt spid="10"/>
                                        </p:tgtEl>
                                        <p:attrNameLst>
                                          <p:attrName>style.rotation</p:attrName>
                                        </p:attrNameLst>
                                      </p:cBhvr>
                                      <p:tavLst>
                                        <p:tav tm="0">
                                          <p:val>
                                            <p:fltVal val="-90"/>
                                          </p:val>
                                        </p:tav>
                                        <p:tav tm="100000">
                                          <p:val>
                                            <p:fltVal val="0"/>
                                          </p:val>
                                        </p:tav>
                                      </p:tavLst>
                                    </p:anim>
                                    <p:anim calcmode="lin" valueType="num">
                                      <p:cBhvr>
                                        <p:cTn id="125" dur="800" decel="100000" fill="hold"/>
                                        <p:tgtEl>
                                          <p:spTgt spid="10"/>
                                        </p:tgtEl>
                                        <p:attrNameLst>
                                          <p:attrName>ppt_x</p:attrName>
                                        </p:attrNameLst>
                                      </p:cBhvr>
                                      <p:tavLst>
                                        <p:tav tm="0">
                                          <p:val>
                                            <p:strVal val="#ppt_x+0.4"/>
                                          </p:val>
                                        </p:tav>
                                        <p:tav tm="100000">
                                          <p:val>
                                            <p:strVal val="#ppt_x-0.05"/>
                                          </p:val>
                                        </p:tav>
                                      </p:tavLst>
                                    </p:anim>
                                    <p:anim calcmode="lin" valueType="num">
                                      <p:cBhvr>
                                        <p:cTn id="126" dur="800" decel="100000" fill="hold"/>
                                        <p:tgtEl>
                                          <p:spTgt spid="10"/>
                                        </p:tgtEl>
                                        <p:attrNameLst>
                                          <p:attrName>ppt_y</p:attrName>
                                        </p:attrNameLst>
                                      </p:cBhvr>
                                      <p:tavLst>
                                        <p:tav tm="0">
                                          <p:val>
                                            <p:strVal val="#ppt_y-0.4"/>
                                          </p:val>
                                        </p:tav>
                                        <p:tav tm="100000">
                                          <p:val>
                                            <p:strVal val="#ppt_y+0.1"/>
                                          </p:val>
                                        </p:tav>
                                      </p:tavLst>
                                    </p:anim>
                                    <p:anim calcmode="lin" valueType="num">
                                      <p:cBhvr>
                                        <p:cTn id="127"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28"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grpId="0" nodeType="clickEffect">
                                  <p:stCondLst>
                                    <p:cond delay="0"/>
                                  </p:stCondLst>
                                  <p:childTnLst>
                                    <p:set>
                                      <p:cBhvr>
                                        <p:cTn id="132" dur="1" fill="hold">
                                          <p:stCondLst>
                                            <p:cond delay="0"/>
                                          </p:stCondLst>
                                        </p:cTn>
                                        <p:tgtEl>
                                          <p:spTgt spid="14"/>
                                        </p:tgtEl>
                                        <p:attrNameLst>
                                          <p:attrName>style.visibility</p:attrName>
                                        </p:attrNameLst>
                                      </p:cBhvr>
                                      <p:to>
                                        <p:strVal val="visible"/>
                                      </p:to>
                                    </p:set>
                                    <p:animEffect transition="in" filter="wipe(down)">
                                      <p:cBhvr>
                                        <p:cTn id="1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6" grpId="0" animBg="1"/>
      <p:bldP spid="18" grpId="0" animBg="1"/>
      <p:bldP spid="19" grpId="0" animBg="1"/>
      <p:bldP spid="20" grpId="0" animBg="1"/>
      <p:bldP spid="21" grpId="0" animBg="1"/>
      <p:bldP spid="22" grpId="0" animBg="1"/>
      <p:bldP spid="27"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572560" cy="846980"/>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x-none" dirty="0">
                <a:solidFill>
                  <a:srgbClr val="0000FF"/>
                </a:solidFill>
                <a:latin typeface="Apple Symbols"/>
                <a:cs typeface="Apple Symbols"/>
              </a:rPr>
              <a:t>ايجابيات وسلبيات نظرية الإدارة بالأهداف</a:t>
            </a:r>
            <a:endParaRPr lang="ar-IQ" dirty="0">
              <a:solidFill>
                <a:srgbClr val="0000FF"/>
              </a:solidFill>
              <a:latin typeface="Apple Symbols"/>
              <a:cs typeface="Apple Symbols"/>
            </a:endParaRPr>
          </a:p>
        </p:txBody>
      </p:sp>
      <p:sp>
        <p:nvSpPr>
          <p:cNvPr id="3" name="عنصر نائب للمحتوى 2"/>
          <p:cNvSpPr>
            <a:spLocks noGrp="1"/>
          </p:cNvSpPr>
          <p:nvPr>
            <p:ph idx="1"/>
          </p:nvPr>
        </p:nvSpPr>
        <p:spPr>
          <a:xfrm>
            <a:off x="142844" y="1285860"/>
            <a:ext cx="8858312" cy="5214974"/>
          </a:xfrm>
        </p:spPr>
        <p:txBody>
          <a:bodyPr/>
          <a:lstStyle/>
          <a:p>
            <a:pPr algn="r" rtl="1">
              <a:buNone/>
            </a:pPr>
            <a:r>
              <a:rPr lang="ar-IQ" sz="2900" dirty="0" smtClean="0">
                <a:solidFill>
                  <a:srgbClr val="0000FF"/>
                </a:solidFill>
                <a:effectLst>
                  <a:glow rad="63500">
                    <a:schemeClr val="accent1">
                      <a:satMod val="175000"/>
                      <a:alpha val="40000"/>
                    </a:schemeClr>
                  </a:glow>
                  <a:outerShdw blurRad="38100" dist="38100" dir="2700000" algn="tl">
                    <a:srgbClr val="000000">
                      <a:alpha val="43137"/>
                    </a:srgbClr>
                  </a:outerShdw>
                </a:effectLst>
                <a:latin typeface="Apple Symbols"/>
                <a:cs typeface="Apple Symbols"/>
              </a:rPr>
              <a:t> </a:t>
            </a:r>
            <a:r>
              <a:rPr lang="ar-IQ" sz="2800" dirty="0">
                <a:solidFill>
                  <a:srgbClr val="FF0000"/>
                </a:solidFill>
                <a:latin typeface="Apple Symbols"/>
                <a:cs typeface="Apple Symbols"/>
              </a:rPr>
              <a:t> </a:t>
            </a:r>
            <a:r>
              <a:rPr lang="x-none" sz="2800" dirty="0">
                <a:solidFill>
                  <a:srgbClr val="FF0000"/>
                </a:solidFill>
                <a:latin typeface="Apple Symbols"/>
                <a:cs typeface="Apple Symbols"/>
              </a:rPr>
              <a:t>أولا: ايجابيات الإدارة بالأهداف </a:t>
            </a:r>
            <a:r>
              <a:rPr lang="x-none" sz="2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pple Symbols"/>
                <a:cs typeface="Apple Symbols"/>
              </a:rPr>
              <a:t>:</a:t>
            </a:r>
            <a:endParaRPr lang="en-US" sz="29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1. </a:t>
            </a:r>
            <a:r>
              <a:rPr lang="x-none" sz="2800" dirty="0" smtClean="0">
                <a:latin typeface="Apple Symbols"/>
                <a:cs typeface="Apple Symbols"/>
              </a:rPr>
              <a:t>تحسين ممارسة وظيفة التخطيط.</a:t>
            </a:r>
            <a:endParaRPr lang="en-US" sz="2800" dirty="0" smtClean="0">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2. </a:t>
            </a:r>
            <a:r>
              <a:rPr lang="x-none" sz="2800" dirty="0" smtClean="0">
                <a:latin typeface="Apple Symbols"/>
                <a:cs typeface="Apple Symbols"/>
              </a:rPr>
              <a:t>مشاركة الأفراد في الأهداف.</a:t>
            </a:r>
            <a:endParaRPr lang="en-US" sz="2800" dirty="0" smtClean="0">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3. </a:t>
            </a:r>
            <a:r>
              <a:rPr lang="x-none" sz="2800" dirty="0" smtClean="0">
                <a:latin typeface="Apple Symbols"/>
                <a:cs typeface="Apple Symbols"/>
              </a:rPr>
              <a:t>تحقيق التكامل بين أهداف الفرد</a:t>
            </a:r>
            <a:r>
              <a:rPr lang="en-US" sz="2800" dirty="0" smtClean="0">
                <a:latin typeface="Apple Symbols"/>
                <a:cs typeface="Apple Symbols"/>
              </a:rPr>
              <a:t> </a:t>
            </a:r>
            <a:r>
              <a:rPr lang="x-none" sz="2800" dirty="0" smtClean="0">
                <a:latin typeface="Apple Symbols"/>
                <a:cs typeface="Apple Symbols"/>
              </a:rPr>
              <a:t>وأهداف المنظمة.</a:t>
            </a:r>
            <a:endParaRPr lang="en-US" sz="2800" dirty="0" smtClean="0">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4. </a:t>
            </a:r>
            <a:r>
              <a:rPr lang="x-none" sz="2800" dirty="0" smtClean="0">
                <a:latin typeface="Apple Symbols"/>
                <a:cs typeface="Apple Symbols"/>
              </a:rPr>
              <a:t>تطوير نظام الرقابة في المنظمة نحو تطبيق الرقابة الذاتية.</a:t>
            </a:r>
            <a:endParaRPr lang="en-US" sz="2800" dirty="0" smtClean="0">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5. </a:t>
            </a:r>
            <a:r>
              <a:rPr lang="x-none" sz="2800" dirty="0" smtClean="0">
                <a:latin typeface="Apple Symbols"/>
                <a:cs typeface="Apple Symbols"/>
              </a:rPr>
              <a:t>زيادة التزام الفرد بالأهداف.</a:t>
            </a:r>
            <a:endParaRPr lang="en-US" sz="2800" dirty="0" smtClean="0">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6. </a:t>
            </a:r>
            <a:r>
              <a:rPr lang="x-none" sz="2800" dirty="0" smtClean="0">
                <a:latin typeface="Apple Symbols"/>
                <a:cs typeface="Apple Symbols"/>
              </a:rPr>
              <a:t>تطوير القابليات الفرد من خلال تشخيصه لاحتياجاته التدريبية.</a:t>
            </a:r>
            <a:endParaRPr lang="en-US" sz="2800" dirty="0" smtClean="0">
              <a:latin typeface="Apple Symbols"/>
              <a:cs typeface="Apple Symbols"/>
            </a:endParaRPr>
          </a:p>
          <a:p>
            <a:pPr marL="0" indent="0" algn="r" rtl="1">
              <a:buClr>
                <a:schemeClr val="tx1">
                  <a:lumMod val="85000"/>
                  <a:lumOff val="15000"/>
                </a:schemeClr>
              </a:buClr>
              <a:buNone/>
            </a:pPr>
            <a:r>
              <a:rPr lang="en-US" sz="2800" dirty="0" smtClean="0">
                <a:latin typeface="Apple Symbols"/>
                <a:cs typeface="Apple Symbols"/>
              </a:rPr>
              <a:t>7. </a:t>
            </a:r>
            <a:r>
              <a:rPr lang="x-none" sz="2800" dirty="0" smtClean="0">
                <a:latin typeface="Apple Symbols"/>
                <a:cs typeface="Apple Symbols"/>
              </a:rPr>
              <a:t>مساهمة الأفراد في جمع وخزن المعلومات لغرض تحسين السلوك الإداري في المستقبل.</a:t>
            </a:r>
            <a:endParaRPr lang="en-US" sz="2800" dirty="0" smtClean="0">
              <a:latin typeface="Apple Symbols"/>
              <a:cs typeface="Apple Symbols"/>
            </a:endParaRPr>
          </a:p>
          <a:p>
            <a:pPr marL="514350" indent="-514350" algn="r" rtl="1">
              <a:buFont typeface="+mj-lt"/>
              <a:buAutoNum type="arabicPeriod"/>
            </a:pP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74</a:t>
            </a:fld>
            <a:endParaRPr lang="ar-IQ"/>
          </a:p>
        </p:txBody>
      </p:sp>
    </p:spTree>
    <p:extLst>
      <p:ext uri="{BB962C8B-B14F-4D97-AF65-F5344CB8AC3E}">
        <p14:creationId xmlns:p14="http://schemas.microsoft.com/office/powerpoint/2010/main" val="124594907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Scale>
                                      <p:cBhvr>
                                        <p:cTn id="2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1" end="1"/>
                                            </p:txEl>
                                          </p:spTgt>
                                        </p:tgtEl>
                                        <p:attrNameLst>
                                          <p:attrName>ppt_x</p:attrName>
                                          <p:attrName>ppt_y</p:attrName>
                                        </p:attrNameLst>
                                      </p:cBhvr>
                                    </p:animMotion>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Scale>
                                      <p:cBhvr>
                                        <p:cTn id="28"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2" end="2"/>
                                            </p:txEl>
                                          </p:spTgt>
                                        </p:tgtEl>
                                        <p:attrNameLst>
                                          <p:attrName>ppt_x</p:attrName>
                                          <p:attrName>ppt_y</p:attrName>
                                        </p:attrNameLst>
                                      </p:cBhvr>
                                    </p:animMotion>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Scale>
                                      <p:cBhvr>
                                        <p:cTn id="35"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3" end="3"/>
                                            </p:txEl>
                                          </p:spTgt>
                                        </p:tgtEl>
                                        <p:attrNameLst>
                                          <p:attrName>ppt_x</p:attrName>
                                          <p:attrName>ppt_y</p:attrName>
                                        </p:attrNameLst>
                                      </p:cBhvr>
                                    </p:animMotion>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Scale>
                                      <p:cBhvr>
                                        <p:cTn id="4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4" end="4"/>
                                            </p:txEl>
                                          </p:spTgt>
                                        </p:tgtEl>
                                        <p:attrNameLst>
                                          <p:attrName>ppt_x</p:attrName>
                                          <p:attrName>ppt_y</p:attrName>
                                        </p:attrNameLst>
                                      </p:cBhvr>
                                    </p:animMotion>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Scale>
                                      <p:cBhvr>
                                        <p:cTn id="49"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5" end="5"/>
                                            </p:txEl>
                                          </p:spTgt>
                                        </p:tgtEl>
                                        <p:attrNameLst>
                                          <p:attrName>ppt_x</p:attrName>
                                          <p:attrName>ppt_y</p:attrName>
                                        </p:attrNameLst>
                                      </p:cBhvr>
                                    </p:animMotion>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Scale>
                                      <p:cBhvr>
                                        <p:cTn id="56"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6" end="6"/>
                                            </p:txEl>
                                          </p:spTgt>
                                        </p:tgtEl>
                                        <p:attrNameLst>
                                          <p:attrName>ppt_x</p:attrName>
                                          <p:attrName>ppt_y</p:attrName>
                                        </p:attrNameLst>
                                      </p:cBhvr>
                                    </p:animMotion>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Scale>
                                      <p:cBhvr>
                                        <p:cTn id="63"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3">
                                            <p:txEl>
                                              <p:pRg st="7" end="7"/>
                                            </p:txEl>
                                          </p:spTgt>
                                        </p:tgtEl>
                                        <p:attrNameLst>
                                          <p:attrName>ppt_x</p:attrName>
                                          <p:attrName>ppt_y</p:attrName>
                                        </p:attrNameLst>
                                      </p:cBhvr>
                                    </p:animMotion>
                                    <p:animEffect transition="in" filter="fade">
                                      <p:cBhvr>
                                        <p:cTn id="6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4356"/>
            <a:ext cx="8229600" cy="846980"/>
          </a:xfrm>
        </p:spPr>
        <p:txBody>
          <a:bodyPr>
            <a:normAutofit/>
          </a:bodyPr>
          <a:lstStyle/>
          <a:p>
            <a:pPr algn="ctr"/>
            <a:r>
              <a:rPr lang="x-none" sz="3600" dirty="0">
                <a:solidFill>
                  <a:srgbClr val="FF0000"/>
                </a:solidFill>
                <a:latin typeface="Apple Symbols"/>
                <a:ea typeface="+mn-ea"/>
                <a:cs typeface="Apple Symbols"/>
              </a:rPr>
              <a:t>ثانيا : سلبيات الإدارة بالأهداف </a:t>
            </a:r>
            <a:endParaRPr lang="ar-IQ" sz="3600" dirty="0">
              <a:solidFill>
                <a:srgbClr val="FF0000"/>
              </a:solidFill>
              <a:latin typeface="Apple Symbols"/>
              <a:ea typeface="+mn-ea"/>
              <a:cs typeface="Apple Symbols"/>
            </a:endParaRPr>
          </a:p>
        </p:txBody>
      </p:sp>
      <p:sp>
        <p:nvSpPr>
          <p:cNvPr id="3" name="عنصر نائب للمحتوى 2"/>
          <p:cNvSpPr>
            <a:spLocks noGrp="1"/>
          </p:cNvSpPr>
          <p:nvPr>
            <p:ph idx="1"/>
          </p:nvPr>
        </p:nvSpPr>
        <p:spPr>
          <a:xfrm>
            <a:off x="457200" y="1935480"/>
            <a:ext cx="8229600" cy="3065156"/>
          </a:xfrm>
        </p:spPr>
        <p:txBody>
          <a:bodyPr>
            <a:normAutofit/>
          </a:bodyPr>
          <a:lstStyle/>
          <a:p>
            <a:pPr marL="0" lvl="0" indent="0" algn="r" rtl="1">
              <a:buNone/>
            </a:pPr>
            <a:r>
              <a:rPr lang="x-none" sz="2800" dirty="0">
                <a:latin typeface="Apple Symbols"/>
                <a:cs typeface="Apple Symbols"/>
              </a:rPr>
              <a:t>١</a:t>
            </a:r>
            <a:r>
              <a:rPr lang="x-none" sz="2800" dirty="0" smtClean="0">
                <a:latin typeface="Apple Symbols"/>
                <a:cs typeface="Apple Symbols"/>
              </a:rPr>
              <a:t>. يؤثرعلى قدرة المنظمة على التعامل مع المتغيرات.</a:t>
            </a:r>
            <a:endParaRPr lang="en-US" sz="2800" dirty="0" smtClean="0">
              <a:latin typeface="Apple Symbols"/>
              <a:cs typeface="Apple Symbols"/>
            </a:endParaRPr>
          </a:p>
          <a:p>
            <a:pPr marL="0" lvl="0" indent="0" algn="r" rtl="1">
              <a:buNone/>
            </a:pPr>
            <a:r>
              <a:rPr lang="ar-IQ" sz="2800" dirty="0" smtClean="0">
                <a:latin typeface="Apple Symbols"/>
                <a:cs typeface="Apple Symbols"/>
              </a:rPr>
              <a:t>٢. عندما تكون العلاقة بين صاحب العمل والعاملين غير جيدة فان فاعلية هذا النظام تقل كثيرا .</a:t>
            </a:r>
            <a:r>
              <a:rPr lang="x-none" sz="2800" dirty="0" smtClean="0">
                <a:latin typeface="Apple Symbols"/>
                <a:cs typeface="Apple Symbols"/>
              </a:rPr>
              <a:t> </a:t>
            </a:r>
            <a:endParaRPr lang="en-US" sz="2800" dirty="0" smtClean="0">
              <a:latin typeface="Apple Symbols"/>
              <a:cs typeface="Apple Symbols"/>
            </a:endParaRPr>
          </a:p>
          <a:p>
            <a:pPr marL="0" lvl="0" indent="0" algn="r" rtl="1">
              <a:buNone/>
            </a:pPr>
            <a:r>
              <a:rPr lang="x-none" sz="2800" dirty="0" smtClean="0">
                <a:latin typeface="Apple Symbols"/>
                <a:cs typeface="Apple Symbols"/>
              </a:rPr>
              <a:t>٣. يمكن </a:t>
            </a:r>
            <a:r>
              <a:rPr lang="x-none" sz="2800" dirty="0">
                <a:latin typeface="Apple Symbols"/>
                <a:cs typeface="Apple Symbols"/>
              </a:rPr>
              <a:t>ان تفقد الاهداف الاستراتيجية اهميتها لصالح الاهداف </a:t>
            </a:r>
            <a:r>
              <a:rPr lang="x-none" sz="2800" dirty="0" smtClean="0">
                <a:latin typeface="Apple Symbols"/>
                <a:cs typeface="Apple Symbols"/>
              </a:rPr>
              <a:t>التشغيلية</a:t>
            </a:r>
            <a:endParaRPr lang="x-none" sz="2800" dirty="0">
              <a:latin typeface="Apple Symbols"/>
              <a:cs typeface="Apple Symbols"/>
            </a:endParaRPr>
          </a:p>
          <a:p>
            <a:pPr marL="0" indent="0" algn="r" rtl="1">
              <a:buNone/>
            </a:pPr>
            <a:r>
              <a:rPr lang="x-none" sz="2800" dirty="0">
                <a:latin typeface="Apple Symbols"/>
                <a:cs typeface="Apple Symbols"/>
              </a:rPr>
              <a:t>٤. ك</a:t>
            </a:r>
            <a:r>
              <a:rPr lang="x-none" sz="2800" dirty="0" smtClean="0">
                <a:latin typeface="Apple Symbols"/>
                <a:cs typeface="Apple Symbols"/>
              </a:rPr>
              <a:t>ثرة الاجراءات في تطبيق </a:t>
            </a:r>
            <a:r>
              <a:rPr lang="x-none" sz="2800" dirty="0">
                <a:latin typeface="Apple Symbols"/>
                <a:cs typeface="Apple Symbols"/>
              </a:rPr>
              <a:t>الاسلوب</a:t>
            </a:r>
            <a:r>
              <a:rPr lang="x-none" sz="2800" dirty="0" smtClean="0">
                <a:latin typeface="Apple Symbols"/>
                <a:cs typeface="Apple Symbols"/>
              </a:rPr>
              <a:t> .</a:t>
            </a:r>
            <a:endParaRPr lang="ar-IQ" sz="2800"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75</a:t>
            </a:fld>
            <a:endParaRPr lang="ar-IQ"/>
          </a:p>
        </p:txBody>
      </p:sp>
    </p:spTree>
    <p:extLst>
      <p:ext uri="{BB962C8B-B14F-4D97-AF65-F5344CB8AC3E}">
        <p14:creationId xmlns:p14="http://schemas.microsoft.com/office/powerpoint/2010/main" val="4108165249"/>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Scale>
                                      <p:cBhvr>
                                        <p:cTn id="1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0" end="0"/>
                                            </p:txEl>
                                          </p:spTgt>
                                        </p:tgtEl>
                                        <p:attrNameLst>
                                          <p:attrName>ppt_x</p:attrName>
                                          <p:attrName>ppt_y</p:attrName>
                                        </p:attrNameLst>
                                      </p:cBhvr>
                                    </p:animMotion>
                                    <p:animEffect transition="in" filter="fade">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Scale>
                                      <p:cBhvr>
                                        <p:cTn id="2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1" end="1"/>
                                            </p:txEl>
                                          </p:spTgt>
                                        </p:tgtEl>
                                        <p:attrNameLst>
                                          <p:attrName>ppt_x</p:attrName>
                                          <p:attrName>ppt_y</p:attrName>
                                        </p:attrNameLst>
                                      </p:cBhvr>
                                    </p:animMotion>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Scale>
                                      <p:cBhvr>
                                        <p:cTn id="3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xEl>
                                              <p:pRg st="2" end="2"/>
                                            </p:txEl>
                                          </p:spTgt>
                                        </p:tgtEl>
                                        <p:attrNameLst>
                                          <p:attrName>ppt_x</p:attrName>
                                          <p:attrName>ppt_y</p:attrName>
                                        </p:attrNameLst>
                                      </p:cBhvr>
                                    </p:animMotion>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Scale>
                                      <p:cBhvr>
                                        <p:cTn id="3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3">
                                            <p:txEl>
                                              <p:pRg st="3" end="3"/>
                                            </p:txEl>
                                          </p:spTgt>
                                        </p:tgtEl>
                                        <p:attrNameLst>
                                          <p:attrName>ppt_x</p:attrName>
                                          <p:attrName>ppt_y</p:attrName>
                                        </p:attrNameLst>
                                      </p:cBhvr>
                                    </p:animMotion>
                                    <p:animEffect transition="in" filter="fade">
                                      <p:cBhvr>
                                        <p:cTn id="4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472518" cy="785818"/>
          </a:xfrm>
        </p:spPr>
        <p:style>
          <a:lnRef idx="2">
            <a:schemeClr val="accent2"/>
          </a:lnRef>
          <a:fillRef idx="1">
            <a:schemeClr val="lt1"/>
          </a:fillRef>
          <a:effectRef idx="0">
            <a:schemeClr val="accent2"/>
          </a:effectRef>
          <a:fontRef idx="minor">
            <a:schemeClr val="dk1"/>
          </a:fontRef>
        </p:style>
        <p:txBody>
          <a:bodyPr>
            <a:normAutofit/>
          </a:bodyPr>
          <a:lstStyle/>
          <a:p>
            <a:pPr algn="ctr"/>
            <a:r>
              <a:rPr lang="x-none" dirty="0">
                <a:solidFill>
                  <a:srgbClr val="FF0000"/>
                </a:solidFill>
                <a:latin typeface="Apple Symbols"/>
                <a:cs typeface="Apple Symbols"/>
              </a:rPr>
              <a:t>التخطيط الاستراتيجي والتخطيط التفصيلي </a:t>
            </a:r>
            <a:endParaRPr lang="ar-IQ" dirty="0">
              <a:solidFill>
                <a:srgbClr val="FF0000"/>
              </a:solidFill>
              <a:latin typeface="Apple Symbols"/>
              <a:cs typeface="Apple Symbols"/>
            </a:endParaRPr>
          </a:p>
        </p:txBody>
      </p:sp>
      <p:sp>
        <p:nvSpPr>
          <p:cNvPr id="3" name="عنصر نائب للمحتوى 2"/>
          <p:cNvSpPr>
            <a:spLocks noGrp="1"/>
          </p:cNvSpPr>
          <p:nvPr>
            <p:ph idx="1"/>
          </p:nvPr>
        </p:nvSpPr>
        <p:spPr>
          <a:xfrm>
            <a:off x="323528" y="1196752"/>
            <a:ext cx="8533612" cy="5286412"/>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r" rtl="1">
              <a:buNone/>
            </a:pPr>
            <a:r>
              <a:rPr lang="x-none" dirty="0" smtClean="0">
                <a:latin typeface="Apple Symbols"/>
                <a:cs typeface="Apple Symbols"/>
              </a:rPr>
              <a:t>إن </a:t>
            </a:r>
            <a:r>
              <a:rPr lang="x-none" dirty="0" smtClean="0">
                <a:solidFill>
                  <a:srgbClr val="0000FF"/>
                </a:solidFill>
                <a:latin typeface="Apple Symbols"/>
                <a:cs typeface="Apple Symbols"/>
              </a:rPr>
              <a:t>الأهداف</a:t>
            </a:r>
            <a:r>
              <a:rPr lang="x-none" dirty="0" smtClean="0">
                <a:latin typeface="Apple Symbols"/>
                <a:cs typeface="Apple Symbols"/>
              </a:rPr>
              <a:t> كما بينا سابقا هي النهايات التي تسعى</a:t>
            </a:r>
            <a:r>
              <a:rPr lang="ar-IQ" dirty="0" smtClean="0">
                <a:latin typeface="Apple Symbols"/>
                <a:cs typeface="Apple Symbols"/>
              </a:rPr>
              <a:t> </a:t>
            </a:r>
            <a:r>
              <a:rPr lang="x-none" dirty="0" smtClean="0">
                <a:latin typeface="Apple Symbols"/>
                <a:cs typeface="Apple Symbols"/>
              </a:rPr>
              <a:t>المنظمة للوصول إليها ولكن </a:t>
            </a:r>
            <a:r>
              <a:rPr lang="x-none" dirty="0" smtClean="0">
                <a:solidFill>
                  <a:srgbClr val="0000FF"/>
                </a:solidFill>
                <a:latin typeface="Apple Symbols"/>
                <a:cs typeface="Apple Symbols"/>
              </a:rPr>
              <a:t>الإستراتيجية</a:t>
            </a:r>
            <a:r>
              <a:rPr lang="x-none" dirty="0" smtClean="0">
                <a:latin typeface="Apple Symbols"/>
                <a:cs typeface="Apple Symbols"/>
              </a:rPr>
              <a:t> هي الوسيلة التي بواسطتها يتم الوصول إليها</a:t>
            </a:r>
            <a:r>
              <a:rPr lang="en-US" dirty="0" smtClean="0">
                <a:latin typeface="Apple Symbols"/>
                <a:cs typeface="Apple Symbols"/>
              </a:rPr>
              <a:t>.</a:t>
            </a:r>
            <a:r>
              <a:rPr lang="x-none" dirty="0" smtClean="0">
                <a:latin typeface="Apple Symbols"/>
                <a:cs typeface="Apple Symbols"/>
              </a:rPr>
              <a:t> </a:t>
            </a:r>
            <a:endParaRPr lang="en-US" dirty="0" smtClean="0">
              <a:latin typeface="Apple Symbols"/>
              <a:cs typeface="Apple Symbols"/>
            </a:endParaRPr>
          </a:p>
          <a:p>
            <a:pPr algn="r" rtl="1">
              <a:buNone/>
            </a:pPr>
            <a:r>
              <a:rPr lang="ar-IQ" dirty="0" smtClean="0">
                <a:latin typeface="Apple Symbols"/>
                <a:cs typeface="Apple Symbols"/>
              </a:rPr>
              <a:t>  </a:t>
            </a:r>
            <a:r>
              <a:rPr lang="x-none" dirty="0">
                <a:latin typeface="Apple Symbols"/>
                <a:cs typeface="Apple Symbols"/>
              </a:rPr>
              <a:t>التخطيط الاستراتيجي : هي </a:t>
            </a:r>
            <a:r>
              <a:rPr lang="x-none" dirty="0" smtClean="0">
                <a:latin typeface="Apple Symbols"/>
                <a:cs typeface="Apple Symbols"/>
              </a:rPr>
              <a:t>تصور توجه المنظمة بشكل متكامل وشامل إلى المستقبل على المدى القريب والبعيد من خلال التركيز على تطوير وصياغة النهج الاساسي العريض للمستقبل.</a:t>
            </a:r>
            <a:endParaRPr lang="ar-sa" dirty="0" smtClean="0">
              <a:latin typeface="Apple Symbols"/>
              <a:cs typeface="Apple Symbols"/>
            </a:endParaRPr>
          </a:p>
          <a:p>
            <a:pPr algn="r" rtl="1">
              <a:buNone/>
            </a:pPr>
            <a:r>
              <a:rPr lang="x-none" dirty="0" smtClean="0">
                <a:latin typeface="Apple Symbols"/>
                <a:cs typeface="Apple Symbols"/>
              </a:rPr>
              <a:t>لذا من بين أهم مهمات الإدارة العليا في المنظمة مقابلة نقاط القوة والضعف بالفرص والتهديدات </a:t>
            </a:r>
            <a:r>
              <a:rPr lang="en-US" dirty="0" smtClean="0">
                <a:latin typeface="Apple Symbols"/>
                <a:cs typeface="Apple Symbols"/>
              </a:rPr>
              <a:t>(</a:t>
            </a:r>
            <a:r>
              <a:rPr lang="en-US" sz="2800" b="1" u="sng" dirty="0" smtClean="0">
                <a:solidFill>
                  <a:srgbClr val="FF0000"/>
                </a:solidFill>
                <a:latin typeface="Apple Symbols"/>
                <a:cs typeface="Apple Symbols"/>
              </a:rPr>
              <a:t>SWOT</a:t>
            </a:r>
            <a:r>
              <a:rPr lang="en-US" dirty="0" smtClean="0">
                <a:latin typeface="Apple Symbols"/>
                <a:cs typeface="Apple Symbols"/>
              </a:rPr>
              <a:t>) </a:t>
            </a:r>
            <a:r>
              <a:rPr lang="x-none" dirty="0" smtClean="0">
                <a:latin typeface="Apple Symbols"/>
                <a:cs typeface="Apple Symbols"/>
              </a:rPr>
              <a:t>التي تواجه المنظمة من البيئة.</a:t>
            </a:r>
            <a:endParaRPr lang="en-US" dirty="0" smtClean="0">
              <a:latin typeface="Apple Symbols"/>
              <a:cs typeface="Apple Symbols"/>
            </a:endParaRPr>
          </a:p>
          <a:p>
            <a:pPr marL="0" indent="0" algn="r" rtl="1">
              <a:buNone/>
            </a:pPr>
            <a:r>
              <a:rPr lang="x-none" sz="3300" dirty="0" smtClean="0">
                <a:solidFill>
                  <a:srgbClr val="0000FF"/>
                </a:solidFill>
                <a:latin typeface="Apple Symbols"/>
                <a:cs typeface="Apple Symbols"/>
              </a:rPr>
              <a:t>العوامل المهمة في تحديد الاستراتيجية :</a:t>
            </a:r>
            <a:endParaRPr lang="en-US" sz="3300" dirty="0" smtClean="0">
              <a:solidFill>
                <a:srgbClr val="FF0000"/>
              </a:solidFill>
              <a:latin typeface="Apple Symbols"/>
              <a:cs typeface="Apple Symbols"/>
            </a:endParaRPr>
          </a:p>
          <a:p>
            <a:pPr marL="514350" lvl="0" indent="-514350" algn="r" rtl="1">
              <a:buClrTx/>
              <a:buFont typeface="+mj-lt"/>
              <a:buAutoNum type="arabicPeriod"/>
            </a:pPr>
            <a:r>
              <a:rPr lang="ar-sa" b="1" dirty="0" smtClean="0">
                <a:solidFill>
                  <a:srgbClr val="FF0000"/>
                </a:solidFill>
                <a:latin typeface="Apple Symbols"/>
                <a:cs typeface="Apple Symbols"/>
              </a:rPr>
              <a:t>البيئة: </a:t>
            </a:r>
            <a:r>
              <a:rPr lang="x-none" dirty="0" smtClean="0">
                <a:solidFill>
                  <a:schemeClr val="tx1">
                    <a:lumMod val="95000"/>
                    <a:lumOff val="5000"/>
                  </a:schemeClr>
                </a:solidFill>
                <a:latin typeface="Apple Symbols"/>
                <a:cs typeface="Apple Symbols"/>
              </a:rPr>
              <a:t>تعتبر الظروف البيئية وتحليلها من العوامل المهمة في تحديد الإستراتيجية لمعرفة التغييرات التي تحصل في البيئة المحيطة بالمنظمة وقد تبدو الاستراتيجية في مرحلة معينة سديدة ولكن تبدل الظروف البيئية يحولها الى استراتيجية غير مفيدة.</a:t>
            </a:r>
            <a:endParaRPr lang="en-US" dirty="0" smtClean="0">
              <a:solidFill>
                <a:schemeClr val="tx1">
                  <a:lumMod val="95000"/>
                  <a:lumOff val="5000"/>
                </a:schemeClr>
              </a:solidFill>
              <a:latin typeface="Apple Symbols"/>
              <a:cs typeface="Apple Symbols"/>
            </a:endParaRPr>
          </a:p>
          <a:p>
            <a:pPr marL="514350" lvl="0" indent="-514350" algn="r" rtl="1">
              <a:buClrTx/>
              <a:buFont typeface="+mj-lt"/>
              <a:buAutoNum type="arabicPeriod"/>
            </a:pPr>
            <a:r>
              <a:rPr lang="ar-sa" b="1" dirty="0" smtClean="0">
                <a:solidFill>
                  <a:srgbClr val="FF0000"/>
                </a:solidFill>
                <a:latin typeface="Apple Symbols"/>
                <a:cs typeface="Apple Symbols"/>
              </a:rPr>
              <a:t>الموارد: </a:t>
            </a:r>
            <a:r>
              <a:rPr lang="x-none" dirty="0" smtClean="0">
                <a:solidFill>
                  <a:schemeClr val="tx1">
                    <a:lumMod val="95000"/>
                    <a:lumOff val="5000"/>
                  </a:schemeClr>
                </a:solidFill>
                <a:latin typeface="Apple Symbols"/>
                <a:cs typeface="Apple Symbols"/>
              </a:rPr>
              <a:t>الموارد المتاحة للمنظمة من البشرية والمادية والمالية والمعلوماتية التي يمكن استخدامها في عدد من الطرق وتوجيهها نحو الفرص البيئية المتاحة المحددة من قبل المدير .</a:t>
            </a:r>
            <a:endParaRPr lang="en-US" dirty="0" smtClean="0">
              <a:solidFill>
                <a:srgbClr val="FF0000"/>
              </a:solidFill>
              <a:latin typeface="Apple Symbols"/>
              <a:cs typeface="Apple Symbols"/>
            </a:endParaRPr>
          </a:p>
          <a:p>
            <a:pPr marL="514350" lvl="0" indent="-514350" algn="r" rtl="1">
              <a:buClrTx/>
              <a:buFont typeface="+mj-lt"/>
              <a:buAutoNum type="arabicPeriod"/>
            </a:pPr>
            <a:r>
              <a:rPr lang="x-none" b="1" dirty="0" smtClean="0">
                <a:solidFill>
                  <a:srgbClr val="FF0000"/>
                </a:solidFill>
                <a:latin typeface="Apple Symbols"/>
                <a:cs typeface="Apple Symbols"/>
              </a:rPr>
              <a:t>فلسفة الإدارة وقيمها و رغباتها</a:t>
            </a:r>
            <a:r>
              <a:rPr lang="ar-sa" b="1" dirty="0" smtClean="0">
                <a:solidFill>
                  <a:srgbClr val="FF0000"/>
                </a:solidFill>
                <a:latin typeface="Apple Symbols"/>
                <a:cs typeface="Apple Symbols"/>
              </a:rPr>
              <a:t>:</a:t>
            </a:r>
            <a:r>
              <a:rPr lang="x-none" b="1" dirty="0" smtClean="0">
                <a:solidFill>
                  <a:srgbClr val="FF0000"/>
                </a:solidFill>
                <a:latin typeface="Apple Symbols"/>
                <a:cs typeface="Apple Symbols"/>
              </a:rPr>
              <a:t> </a:t>
            </a:r>
            <a:r>
              <a:rPr lang="x-none" dirty="0" smtClean="0">
                <a:solidFill>
                  <a:schemeClr val="tx1">
                    <a:lumMod val="95000"/>
                    <a:lumOff val="5000"/>
                  </a:schemeClr>
                </a:solidFill>
                <a:latin typeface="Apple Symbols"/>
                <a:cs typeface="Apple Symbols"/>
              </a:rPr>
              <a:t>هل إنها تؤكد على الإبداع أو النمو،</a:t>
            </a:r>
            <a:r>
              <a:rPr lang="en-US" dirty="0" smtClean="0">
                <a:solidFill>
                  <a:schemeClr val="tx1">
                    <a:lumMod val="95000"/>
                    <a:lumOff val="5000"/>
                  </a:schemeClr>
                </a:solidFill>
                <a:latin typeface="Apple Symbols"/>
                <a:cs typeface="Apple Symbols"/>
              </a:rPr>
              <a:t> </a:t>
            </a:r>
            <a:r>
              <a:rPr lang="x-none" dirty="0" smtClean="0">
                <a:solidFill>
                  <a:schemeClr val="tx1">
                    <a:lumMod val="95000"/>
                    <a:lumOff val="5000"/>
                  </a:schemeClr>
                </a:solidFill>
                <a:latin typeface="Apple Symbols"/>
                <a:cs typeface="Apple Symbols"/>
              </a:rPr>
              <a:t>أو خدمة الزبائن</a:t>
            </a:r>
            <a:r>
              <a:rPr lang="x-none" dirty="0">
                <a:solidFill>
                  <a:schemeClr val="tx1">
                    <a:lumMod val="95000"/>
                    <a:lumOff val="5000"/>
                  </a:schemeClr>
                </a:solidFill>
                <a:latin typeface="Apple Symbols"/>
                <a:cs typeface="Apple Symbols"/>
              </a:rPr>
              <a:t> </a:t>
            </a:r>
            <a:r>
              <a:rPr lang="x-none" dirty="0" smtClean="0">
                <a:solidFill>
                  <a:schemeClr val="tx1">
                    <a:lumMod val="95000"/>
                    <a:lumOff val="5000"/>
                  </a:schemeClr>
                </a:solidFill>
                <a:latin typeface="Apple Symbols"/>
                <a:cs typeface="Apple Symbols"/>
              </a:rPr>
              <a:t>.</a:t>
            </a:r>
            <a:endParaRPr lang="en-US" dirty="0" smtClean="0">
              <a:solidFill>
                <a:schemeClr val="tx1">
                  <a:lumMod val="95000"/>
                  <a:lumOff val="5000"/>
                </a:schemeClr>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76</a:t>
            </a:fld>
            <a:endParaRPr lang="ar-IQ"/>
          </a:p>
        </p:txBody>
      </p:sp>
    </p:spTree>
    <p:extLst>
      <p:ext uri="{BB962C8B-B14F-4D97-AF65-F5344CB8AC3E}">
        <p14:creationId xmlns:p14="http://schemas.microsoft.com/office/powerpoint/2010/main" val="392766320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Scale>
                                      <p:cBhvr>
                                        <p:cTn id="17" dur="1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bg/>
                                          </p:spTgt>
                                        </p:tgtEl>
                                        <p:attrNameLst>
                                          <p:attrName>ppt_x</p:attrName>
                                          <p:attrName>ppt_y</p:attrName>
                                        </p:attrNameLst>
                                      </p:cBhvr>
                                    </p:animMotion>
                                    <p:animEffect transition="in" filter="fade">
                                      <p:cBhvr>
                                        <p:cTn id="19" dur="10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Scale>
                                      <p:cBhvr>
                                        <p:cTn id="2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0" end="0"/>
                                            </p:txEl>
                                          </p:spTgt>
                                        </p:tgtEl>
                                        <p:attrNameLst>
                                          <p:attrName>ppt_x</p:attrName>
                                          <p:attrName>ppt_y</p:attrName>
                                        </p:attrNameLst>
                                      </p:cBhvr>
                                    </p:animMotion>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Scale>
                                      <p:cBhvr>
                                        <p:cTn id="3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xEl>
                                              <p:pRg st="1" end="1"/>
                                            </p:txEl>
                                          </p:spTgt>
                                        </p:tgtEl>
                                        <p:attrNameLst>
                                          <p:attrName>ppt_x</p:attrName>
                                          <p:attrName>ppt_y</p:attrName>
                                        </p:attrNameLst>
                                      </p:cBhvr>
                                    </p:animMotion>
                                    <p:animEffect transition="in" filter="fade">
                                      <p:cBhvr>
                                        <p:cTn id="33" dur="10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Scale>
                                      <p:cBhvr>
                                        <p:cTn id="38"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3">
                                            <p:txEl>
                                              <p:pRg st="2" end="2"/>
                                            </p:txEl>
                                          </p:spTgt>
                                        </p:tgtEl>
                                        <p:attrNameLst>
                                          <p:attrName>ppt_x</p:attrName>
                                          <p:attrName>ppt_y</p:attrName>
                                        </p:attrNameLst>
                                      </p:cBhvr>
                                    </p:animMotion>
                                    <p:animEffect transition="in" filter="fade">
                                      <p:cBhvr>
                                        <p:cTn id="40" dur="10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Scale>
                                      <p:cBhvr>
                                        <p:cTn id="45"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3">
                                            <p:txEl>
                                              <p:pRg st="3" end="3"/>
                                            </p:txEl>
                                          </p:spTgt>
                                        </p:tgtEl>
                                        <p:attrNameLst>
                                          <p:attrName>ppt_x</p:attrName>
                                          <p:attrName>ppt_y</p:attrName>
                                        </p:attrNameLst>
                                      </p:cBhvr>
                                    </p:animMotion>
                                    <p:animEffect transition="in" filter="fade">
                                      <p:cBhvr>
                                        <p:cTn id="47" dur="10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Scale>
                                      <p:cBhvr>
                                        <p:cTn id="5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3">
                                            <p:txEl>
                                              <p:pRg st="4" end="4"/>
                                            </p:txEl>
                                          </p:spTgt>
                                        </p:tgtEl>
                                        <p:attrNameLst>
                                          <p:attrName>ppt_x</p:attrName>
                                          <p:attrName>ppt_y</p:attrName>
                                        </p:attrNameLst>
                                      </p:cBhvr>
                                    </p:animMotion>
                                    <p:animEffect transition="in" filter="fade">
                                      <p:cBhvr>
                                        <p:cTn id="54" dur="1000"/>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2"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Scale>
                                      <p:cBhvr>
                                        <p:cTn id="59"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3">
                                            <p:txEl>
                                              <p:pRg st="5" end="5"/>
                                            </p:txEl>
                                          </p:spTgt>
                                        </p:tgtEl>
                                        <p:attrNameLst>
                                          <p:attrName>ppt_x</p:attrName>
                                          <p:attrName>ppt_y</p:attrName>
                                        </p:attrNameLst>
                                      </p:cBhvr>
                                    </p:animMotion>
                                    <p:animEffect transition="in" filter="fade">
                                      <p:cBhvr>
                                        <p:cTn id="61" dur="1000"/>
                                        <p:tgtEl>
                                          <p:spTgt spid="3">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2" presetClass="entr" presetSubtype="0" fill="hold" grpId="0" nodeType="clickEffect">
                                  <p:stCondLst>
                                    <p:cond delay="0"/>
                                  </p:stCondLst>
                                  <p:childTnLst>
                                    <p:set>
                                      <p:cBhvr>
                                        <p:cTn id="65" dur="1" fill="hold">
                                          <p:stCondLst>
                                            <p:cond delay="0"/>
                                          </p:stCondLst>
                                        </p:cTn>
                                        <p:tgtEl>
                                          <p:spTgt spid="3">
                                            <p:txEl>
                                              <p:pRg st="6" end="6"/>
                                            </p:txEl>
                                          </p:spTgt>
                                        </p:tgtEl>
                                        <p:attrNameLst>
                                          <p:attrName>style.visibility</p:attrName>
                                        </p:attrNameLst>
                                      </p:cBhvr>
                                      <p:to>
                                        <p:strVal val="visible"/>
                                      </p:to>
                                    </p:set>
                                    <p:animScale>
                                      <p:cBhvr>
                                        <p:cTn id="66"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3">
                                            <p:txEl>
                                              <p:pRg st="6" end="6"/>
                                            </p:txEl>
                                          </p:spTgt>
                                        </p:tgtEl>
                                        <p:attrNameLst>
                                          <p:attrName>ppt_x</p:attrName>
                                          <p:attrName>ppt_y</p:attrName>
                                        </p:attrNameLst>
                                      </p:cBhvr>
                                    </p:animMotion>
                                    <p:animEffect transition="in" filter="fade">
                                      <p:cBhvr>
                                        <p:cTn id="6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424936" cy="4612962"/>
          </a:xfrm>
        </p:spPr>
        <p:style>
          <a:lnRef idx="2">
            <a:schemeClr val="accent1"/>
          </a:lnRef>
          <a:fillRef idx="1">
            <a:schemeClr val="lt1"/>
          </a:fillRef>
          <a:effectRef idx="0">
            <a:schemeClr val="accent1"/>
          </a:effectRef>
          <a:fontRef idx="minor">
            <a:schemeClr val="dk1"/>
          </a:fontRef>
        </p:style>
        <p:txBody>
          <a:bodyPr/>
          <a:lstStyle/>
          <a:p>
            <a:pPr marL="0" indent="0" algn="ctr" rtl="1">
              <a:buClr>
                <a:srgbClr val="006600"/>
              </a:buClr>
              <a:buNone/>
            </a:pPr>
            <a:r>
              <a:rPr lang="x-none" sz="3600" b="1" dirty="0" smtClean="0">
                <a:ln w="11430"/>
                <a:solidFill>
                  <a:srgbClr val="FF0000"/>
                </a:solidFill>
                <a:effectLst>
                  <a:outerShdw blurRad="50800" dist="39000" dir="5460000" algn="tl">
                    <a:srgbClr val="000000">
                      <a:alpha val="38000"/>
                    </a:srgbClr>
                  </a:outerShdw>
                </a:effectLst>
                <a:latin typeface="Apple Symbols"/>
                <a:cs typeface="Apple Symbols"/>
              </a:rPr>
              <a:t>مستويات الاستراتيجية</a:t>
            </a:r>
          </a:p>
          <a:p>
            <a:pPr marL="0" indent="0" algn="r" rtl="1">
              <a:buClr>
                <a:srgbClr val="006600"/>
              </a:buClr>
              <a:buNone/>
            </a:pPr>
            <a:endParaRPr lang="x-none" sz="2800" b="1" dirty="0" smtClean="0">
              <a:ln w="11430"/>
              <a:solidFill>
                <a:srgbClr val="0000FF"/>
              </a:solidFill>
              <a:effectLst>
                <a:outerShdw blurRad="50800" dist="39000" dir="5460000" algn="tl">
                  <a:srgbClr val="000000">
                    <a:alpha val="38000"/>
                  </a:srgbClr>
                </a:outerShdw>
              </a:effectLst>
              <a:latin typeface="Apple Symbols"/>
              <a:cs typeface="Apple Symbols"/>
            </a:endParaRPr>
          </a:p>
          <a:p>
            <a:pPr marL="0" indent="0" algn="r" rtl="1">
              <a:buClr>
                <a:srgbClr val="006600"/>
              </a:buClr>
              <a:buNone/>
            </a:pPr>
            <a:r>
              <a:rPr lang="x-none" sz="2800" b="1" dirty="0" smtClean="0">
                <a:ln w="11430"/>
                <a:solidFill>
                  <a:srgbClr val="0000FF"/>
                </a:solidFill>
                <a:effectLst>
                  <a:outerShdw blurRad="50800" dist="39000" dir="5460000" algn="tl">
                    <a:srgbClr val="000000">
                      <a:alpha val="38000"/>
                    </a:srgbClr>
                  </a:outerShdw>
                </a:effectLst>
                <a:latin typeface="Apple Symbols"/>
                <a:cs typeface="Apple Symbols"/>
              </a:rPr>
              <a:t>للإستراتيجية </a:t>
            </a:r>
            <a:r>
              <a:rPr lang="x-none" sz="2800" b="1" dirty="0">
                <a:ln w="11430"/>
                <a:solidFill>
                  <a:srgbClr val="0000FF"/>
                </a:solidFill>
                <a:effectLst>
                  <a:outerShdw blurRad="50800" dist="39000" dir="5460000" algn="tl">
                    <a:srgbClr val="000000">
                      <a:alpha val="38000"/>
                    </a:srgbClr>
                  </a:outerShdw>
                </a:effectLst>
                <a:latin typeface="Apple Symbols"/>
                <a:cs typeface="Apple Symbols"/>
              </a:rPr>
              <a:t>في المنظمة ثلاث مستويات هي :</a:t>
            </a:r>
            <a:endParaRPr lang="ar-IQ" sz="2800" b="1" dirty="0">
              <a:ln w="11430"/>
              <a:solidFill>
                <a:srgbClr val="0000FF"/>
              </a:solidFill>
              <a:effectLst>
                <a:outerShdw blurRad="50800" dist="39000" dir="5460000" algn="tl">
                  <a:srgbClr val="000000">
                    <a:alpha val="38000"/>
                  </a:srgbClr>
                </a:outerShdw>
              </a:effectLst>
              <a:latin typeface="Apple Symbols"/>
              <a:cs typeface="Apple Symbols"/>
            </a:endParaRPr>
          </a:p>
          <a:p>
            <a:pPr marL="514350" indent="-514350" algn="r" rtl="1">
              <a:buClr>
                <a:srgbClr val="006600"/>
              </a:buClr>
              <a:buFont typeface="+mj-lt"/>
              <a:buAutoNum type="arabicPeriod"/>
            </a:pPr>
            <a:r>
              <a:rPr lang="x-none" dirty="0">
                <a:solidFill>
                  <a:srgbClr val="FF0000"/>
                </a:solidFill>
                <a:latin typeface="Apple Symbols"/>
                <a:cs typeface="Apple Symbols"/>
              </a:rPr>
              <a:t>إستراتيجية المنظمة (أي الإستراتيجية على المستوى الكلي) أو تسمى بالإستراتيجية الشاملة </a:t>
            </a:r>
            <a:r>
              <a:rPr lang="en-US" dirty="0">
                <a:solidFill>
                  <a:srgbClr val="FF0000"/>
                </a:solidFill>
                <a:latin typeface="Apple Symbols"/>
                <a:cs typeface="Apple Symbols"/>
              </a:rPr>
              <a:t>:</a:t>
            </a:r>
            <a:r>
              <a:rPr lang="x-none" dirty="0">
                <a:solidFill>
                  <a:srgbClr val="FF0000"/>
                </a:solidFill>
                <a:latin typeface="Apple Symbols"/>
                <a:cs typeface="Apple Symbols"/>
              </a:rPr>
              <a:t> </a:t>
            </a:r>
            <a:r>
              <a:rPr lang="x-none" dirty="0">
                <a:solidFill>
                  <a:schemeClr val="tx1">
                    <a:lumMod val="95000"/>
                    <a:lumOff val="5000"/>
                  </a:schemeClr>
                </a:solidFill>
                <a:latin typeface="Apple Symbols"/>
                <a:cs typeface="Apple Symbols"/>
              </a:rPr>
              <a:t>وهي </a:t>
            </a:r>
            <a:r>
              <a:rPr lang="x-none" dirty="0" smtClean="0">
                <a:solidFill>
                  <a:schemeClr val="tx1">
                    <a:lumMod val="95000"/>
                    <a:lumOff val="5000"/>
                  </a:schemeClr>
                </a:solidFill>
                <a:latin typeface="Apple Symbols"/>
                <a:cs typeface="Apple Symbols"/>
              </a:rPr>
              <a:t>تسعى إلى تحديد مجموعة من الاعمال التي تريد المنظمة أن تتخصص فيها وانتشار مواردها نحوها مثل دخول أعمال جديدة أو شراء </a:t>
            </a:r>
            <a:r>
              <a:rPr lang="x-none" dirty="0">
                <a:solidFill>
                  <a:schemeClr val="tx1">
                    <a:lumMod val="95000"/>
                    <a:lumOff val="5000"/>
                  </a:schemeClr>
                </a:solidFill>
                <a:latin typeface="Apple Symbols"/>
                <a:cs typeface="Apple Symbols"/>
              </a:rPr>
              <a:t>منظمات</a:t>
            </a:r>
            <a:r>
              <a:rPr lang="x-none" dirty="0" smtClean="0">
                <a:solidFill>
                  <a:schemeClr val="tx1">
                    <a:lumMod val="95000"/>
                    <a:lumOff val="5000"/>
                  </a:schemeClr>
                </a:solidFill>
                <a:latin typeface="Apple Symbols"/>
                <a:cs typeface="Apple Symbols"/>
              </a:rPr>
              <a:t> قائمة او الاندماج معها او التخلص من بعض اعمالها التي لا تتوافق مع تشكيلة تخصصاتها التي تنوى التوسع فيها مثل تفرع احدى شركات الكهربائيات في صتناعات اخرى تشمل الالكترونيات والافلام  .</a:t>
            </a: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77</a:t>
            </a:fld>
            <a:endParaRPr lang="ar-IQ"/>
          </a:p>
        </p:txBody>
      </p:sp>
    </p:spTree>
    <p:extLst>
      <p:ext uri="{BB962C8B-B14F-4D97-AF65-F5344CB8AC3E}">
        <p14:creationId xmlns:p14="http://schemas.microsoft.com/office/powerpoint/2010/main" val="116561226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800" decel="100000"/>
                                        <p:tgtEl>
                                          <p:spTgt spid="3">
                                            <p:bg/>
                                          </p:spTgt>
                                        </p:tgtEl>
                                      </p:cBhvr>
                                    </p:animEffect>
                                    <p:anim calcmode="lin" valueType="num">
                                      <p:cBhvr>
                                        <p:cTn id="8" dur="800" decel="100000" fill="hold"/>
                                        <p:tgtEl>
                                          <p:spTgt spid="3">
                                            <p:bg/>
                                          </p:spTgt>
                                        </p:tgtEl>
                                        <p:attrNameLst>
                                          <p:attrName>style.rotation</p:attrName>
                                        </p:attrNameLst>
                                      </p:cBhvr>
                                      <p:tavLst>
                                        <p:tav tm="0">
                                          <p:val>
                                            <p:fltVal val="-90"/>
                                          </p:val>
                                        </p:tav>
                                        <p:tav tm="100000">
                                          <p:val>
                                            <p:fltVal val="0"/>
                                          </p:val>
                                        </p:tav>
                                      </p:tavLst>
                                    </p:anim>
                                    <p:anim calcmode="lin" valueType="num">
                                      <p:cBhvr>
                                        <p:cTn id="9"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5622" y="1336318"/>
            <a:ext cx="8686800" cy="3676858"/>
          </a:xfrm>
        </p:spPr>
        <p:style>
          <a:lnRef idx="2">
            <a:schemeClr val="accent1"/>
          </a:lnRef>
          <a:fillRef idx="1">
            <a:schemeClr val="lt1"/>
          </a:fillRef>
          <a:effectRef idx="0">
            <a:schemeClr val="accent1"/>
          </a:effectRef>
          <a:fontRef idx="minor">
            <a:schemeClr val="dk1"/>
          </a:fontRef>
        </p:style>
        <p:txBody>
          <a:bodyPr/>
          <a:lstStyle/>
          <a:p>
            <a:pPr marL="0" lvl="0" indent="0" algn="r" rtl="1">
              <a:buClr>
                <a:srgbClr val="006600"/>
              </a:buClr>
              <a:buNone/>
            </a:pPr>
            <a:r>
              <a:rPr lang="x-none" dirty="0">
                <a:solidFill>
                  <a:schemeClr val="tx1">
                    <a:lumMod val="95000"/>
                    <a:lumOff val="5000"/>
                  </a:schemeClr>
                </a:solidFill>
                <a:latin typeface="Apple Symbols"/>
                <a:cs typeface="Apple Symbols"/>
              </a:rPr>
              <a:t>2. </a:t>
            </a:r>
            <a:r>
              <a:rPr lang="x-none" dirty="0">
                <a:solidFill>
                  <a:srgbClr val="FF0000"/>
                </a:solidFill>
                <a:latin typeface="Apple Symbols"/>
                <a:cs typeface="Apple Symbols"/>
              </a:rPr>
              <a:t>وحدة الأعمال الإستراتيجية :</a:t>
            </a:r>
            <a:r>
              <a:rPr lang="en-US" dirty="0">
                <a:solidFill>
                  <a:srgbClr val="FF0000"/>
                </a:solidFill>
                <a:latin typeface="Apple Symbols"/>
                <a:cs typeface="Apple Symbols"/>
              </a:rPr>
              <a:t> </a:t>
            </a:r>
            <a:r>
              <a:rPr lang="x-none" dirty="0">
                <a:solidFill>
                  <a:schemeClr val="tx1">
                    <a:lumMod val="95000"/>
                    <a:lumOff val="5000"/>
                  </a:schemeClr>
                </a:solidFill>
                <a:latin typeface="Apple Symbols"/>
                <a:cs typeface="Apple Symbols"/>
              </a:rPr>
              <a:t>هي إستراتيجية تتعلق بكل تخصص انتاجي من تخصصات المنظمة و تركز على التنافس مع منظمات أخرى في سوق معين أو فرع من قطاع معين مثلا في شركة الكهربائيات لابد من استراتيجية خاصة بانتاج الادوات الكهربائية  وتسويقها واخرى لانتاج وتسويق الافلام وهكذا ..</a:t>
            </a:r>
          </a:p>
          <a:p>
            <a:pPr marL="0" lvl="0" indent="0" algn="r" rtl="1">
              <a:buClr>
                <a:srgbClr val="006600"/>
              </a:buClr>
              <a:buNone/>
            </a:pPr>
            <a:endParaRPr lang="x-none" dirty="0">
              <a:solidFill>
                <a:schemeClr val="tx1">
                  <a:lumMod val="95000"/>
                  <a:lumOff val="5000"/>
                </a:schemeClr>
              </a:solidFill>
              <a:latin typeface="Apple Symbols"/>
              <a:cs typeface="Apple Symbols"/>
            </a:endParaRPr>
          </a:p>
          <a:p>
            <a:pPr marL="0" indent="0" algn="r" rtl="1">
              <a:buClr>
                <a:srgbClr val="006600"/>
              </a:buClr>
              <a:buNone/>
            </a:pPr>
            <a:r>
              <a:rPr lang="x-none" dirty="0">
                <a:solidFill>
                  <a:schemeClr val="tx1">
                    <a:lumMod val="95000"/>
                    <a:lumOff val="5000"/>
                  </a:schemeClr>
                </a:solidFill>
                <a:latin typeface="Apple Symbols"/>
                <a:cs typeface="Apple Symbols"/>
              </a:rPr>
              <a:t>3. </a:t>
            </a:r>
            <a:r>
              <a:rPr lang="x-none" dirty="0">
                <a:solidFill>
                  <a:srgbClr val="FF0000"/>
                </a:solidFill>
                <a:latin typeface="Apple Symbols"/>
                <a:cs typeface="Apple Symbols"/>
              </a:rPr>
              <a:t>الإستراتيجية الوظيفية : </a:t>
            </a:r>
            <a:r>
              <a:rPr lang="x-none" dirty="0">
                <a:solidFill>
                  <a:schemeClr val="tx1">
                    <a:lumMod val="95000"/>
                    <a:lumOff val="5000"/>
                  </a:schemeClr>
                </a:solidFill>
                <a:latin typeface="Apple Symbols"/>
                <a:cs typeface="Apple Symbols"/>
              </a:rPr>
              <a:t>وهي الإستراتيجية التي تغطي أي نشاط من انشطة المنظمة مثل عمليات الإنتاج والتسويق والمالية والموارد البشرية.</a:t>
            </a:r>
            <a:endParaRPr lang="en-US" dirty="0">
              <a:solidFill>
                <a:schemeClr val="tx1">
                  <a:lumMod val="95000"/>
                  <a:lumOff val="5000"/>
                </a:schemeClr>
              </a:solidFill>
              <a:latin typeface="Apple Symbols"/>
              <a:cs typeface="Apple Symbols"/>
            </a:endParaRPr>
          </a:p>
          <a:p>
            <a:pPr marL="0" lvl="0" indent="0" algn="r" rtl="1">
              <a:buClr>
                <a:srgbClr val="006600"/>
              </a:buClr>
              <a:buNone/>
            </a:pPr>
            <a:endParaRPr lang="en-US" dirty="0">
              <a:solidFill>
                <a:schemeClr val="tx1">
                  <a:lumMod val="95000"/>
                  <a:lumOff val="5000"/>
                </a:schemeClr>
              </a:solidFill>
              <a:latin typeface="Apple Symbols"/>
              <a:cs typeface="Apple Symbols"/>
            </a:endParaRPr>
          </a:p>
          <a:p>
            <a:pPr algn="r" rtl="1">
              <a:buNone/>
            </a:pP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78</a:t>
            </a:fld>
            <a:endParaRPr lang="ar-IQ"/>
          </a:p>
        </p:txBody>
      </p:sp>
    </p:spTree>
    <p:extLst>
      <p:ext uri="{BB962C8B-B14F-4D97-AF65-F5344CB8AC3E}">
        <p14:creationId xmlns:p14="http://schemas.microsoft.com/office/powerpoint/2010/main" val="7403840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800" decel="100000"/>
                                        <p:tgtEl>
                                          <p:spTgt spid="3">
                                            <p:bg/>
                                          </p:spTgt>
                                        </p:tgtEl>
                                      </p:cBhvr>
                                    </p:animEffect>
                                    <p:anim calcmode="lin" valueType="num">
                                      <p:cBhvr>
                                        <p:cTn id="8" dur="800" decel="100000" fill="hold"/>
                                        <p:tgtEl>
                                          <p:spTgt spid="3">
                                            <p:bg/>
                                          </p:spTgt>
                                        </p:tgtEl>
                                        <p:attrNameLst>
                                          <p:attrName>style.rotation</p:attrName>
                                        </p:attrNameLst>
                                      </p:cBhvr>
                                      <p:tavLst>
                                        <p:tav tm="0">
                                          <p:val>
                                            <p:fltVal val="-90"/>
                                          </p:val>
                                        </p:tav>
                                        <p:tav tm="100000">
                                          <p:val>
                                            <p:fltVal val="0"/>
                                          </p:val>
                                        </p:tav>
                                      </p:tavLst>
                                    </p:anim>
                                    <p:anim calcmode="lin" valueType="num">
                                      <p:cBhvr>
                                        <p:cTn id="9"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err="1" smtClean="0">
                <a:latin typeface="Apple Symbols"/>
                <a:cs typeface="Apple Symbols"/>
              </a:rPr>
              <a:t>وانه‌ی</a:t>
            </a:r>
            <a:r>
              <a:rPr lang="en-US" sz="2800" dirty="0" smtClean="0">
                <a:latin typeface="Apple Symbols"/>
                <a:cs typeface="Apple Symbols"/>
              </a:rPr>
              <a:t> </a:t>
            </a:r>
            <a:r>
              <a:rPr lang="en-US" sz="2800" dirty="0" err="1" smtClean="0">
                <a:latin typeface="Apple Symbols"/>
                <a:cs typeface="Apple Symbols"/>
              </a:rPr>
              <a:t>یه‌كه‌م</a:t>
            </a:r>
            <a:r>
              <a:rPr lang="en-US" sz="2800" dirty="0" smtClean="0">
                <a:latin typeface="Apple Symbols"/>
                <a:cs typeface="Apple Symbols"/>
              </a:rPr>
              <a:t>       </a:t>
            </a:r>
            <a:r>
              <a:rPr lang="en-US" sz="2800" dirty="0" err="1" smtClean="0">
                <a:latin typeface="Apple Symbols"/>
                <a:cs typeface="Apple Symbols"/>
              </a:rPr>
              <a:t>بنه‌ماكانی</a:t>
            </a:r>
            <a:r>
              <a:rPr lang="en-US" sz="2800" dirty="0" smtClean="0">
                <a:latin typeface="Apple Symbols"/>
                <a:cs typeface="Apple Symbols"/>
              </a:rPr>
              <a:t> </a:t>
            </a:r>
            <a:r>
              <a:rPr lang="en-US" sz="2800" dirty="0" err="1" smtClean="0">
                <a:latin typeface="Apple Symbols"/>
                <a:cs typeface="Apple Symbols"/>
              </a:rPr>
              <a:t>كارگێڕی</a:t>
            </a:r>
            <a:r>
              <a:rPr lang="en-US" sz="2800" dirty="0" smtClean="0">
                <a:latin typeface="Apple Symbols"/>
                <a:cs typeface="Apple Symbols"/>
              </a:rPr>
              <a:t>      </a:t>
            </a:r>
            <a:r>
              <a:rPr lang="en-US" sz="2800" dirty="0" smtClean="0">
                <a:solidFill>
                  <a:schemeClr val="accent2">
                    <a:lumMod val="50000"/>
                  </a:schemeClr>
                </a:solidFill>
                <a:latin typeface="Apple Symbols"/>
                <a:cs typeface="Apple Symbols"/>
              </a:rPr>
              <a:t>٢ \ ٥ \ ٢٠٢٠ </a:t>
            </a:r>
            <a:endParaRPr lang="en-US" sz="2800" dirty="0">
              <a:solidFill>
                <a:schemeClr val="accent2">
                  <a:lumMod val="50000"/>
                </a:schemeClr>
              </a:solidFill>
              <a:latin typeface="Apple Symbols"/>
              <a:cs typeface="Apple Symbols"/>
            </a:endParaRPr>
          </a:p>
        </p:txBody>
      </p:sp>
      <p:sp>
        <p:nvSpPr>
          <p:cNvPr id="3" name="Content Placeholder 2"/>
          <p:cNvSpPr>
            <a:spLocks noGrp="1"/>
          </p:cNvSpPr>
          <p:nvPr>
            <p:ph sz="quarter" idx="1"/>
          </p:nvPr>
        </p:nvSpPr>
        <p:spPr/>
        <p:txBody>
          <a:bodyPr anchor="ctr"/>
          <a:lstStyle/>
          <a:p>
            <a:endParaRPr lang="en-US" dirty="0" smtClean="0">
              <a:latin typeface="Apple Symbols"/>
              <a:cs typeface="Apple Symbols"/>
            </a:endParaRPr>
          </a:p>
          <a:p>
            <a:pPr marL="0" indent="0" algn="r">
              <a:buNone/>
            </a:pPr>
            <a:r>
              <a:rPr lang="en-US" dirty="0" err="1" smtClean="0">
                <a:solidFill>
                  <a:srgbClr val="0000FF"/>
                </a:solidFill>
                <a:latin typeface="Apple Symbols"/>
                <a:cs typeface="Apple Symbols"/>
              </a:rPr>
              <a:t>فرمانه</a:t>
            </a:r>
            <a:r>
              <a:rPr lang="en-US" dirty="0" smtClean="0">
                <a:solidFill>
                  <a:srgbClr val="0000FF"/>
                </a:solidFill>
                <a:latin typeface="Apple Symbols"/>
                <a:cs typeface="Apple Symbols"/>
              </a:rPr>
              <a:t>‌ </a:t>
            </a:r>
            <a:r>
              <a:rPr lang="en-US" dirty="0" err="1" smtClean="0">
                <a:solidFill>
                  <a:srgbClr val="0000FF"/>
                </a:solidFill>
                <a:latin typeface="Apple Symbols"/>
                <a:cs typeface="Apple Symbols"/>
              </a:rPr>
              <a:t>سه‌ره‌كیه‌كانی</a:t>
            </a:r>
            <a:r>
              <a:rPr lang="en-US" dirty="0" smtClean="0">
                <a:solidFill>
                  <a:srgbClr val="0000FF"/>
                </a:solidFill>
                <a:latin typeface="Apple Symbols"/>
                <a:cs typeface="Apple Symbols"/>
              </a:rPr>
              <a:t> </a:t>
            </a:r>
            <a:r>
              <a:rPr lang="en-US" dirty="0" err="1" smtClean="0">
                <a:solidFill>
                  <a:srgbClr val="0000FF"/>
                </a:solidFill>
                <a:latin typeface="Apple Symbols"/>
                <a:cs typeface="Apple Symbols"/>
              </a:rPr>
              <a:t>به‌ڕێوه‌به‌ر</a:t>
            </a:r>
            <a:r>
              <a:rPr lang="en-US" dirty="0" smtClean="0">
                <a:solidFill>
                  <a:srgbClr val="0000FF"/>
                </a:solidFill>
                <a:latin typeface="Apple Symbols"/>
                <a:cs typeface="Apple Symbols"/>
              </a:rPr>
              <a:t>:</a:t>
            </a:r>
          </a:p>
          <a:p>
            <a:pPr marL="0" indent="0" algn="r">
              <a:buNone/>
            </a:pPr>
            <a:r>
              <a:rPr lang="en-US" dirty="0" smtClean="0">
                <a:latin typeface="Apple Symbols"/>
                <a:cs typeface="Apple Symbols"/>
              </a:rPr>
              <a:t>١- </a:t>
            </a:r>
            <a:r>
              <a:rPr lang="en-US" dirty="0" err="1" smtClean="0">
                <a:latin typeface="Apple Symbols"/>
                <a:cs typeface="Apple Symbols"/>
              </a:rPr>
              <a:t>پلاندانان</a:t>
            </a:r>
            <a:endParaRPr lang="en-US" dirty="0" smtClean="0">
              <a:latin typeface="Apple Symbols"/>
              <a:cs typeface="Apple Symbols"/>
            </a:endParaRPr>
          </a:p>
          <a:p>
            <a:pPr marL="0" indent="0" algn="r">
              <a:buNone/>
            </a:pPr>
            <a:r>
              <a:rPr lang="en-US" dirty="0" smtClean="0">
                <a:latin typeface="Apple Symbols"/>
                <a:cs typeface="Apple Symbols"/>
              </a:rPr>
              <a:t>٢- </a:t>
            </a:r>
            <a:r>
              <a:rPr lang="en-US" dirty="0" err="1" smtClean="0">
                <a:latin typeface="Apple Symbols"/>
                <a:cs typeface="Apple Symbols"/>
              </a:rPr>
              <a:t>ڕێكخستن</a:t>
            </a:r>
            <a:endParaRPr lang="en-US" dirty="0">
              <a:latin typeface="Apple Symbols"/>
              <a:cs typeface="Apple Symbols"/>
            </a:endParaRPr>
          </a:p>
          <a:p>
            <a:pPr marL="0" indent="0" algn="r">
              <a:buNone/>
            </a:pPr>
            <a:r>
              <a:rPr lang="en-US" dirty="0" smtClean="0">
                <a:latin typeface="Apple Symbols"/>
                <a:cs typeface="Apple Symbols"/>
              </a:rPr>
              <a:t>٣- </a:t>
            </a:r>
            <a:r>
              <a:rPr lang="en-US" dirty="0" err="1" smtClean="0">
                <a:latin typeface="Apple Symbols"/>
                <a:cs typeface="Apple Symbols"/>
              </a:rPr>
              <a:t>ئاڕاسته‌كردن</a:t>
            </a:r>
            <a:endParaRPr lang="en-US" dirty="0" smtClean="0">
              <a:latin typeface="Apple Symbols"/>
              <a:cs typeface="Apple Symbols"/>
            </a:endParaRPr>
          </a:p>
          <a:p>
            <a:pPr marL="0" indent="0" algn="r">
              <a:buNone/>
            </a:pPr>
            <a:r>
              <a:rPr lang="en-US" dirty="0" smtClean="0">
                <a:latin typeface="Apple Symbols"/>
                <a:cs typeface="Apple Symbols"/>
              </a:rPr>
              <a:t>٤- </a:t>
            </a:r>
            <a:r>
              <a:rPr lang="en-US" dirty="0" err="1" smtClean="0">
                <a:latin typeface="Apple Symbols"/>
                <a:cs typeface="Apple Symbols"/>
              </a:rPr>
              <a:t>سه‌ركردایه‌تیكردن</a:t>
            </a:r>
            <a:endParaRPr lang="en-US" dirty="0" smtClean="0">
              <a:latin typeface="Apple Symbols"/>
              <a:cs typeface="Apple Symbols"/>
            </a:endParaRPr>
          </a:p>
          <a:p>
            <a:pPr marL="0" indent="0" algn="r">
              <a:buNone/>
            </a:pPr>
            <a:r>
              <a:rPr lang="en-US" dirty="0" smtClean="0">
                <a:latin typeface="Apple Symbols"/>
                <a:cs typeface="Apple Symbols"/>
              </a:rPr>
              <a:t>٥- </a:t>
            </a:r>
            <a:r>
              <a:rPr lang="en-US" dirty="0" err="1" smtClean="0">
                <a:latin typeface="Apple Symbols"/>
                <a:cs typeface="Apple Symbols"/>
              </a:rPr>
              <a:t>چاودێریكردن</a:t>
            </a:r>
            <a:endParaRPr lang="en-US" dirty="0">
              <a:latin typeface="Apple Symbols"/>
              <a:cs typeface="Apple Symbols"/>
            </a:endParaRPr>
          </a:p>
        </p:txBody>
      </p:sp>
      <p:sp>
        <p:nvSpPr>
          <p:cNvPr id="4" name="Slide Number Placeholder 3"/>
          <p:cNvSpPr>
            <a:spLocks noGrp="1"/>
          </p:cNvSpPr>
          <p:nvPr>
            <p:ph type="sldNum" sz="quarter" idx="12"/>
          </p:nvPr>
        </p:nvSpPr>
        <p:spPr/>
        <p:txBody>
          <a:bodyPr/>
          <a:lstStyle/>
          <a:p>
            <a:pPr>
              <a:defRPr/>
            </a:pPr>
            <a:fld id="{FE7C0F6A-65B7-49ED-BE11-02892173FA01}" type="slidenum">
              <a:rPr lang="ar-IQ" smtClean="0"/>
              <a:pPr>
                <a:defRPr/>
              </a:pPr>
              <a:t>79</a:t>
            </a:fld>
            <a:endParaRPr lang="ar-IQ"/>
          </a:p>
        </p:txBody>
      </p:sp>
    </p:spTree>
    <p:extLst>
      <p:ext uri="{BB962C8B-B14F-4D97-AF65-F5344CB8AC3E}">
        <p14:creationId xmlns:p14="http://schemas.microsoft.com/office/powerpoint/2010/main" val="245907968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ssolv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ssolv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dissolve">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mph" presetSubtype="0" fill="hold" nodeType="clickEffect">
                                  <p:stCondLst>
                                    <p:cond delay="0"/>
                                  </p:stCondLst>
                                  <p:childTnLst>
                                    <p:animScale>
                                      <p:cBhvr>
                                        <p:cTn id="42" dur="2000" fill="hold"/>
                                        <p:tgtEl>
                                          <p:spTgt spid="3">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pPr>
              <a:defRPr/>
            </a:pPr>
            <a:fld id="{CAA49252-722E-44C4-8DAD-20A9EA11948D}" type="slidenum">
              <a:rPr lang="ar-IQ"/>
              <a:pPr>
                <a:defRPr/>
              </a:pPr>
              <a:t>8</a:t>
            </a:fld>
            <a:endParaRPr lang="ar-IQ"/>
          </a:p>
        </p:txBody>
      </p:sp>
      <p:sp>
        <p:nvSpPr>
          <p:cNvPr id="3" name="عنصر نائب للمحتوى 2"/>
          <p:cNvSpPr>
            <a:spLocks noGrp="1"/>
          </p:cNvSpPr>
          <p:nvPr>
            <p:ph sz="quarter" idx="1"/>
          </p:nvPr>
        </p:nvSpPr>
        <p:spPr>
          <a:xfrm>
            <a:off x="457200" y="428625"/>
            <a:ext cx="8229600" cy="5895975"/>
          </a:xfrm>
        </p:spPr>
        <p:txBody>
          <a:bodyPr>
            <a:normAutofit fontScale="92500" lnSpcReduction="20000"/>
          </a:bodyPr>
          <a:lstStyle/>
          <a:p>
            <a:pPr marL="274320" indent="-274320" algn="r" rtl="1" fontAlgn="auto">
              <a:spcBef>
                <a:spcPts val="580"/>
              </a:spcBef>
              <a:spcAft>
                <a:spcPts val="0"/>
              </a:spcAft>
              <a:buFont typeface="Wingdings 2"/>
              <a:buNone/>
              <a:defRPr/>
            </a:pPr>
            <a:r>
              <a:rPr lang="ar-IQ" b="1" dirty="0" smtClean="0">
                <a:latin typeface="Apple Symbols"/>
                <a:cs typeface="Apple Symbols"/>
              </a:rPr>
              <a:t> </a:t>
            </a:r>
            <a:r>
              <a:rPr lang="x-none" b="1" dirty="0" smtClean="0">
                <a:latin typeface="Apple Symbols"/>
                <a:cs typeface="Apple Symbols"/>
              </a:rPr>
              <a:t>المدخل الثاني :</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يمكن دراسة </a:t>
            </a:r>
            <a:r>
              <a:rPr lang="x-none" dirty="0" err="1" smtClean="0">
                <a:latin typeface="Apple Symbols"/>
                <a:cs typeface="Apple Symbols"/>
              </a:rPr>
              <a:t>الادارة</a:t>
            </a:r>
            <a:r>
              <a:rPr lang="x-none" dirty="0" smtClean="0">
                <a:latin typeface="Apple Symbols"/>
                <a:cs typeface="Apple Symbols"/>
              </a:rPr>
              <a:t> من خلال </a:t>
            </a:r>
            <a:r>
              <a:rPr lang="x-none" dirty="0" err="1" smtClean="0">
                <a:latin typeface="Apple Symbols"/>
                <a:cs typeface="Apple Symbols"/>
              </a:rPr>
              <a:t>انشطة</a:t>
            </a:r>
            <a:r>
              <a:rPr lang="x-none" dirty="0" smtClean="0">
                <a:latin typeface="Apple Symbols"/>
                <a:cs typeface="Apple Symbols"/>
              </a:rPr>
              <a:t> (وظائف) المنظمة منها </a:t>
            </a:r>
            <a:r>
              <a:rPr lang="x-none" b="1" dirty="0" err="1" smtClean="0">
                <a:solidFill>
                  <a:srgbClr val="FF0000"/>
                </a:solidFill>
                <a:effectLst>
                  <a:outerShdw blurRad="38100" dist="38100" dir="2700000" algn="tl">
                    <a:srgbClr val="000000">
                      <a:alpha val="43137"/>
                    </a:srgbClr>
                  </a:outerShdw>
                </a:effectLst>
                <a:latin typeface="Apple Symbols"/>
                <a:cs typeface="Apple Symbols"/>
              </a:rPr>
              <a:t>اساسية</a:t>
            </a:r>
            <a:r>
              <a:rPr lang="x-none" b="1" dirty="0" smtClean="0">
                <a:latin typeface="Apple Symbols"/>
                <a:cs typeface="Apple Symbols"/>
              </a:rPr>
              <a:t> </a:t>
            </a:r>
            <a:r>
              <a:rPr lang="x-none" dirty="0" smtClean="0">
                <a:latin typeface="Apple Symbols"/>
                <a:cs typeface="Apple Symbols"/>
              </a:rPr>
              <a:t>مثل </a:t>
            </a:r>
            <a:r>
              <a:rPr lang="x-none" dirty="0" err="1" smtClean="0">
                <a:latin typeface="Apple Symbols"/>
                <a:cs typeface="Apple Symbols"/>
              </a:rPr>
              <a:t>ادارة</a:t>
            </a:r>
            <a:r>
              <a:rPr lang="x-none" dirty="0" smtClean="0">
                <a:latin typeface="Apple Symbols"/>
                <a:cs typeface="Apple Symbols"/>
              </a:rPr>
              <a:t> </a:t>
            </a:r>
            <a:r>
              <a:rPr lang="x-none" dirty="0" err="1" smtClean="0">
                <a:latin typeface="Apple Symbols"/>
                <a:cs typeface="Apple Symbols"/>
              </a:rPr>
              <a:t>الانتاج</a:t>
            </a:r>
            <a:r>
              <a:rPr lang="x-none" dirty="0" smtClean="0">
                <a:latin typeface="Apple Symbols"/>
                <a:cs typeface="Apple Symbols"/>
              </a:rPr>
              <a:t> والعمليات ،التسويق،المالية، الموارد البشرية ومنها </a:t>
            </a:r>
            <a:r>
              <a:rPr lang="x-none" b="1" dirty="0" smtClean="0">
                <a:solidFill>
                  <a:srgbClr val="FF0000"/>
                </a:solidFill>
                <a:effectLst>
                  <a:outerShdw blurRad="38100" dist="38100" dir="2700000" algn="tl">
                    <a:srgbClr val="000000">
                      <a:alpha val="43137"/>
                    </a:srgbClr>
                  </a:outerShdw>
                </a:effectLst>
                <a:latin typeface="Apple Symbols"/>
                <a:cs typeface="Apple Symbols"/>
              </a:rPr>
              <a:t>مساعدة</a:t>
            </a:r>
            <a:r>
              <a:rPr lang="x-none" dirty="0" smtClean="0">
                <a:latin typeface="Apple Symbols"/>
                <a:cs typeface="Apple Symbols"/>
              </a:rPr>
              <a:t> مثل </a:t>
            </a:r>
            <a:r>
              <a:rPr lang="x-none" dirty="0" err="1" smtClean="0">
                <a:latin typeface="Apple Symbols"/>
                <a:cs typeface="Apple Symbols"/>
              </a:rPr>
              <a:t>الادارة</a:t>
            </a:r>
            <a:r>
              <a:rPr lang="x-none" dirty="0" smtClean="0">
                <a:latin typeface="Apple Symbols"/>
                <a:cs typeface="Apple Symbols"/>
              </a:rPr>
              <a:t> العليا، البحث والتطوير ، العلاقات العامة .ومنها </a:t>
            </a:r>
            <a:r>
              <a:rPr lang="x-none" b="1" dirty="0" smtClean="0">
                <a:solidFill>
                  <a:srgbClr val="FF0000"/>
                </a:solidFill>
                <a:effectLst>
                  <a:outerShdw blurRad="38100" dist="38100" dir="2700000" algn="tl">
                    <a:srgbClr val="000000">
                      <a:alpha val="43137"/>
                    </a:srgbClr>
                  </a:outerShdw>
                </a:effectLst>
                <a:latin typeface="Apple Symbols"/>
                <a:cs typeface="Apple Symbols"/>
              </a:rPr>
              <a:t>خدمات المساعدة </a:t>
            </a:r>
            <a:r>
              <a:rPr lang="x-none" dirty="0" smtClean="0">
                <a:latin typeface="Apple Symbols"/>
                <a:cs typeface="Apple Symbols"/>
              </a:rPr>
              <a:t>مثل </a:t>
            </a:r>
            <a:r>
              <a:rPr lang="x-none" dirty="0" err="1" smtClean="0">
                <a:latin typeface="Apple Symbols"/>
                <a:cs typeface="Apple Symbols"/>
              </a:rPr>
              <a:t>الشؤن</a:t>
            </a:r>
            <a:r>
              <a:rPr lang="x-none" dirty="0" smtClean="0">
                <a:latin typeface="Apple Symbols"/>
                <a:cs typeface="Apple Symbols"/>
              </a:rPr>
              <a:t> القانونية،الاستشارات ، </a:t>
            </a:r>
            <a:r>
              <a:rPr lang="x-none" dirty="0" err="1" smtClean="0">
                <a:latin typeface="Apple Symbols"/>
                <a:cs typeface="Apple Symbols"/>
              </a:rPr>
              <a:t>الشؤن</a:t>
            </a:r>
            <a:r>
              <a:rPr lang="x-none" dirty="0" smtClean="0">
                <a:latin typeface="Apple Symbols"/>
                <a:cs typeface="Apple Symbols"/>
              </a:rPr>
              <a:t> المكتبية .</a:t>
            </a:r>
            <a:endParaRPr lang="ar-IQ" dirty="0" smtClean="0">
              <a:latin typeface="Apple Symbols"/>
              <a:cs typeface="Apple Symbols"/>
            </a:endParaRPr>
          </a:p>
          <a:p>
            <a:pPr marL="274320" indent="-274320" algn="r" rtl="1" fontAlgn="auto">
              <a:spcBef>
                <a:spcPts val="580"/>
              </a:spcBef>
              <a:spcAft>
                <a:spcPts val="0"/>
              </a:spcAft>
              <a:buFont typeface="Wingdings 2"/>
              <a:buNone/>
              <a:defRPr/>
            </a:pP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x-none" b="1" dirty="0" smtClean="0">
                <a:latin typeface="Apple Symbols"/>
                <a:cs typeface="Apple Symbols"/>
              </a:rPr>
              <a:t>المدخل الثالث: </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يمكن دراسة الادارة من خلال النشاطات او العمليات الادارية للمنظمة والتي تسمى بـ(وظائف المدير) وتشمل التخطيط واتخاذ القرار،والتنظيم ،والقيادة والتحفيز،والرقابة والتي سيتم دراستها بشئ من التفصيل في المباحث القادمة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x-none" dirty="0" smtClean="0">
                <a:latin typeface="Apple Symbols"/>
                <a:cs typeface="Apple Symbols"/>
              </a:rPr>
              <a:t> </a:t>
            </a:r>
            <a:endParaRPr lang="en-US" dirty="0" smtClean="0">
              <a:latin typeface="Apple Symbols"/>
              <a:cs typeface="Apple Symbols"/>
            </a:endParaRPr>
          </a:p>
          <a:p>
            <a:pPr marL="274320" indent="-274320" algn="r" rtl="1" fontAlgn="auto">
              <a:spcBef>
                <a:spcPts val="580"/>
              </a:spcBef>
              <a:spcAft>
                <a:spcPts val="0"/>
              </a:spcAft>
              <a:buFont typeface="Wingdings 2"/>
              <a:buNone/>
              <a:defRPr/>
            </a:pPr>
            <a:r>
              <a:rPr lang="ar-IQ" b="1" dirty="0" smtClean="0">
                <a:latin typeface="Apple Symbols"/>
                <a:cs typeface="Apple Symbols"/>
              </a:rPr>
              <a:t> </a:t>
            </a:r>
            <a:r>
              <a:rPr lang="x-none" b="1" dirty="0" smtClean="0">
                <a:latin typeface="Apple Symbols"/>
                <a:cs typeface="Apple Symbols"/>
              </a:rPr>
              <a:t>المدخل الرابع :</a:t>
            </a:r>
            <a:endParaRPr lang="en-US" b="1" dirty="0" smtClean="0">
              <a:latin typeface="Apple Symbols"/>
              <a:cs typeface="Apple Symbols"/>
            </a:endParaRPr>
          </a:p>
          <a:p>
            <a:pPr marL="274320" indent="-274320" algn="r" rtl="1" fontAlgn="auto">
              <a:spcBef>
                <a:spcPts val="580"/>
              </a:spcBef>
              <a:spcAft>
                <a:spcPts val="0"/>
              </a:spcAft>
              <a:buFont typeface="Wingdings 2"/>
              <a:buNone/>
              <a:defRPr/>
            </a:pPr>
            <a:r>
              <a:rPr lang="ar-IQ" dirty="0" smtClean="0">
                <a:latin typeface="Apple Symbols"/>
                <a:cs typeface="Apple Symbols"/>
              </a:rPr>
              <a:t>   </a:t>
            </a:r>
            <a:r>
              <a:rPr lang="x-none" dirty="0" smtClean="0">
                <a:latin typeface="Apple Symbols"/>
                <a:cs typeface="Apple Symbols"/>
              </a:rPr>
              <a:t>يمكن دراسة </a:t>
            </a:r>
            <a:r>
              <a:rPr lang="x-none" dirty="0" err="1" smtClean="0">
                <a:latin typeface="Apple Symbols"/>
                <a:cs typeface="Apple Symbols"/>
              </a:rPr>
              <a:t>الادارة</a:t>
            </a:r>
            <a:r>
              <a:rPr lang="x-none" dirty="0" smtClean="0">
                <a:latin typeface="Apple Symbols"/>
                <a:cs typeface="Apple Symbols"/>
              </a:rPr>
              <a:t> من خلال القطاعات المهنية ، سواء كانت </a:t>
            </a:r>
            <a:r>
              <a:rPr lang="x-none" dirty="0" err="1" smtClean="0">
                <a:latin typeface="Apple Symbols"/>
                <a:cs typeface="Apple Symbols"/>
              </a:rPr>
              <a:t>ادارة</a:t>
            </a:r>
            <a:r>
              <a:rPr lang="x-none" dirty="0" smtClean="0">
                <a:latin typeface="Apple Symbols"/>
                <a:cs typeface="Apple Symbols"/>
              </a:rPr>
              <a:t> </a:t>
            </a:r>
            <a:r>
              <a:rPr lang="x-none" dirty="0" err="1" smtClean="0">
                <a:latin typeface="Apple Symbols"/>
                <a:cs typeface="Apple Symbols"/>
              </a:rPr>
              <a:t>الاعمال</a:t>
            </a:r>
            <a:r>
              <a:rPr lang="x-none" dirty="0" smtClean="0">
                <a:latin typeface="Apple Symbols"/>
                <a:cs typeface="Apple Symbols"/>
              </a:rPr>
              <a:t> </a:t>
            </a:r>
            <a:r>
              <a:rPr lang="x-none" dirty="0" err="1" smtClean="0">
                <a:latin typeface="Apple Symbols"/>
                <a:cs typeface="Apple Symbols"/>
              </a:rPr>
              <a:t>ام</a:t>
            </a:r>
            <a:r>
              <a:rPr lang="x-none" dirty="0" smtClean="0">
                <a:latin typeface="Apple Symbols"/>
                <a:cs typeface="Apple Symbols"/>
              </a:rPr>
              <a:t> </a:t>
            </a:r>
            <a:r>
              <a:rPr lang="x-none" dirty="0" err="1" smtClean="0">
                <a:latin typeface="Apple Symbols"/>
                <a:cs typeface="Apple Symbols"/>
              </a:rPr>
              <a:t>ادارة</a:t>
            </a:r>
            <a:r>
              <a:rPr lang="x-none" dirty="0" smtClean="0">
                <a:latin typeface="Apple Symbols"/>
                <a:cs typeface="Apple Symbols"/>
              </a:rPr>
              <a:t> عامة مثلا : عندما يتم دراسة القطاع الزراعي يشمل جميع المنظمات العاملة في قطاع </a:t>
            </a:r>
            <a:r>
              <a:rPr lang="x-none" dirty="0" err="1" smtClean="0">
                <a:latin typeface="Apple Symbols"/>
                <a:cs typeface="Apple Symbols"/>
              </a:rPr>
              <a:t>ادارة</a:t>
            </a:r>
            <a:r>
              <a:rPr lang="x-none" dirty="0" smtClean="0">
                <a:latin typeface="Apple Symbols"/>
                <a:cs typeface="Apple Symbols"/>
              </a:rPr>
              <a:t> </a:t>
            </a:r>
            <a:r>
              <a:rPr lang="x-none" dirty="0" err="1" smtClean="0">
                <a:latin typeface="Apple Symbols"/>
                <a:cs typeface="Apple Symbols"/>
              </a:rPr>
              <a:t>الاعمال</a:t>
            </a:r>
            <a:r>
              <a:rPr lang="x-none" dirty="0" smtClean="0">
                <a:latin typeface="Apple Symbols"/>
                <a:cs typeface="Apple Symbols"/>
              </a:rPr>
              <a:t> </a:t>
            </a:r>
            <a:r>
              <a:rPr lang="x-none" dirty="0" err="1" smtClean="0">
                <a:latin typeface="Apple Symbols"/>
                <a:cs typeface="Apple Symbols"/>
              </a:rPr>
              <a:t>والادارة</a:t>
            </a:r>
            <a:r>
              <a:rPr lang="x-none" dirty="0" smtClean="0">
                <a:latin typeface="Apple Symbols"/>
                <a:cs typeface="Apple Symbols"/>
              </a:rPr>
              <a:t> العامة ، وكذلك الحال في القطاع الصناعي ، والتجاري والنقل والمواصلات والتربية والسياحة والداخلية والدفاع والثقافة </a:t>
            </a:r>
            <a:r>
              <a:rPr lang="x-none" dirty="0" err="1" smtClean="0">
                <a:latin typeface="Apple Symbols"/>
                <a:cs typeface="Apple Symbols"/>
              </a:rPr>
              <a:t>والاعلام</a:t>
            </a:r>
            <a:r>
              <a:rPr lang="x-none" dirty="0" smtClean="0">
                <a:latin typeface="Apple Symbols"/>
                <a:cs typeface="Apple Symbols"/>
              </a:rPr>
              <a:t> .</a:t>
            </a:r>
            <a:endParaRPr lang="en-US" dirty="0" smtClean="0">
              <a:latin typeface="Apple Symbols"/>
              <a:cs typeface="Apple Symbols"/>
            </a:endParaRPr>
          </a:p>
          <a:p>
            <a:pPr marL="274320" indent="-274320" algn="r" rtl="1" fontAlgn="auto">
              <a:spcBef>
                <a:spcPts val="580"/>
              </a:spcBef>
              <a:spcAft>
                <a:spcPts val="0"/>
              </a:spcAft>
              <a:buFont typeface="Wingdings 2"/>
              <a:buChar char=""/>
              <a:defRPr/>
            </a:pPr>
            <a:endParaRPr lang="ar-IQ" dirty="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428604"/>
            <a:ext cx="8501122" cy="840156"/>
          </a:xfrm>
        </p:spPr>
        <p:style>
          <a:lnRef idx="2">
            <a:schemeClr val="accent2"/>
          </a:lnRef>
          <a:fillRef idx="1">
            <a:schemeClr val="lt1"/>
          </a:fillRef>
          <a:effectRef idx="0">
            <a:schemeClr val="accent2"/>
          </a:effectRef>
          <a:fontRef idx="minor">
            <a:schemeClr val="dk1"/>
          </a:fontRef>
        </p:style>
        <p:txBody>
          <a:bodyPr>
            <a:noAutofit/>
          </a:bodyPr>
          <a:lstStyle/>
          <a:p>
            <a:r>
              <a:rPr lang="ar-IQ" sz="4800" dirty="0" smtClean="0">
                <a:solidFill>
                  <a:srgbClr val="FF0000"/>
                </a:solidFill>
                <a:latin typeface="Apple Symbols"/>
                <a:cs typeface="Apple Symbols"/>
              </a:rPr>
              <a:t>تخطيط</a:t>
            </a:r>
            <a:endParaRPr lang="ar-IQ" sz="4800" dirty="0">
              <a:solidFill>
                <a:srgbClr val="FF0000"/>
              </a:solidFill>
              <a:latin typeface="Apple Symbols"/>
              <a:cs typeface="Apple Symbols"/>
            </a:endParaRPr>
          </a:p>
        </p:txBody>
      </p:sp>
      <p:sp>
        <p:nvSpPr>
          <p:cNvPr id="3" name="عنوان فرعي 2"/>
          <p:cNvSpPr>
            <a:spLocks noGrp="1"/>
          </p:cNvSpPr>
          <p:nvPr>
            <p:ph type="subTitle" idx="1"/>
          </p:nvPr>
        </p:nvSpPr>
        <p:spPr>
          <a:xfrm>
            <a:off x="285720" y="1772816"/>
            <a:ext cx="8501122" cy="4752528"/>
          </a:xfrm>
        </p:spPr>
        <p:style>
          <a:lnRef idx="2">
            <a:schemeClr val="accent1"/>
          </a:lnRef>
          <a:fillRef idx="1">
            <a:schemeClr val="lt1"/>
          </a:fillRef>
          <a:effectRef idx="0">
            <a:schemeClr val="accent1"/>
          </a:effectRef>
          <a:fontRef idx="minor">
            <a:schemeClr val="dk1"/>
          </a:fontRef>
        </p:style>
        <p:txBody>
          <a:bodyPr>
            <a:normAutofit/>
          </a:bodyPr>
          <a:lstStyle/>
          <a:p>
            <a:pPr algn="r" rtl="1"/>
            <a:r>
              <a:rPr lang="ar-IQ" dirty="0" smtClean="0">
                <a:solidFill>
                  <a:schemeClr val="tx1"/>
                </a:solidFill>
                <a:latin typeface="Apple Symbols"/>
                <a:cs typeface="Apple Symbols"/>
              </a:rPr>
              <a:t>يعتبر التخطيط القاعدة الأساسية التي تستند عليها كافة مكونات العملية الإدارية في تنظيم وقيادة ورقابة لغرض تحقيق الأهداف لذلك اعتبر الوظيفة الأولى في وظائف الإدارة بمعنى أن المدراء يطورون الخطط ليأتي دور تحديد باقي عناصر، التنظيم، والهياكل، وتحفيز الناس في مكان العمل ووضع النظام الرقابي معززاً بتنفيذ هذه الخطط وتحققاً للأهداف الواردة فيها ويمكن أن تمثل ذلك بالشكل رقم (2) .</a:t>
            </a:r>
          </a:p>
          <a:p>
            <a:pPr algn="r" rtl="1"/>
            <a:r>
              <a:rPr lang="ar-IQ" dirty="0">
                <a:solidFill>
                  <a:srgbClr val="FF0000"/>
                </a:solidFill>
                <a:latin typeface="Apple Symbols"/>
                <a:cs typeface="Apple Symbols"/>
              </a:rPr>
              <a:t>التخطيط: </a:t>
            </a:r>
            <a:r>
              <a:rPr lang="ar-IQ" dirty="0">
                <a:solidFill>
                  <a:schemeClr val="tx1"/>
                </a:solidFill>
                <a:latin typeface="Apple Symbols"/>
                <a:cs typeface="Apple Symbols"/>
              </a:rPr>
              <a:t>عملية وضع أهداف المنظمة وتحديد الوسائل اللازمة للوصول إليها بأحسن </a:t>
            </a:r>
            <a:r>
              <a:rPr lang="ar-IQ" dirty="0" smtClean="0">
                <a:solidFill>
                  <a:schemeClr val="tx1"/>
                </a:solidFill>
                <a:latin typeface="Apple Symbols"/>
                <a:cs typeface="Apple Symbols"/>
              </a:rPr>
              <a:t>الأحوال ، </a:t>
            </a:r>
            <a:r>
              <a:rPr lang="x-none" dirty="0" smtClean="0">
                <a:solidFill>
                  <a:schemeClr val="tx1"/>
                </a:solidFill>
                <a:latin typeface="Apple Symbols"/>
                <a:cs typeface="Apple Symbols"/>
              </a:rPr>
              <a:t>أو </a:t>
            </a:r>
            <a:r>
              <a:rPr lang="x-none" dirty="0">
                <a:solidFill>
                  <a:schemeClr val="tx1"/>
                </a:solidFill>
                <a:latin typeface="Apple Symbols"/>
                <a:cs typeface="Apple Symbols"/>
              </a:rPr>
              <a:t>انه التفكير أو القرار المنظم بشأن المقترح للعمل في </a:t>
            </a:r>
            <a:r>
              <a:rPr lang="x-none" dirty="0" smtClean="0">
                <a:solidFill>
                  <a:schemeClr val="tx1"/>
                </a:solidFill>
                <a:latin typeface="Apple Symbols"/>
                <a:cs typeface="Apple Symbols"/>
              </a:rPr>
              <a:t>المستقبل</a:t>
            </a:r>
            <a:r>
              <a:rPr lang="x-none" dirty="0">
                <a:solidFill>
                  <a:schemeClr val="tx1"/>
                </a:solidFill>
                <a:latin typeface="Apple Symbols"/>
                <a:cs typeface="Apple Symbols"/>
              </a:rPr>
              <a:t> </a:t>
            </a:r>
            <a:r>
              <a:rPr lang="x-none" dirty="0" smtClean="0">
                <a:solidFill>
                  <a:schemeClr val="tx1"/>
                </a:solidFill>
                <a:latin typeface="Apple Symbols"/>
                <a:cs typeface="Apple Symbols"/>
              </a:rPr>
              <a:t>، او التهيؤ و الاستعداد </a:t>
            </a:r>
            <a:r>
              <a:rPr lang="x-none" dirty="0">
                <a:solidFill>
                  <a:schemeClr val="tx1"/>
                </a:solidFill>
                <a:latin typeface="Apple Symbols"/>
                <a:cs typeface="Apple Symbols"/>
              </a:rPr>
              <a:t>لما سيتم عمله في المستقبل</a:t>
            </a:r>
            <a:r>
              <a:rPr lang="x-none" dirty="0" smtClean="0">
                <a:solidFill>
                  <a:schemeClr val="tx1"/>
                </a:solidFill>
                <a:latin typeface="Apple Symbols"/>
                <a:cs typeface="Apple Symbols"/>
              </a:rPr>
              <a:t>.</a:t>
            </a:r>
            <a:endParaRPr lang="en-US"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80</a:t>
            </a:fld>
            <a:endParaRPr lang="ar-IQ"/>
          </a:p>
        </p:txBody>
      </p:sp>
    </p:spTree>
    <p:extLst>
      <p:ext uri="{BB962C8B-B14F-4D97-AF65-F5344CB8AC3E}">
        <p14:creationId xmlns:p14="http://schemas.microsoft.com/office/powerpoint/2010/main" val="337655298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800" decel="100000"/>
                                        <p:tgtEl>
                                          <p:spTgt spid="3">
                                            <p:bg/>
                                          </p:spTgt>
                                        </p:tgtEl>
                                      </p:cBhvr>
                                    </p:animEffect>
                                    <p:anim calcmode="lin" valueType="num">
                                      <p:cBhvr>
                                        <p:cTn id="16" dur="800" decel="100000" fill="hold"/>
                                        <p:tgtEl>
                                          <p:spTgt spid="3">
                                            <p:bg/>
                                          </p:spTgt>
                                        </p:tgtEl>
                                        <p:attrNameLst>
                                          <p:attrName>style.rotation</p:attrName>
                                        </p:attrNameLst>
                                      </p:cBhvr>
                                      <p:tavLst>
                                        <p:tav tm="0">
                                          <p:val>
                                            <p:fltVal val="-90"/>
                                          </p:val>
                                        </p:tav>
                                        <p:tav tm="100000">
                                          <p:val>
                                            <p:fltVal val="0"/>
                                          </p:val>
                                        </p:tav>
                                      </p:tavLst>
                                    </p:anim>
                                    <p:anim calcmode="lin" valueType="num">
                                      <p:cBhvr>
                                        <p:cTn id="17"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800" decel="100000"/>
                                        <p:tgtEl>
                                          <p:spTgt spid="3">
                                            <p:txEl>
                                              <p:pRg st="0" end="0"/>
                                            </p:txEl>
                                          </p:spTgt>
                                        </p:tgtEl>
                                      </p:cBhvr>
                                    </p:animEffect>
                                    <p:anim calcmode="lin" valueType="num">
                                      <p:cBhvr>
                                        <p:cTn id="2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800" decel="100000"/>
                                        <p:tgtEl>
                                          <p:spTgt spid="3">
                                            <p:txEl>
                                              <p:pRg st="1" end="1"/>
                                            </p:txEl>
                                          </p:spTgt>
                                        </p:tgtEl>
                                      </p:cBhvr>
                                    </p:animEffect>
                                    <p:anim calcmode="lin" valueType="num">
                                      <p:cBhvr>
                                        <p:cTn id="3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1571604" y="5572140"/>
            <a:ext cx="6143668"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smtClean="0">
                <a:solidFill>
                  <a:schemeClr val="tx1">
                    <a:lumMod val="95000"/>
                    <a:lumOff val="5000"/>
                  </a:schemeClr>
                </a:solidFill>
              </a:rPr>
              <a:t>التخطيط أساس الإدارة</a:t>
            </a:r>
            <a:endParaRPr lang="ar-IQ" sz="2000" dirty="0">
              <a:solidFill>
                <a:schemeClr val="tx1">
                  <a:lumMod val="95000"/>
                  <a:lumOff val="5000"/>
                </a:schemeClr>
              </a:solidFill>
            </a:endParaRPr>
          </a:p>
        </p:txBody>
      </p:sp>
      <p:grpSp>
        <p:nvGrpSpPr>
          <p:cNvPr id="17" name="مجموعة 16"/>
          <p:cNvGrpSpPr/>
          <p:nvPr/>
        </p:nvGrpSpPr>
        <p:grpSpPr>
          <a:xfrm>
            <a:off x="1643042" y="1142984"/>
            <a:ext cx="5857916" cy="4214842"/>
            <a:chOff x="1571604" y="714356"/>
            <a:chExt cx="6215106" cy="4643470"/>
          </a:xfrm>
        </p:grpSpPr>
        <p:sp>
          <p:nvSpPr>
            <p:cNvPr id="4" name="مثلث متساوي الساقين 3"/>
            <p:cNvSpPr/>
            <p:nvPr/>
          </p:nvSpPr>
          <p:spPr>
            <a:xfrm>
              <a:off x="1571604" y="714356"/>
              <a:ext cx="6215106" cy="1643074"/>
            </a:xfrm>
            <a:prstGeom prst="triangl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500" b="1" dirty="0" smtClean="0">
                  <a:ln w="10541" cmpd="sng">
                    <a:solidFill>
                      <a:schemeClr val="accent1">
                        <a:shade val="88000"/>
                        <a:satMod val="110000"/>
                      </a:schemeClr>
                    </a:solidFill>
                    <a:prstDash val="solid"/>
                  </a:ln>
                  <a:solidFill>
                    <a:srgbClr val="FF0000"/>
                  </a:solidFill>
                </a:rPr>
                <a:t>تحقيق الاهداف</a:t>
              </a:r>
              <a:endParaRPr lang="ar-IQ" sz="2500" b="1" dirty="0">
                <a:ln w="10541" cmpd="sng">
                  <a:solidFill>
                    <a:schemeClr val="accent1">
                      <a:shade val="88000"/>
                      <a:satMod val="110000"/>
                    </a:schemeClr>
                  </a:solidFill>
                  <a:prstDash val="solid"/>
                </a:ln>
                <a:solidFill>
                  <a:srgbClr val="FF0000"/>
                </a:solidFill>
              </a:endParaRPr>
            </a:p>
          </p:txBody>
        </p:sp>
        <p:sp>
          <p:nvSpPr>
            <p:cNvPr id="5" name="سهم لأعلى 4"/>
            <p:cNvSpPr/>
            <p:nvPr/>
          </p:nvSpPr>
          <p:spPr>
            <a:xfrm>
              <a:off x="5929322" y="2500306"/>
              <a:ext cx="1857388" cy="1857388"/>
            </a:xfrm>
            <a:prstGeom prst="upArrow">
              <a:avLst>
                <a:gd name="adj1" fmla="val 50000"/>
                <a:gd name="adj2" fmla="val 3452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الرقابة</a:t>
              </a:r>
            </a:p>
          </p:txBody>
        </p:sp>
        <p:sp>
          <p:nvSpPr>
            <p:cNvPr id="10" name="مستطيل 9"/>
            <p:cNvSpPr/>
            <p:nvPr/>
          </p:nvSpPr>
          <p:spPr>
            <a:xfrm>
              <a:off x="1714480" y="4643446"/>
              <a:ext cx="5929354" cy="71438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التخطيـــــــــــــط</a:t>
              </a:r>
            </a:p>
          </p:txBody>
        </p:sp>
        <p:sp>
          <p:nvSpPr>
            <p:cNvPr id="15" name="سهم لأعلى 14"/>
            <p:cNvSpPr/>
            <p:nvPr/>
          </p:nvSpPr>
          <p:spPr>
            <a:xfrm>
              <a:off x="3786182" y="2500306"/>
              <a:ext cx="1857388" cy="1857388"/>
            </a:xfrm>
            <a:prstGeom prst="upArrow">
              <a:avLst>
                <a:gd name="adj1" fmla="val 50000"/>
                <a:gd name="adj2" fmla="val 3452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القيادة</a:t>
              </a:r>
            </a:p>
          </p:txBody>
        </p:sp>
        <p:sp>
          <p:nvSpPr>
            <p:cNvPr id="16" name="سهم لأعلى 15"/>
            <p:cNvSpPr/>
            <p:nvPr/>
          </p:nvSpPr>
          <p:spPr>
            <a:xfrm>
              <a:off x="1571604" y="2500306"/>
              <a:ext cx="1857388" cy="1857388"/>
            </a:xfrm>
            <a:prstGeom prst="upArrow">
              <a:avLst>
                <a:gd name="adj1" fmla="val 50000"/>
                <a:gd name="adj2" fmla="val 34520"/>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IQ" sz="2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التنظيم</a:t>
              </a:r>
            </a:p>
          </p:txBody>
        </p:sp>
      </p:grpSp>
      <p:sp>
        <p:nvSpPr>
          <p:cNvPr id="18" name="مستطيل 17"/>
          <p:cNvSpPr/>
          <p:nvPr/>
        </p:nvSpPr>
        <p:spPr>
          <a:xfrm>
            <a:off x="5593222" y="5572140"/>
            <a:ext cx="1643074"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lumMod val="95000"/>
                    <a:lumOff val="5000"/>
                  </a:schemeClr>
                </a:solidFill>
              </a:rPr>
              <a:t>شكل ( 2)</a:t>
            </a:r>
            <a:endParaRPr lang="ar-IQ" dirty="0">
              <a:solidFill>
                <a:schemeClr val="tx1">
                  <a:lumMod val="95000"/>
                  <a:lumOff val="5000"/>
                </a:schemeClr>
              </a:solidFill>
            </a:endParaRPr>
          </a:p>
        </p:txBody>
      </p:sp>
      <p:sp>
        <p:nvSpPr>
          <p:cNvPr id="12" name="عنصر نائب لرقم الشريحة 11"/>
          <p:cNvSpPr>
            <a:spLocks noGrp="1"/>
          </p:cNvSpPr>
          <p:nvPr>
            <p:ph type="sldNum" sz="quarter" idx="12"/>
          </p:nvPr>
        </p:nvSpPr>
        <p:spPr/>
        <p:txBody>
          <a:bodyPr/>
          <a:lstStyle/>
          <a:p>
            <a:fld id="{DF2ED42B-9239-49FC-9AEA-D0FF0953B056}" type="slidenum">
              <a:rPr lang="ar-IQ" smtClean="0"/>
              <a:pPr/>
              <a:t>81</a:t>
            </a:fld>
            <a:endParaRPr lang="ar-IQ"/>
          </a:p>
        </p:txBody>
      </p:sp>
    </p:spTree>
    <p:extLst>
      <p:ext uri="{BB962C8B-B14F-4D97-AF65-F5344CB8AC3E}">
        <p14:creationId xmlns:p14="http://schemas.microsoft.com/office/powerpoint/2010/main" val="95762919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643998" cy="928694"/>
          </a:xfrm>
        </p:spPr>
        <p:style>
          <a:lnRef idx="2">
            <a:schemeClr val="accent4"/>
          </a:lnRef>
          <a:fillRef idx="1">
            <a:schemeClr val="lt1"/>
          </a:fillRef>
          <a:effectRef idx="0">
            <a:schemeClr val="accent4"/>
          </a:effectRef>
          <a:fontRef idx="minor">
            <a:schemeClr val="dk1"/>
          </a:fontRef>
        </p:style>
        <p:txBody>
          <a:bodyPr>
            <a:normAutofit/>
          </a:bodyPr>
          <a:lstStyle/>
          <a:p>
            <a:pPr algn="ctr"/>
            <a:r>
              <a:rPr lang="ar-IQ" dirty="0">
                <a:solidFill>
                  <a:srgbClr val="FF0000"/>
                </a:solidFill>
                <a:latin typeface="Apple Symbols"/>
                <a:cs typeface="Apple Symbols"/>
              </a:rPr>
              <a:t> مراحل العملية التخطيطة</a:t>
            </a:r>
          </a:p>
        </p:txBody>
      </p:sp>
      <p:sp>
        <p:nvSpPr>
          <p:cNvPr id="3" name="عنصر نائب للمحتوى 2"/>
          <p:cNvSpPr>
            <a:spLocks noGrp="1"/>
          </p:cNvSpPr>
          <p:nvPr>
            <p:ph idx="1"/>
          </p:nvPr>
        </p:nvSpPr>
        <p:spPr>
          <a:xfrm>
            <a:off x="214282" y="1142414"/>
            <a:ext cx="8643998" cy="5526946"/>
          </a:xfrm>
        </p:spPr>
        <p:style>
          <a:lnRef idx="2">
            <a:schemeClr val="accent1"/>
          </a:lnRef>
          <a:fillRef idx="1">
            <a:schemeClr val="lt1"/>
          </a:fillRef>
          <a:effectRef idx="0">
            <a:schemeClr val="accent1"/>
          </a:effectRef>
          <a:fontRef idx="minor">
            <a:schemeClr val="dk1"/>
          </a:fontRef>
        </p:style>
        <p:txBody>
          <a:bodyPr/>
          <a:lstStyle/>
          <a:p>
            <a:pPr marL="514350" lvl="0" indent="-514350" algn="r" rtl="1">
              <a:buClr>
                <a:srgbClr val="0070C0"/>
              </a:buClr>
              <a:buFont typeface="+mj-lt"/>
              <a:buAutoNum type="arabicPeriod"/>
            </a:pPr>
            <a:r>
              <a:rPr lang="x-none" dirty="0" smtClean="0">
                <a:solidFill>
                  <a:schemeClr val="accent1">
                    <a:lumMod val="50000"/>
                  </a:schemeClr>
                </a:solidFill>
                <a:latin typeface="Apple Symbols"/>
                <a:cs typeface="Apple Symbols"/>
              </a:rPr>
              <a:t>تحديد الاهداف التي تسعى المنظمة لتحقيقها: ان صياغة الاهداف وتحديدها يعني وضوح المسار الذي تسلكه المنظمة نحو الحالات المستقبلية التي ترغب ان تكون عليها.</a:t>
            </a:r>
            <a:endParaRPr lang="en-US" dirty="0" smtClean="0">
              <a:solidFill>
                <a:schemeClr val="accent1">
                  <a:lumMod val="50000"/>
                </a:schemeClr>
              </a:solidFill>
              <a:latin typeface="Apple Symbols"/>
              <a:cs typeface="Apple Symbols"/>
            </a:endParaRPr>
          </a:p>
          <a:p>
            <a:pPr marL="514350" lvl="0" indent="-514350" algn="r" rtl="1">
              <a:buClr>
                <a:srgbClr val="0070C0"/>
              </a:buClr>
              <a:buFont typeface="+mj-lt"/>
              <a:buAutoNum type="arabicPeriod"/>
            </a:pPr>
            <a:r>
              <a:rPr lang="x-none" dirty="0" smtClean="0">
                <a:solidFill>
                  <a:schemeClr val="accent1">
                    <a:lumMod val="50000"/>
                  </a:schemeClr>
                </a:solidFill>
                <a:latin typeface="Apple Symbols"/>
                <a:cs typeface="Apple Symbols"/>
              </a:rPr>
              <a:t>تقييم الوضع الحالي نسبة الى الاهداف : اذ يساعد ذلك على تحديد نواحي القوة التي تساعد في تحقيق الاهداف او جوانب الضعف التي تعيقها.</a:t>
            </a:r>
            <a:endParaRPr lang="en-US" dirty="0" smtClean="0">
              <a:solidFill>
                <a:schemeClr val="accent1">
                  <a:lumMod val="50000"/>
                </a:schemeClr>
              </a:solidFill>
              <a:latin typeface="Apple Symbols"/>
              <a:cs typeface="Apple Symbols"/>
            </a:endParaRPr>
          </a:p>
          <a:p>
            <a:pPr marL="514350" lvl="0" indent="-514350" algn="r" rtl="1">
              <a:buClr>
                <a:srgbClr val="0070C0"/>
              </a:buClr>
              <a:buFont typeface="+mj-lt"/>
              <a:buAutoNum type="arabicPeriod"/>
            </a:pPr>
            <a:r>
              <a:rPr lang="x-none" dirty="0" smtClean="0">
                <a:solidFill>
                  <a:schemeClr val="accent1">
                    <a:lumMod val="50000"/>
                  </a:schemeClr>
                </a:solidFill>
                <a:latin typeface="Apple Symbols"/>
                <a:cs typeface="Apple Symbols"/>
              </a:rPr>
              <a:t>تحديد افتراضات لما ستكون عليها الظروف المستقبلية لكل الخيارات التي تم تشخيصها .</a:t>
            </a:r>
          </a:p>
          <a:p>
            <a:pPr marL="514350" lvl="0" indent="-514350" algn="r" rtl="1">
              <a:buClr>
                <a:srgbClr val="0070C0"/>
              </a:buClr>
              <a:buFont typeface="+mj-lt"/>
              <a:buAutoNum type="arabicPeriod"/>
            </a:pPr>
            <a:r>
              <a:rPr lang="x-none" dirty="0" smtClean="0">
                <a:solidFill>
                  <a:schemeClr val="accent1">
                    <a:lumMod val="50000"/>
                  </a:schemeClr>
                </a:solidFill>
                <a:latin typeface="Apple Symbols"/>
                <a:cs typeface="Apple Symbols"/>
              </a:rPr>
              <a:t>تحليل ومن ثم اختيار افضل البدائل الموصلة لتحقيق الاهداف لكي توضع موضع التنفيذ.</a:t>
            </a:r>
          </a:p>
          <a:p>
            <a:pPr marL="514350" lvl="0" indent="-514350" algn="r" rtl="1">
              <a:buClr>
                <a:srgbClr val="0070C0"/>
              </a:buClr>
              <a:buFont typeface="+mj-lt"/>
              <a:buAutoNum type="arabicPeriod"/>
            </a:pPr>
            <a:r>
              <a:rPr lang="x-none" dirty="0" smtClean="0">
                <a:solidFill>
                  <a:schemeClr val="accent1">
                    <a:lumMod val="50000"/>
                  </a:schemeClr>
                </a:solidFill>
                <a:latin typeface="Apple Symbols"/>
                <a:cs typeface="Apple Symbols"/>
              </a:rPr>
              <a:t>تنفيذ الخطة وتقييم النتائج : في هذه المرحلة يتم تنفيذ الخطة و يتم قياس التقدم باتجاه انجاز الاهداف وتحديد الانحرافات واتخاذ الاجراءات التصحيحة. </a:t>
            </a:r>
            <a:endParaRPr lang="en-US" dirty="0" smtClean="0">
              <a:solidFill>
                <a:schemeClr val="accent1">
                  <a:lumMod val="50000"/>
                </a:schemeClr>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82</a:t>
            </a:fld>
            <a:endParaRPr lang="ar-IQ"/>
          </a:p>
        </p:txBody>
      </p:sp>
    </p:spTree>
    <p:extLst>
      <p:ext uri="{BB962C8B-B14F-4D97-AF65-F5344CB8AC3E}">
        <p14:creationId xmlns:p14="http://schemas.microsoft.com/office/powerpoint/2010/main" val="3015228559"/>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0"/>
                                        <p:tgtEl>
                                          <p:spTgt spid="3">
                                            <p:bg/>
                                          </p:spTgt>
                                        </p:tgtEl>
                                      </p:cBhvr>
                                    </p:animEffect>
                                    <p:anim calcmode="lin" valueType="num">
                                      <p:cBhvr>
                                        <p:cTn id="17" dur="1000" fill="hold"/>
                                        <p:tgtEl>
                                          <p:spTgt spid="3">
                                            <p:bg/>
                                          </p:spTgt>
                                        </p:tgtEl>
                                        <p:attrNameLst>
                                          <p:attrName>ppt_x</p:attrName>
                                        </p:attrNameLst>
                                      </p:cBhvr>
                                      <p:tavLst>
                                        <p:tav tm="0">
                                          <p:val>
                                            <p:strVal val="#ppt_x"/>
                                          </p:val>
                                        </p:tav>
                                        <p:tav tm="100000">
                                          <p:val>
                                            <p:strVal val="#ppt_x"/>
                                          </p:val>
                                        </p:tav>
                                      </p:tavLst>
                                    </p:anim>
                                    <p:anim calcmode="lin" valueType="num">
                                      <p:cBhvr>
                                        <p:cTn id="18"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1000"/>
                                        <p:tgtEl>
                                          <p:spTgt spid="3">
                                            <p:txEl>
                                              <p:pRg st="3" end="3"/>
                                            </p:txEl>
                                          </p:spTgt>
                                        </p:tgtEl>
                                      </p:cBhvr>
                                    </p:animEffect>
                                    <p:anim calcmode="lin" valueType="num">
                                      <p:cBhvr>
                                        <p:cTn id="4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643998" cy="928694"/>
          </a:xfrm>
        </p:spPr>
        <p:style>
          <a:lnRef idx="2">
            <a:schemeClr val="accent4"/>
          </a:lnRef>
          <a:fillRef idx="1">
            <a:schemeClr val="lt1"/>
          </a:fillRef>
          <a:effectRef idx="0">
            <a:schemeClr val="accent4"/>
          </a:effectRef>
          <a:fontRef idx="minor">
            <a:schemeClr val="dk1"/>
          </a:fontRef>
        </p:style>
        <p:txBody>
          <a:bodyPr>
            <a:normAutofit/>
          </a:bodyPr>
          <a:lstStyle/>
          <a:p>
            <a:pPr algn="ctr"/>
            <a:r>
              <a:rPr lang="ar-IQ" dirty="0">
                <a:solidFill>
                  <a:srgbClr val="FF0000"/>
                </a:solidFill>
                <a:latin typeface="Apple Symbols"/>
                <a:cs typeface="Apple Symbols"/>
              </a:rPr>
              <a:t> مراحل العملية التخطيطية</a:t>
            </a: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83</a:t>
            </a:fld>
            <a:endParaRPr lang="ar-IQ"/>
          </a:p>
        </p:txBody>
      </p:sp>
      <p:graphicFrame>
        <p:nvGraphicFramePr>
          <p:cNvPr id="6" name="Diagram 5"/>
          <p:cNvGraphicFramePr/>
          <p:nvPr>
            <p:extLst>
              <p:ext uri="{D42A27DB-BD31-4B8C-83A1-F6EECF244321}">
                <p14:modId xmlns:p14="http://schemas.microsoft.com/office/powerpoint/2010/main" val="2779602683"/>
              </p:ext>
            </p:extLst>
          </p:nvPr>
        </p:nvGraphicFramePr>
        <p:xfrm>
          <a:off x="827584" y="1124744"/>
          <a:ext cx="756084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10"/>
          <p:cNvSpPr/>
          <p:nvPr/>
        </p:nvSpPr>
        <p:spPr>
          <a:xfrm>
            <a:off x="1475656" y="5517232"/>
            <a:ext cx="6143668"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dirty="0">
                <a:solidFill>
                  <a:schemeClr val="tx1"/>
                </a:solidFill>
                <a:latin typeface="Apple Symbols"/>
                <a:cs typeface="Apple Symbols"/>
              </a:rPr>
              <a:t> </a:t>
            </a:r>
            <a:r>
              <a:rPr lang="ar-IQ" sz="2000" dirty="0" smtClean="0">
                <a:solidFill>
                  <a:schemeClr val="tx1"/>
                </a:solidFill>
                <a:latin typeface="Apple Symbols"/>
                <a:cs typeface="Apple Symbols"/>
              </a:rPr>
              <a:t>شكل رقم (٣) مراحل </a:t>
            </a:r>
            <a:r>
              <a:rPr lang="ar-IQ" sz="2000" dirty="0">
                <a:solidFill>
                  <a:schemeClr val="tx1"/>
                </a:solidFill>
                <a:latin typeface="Apple Symbols"/>
                <a:cs typeface="Apple Symbols"/>
              </a:rPr>
              <a:t>العملية التخطيطية</a:t>
            </a:r>
            <a:endParaRPr lang="ar-IQ" sz="2000" dirty="0">
              <a:solidFill>
                <a:schemeClr val="tx1"/>
              </a:solidFill>
            </a:endParaRPr>
          </a:p>
        </p:txBody>
      </p:sp>
    </p:spTree>
    <p:extLst>
      <p:ext uri="{BB962C8B-B14F-4D97-AF65-F5344CB8AC3E}">
        <p14:creationId xmlns:p14="http://schemas.microsoft.com/office/powerpoint/2010/main" val="2973366034"/>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1" nodeType="clickEffect">
                                  <p:stCondLst>
                                    <p:cond delay="0"/>
                                  </p:stCondLst>
                                  <p:iterate type="lt">
                                    <p:tmPct val="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7" dur="1000" fill="hold"/>
                                        <p:tgtEl>
                                          <p:spTgt spid="2"/>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900" decel="100000" fill="hold"/>
                                        <p:tgtEl>
                                          <p:spTgt spid="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900" decel="100000" fill="hold"/>
                                        <p:tgtEl>
                                          <p:spTgt spid="5"/>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Graphic spid="6" grpId="0">
        <p:bldAsOne/>
      </p:bldGraphic>
      <p:bldP spid="5"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401080" cy="857256"/>
          </a:xfrm>
          <a:ln/>
        </p:spPr>
        <p:style>
          <a:lnRef idx="2">
            <a:schemeClr val="accent1"/>
          </a:lnRef>
          <a:fillRef idx="1">
            <a:schemeClr val="lt1"/>
          </a:fillRef>
          <a:effectRef idx="0">
            <a:schemeClr val="accent1"/>
          </a:effectRef>
          <a:fontRef idx="minor">
            <a:schemeClr val="dk1"/>
          </a:fontRef>
        </p:style>
        <p:txBody>
          <a:bodyPr>
            <a:normAutofit/>
          </a:bodyPr>
          <a:lstStyle/>
          <a:p>
            <a:pPr algn="ctr" rtl="1">
              <a:lnSpc>
                <a:spcPct val="90000"/>
              </a:lnSpc>
              <a:spcBef>
                <a:spcPts val="575"/>
              </a:spcBef>
              <a:buClr>
                <a:schemeClr val="accent1"/>
              </a:buClr>
              <a:buSzPct val="85000"/>
            </a:pPr>
            <a:r>
              <a:rPr lang="ar-IQ" sz="4400" dirty="0">
                <a:solidFill>
                  <a:srgbClr val="FF0000"/>
                </a:solidFill>
                <a:latin typeface="Apple Symbols"/>
                <a:cs typeface="Apple Symbols"/>
              </a:rPr>
              <a:t>فوائد التخطيط</a:t>
            </a:r>
          </a:p>
        </p:txBody>
      </p:sp>
      <p:sp>
        <p:nvSpPr>
          <p:cNvPr id="3" name="عنصر نائب للمحتوى 2"/>
          <p:cNvSpPr>
            <a:spLocks noGrp="1"/>
          </p:cNvSpPr>
          <p:nvPr>
            <p:ph idx="1"/>
          </p:nvPr>
        </p:nvSpPr>
        <p:spPr>
          <a:xfrm>
            <a:off x="323528" y="1071546"/>
            <a:ext cx="8401080" cy="5253054"/>
          </a:xfrm>
          <a:ln/>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514350" lvl="0" indent="-514350" algn="r" rtl="1">
              <a:buFont typeface="+mj-lt"/>
              <a:buAutoNum type="arabicPeriod"/>
            </a:pPr>
            <a:r>
              <a:rPr lang="x-none" dirty="0" smtClean="0">
                <a:latin typeface="Apple Symbols"/>
                <a:cs typeface="Apple Symbols"/>
              </a:rPr>
              <a:t>يساهم التخطيط في وضع أهداف واضحة للعمل ويسهل التنسيق والتكامل بين الجهود المختلفة لتحقيق الأهداف .</a:t>
            </a:r>
            <a:endParaRPr lang="en-US" dirty="0" smtClean="0">
              <a:latin typeface="Apple Symbols"/>
              <a:cs typeface="Apple Symbols"/>
            </a:endParaRPr>
          </a:p>
          <a:p>
            <a:pPr marL="514350" lvl="0" indent="-514350" algn="r" rtl="1">
              <a:buFont typeface="+mj-lt"/>
              <a:buAutoNum type="arabicPeriod"/>
            </a:pPr>
            <a:r>
              <a:rPr lang="x-none" dirty="0" smtClean="0">
                <a:latin typeface="Apple Symbols"/>
                <a:cs typeface="Apple Symbols"/>
              </a:rPr>
              <a:t>يحقق التخطيط التناسق بين الأهداف المتعددة ويزيل التعارض المحتمل بينها</a:t>
            </a:r>
            <a:r>
              <a:rPr lang="ar-IQ" dirty="0" smtClean="0">
                <a:latin typeface="Apple Symbols"/>
                <a:cs typeface="Apple Symbols"/>
              </a:rPr>
              <a:t>.</a:t>
            </a:r>
            <a:endParaRPr lang="en-US" dirty="0" smtClean="0">
              <a:latin typeface="Apple Symbols"/>
              <a:cs typeface="Apple Symbols"/>
            </a:endParaRPr>
          </a:p>
          <a:p>
            <a:pPr marL="514350" lvl="0" indent="-514350" algn="r" rtl="1">
              <a:buFont typeface="+mj-lt"/>
              <a:buAutoNum type="arabicPeriod"/>
            </a:pPr>
            <a:r>
              <a:rPr lang="x-none" dirty="0" smtClean="0">
                <a:latin typeface="Apple Symbols"/>
                <a:cs typeface="Apple Symbols"/>
              </a:rPr>
              <a:t>يساهم التخطيط في الكشف والتعرف على مشكلات المستقبل الذي تعترض سير العمل .</a:t>
            </a:r>
            <a:endParaRPr lang="en-US" dirty="0" smtClean="0">
              <a:latin typeface="Apple Symbols"/>
              <a:cs typeface="Apple Symbols"/>
            </a:endParaRPr>
          </a:p>
          <a:p>
            <a:pPr marL="514350" lvl="0" indent="-514350" algn="r" rtl="1">
              <a:buFont typeface="+mj-lt"/>
              <a:buAutoNum type="arabicPeriod"/>
            </a:pPr>
            <a:r>
              <a:rPr lang="x-none" dirty="0" smtClean="0">
                <a:latin typeface="Apple Symbols"/>
                <a:cs typeface="Apple Symbols"/>
              </a:rPr>
              <a:t>يساعد التخطيط في الوصول للاستخدام الأمثل للموارد المتاحة للمنظمة .</a:t>
            </a:r>
            <a:endParaRPr lang="en-US" dirty="0" smtClean="0">
              <a:latin typeface="Apple Symbols"/>
              <a:cs typeface="Apple Symbols"/>
            </a:endParaRPr>
          </a:p>
          <a:p>
            <a:pPr marL="514350" lvl="0" indent="-514350" algn="r" rtl="1">
              <a:buFont typeface="+mj-lt"/>
              <a:buAutoNum type="arabicPeriod"/>
            </a:pPr>
            <a:r>
              <a:rPr lang="x-none" dirty="0" smtClean="0">
                <a:latin typeface="Apple Symbols"/>
                <a:cs typeface="Apple Symbols"/>
              </a:rPr>
              <a:t>يساهم التخطيط في الرقابة على العمل من خلال تحديد معايير للرقابة على الاداء التي تعتمد على الأهداف الموضوعة .</a:t>
            </a:r>
            <a:endParaRPr lang="en-US" dirty="0" smtClean="0">
              <a:latin typeface="Apple Symbols"/>
              <a:cs typeface="Apple Symbols"/>
            </a:endParaRPr>
          </a:p>
          <a:p>
            <a:pPr marL="514350" lvl="0" indent="-514350" algn="r" rtl="1">
              <a:buFont typeface="+mj-lt"/>
              <a:buAutoNum type="arabicPeriod"/>
            </a:pPr>
            <a:r>
              <a:rPr lang="x-none" dirty="0" smtClean="0">
                <a:latin typeface="Apple Symbols"/>
                <a:cs typeface="Apple Symbols"/>
              </a:rPr>
              <a:t>يساعد التخطيط في وضع برامج زمنية محددة تتضح فيها مواعيد بدء البرنامج وانتهائه </a:t>
            </a:r>
            <a:endParaRPr lang="en-US" dirty="0" smtClean="0">
              <a:latin typeface="Apple Symbols"/>
              <a:cs typeface="Apple Symbols"/>
            </a:endParaRPr>
          </a:p>
          <a:p>
            <a:pPr marL="514350" lvl="0" indent="-514350" algn="r" rtl="1">
              <a:buFont typeface="+mj-lt"/>
              <a:buAutoNum type="arabicPeriod"/>
            </a:pPr>
            <a:r>
              <a:rPr lang="x-none" dirty="0" smtClean="0">
                <a:latin typeface="Apple Symbols"/>
                <a:cs typeface="Apple Symbols"/>
              </a:rPr>
              <a:t>يساعد التخطيط على تنظيم العمل حيث يعرف كل فرد في المنظمة المطلوب منه من عمل فتصبح طرق التوجيه والاتصال بالأفراد سهلة وواضحة .</a:t>
            </a:r>
            <a:endParaRPr lang="en-US" dirty="0" smtClean="0">
              <a:latin typeface="Apple Symbols"/>
              <a:cs typeface="Apple Symbols"/>
            </a:endParaRPr>
          </a:p>
          <a:p>
            <a:pPr algn="r" rtl="1"/>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84</a:t>
            </a:fld>
            <a:endParaRPr lang="ar-IQ"/>
          </a:p>
        </p:txBody>
      </p:sp>
    </p:spTree>
    <p:extLst>
      <p:ext uri="{BB962C8B-B14F-4D97-AF65-F5344CB8AC3E}">
        <p14:creationId xmlns:p14="http://schemas.microsoft.com/office/powerpoint/2010/main" val="317174960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0"/>
                                        <p:tgtEl>
                                          <p:spTgt spid="3">
                                            <p:bg/>
                                          </p:spTgt>
                                        </p:tgtEl>
                                      </p:cBhvr>
                                    </p:animEffect>
                                    <p:anim calcmode="lin" valueType="num">
                                      <p:cBhvr>
                                        <p:cTn id="17" dur="1000" fill="hold"/>
                                        <p:tgtEl>
                                          <p:spTgt spid="3">
                                            <p:bg/>
                                          </p:spTgt>
                                        </p:tgtEl>
                                        <p:attrNameLst>
                                          <p:attrName>ppt_x</p:attrName>
                                        </p:attrNameLst>
                                      </p:cBhvr>
                                      <p:tavLst>
                                        <p:tav tm="0">
                                          <p:val>
                                            <p:strVal val="#ppt_x"/>
                                          </p:val>
                                        </p:tav>
                                        <p:tav tm="100000">
                                          <p:val>
                                            <p:strVal val="#ppt_x"/>
                                          </p:val>
                                        </p:tav>
                                      </p:tavLst>
                                    </p:anim>
                                    <p:anim calcmode="lin" valueType="num">
                                      <p:cBhvr>
                                        <p:cTn id="18"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fade">
                                      <p:cBhvr>
                                        <p:cTn id="40" dur="1000"/>
                                        <p:tgtEl>
                                          <p:spTgt spid="3">
                                            <p:txEl>
                                              <p:pRg st="2" end="2"/>
                                            </p:txEl>
                                          </p:spTgt>
                                        </p:tgtEl>
                                      </p:cBhvr>
                                    </p:animEffect>
                                    <p:anim calcmode="lin" valueType="num">
                                      <p:cBhvr>
                                        <p:cTn id="4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7"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7" presetClass="entr" presetSubtype="0"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fade">
                                      <p:cBhvr>
                                        <p:cTn id="56" dur="1000"/>
                                        <p:tgtEl>
                                          <p:spTgt spid="3">
                                            <p:txEl>
                                              <p:pRg st="4" end="4"/>
                                            </p:txEl>
                                          </p:spTgt>
                                        </p:tgtEl>
                                      </p:cBhvr>
                                    </p:animEffect>
                                    <p:anim calcmode="lin" valueType="num">
                                      <p:cBhvr>
                                        <p:cTn id="5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8"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7" presetClass="entr" presetSubtype="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Effect transition="in" filter="fade">
                                      <p:cBhvr>
                                        <p:cTn id="64" dur="1000"/>
                                        <p:tgtEl>
                                          <p:spTgt spid="3">
                                            <p:txEl>
                                              <p:pRg st="5" end="5"/>
                                            </p:txEl>
                                          </p:spTgt>
                                        </p:tgtEl>
                                      </p:cBhvr>
                                    </p:animEffect>
                                    <p:anim calcmode="lin" valueType="num">
                                      <p:cBhvr>
                                        <p:cTn id="6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6"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7" presetClass="entr" presetSubtype="0" fill="hold" grpId="0"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Effect transition="in" filter="fade">
                                      <p:cBhvr>
                                        <p:cTn id="72" dur="1000"/>
                                        <p:tgtEl>
                                          <p:spTgt spid="3">
                                            <p:txEl>
                                              <p:pRg st="6" end="6"/>
                                            </p:txEl>
                                          </p:spTgt>
                                        </p:tgtEl>
                                      </p:cBhvr>
                                    </p:animEffect>
                                    <p:anim calcmode="lin" valueType="num">
                                      <p:cBhvr>
                                        <p:cTn id="7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74"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32656"/>
            <a:ext cx="8501122" cy="584028"/>
          </a:xfrm>
        </p:spPr>
        <p:style>
          <a:lnRef idx="2">
            <a:schemeClr val="accent1"/>
          </a:lnRef>
          <a:fillRef idx="1">
            <a:schemeClr val="lt1"/>
          </a:fillRef>
          <a:effectRef idx="0">
            <a:schemeClr val="accent1"/>
          </a:effectRef>
          <a:fontRef idx="minor">
            <a:schemeClr val="dk1"/>
          </a:fontRef>
        </p:style>
        <p:txBody>
          <a:bodyPr>
            <a:noAutofit/>
          </a:bodyPr>
          <a:lstStyle/>
          <a:p>
            <a:pPr algn="ctr" rtl="1"/>
            <a:r>
              <a:rPr lang="x-none" sz="2600" dirty="0">
                <a:solidFill>
                  <a:schemeClr val="tx1"/>
                </a:solidFill>
                <a:latin typeface="Apple Symbols"/>
                <a:cs typeface="Apple Symbols"/>
              </a:rPr>
              <a:t>أنواع الخطط حسب المدى الزمني :  </a:t>
            </a:r>
            <a:endParaRPr lang="ar-IQ" sz="2600" dirty="0">
              <a:solidFill>
                <a:schemeClr val="tx1"/>
              </a:solidFill>
              <a:latin typeface="Apple Symbols"/>
              <a:cs typeface="Apple Symbols"/>
            </a:endParaRPr>
          </a:p>
        </p:txBody>
      </p:sp>
      <p:sp>
        <p:nvSpPr>
          <p:cNvPr id="3" name="عنصر نائب للمحتوى 2"/>
          <p:cNvSpPr>
            <a:spLocks noGrp="1"/>
          </p:cNvSpPr>
          <p:nvPr>
            <p:ph idx="1"/>
          </p:nvPr>
        </p:nvSpPr>
        <p:spPr>
          <a:xfrm>
            <a:off x="357158" y="1285860"/>
            <a:ext cx="8501122" cy="503874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lvl="0" indent="0" algn="r" rtl="1">
              <a:buClr>
                <a:srgbClr val="00B050"/>
              </a:buClr>
              <a:buNone/>
            </a:pPr>
            <a:r>
              <a:rPr lang="x-none" dirty="0">
                <a:solidFill>
                  <a:srgbClr val="FF0000"/>
                </a:solidFill>
                <a:latin typeface="Apple Symbols"/>
                <a:cs typeface="Apple Symbols"/>
              </a:rPr>
              <a:t>خطة طويلة الأجل : </a:t>
            </a:r>
            <a:r>
              <a:rPr lang="x-none" dirty="0">
                <a:solidFill>
                  <a:schemeClr val="tx1"/>
                </a:solidFill>
                <a:latin typeface="Apple Symbols"/>
                <a:cs typeface="Apple Symbols"/>
              </a:rPr>
              <a:t>فترتها من خمس سنوات فأكثر ترسم فيها الحكومة الخطوط العريضة لاتجاهات التطور الاقتصادي والاجتماعي وتكون ذات </a:t>
            </a:r>
            <a:r>
              <a:rPr lang="x-none" dirty="0" smtClean="0">
                <a:solidFill>
                  <a:schemeClr val="tx1"/>
                </a:solidFill>
                <a:latin typeface="Apple Symbols"/>
                <a:cs typeface="Apple Symbols"/>
              </a:rPr>
              <a:t>تفاصيل قليلة </a:t>
            </a:r>
            <a:r>
              <a:rPr lang="x-none" dirty="0">
                <a:solidFill>
                  <a:schemeClr val="tx1"/>
                </a:solidFill>
                <a:latin typeface="Apple Symbols"/>
                <a:cs typeface="Apple Symbols"/>
              </a:rPr>
              <a:t>وشمولية</a:t>
            </a:r>
            <a:r>
              <a:rPr lang="x-none" dirty="0" smtClean="0">
                <a:solidFill>
                  <a:schemeClr val="tx1"/>
                </a:solidFill>
                <a:latin typeface="Apple Symbols"/>
                <a:cs typeface="Apple Symbols"/>
              </a:rPr>
              <a:t> كبيرة وتحافظ على استمرارية التخطيط ،وهي خطط إستراتيجية من حيث البعد الزمني </a:t>
            </a:r>
            <a:endParaRPr lang="en-US" dirty="0" smtClean="0">
              <a:solidFill>
                <a:schemeClr val="tx1"/>
              </a:solidFill>
              <a:latin typeface="Apple Symbols"/>
              <a:cs typeface="Apple Symbols"/>
            </a:endParaRPr>
          </a:p>
          <a:p>
            <a:pPr marL="0" lvl="0" indent="0" algn="r" rtl="1">
              <a:buClr>
                <a:srgbClr val="00B050"/>
              </a:buClr>
              <a:buNone/>
            </a:pPr>
            <a:r>
              <a:rPr lang="x-none" dirty="0">
                <a:solidFill>
                  <a:srgbClr val="FF0000"/>
                </a:solidFill>
                <a:latin typeface="Apple Symbols"/>
                <a:cs typeface="Apple Symbols"/>
              </a:rPr>
              <a:t>خطة متوسطة الأجل : </a:t>
            </a:r>
            <a:r>
              <a:rPr lang="x-none" dirty="0">
                <a:solidFill>
                  <a:schemeClr val="tx1"/>
                </a:solidFill>
                <a:latin typeface="Apple Symbols"/>
                <a:cs typeface="Apple Symbols"/>
              </a:rPr>
              <a:t>فترتها أكثر من سنة واحدة واقل من ثلاث سنوات </a:t>
            </a:r>
            <a:r>
              <a:rPr lang="x-none" dirty="0" smtClean="0">
                <a:solidFill>
                  <a:schemeClr val="tx1"/>
                </a:solidFill>
                <a:latin typeface="Apple Symbols"/>
                <a:cs typeface="Apple Symbols"/>
              </a:rPr>
              <a:t>ويتصف هذا النوع من الخطة بدرجة أعلى من التفصيل من حيث الأهداف المحددة واقل شمولا من </a:t>
            </a:r>
            <a:r>
              <a:rPr lang="ar-IQ" dirty="0" smtClean="0">
                <a:solidFill>
                  <a:schemeClr val="tx1"/>
                </a:solidFill>
                <a:latin typeface="Apple Symbols"/>
                <a:cs typeface="Apple Symbols"/>
              </a:rPr>
              <a:t>خطة </a:t>
            </a:r>
            <a:r>
              <a:rPr lang="x-none" dirty="0" smtClean="0">
                <a:solidFill>
                  <a:schemeClr val="tx1"/>
                </a:solidFill>
                <a:latin typeface="Apple Symbols"/>
                <a:cs typeface="Apple Symbols"/>
              </a:rPr>
              <a:t>طويلة الأجل وهي خطط تنبثق من خطط طويلة الأجل </a:t>
            </a:r>
            <a:endParaRPr lang="en-US" dirty="0" smtClean="0">
              <a:solidFill>
                <a:schemeClr val="tx1"/>
              </a:solidFill>
              <a:latin typeface="Apple Symbols"/>
              <a:cs typeface="Apple Symbols"/>
            </a:endParaRPr>
          </a:p>
          <a:p>
            <a:pPr marL="0" indent="0" algn="r" rtl="1">
              <a:buClr>
                <a:srgbClr val="00B050"/>
              </a:buClr>
              <a:buNone/>
            </a:pPr>
            <a:r>
              <a:rPr lang="x-none" dirty="0">
                <a:solidFill>
                  <a:srgbClr val="FF0000"/>
                </a:solidFill>
                <a:latin typeface="Apple Symbols"/>
                <a:cs typeface="Apple Symbols"/>
              </a:rPr>
              <a:t>خطة قصيرة الأجل : </a:t>
            </a:r>
            <a:r>
              <a:rPr lang="x-none" dirty="0" smtClean="0">
                <a:solidFill>
                  <a:schemeClr val="tx1"/>
                </a:solidFill>
                <a:latin typeface="Apple Symbols"/>
                <a:cs typeface="Apple Symbols"/>
              </a:rPr>
              <a:t>فترتها </a:t>
            </a:r>
            <a:r>
              <a:rPr lang="x-none" i="1" dirty="0" smtClean="0">
                <a:solidFill>
                  <a:schemeClr val="tx1"/>
                </a:solidFill>
                <a:latin typeface="Apple Symbols"/>
                <a:cs typeface="Apple Symbols"/>
              </a:rPr>
              <a:t>اقل من سنة واحدة </a:t>
            </a:r>
            <a:r>
              <a:rPr lang="x-none" dirty="0" smtClean="0">
                <a:solidFill>
                  <a:schemeClr val="tx1"/>
                </a:solidFill>
                <a:latin typeface="Apple Symbols"/>
                <a:cs typeface="Apple Symbols"/>
              </a:rPr>
              <a:t>لأنها ذات طابع تشغيلي ويتصف هذا النوع من التخطيط بدرجة أعلى من التفصيل والتحديد والتوضيح للأهداف والمهمات والوسائل </a:t>
            </a:r>
            <a:r>
              <a:rPr lang="x-none" dirty="0">
                <a:solidFill>
                  <a:schemeClr val="tx1"/>
                </a:solidFill>
                <a:latin typeface="Apple Symbols"/>
                <a:cs typeface="Apple Symbols"/>
              </a:rPr>
              <a:t>المستخدمة</a:t>
            </a:r>
            <a:r>
              <a:rPr lang="x-none" dirty="0" smtClean="0">
                <a:solidFill>
                  <a:schemeClr val="tx1"/>
                </a:solidFill>
                <a:latin typeface="Apple Symbols"/>
                <a:cs typeface="Apple Symbols"/>
              </a:rPr>
              <a:t> لتحقيقها وذات شمولية قليلة قياسا بالخطة متوسطة الأجل لان الأخيرة تنقسم إلى عدد من الخطط قصيرة الأجل .</a:t>
            </a:r>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lgn="r"/>
            <a:fld id="{DF2ED42B-9239-49FC-9AEA-D0FF0953B056}" type="slidenum">
              <a:rPr lang="ar-IQ" smtClean="0">
                <a:latin typeface="Apple Symbols"/>
                <a:cs typeface="Apple Symbols"/>
              </a:rPr>
              <a:pPr algn="r"/>
              <a:t>85</a:t>
            </a:fld>
            <a:endParaRPr lang="ar-IQ">
              <a:latin typeface="Apple Symbols"/>
              <a:cs typeface="Apple Symbols"/>
            </a:endParaRPr>
          </a:p>
        </p:txBody>
      </p:sp>
    </p:spTree>
    <p:extLst>
      <p:ext uri="{BB962C8B-B14F-4D97-AF65-F5344CB8AC3E}">
        <p14:creationId xmlns:p14="http://schemas.microsoft.com/office/powerpoint/2010/main" val="343580234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501122" cy="64294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x-none" sz="2600" dirty="0">
                <a:solidFill>
                  <a:schemeClr val="tx1"/>
                </a:solidFill>
                <a:latin typeface="Apple Symbols"/>
                <a:cs typeface="Apple Symbols"/>
              </a:rPr>
              <a:t>مبادئ التخطيط </a:t>
            </a:r>
            <a:endParaRPr lang="ar-IQ" sz="2600" dirty="0">
              <a:solidFill>
                <a:schemeClr val="tx1"/>
              </a:solidFill>
              <a:latin typeface="Apple Symbols"/>
              <a:cs typeface="Apple Symbols"/>
            </a:endParaRPr>
          </a:p>
        </p:txBody>
      </p:sp>
      <p:sp>
        <p:nvSpPr>
          <p:cNvPr id="3" name="عنصر نائب للمحتوى 2"/>
          <p:cNvSpPr>
            <a:spLocks noGrp="1"/>
          </p:cNvSpPr>
          <p:nvPr>
            <p:ph idx="1"/>
          </p:nvPr>
        </p:nvSpPr>
        <p:spPr>
          <a:xfrm>
            <a:off x="357158" y="1000108"/>
            <a:ext cx="8501122" cy="5429288"/>
          </a:xfrm>
        </p:spPr>
        <p:style>
          <a:lnRef idx="2">
            <a:schemeClr val="accent3"/>
          </a:lnRef>
          <a:fillRef idx="1">
            <a:schemeClr val="lt1"/>
          </a:fillRef>
          <a:effectRef idx="0">
            <a:schemeClr val="accent3"/>
          </a:effectRef>
          <a:fontRef idx="minor">
            <a:schemeClr val="dk1"/>
          </a:fontRef>
        </p:style>
        <p:txBody>
          <a:bodyPr>
            <a:normAutofit/>
          </a:bodyPr>
          <a:lstStyle/>
          <a:p>
            <a:pPr algn="r" rtl="1">
              <a:buNone/>
            </a:pPr>
            <a:r>
              <a:rPr lang="ar-IQ" dirty="0" smtClean="0">
                <a:solidFill>
                  <a:schemeClr val="tx1"/>
                </a:solidFill>
                <a:latin typeface="Apple Symbols"/>
                <a:cs typeface="Apple Symbols"/>
              </a:rPr>
              <a:t>  </a:t>
            </a:r>
            <a:r>
              <a:rPr lang="x-none" dirty="0" smtClean="0">
                <a:solidFill>
                  <a:schemeClr val="tx1"/>
                </a:solidFill>
                <a:latin typeface="Apple Symbols"/>
                <a:cs typeface="Apple Symbols"/>
              </a:rPr>
              <a:t>يستند التخطيط على عدد من المبادئ الأساسية وهذه المبادئ ما يأتي :</a:t>
            </a:r>
            <a:endParaRPr lang="en-US" dirty="0" smtClean="0">
              <a:solidFill>
                <a:schemeClr val="tx1"/>
              </a:solidFill>
              <a:latin typeface="Apple Symbols"/>
              <a:cs typeface="Apple Symbols"/>
            </a:endParaRPr>
          </a:p>
          <a:p>
            <a:pPr marL="514350" lvl="0" indent="-514350" algn="r" rtl="1">
              <a:buClr>
                <a:srgbClr val="08E2D8"/>
              </a:buClr>
              <a:buFont typeface="+mj-lt"/>
              <a:buAutoNum type="arabicPeriod"/>
            </a:pPr>
            <a:r>
              <a:rPr lang="x-none" dirty="0">
                <a:solidFill>
                  <a:srgbClr val="FF0000"/>
                </a:solidFill>
                <a:latin typeface="Apple Symbols"/>
                <a:cs typeface="Apple Symbols"/>
              </a:rPr>
              <a:t>مبدأ الواقعية: </a:t>
            </a:r>
            <a:r>
              <a:rPr lang="x-none" dirty="0" smtClean="0">
                <a:solidFill>
                  <a:schemeClr val="tx1"/>
                </a:solidFill>
                <a:latin typeface="Apple Symbols"/>
                <a:cs typeface="Apple Symbols"/>
              </a:rPr>
              <a:t>تؤخذ الخطة بنظر الاعتبار الإمكانات المتاحة وكذلك المحددات والمعوقات المحتملة ، أي عدم </a:t>
            </a:r>
            <a:r>
              <a:rPr lang="x-none" sz="2800" dirty="0">
                <a:solidFill>
                  <a:schemeClr val="tx1"/>
                </a:solidFill>
                <a:latin typeface="Apple Symbols"/>
                <a:cs typeface="Apple Symbols"/>
              </a:rPr>
              <a:t>وضع </a:t>
            </a:r>
            <a:r>
              <a:rPr lang="x-none" dirty="0" smtClean="0">
                <a:solidFill>
                  <a:schemeClr val="tx1"/>
                </a:solidFill>
                <a:latin typeface="Apple Symbols"/>
                <a:cs typeface="Apple Symbols"/>
              </a:rPr>
              <a:t>أهداف تتجاوز حدود الموارد والإمكانيات المتاحة ، </a:t>
            </a:r>
            <a:r>
              <a:rPr lang="ar-IQ" dirty="0" smtClean="0">
                <a:solidFill>
                  <a:schemeClr val="tx1"/>
                </a:solidFill>
                <a:latin typeface="Apple Symbols"/>
                <a:cs typeface="Apple Symbols"/>
              </a:rPr>
              <a:t>و</a:t>
            </a:r>
            <a:r>
              <a:rPr lang="x-none" dirty="0" smtClean="0">
                <a:solidFill>
                  <a:schemeClr val="tx1"/>
                </a:solidFill>
                <a:latin typeface="Apple Symbols"/>
                <a:cs typeface="Apple Symbols"/>
              </a:rPr>
              <a:t>لا</a:t>
            </a:r>
            <a:r>
              <a:rPr lang="ar-IQ" dirty="0" smtClean="0">
                <a:solidFill>
                  <a:schemeClr val="tx1"/>
                </a:solidFill>
                <a:latin typeface="Apple Symbols"/>
                <a:cs typeface="Apple Symbols"/>
              </a:rPr>
              <a:t> </a:t>
            </a:r>
            <a:r>
              <a:rPr lang="x-none" dirty="0" smtClean="0">
                <a:solidFill>
                  <a:schemeClr val="tx1"/>
                </a:solidFill>
                <a:latin typeface="Apple Symbols"/>
                <a:cs typeface="Apple Symbols"/>
              </a:rPr>
              <a:t>تكون أهدافا سهلة جدا يؤدي تنفيذها إلى تعطيل قدر كبير </a:t>
            </a:r>
            <a:r>
              <a:rPr lang="x-none" dirty="0">
                <a:solidFill>
                  <a:schemeClr val="tx1"/>
                </a:solidFill>
                <a:latin typeface="Apple Symbols"/>
                <a:cs typeface="Apple Symbols"/>
              </a:rPr>
              <a:t>من</a:t>
            </a:r>
            <a:r>
              <a:rPr lang="x-none" dirty="0" smtClean="0">
                <a:solidFill>
                  <a:schemeClr val="tx1"/>
                </a:solidFill>
                <a:latin typeface="Apple Symbols"/>
                <a:cs typeface="Apple Symbols"/>
              </a:rPr>
              <a:t> الموارد والإمكانات المتاحة .</a:t>
            </a:r>
            <a:endParaRPr lang="en-US" dirty="0" smtClean="0">
              <a:solidFill>
                <a:schemeClr val="tx1"/>
              </a:solidFill>
              <a:latin typeface="Apple Symbols"/>
              <a:cs typeface="Apple Symbols"/>
            </a:endParaRPr>
          </a:p>
          <a:p>
            <a:pPr marL="514350" lvl="0" indent="-514350" algn="r" rtl="1">
              <a:buClr>
                <a:srgbClr val="08E2D8"/>
              </a:buClr>
              <a:buFont typeface="+mj-lt"/>
              <a:buAutoNum type="arabicPeriod"/>
            </a:pPr>
            <a:r>
              <a:rPr lang="x-none" dirty="0">
                <a:solidFill>
                  <a:srgbClr val="FF0000"/>
                </a:solidFill>
                <a:latin typeface="Apple Symbols"/>
                <a:cs typeface="Apple Symbols"/>
              </a:rPr>
              <a:t>مبدأ الشمول: </a:t>
            </a:r>
            <a:r>
              <a:rPr lang="x-none" dirty="0" smtClean="0">
                <a:solidFill>
                  <a:schemeClr val="tx1"/>
                </a:solidFill>
                <a:latin typeface="Apple Symbols"/>
                <a:cs typeface="Apple Symbols"/>
              </a:rPr>
              <a:t>أي يشمل جميع الأنشطة والمتغيرات والمستويات الإدارية، والقطاعات المهنية عندما تكون على مستوى الدولة .</a:t>
            </a:r>
            <a:endParaRPr lang="en-US" dirty="0" smtClean="0">
              <a:solidFill>
                <a:schemeClr val="tx1"/>
              </a:solidFill>
              <a:latin typeface="Apple Symbols"/>
              <a:cs typeface="Apple Symbols"/>
            </a:endParaRPr>
          </a:p>
          <a:p>
            <a:pPr marL="514350" lvl="0" indent="-514350" algn="r" rtl="1">
              <a:buClr>
                <a:srgbClr val="08E2D8"/>
              </a:buClr>
              <a:buFont typeface="+mj-lt"/>
              <a:buAutoNum type="arabicPeriod"/>
            </a:pPr>
            <a:r>
              <a:rPr lang="x-none" dirty="0">
                <a:solidFill>
                  <a:srgbClr val="FF0000"/>
                </a:solidFill>
                <a:latin typeface="Apple Symbols"/>
                <a:cs typeface="Apple Symbols"/>
              </a:rPr>
              <a:t>مبدأ المركزية الديمقراطية : </a:t>
            </a:r>
            <a:r>
              <a:rPr lang="x-none" dirty="0">
                <a:solidFill>
                  <a:schemeClr val="tx1"/>
                </a:solidFill>
                <a:latin typeface="Apple Symbols"/>
                <a:cs typeface="Apple Symbols"/>
              </a:rPr>
              <a:t>أي التوافق </a:t>
            </a:r>
            <a:r>
              <a:rPr lang="x-none" dirty="0" smtClean="0">
                <a:solidFill>
                  <a:schemeClr val="tx1"/>
                </a:solidFill>
                <a:latin typeface="Apple Symbols"/>
                <a:cs typeface="Apple Symbols"/>
              </a:rPr>
              <a:t>بين أمرين </a:t>
            </a:r>
            <a:endParaRPr lang="en-US" dirty="0" smtClean="0">
              <a:solidFill>
                <a:schemeClr val="tx1"/>
              </a:solidFill>
              <a:latin typeface="Apple Symbols"/>
              <a:cs typeface="Apple Symbols"/>
            </a:endParaRPr>
          </a:p>
          <a:p>
            <a:pPr marL="0" lvl="0" indent="0" algn="r" rtl="1">
              <a:buClr>
                <a:schemeClr val="tx1">
                  <a:lumMod val="95000"/>
                  <a:lumOff val="5000"/>
                </a:schemeClr>
              </a:buClr>
              <a:buNone/>
            </a:pPr>
            <a:r>
              <a:rPr lang="x-none" dirty="0" smtClean="0">
                <a:solidFill>
                  <a:schemeClr val="tx1"/>
                </a:solidFill>
                <a:latin typeface="Apple Symbols"/>
                <a:cs typeface="Apple Symbols"/>
              </a:rPr>
              <a:t>أ- إخضاع </a:t>
            </a:r>
            <a:r>
              <a:rPr lang="x-none" dirty="0">
                <a:solidFill>
                  <a:schemeClr val="tx1"/>
                </a:solidFill>
                <a:latin typeface="Apple Symbols"/>
                <a:cs typeface="Apple Symbols"/>
              </a:rPr>
              <a:t>نشاط المنظمة لأهداف خطة الدولة </a:t>
            </a:r>
            <a:endParaRPr lang="en-US" dirty="0">
              <a:solidFill>
                <a:schemeClr val="tx1"/>
              </a:solidFill>
              <a:latin typeface="Apple Symbols"/>
              <a:cs typeface="Apple Symbols"/>
            </a:endParaRPr>
          </a:p>
          <a:p>
            <a:pPr marL="0" lvl="0" indent="0" algn="r" rtl="1">
              <a:buClr>
                <a:schemeClr val="tx1">
                  <a:lumMod val="95000"/>
                  <a:lumOff val="5000"/>
                </a:schemeClr>
              </a:buClr>
              <a:buNone/>
            </a:pPr>
            <a:r>
              <a:rPr lang="x-none" dirty="0" smtClean="0">
                <a:solidFill>
                  <a:schemeClr val="tx1"/>
                </a:solidFill>
                <a:latin typeface="Apple Symbols"/>
                <a:cs typeface="Apple Symbols"/>
              </a:rPr>
              <a:t>ب- إعطاء المنظمة حرية التصرف واتخاذ القرارات المتعلقة بأعداد وتنفيذ رقابة خططها في ضوء خطة الدولة بالشكل الذي يساعد في التكييف مع العوامل البيئية المحيطة بالمنظمة .</a:t>
            </a:r>
            <a:endParaRPr lang="en-US" dirty="0" smtClean="0">
              <a:solidFill>
                <a:schemeClr val="tx1"/>
              </a:solidFill>
              <a:latin typeface="Apple Symbols"/>
              <a:cs typeface="Apple Symbols"/>
            </a:endParaRPr>
          </a:p>
          <a:p>
            <a:pPr algn="r" rtl="1"/>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86</a:t>
            </a:fld>
            <a:endParaRPr lang="ar-IQ"/>
          </a:p>
        </p:txBody>
      </p:sp>
    </p:spTree>
    <p:extLst>
      <p:ext uri="{BB962C8B-B14F-4D97-AF65-F5344CB8AC3E}">
        <p14:creationId xmlns:p14="http://schemas.microsoft.com/office/powerpoint/2010/main" val="231790797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heel(4)">
                                      <p:cBhvr>
                                        <p:cTn id="25" dur="2000"/>
                                        <p:tgtEl>
                                          <p:spTgt spid="3">
                                            <p:txEl>
                                              <p:pRg st="4" end="4"/>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heel(4)">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37840"/>
          </a:xfrm>
        </p:spPr>
        <p:style>
          <a:lnRef idx="2">
            <a:schemeClr val="accent1"/>
          </a:lnRef>
          <a:fillRef idx="1">
            <a:schemeClr val="lt1"/>
          </a:fillRef>
          <a:effectRef idx="0">
            <a:schemeClr val="accent1"/>
          </a:effectRef>
          <a:fontRef idx="minor">
            <a:schemeClr val="dk1"/>
          </a:fontRef>
        </p:style>
        <p:txBody>
          <a:bodyPr>
            <a:noAutofit/>
          </a:bodyPr>
          <a:lstStyle/>
          <a:p>
            <a:pPr marL="0" lvl="0" indent="0" algn="r" rtl="1">
              <a:buNone/>
            </a:pPr>
            <a:r>
              <a:rPr lang="x-none" dirty="0">
                <a:solidFill>
                  <a:srgbClr val="FF0000"/>
                </a:solidFill>
                <a:latin typeface="Apple Symbols"/>
                <a:cs typeface="Apple Symbols"/>
              </a:rPr>
              <a:t>مبدأ إلزام : </a:t>
            </a:r>
            <a:r>
              <a:rPr lang="x-none" dirty="0">
                <a:solidFill>
                  <a:schemeClr val="tx1"/>
                </a:solidFill>
                <a:latin typeface="Apple Symbols"/>
                <a:cs typeface="Apple Symbols"/>
              </a:rPr>
              <a:t>يعني إلزام جميع المنظمات بتنفيذ خطط الدولة لأنها تم إقرارها من قبل الهيئة التشريعية (البرلمان) وصادق عليها.</a:t>
            </a:r>
            <a:endParaRPr lang="ar-IQ" dirty="0">
              <a:solidFill>
                <a:schemeClr val="tx1"/>
              </a:solidFill>
              <a:latin typeface="Apple Symbols"/>
              <a:cs typeface="Apple Symbols"/>
            </a:endParaRPr>
          </a:p>
          <a:p>
            <a:pPr marL="0" indent="0" algn="r" rtl="1">
              <a:buNone/>
            </a:pPr>
            <a:r>
              <a:rPr lang="x-none" dirty="0">
                <a:solidFill>
                  <a:srgbClr val="FF0000"/>
                </a:solidFill>
                <a:latin typeface="Apple Symbols"/>
                <a:cs typeface="Apple Symbols"/>
              </a:rPr>
              <a:t>مبدأ الاستمرار: </a:t>
            </a:r>
            <a:r>
              <a:rPr lang="x-none" dirty="0">
                <a:solidFill>
                  <a:schemeClr val="tx1"/>
                </a:solidFill>
                <a:latin typeface="Apple Symbols"/>
                <a:cs typeface="Apple Symbols"/>
              </a:rPr>
              <a:t>أي أن الخطة هي عملية مستمرة ولا</a:t>
            </a:r>
            <a:r>
              <a:rPr lang="ar-IQ" dirty="0">
                <a:solidFill>
                  <a:schemeClr val="tx1"/>
                </a:solidFill>
                <a:latin typeface="Apple Symbols"/>
                <a:cs typeface="Apple Symbols"/>
              </a:rPr>
              <a:t> </a:t>
            </a:r>
            <a:r>
              <a:rPr lang="x-none" dirty="0">
                <a:solidFill>
                  <a:schemeClr val="tx1"/>
                </a:solidFill>
                <a:latin typeface="Apple Symbols"/>
                <a:cs typeface="Apple Symbols"/>
              </a:rPr>
              <a:t>تنتهي بوضع الخطة وتحديد الأهداف ، بل تنفيذها ورقابتها وتحليل النتائج لتحسين عملية وضع الخطة الجديدة .</a:t>
            </a:r>
            <a:endParaRPr lang="en-US" dirty="0">
              <a:solidFill>
                <a:schemeClr val="tx1"/>
              </a:solidFill>
              <a:latin typeface="Apple Symbols"/>
              <a:cs typeface="Apple Symbols"/>
            </a:endParaRPr>
          </a:p>
          <a:p>
            <a:pPr marL="0" lvl="0" indent="0" algn="r" rtl="1">
              <a:buNone/>
            </a:pPr>
            <a:r>
              <a:rPr lang="x-none" dirty="0">
                <a:solidFill>
                  <a:srgbClr val="FF0000"/>
                </a:solidFill>
                <a:latin typeface="Apple Symbols"/>
                <a:cs typeface="Apple Symbols"/>
              </a:rPr>
              <a:t>مبدأ المرونة: </a:t>
            </a:r>
            <a:r>
              <a:rPr lang="x-none" dirty="0">
                <a:solidFill>
                  <a:schemeClr val="tx1"/>
                </a:solidFill>
                <a:latin typeface="Apple Symbols"/>
                <a:cs typeface="Apple Symbols"/>
              </a:rPr>
              <a:t>أي أن تكون الخطة قابلة للتكييف مع المتغيرات الجديدة وقابلة للتعديل أو التغيير حسب الظروف.لان عدم المرونة تؤدي إلى تقليل فاعلية الخطة وإمكاناتها .</a:t>
            </a:r>
            <a:endParaRPr lang="en-US" dirty="0">
              <a:solidFill>
                <a:schemeClr val="tx1"/>
              </a:solidFill>
              <a:latin typeface="Apple Symbols"/>
              <a:cs typeface="Apple Symbols"/>
            </a:endParaRPr>
          </a:p>
          <a:p>
            <a:pPr marL="0" indent="0" algn="r" rtl="1">
              <a:buNone/>
            </a:pPr>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87</a:t>
            </a:fld>
            <a:endParaRPr lang="ar-IQ"/>
          </a:p>
        </p:txBody>
      </p:sp>
    </p:spTree>
    <p:extLst>
      <p:ext uri="{BB962C8B-B14F-4D97-AF65-F5344CB8AC3E}">
        <p14:creationId xmlns:p14="http://schemas.microsoft.com/office/powerpoint/2010/main" val="1100392188"/>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867524"/>
          </a:xfrm>
          <a:ln/>
        </p:spPr>
        <p:style>
          <a:lnRef idx="2">
            <a:schemeClr val="accent1"/>
          </a:lnRef>
          <a:fillRef idx="1">
            <a:schemeClr val="lt1"/>
          </a:fillRef>
          <a:effectRef idx="0">
            <a:schemeClr val="accent1"/>
          </a:effectRef>
          <a:fontRef idx="minor">
            <a:schemeClr val="dk1"/>
          </a:fontRef>
        </p:style>
        <p:txBody>
          <a:bodyPr>
            <a:normAutofit/>
          </a:bodyPr>
          <a:lstStyle/>
          <a:p>
            <a:pPr algn="ctr"/>
            <a:r>
              <a:rPr lang="x-none" sz="2600" dirty="0">
                <a:solidFill>
                  <a:schemeClr val="tx1"/>
                </a:solidFill>
                <a:latin typeface="Apple Symbols"/>
                <a:cs typeface="Apple Symbols"/>
              </a:rPr>
              <a:t>خصائص التخطيط الفعال </a:t>
            </a:r>
            <a:endParaRPr lang="ar-IQ" sz="2600" dirty="0">
              <a:solidFill>
                <a:schemeClr val="tx1"/>
              </a:solidFill>
              <a:latin typeface="Apple Symbols"/>
              <a:cs typeface="Apple Symbols"/>
            </a:endParaRPr>
          </a:p>
        </p:txBody>
      </p:sp>
      <p:sp>
        <p:nvSpPr>
          <p:cNvPr id="3" name="عنصر نائب للمحتوى 2"/>
          <p:cNvSpPr>
            <a:spLocks noGrp="1"/>
          </p:cNvSpPr>
          <p:nvPr>
            <p:ph idx="1"/>
          </p:nvPr>
        </p:nvSpPr>
        <p:spPr>
          <a:xfrm>
            <a:off x="446856" y="1412776"/>
            <a:ext cx="8229600" cy="5040560"/>
          </a:xfrm>
          <a:ln/>
        </p:spPr>
        <p:style>
          <a:lnRef idx="2">
            <a:schemeClr val="accent1"/>
          </a:lnRef>
          <a:fillRef idx="1">
            <a:schemeClr val="lt1"/>
          </a:fillRef>
          <a:effectRef idx="0">
            <a:schemeClr val="accent1"/>
          </a:effectRef>
          <a:fontRef idx="minor">
            <a:schemeClr val="dk1"/>
          </a:fontRef>
        </p:style>
        <p:txBody>
          <a:bodyPr>
            <a:noAutofit/>
          </a:bodyPr>
          <a:lstStyle/>
          <a:p>
            <a:pPr marL="0" lvl="0" indent="0" algn="r" rtl="1">
              <a:buClr>
                <a:srgbClr val="FF0000"/>
              </a:buClr>
              <a:buNone/>
            </a:pPr>
            <a:r>
              <a:rPr lang="en-US" sz="2200" dirty="0" smtClean="0">
                <a:solidFill>
                  <a:schemeClr val="tx1"/>
                </a:solidFill>
                <a:latin typeface="Apple Symbols"/>
                <a:cs typeface="Apple Symbols"/>
              </a:rPr>
              <a:t>1- </a:t>
            </a:r>
            <a:r>
              <a:rPr lang="x-none" sz="2200" dirty="0" smtClean="0">
                <a:solidFill>
                  <a:schemeClr val="tx1"/>
                </a:solidFill>
                <a:latin typeface="Apple Symbols"/>
                <a:cs typeface="Apple Symbols"/>
              </a:rPr>
              <a:t>يجب </a:t>
            </a:r>
            <a:r>
              <a:rPr lang="x-none" sz="2200" dirty="0">
                <a:solidFill>
                  <a:schemeClr val="tx1"/>
                </a:solidFill>
                <a:latin typeface="Apple Symbols"/>
                <a:cs typeface="Apple Symbols"/>
              </a:rPr>
              <a:t>أن تكون أهداف التخطيط محددة</a:t>
            </a:r>
            <a:r>
              <a:rPr lang="ar-IQ" sz="2200" dirty="0">
                <a:solidFill>
                  <a:schemeClr val="tx1"/>
                </a:solidFill>
                <a:latin typeface="Apple Symbols"/>
                <a:cs typeface="Apple Symbols"/>
              </a:rPr>
              <a:t> </a:t>
            </a:r>
            <a:r>
              <a:rPr lang="ar-IQ" sz="2200" dirty="0" smtClean="0">
                <a:solidFill>
                  <a:schemeClr val="tx1"/>
                </a:solidFill>
                <a:latin typeface="Apple Symbols"/>
                <a:cs typeface="Apple Symbols"/>
              </a:rPr>
              <a:t>.</a:t>
            </a:r>
            <a:r>
              <a:rPr lang="x-none" sz="2200" dirty="0" smtClean="0">
                <a:solidFill>
                  <a:schemeClr val="tx1"/>
                </a:solidFill>
                <a:latin typeface="Apple Symbols"/>
                <a:cs typeface="Apple Symbols"/>
              </a:rPr>
              <a:t> </a:t>
            </a:r>
            <a:endParaRPr lang="en-US" sz="2200" dirty="0">
              <a:solidFill>
                <a:schemeClr val="tx1"/>
              </a:solidFill>
              <a:latin typeface="Apple Symbols"/>
              <a:cs typeface="Apple Symbols"/>
            </a:endParaRPr>
          </a:p>
          <a:p>
            <a:pPr marL="0" lvl="0" indent="0" algn="r" rtl="1">
              <a:buClr>
                <a:srgbClr val="FF0000"/>
              </a:buClr>
              <a:buNone/>
            </a:pPr>
            <a:r>
              <a:rPr lang="en-US" sz="2200" dirty="0">
                <a:solidFill>
                  <a:schemeClr val="tx1"/>
                </a:solidFill>
                <a:latin typeface="Apple Symbols"/>
                <a:cs typeface="Apple Symbols"/>
              </a:rPr>
              <a:t>2- </a:t>
            </a:r>
            <a:r>
              <a:rPr lang="x-none" sz="2200" dirty="0">
                <a:solidFill>
                  <a:schemeClr val="tx1"/>
                </a:solidFill>
                <a:latin typeface="Apple Symbols"/>
                <a:cs typeface="Apple Symbols"/>
              </a:rPr>
              <a:t>يجب أن تتسم عملية التخطيط في جميع المراحل بالبساطة والوضوح وان يفهمها الجميع.</a:t>
            </a:r>
          </a:p>
          <a:p>
            <a:pPr marL="0" lvl="0" indent="0" algn="r" rtl="1">
              <a:buClr>
                <a:srgbClr val="FF0000"/>
              </a:buClr>
              <a:buNone/>
            </a:pPr>
            <a:r>
              <a:rPr lang="en-US" sz="2200" dirty="0">
                <a:solidFill>
                  <a:schemeClr val="tx1"/>
                </a:solidFill>
                <a:latin typeface="Apple Symbols"/>
                <a:cs typeface="Apple Symbols"/>
              </a:rPr>
              <a:t>3- </a:t>
            </a:r>
            <a:r>
              <a:rPr lang="x-none" sz="2200" dirty="0">
                <a:solidFill>
                  <a:schemeClr val="tx1"/>
                </a:solidFill>
                <a:latin typeface="Apple Symbols"/>
                <a:cs typeface="Apple Symbols"/>
              </a:rPr>
              <a:t>ان يكون للخطة جدول زمني محدد لة بداية ونهاية محددتان،يلتزم به الجميع</a:t>
            </a:r>
            <a:r>
              <a:rPr lang="en-US" sz="2200" dirty="0">
                <a:solidFill>
                  <a:schemeClr val="tx1"/>
                </a:solidFill>
                <a:latin typeface="Apple Symbols"/>
                <a:cs typeface="Apple Symbols"/>
              </a:rPr>
              <a:t>.</a:t>
            </a:r>
          </a:p>
          <a:p>
            <a:pPr marL="0" lvl="0" indent="0" algn="r" rtl="1">
              <a:buClr>
                <a:srgbClr val="FF0000"/>
              </a:buClr>
              <a:buNone/>
            </a:pPr>
            <a:r>
              <a:rPr lang="en-US" sz="2200" dirty="0">
                <a:solidFill>
                  <a:schemeClr val="tx1"/>
                </a:solidFill>
                <a:latin typeface="Apple Symbols"/>
                <a:cs typeface="Apple Symbols"/>
              </a:rPr>
              <a:t>4- </a:t>
            </a:r>
            <a:r>
              <a:rPr lang="x-none" sz="2200" dirty="0">
                <a:solidFill>
                  <a:schemeClr val="tx1"/>
                </a:solidFill>
                <a:latin typeface="Apple Symbols"/>
                <a:cs typeface="Apple Symbols"/>
              </a:rPr>
              <a:t>يجب أن تكون الخطة مقبولة من جميع العاملين .</a:t>
            </a:r>
            <a:endParaRPr lang="en-US" sz="2200" dirty="0">
              <a:solidFill>
                <a:schemeClr val="tx1"/>
              </a:solidFill>
              <a:latin typeface="Apple Symbols"/>
              <a:cs typeface="Apple Symbols"/>
            </a:endParaRPr>
          </a:p>
          <a:p>
            <a:pPr marL="0" indent="0" algn="r" rtl="1">
              <a:buClr>
                <a:srgbClr val="FF0000"/>
              </a:buClr>
              <a:buNone/>
            </a:pPr>
            <a:r>
              <a:rPr lang="en-US" sz="2200" dirty="0">
                <a:solidFill>
                  <a:schemeClr val="tx1"/>
                </a:solidFill>
                <a:latin typeface="Apple Symbols"/>
                <a:cs typeface="Apple Symbols"/>
              </a:rPr>
              <a:t>5- </a:t>
            </a:r>
            <a:r>
              <a:rPr lang="x-none" sz="2200" dirty="0">
                <a:solidFill>
                  <a:schemeClr val="tx1"/>
                </a:solidFill>
                <a:latin typeface="Apple Symbols"/>
                <a:cs typeface="Apple Symbols"/>
              </a:rPr>
              <a:t>يجب أن تكون لعملية التخطيط أجهزة متخصصة.</a:t>
            </a:r>
          </a:p>
          <a:p>
            <a:pPr marL="0" indent="0" algn="r" rtl="1">
              <a:buClr>
                <a:srgbClr val="FF0000"/>
              </a:buClr>
              <a:buNone/>
            </a:pPr>
            <a:r>
              <a:rPr lang="en-US" sz="2200" dirty="0">
                <a:solidFill>
                  <a:schemeClr val="tx1"/>
                </a:solidFill>
                <a:latin typeface="Apple Symbols"/>
                <a:cs typeface="Apple Symbols"/>
              </a:rPr>
              <a:t>6- </a:t>
            </a:r>
            <a:r>
              <a:rPr lang="x-none" sz="2200" dirty="0">
                <a:solidFill>
                  <a:schemeClr val="tx1"/>
                </a:solidFill>
                <a:latin typeface="Apple Symbols"/>
                <a:cs typeface="Apple Symbols"/>
              </a:rPr>
              <a:t>بعض جوانب الخطة واهدافها مهم جدا للمنظمة وخاصة ما يتعلق بالسوق فهي امور سرية يجب ان لا يتسرب الى المنافسين.</a:t>
            </a:r>
          </a:p>
          <a:p>
            <a:pPr marL="0" indent="0" algn="r" rtl="1">
              <a:buClr>
                <a:srgbClr val="FF0000"/>
              </a:buClr>
              <a:buNone/>
            </a:pPr>
            <a:r>
              <a:rPr lang="en-US" sz="2200" dirty="0">
                <a:solidFill>
                  <a:schemeClr val="tx1"/>
                </a:solidFill>
                <a:latin typeface="Apple Symbols"/>
                <a:cs typeface="Apple Symbols"/>
              </a:rPr>
              <a:t>7- </a:t>
            </a:r>
            <a:r>
              <a:rPr lang="x-none" sz="2200" dirty="0">
                <a:solidFill>
                  <a:schemeClr val="tx1"/>
                </a:solidFill>
                <a:latin typeface="Apple Symbols"/>
                <a:cs typeface="Apple Symbols"/>
              </a:rPr>
              <a:t>يجب أن يشارك كل فرد وكل تقسيم في عملية التخطيط وإعطاء الأهمية لأفكار وآراء ومقترحات العاملين.</a:t>
            </a:r>
          </a:p>
          <a:p>
            <a:pPr marL="0" indent="0" algn="r" rtl="1">
              <a:buClr>
                <a:srgbClr val="FF0000"/>
              </a:buClr>
              <a:buNone/>
            </a:pPr>
            <a:r>
              <a:rPr lang="en-US" sz="2200" dirty="0">
                <a:solidFill>
                  <a:schemeClr val="tx1"/>
                </a:solidFill>
                <a:latin typeface="Apple Symbols"/>
                <a:cs typeface="Apple Symbols"/>
              </a:rPr>
              <a:t>8- </a:t>
            </a:r>
            <a:r>
              <a:rPr lang="x-none" sz="2200" dirty="0">
                <a:solidFill>
                  <a:schemeClr val="tx1"/>
                </a:solidFill>
                <a:latin typeface="Apple Symbols"/>
                <a:cs typeface="Apple Symbols"/>
              </a:rPr>
              <a:t>يجب أن تتوفر المعلومات اللازمة لعملية التخطيط وبصورة دقيقة وفي الوقت المناسب .</a:t>
            </a:r>
            <a:endParaRPr lang="en-US" sz="2200" dirty="0">
              <a:solidFill>
                <a:schemeClr val="tx1"/>
              </a:solidFill>
              <a:latin typeface="Apple Symbols"/>
              <a:cs typeface="Apple Symbols"/>
            </a:endParaRPr>
          </a:p>
          <a:p>
            <a:pPr marL="0" lvl="0" indent="0" algn="r" rtl="1">
              <a:buClr>
                <a:srgbClr val="FF0000"/>
              </a:buClr>
              <a:buNone/>
            </a:pPr>
            <a:endParaRPr lang="en-US" sz="22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88</a:t>
            </a:fld>
            <a:endParaRPr lang="ar-IQ"/>
          </a:p>
        </p:txBody>
      </p:sp>
    </p:spTree>
    <p:extLst>
      <p:ext uri="{BB962C8B-B14F-4D97-AF65-F5344CB8AC3E}">
        <p14:creationId xmlns:p14="http://schemas.microsoft.com/office/powerpoint/2010/main" val="1952668482"/>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trips(down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329642" cy="918418"/>
          </a:xfrm>
          <a:ln/>
        </p:spPr>
        <p:style>
          <a:lnRef idx="2">
            <a:schemeClr val="accent1"/>
          </a:lnRef>
          <a:fillRef idx="1">
            <a:schemeClr val="lt1"/>
          </a:fillRef>
          <a:effectRef idx="0">
            <a:schemeClr val="accent1"/>
          </a:effectRef>
          <a:fontRef idx="minor">
            <a:schemeClr val="dk1"/>
          </a:fontRef>
        </p:style>
        <p:txBody>
          <a:bodyPr>
            <a:normAutofit/>
          </a:bodyPr>
          <a:lstStyle/>
          <a:p>
            <a:pPr algn="ctr"/>
            <a:r>
              <a:rPr lang="x-none" sz="2600" dirty="0">
                <a:solidFill>
                  <a:schemeClr val="tx1"/>
                </a:solidFill>
                <a:latin typeface="Apple Symbols"/>
                <a:cs typeface="Apple Symbols"/>
              </a:rPr>
              <a:t>معوقات التخطيط </a:t>
            </a:r>
            <a:endParaRPr lang="ar-IQ" sz="2600" dirty="0">
              <a:solidFill>
                <a:schemeClr val="tx1"/>
              </a:solidFill>
              <a:latin typeface="Apple Symbols"/>
              <a:cs typeface="Apple Symbols"/>
            </a:endParaRPr>
          </a:p>
        </p:txBody>
      </p:sp>
      <p:sp>
        <p:nvSpPr>
          <p:cNvPr id="3" name="عنصر نائب للمحتوى 2"/>
          <p:cNvSpPr>
            <a:spLocks noGrp="1"/>
          </p:cNvSpPr>
          <p:nvPr>
            <p:ph idx="1"/>
          </p:nvPr>
        </p:nvSpPr>
        <p:spPr>
          <a:xfrm>
            <a:off x="457200" y="1428736"/>
            <a:ext cx="8329642" cy="4895864"/>
          </a:xfrm>
        </p:spPr>
        <p:style>
          <a:lnRef idx="2">
            <a:schemeClr val="accent1"/>
          </a:lnRef>
          <a:fillRef idx="1">
            <a:schemeClr val="lt1"/>
          </a:fillRef>
          <a:effectRef idx="0">
            <a:schemeClr val="accent1"/>
          </a:effectRef>
          <a:fontRef idx="minor">
            <a:schemeClr val="dk1"/>
          </a:fontRef>
        </p:style>
        <p:txBody>
          <a:bodyPr/>
          <a:lstStyle/>
          <a:p>
            <a:pPr algn="r" rtl="1">
              <a:buNone/>
            </a:pPr>
            <a:r>
              <a:rPr lang="ar-IQ" sz="2800" dirty="0" smtClean="0">
                <a:cs typeface="Simplified Arabic" pitchFamily="2" charset="-78"/>
              </a:rPr>
              <a:t>    </a:t>
            </a:r>
            <a:r>
              <a:rPr lang="ar-IQ" dirty="0">
                <a:solidFill>
                  <a:schemeClr val="tx1"/>
                </a:solidFill>
                <a:latin typeface="Apple Symbols"/>
                <a:cs typeface="Apple Symbols"/>
              </a:rPr>
              <a:t> </a:t>
            </a:r>
            <a:r>
              <a:rPr lang="x-none" dirty="0">
                <a:solidFill>
                  <a:schemeClr val="tx1"/>
                </a:solidFill>
                <a:latin typeface="Apple Symbols"/>
                <a:cs typeface="Apple Symbols"/>
              </a:rPr>
              <a:t>تواجه عملية التخطيط عدة عقبات تحد من فاعليتها وتسبب الفشل في تنفيذها لذا على الإدارة المسارعة في معالجتها وإيجاد الحلول لمواجهتها ومن هذه المعوقات :</a:t>
            </a:r>
            <a:endParaRPr lang="en-US" dirty="0">
              <a:solidFill>
                <a:schemeClr val="tx1"/>
              </a:solidFill>
              <a:latin typeface="Apple Symbols"/>
              <a:cs typeface="Apple Symbols"/>
            </a:endParaRPr>
          </a:p>
          <a:p>
            <a:pPr marL="850392" lvl="1" indent="-457200" algn="r" rtl="1">
              <a:buFont typeface="+mj-lt"/>
              <a:buAutoNum type="arabicPeriod"/>
            </a:pPr>
            <a:r>
              <a:rPr lang="x-none" sz="2600" dirty="0">
                <a:solidFill>
                  <a:srgbClr val="FF0000"/>
                </a:solidFill>
                <a:latin typeface="Apple Symbols"/>
                <a:cs typeface="Apple Symbols"/>
              </a:rPr>
              <a:t>البيئة المعقدة :  </a:t>
            </a:r>
            <a:r>
              <a:rPr lang="x-none" sz="2600" dirty="0">
                <a:solidFill>
                  <a:schemeClr val="tx1"/>
                </a:solidFill>
                <a:latin typeface="Apple Symbols"/>
                <a:cs typeface="Apple Symbols"/>
              </a:rPr>
              <a:t>عن</a:t>
            </a:r>
            <a:r>
              <a:rPr lang="ar-IQ" sz="2600" dirty="0">
                <a:solidFill>
                  <a:schemeClr val="tx1"/>
                </a:solidFill>
                <a:latin typeface="Apple Symbols"/>
                <a:cs typeface="Apple Symbols"/>
              </a:rPr>
              <a:t>د</a:t>
            </a:r>
            <a:r>
              <a:rPr lang="x-none" sz="2600" dirty="0">
                <a:solidFill>
                  <a:schemeClr val="tx1"/>
                </a:solidFill>
                <a:latin typeface="Apple Symbols"/>
                <a:cs typeface="Apple Symbols"/>
              </a:rPr>
              <a:t>ما تكون البيئة محيطة بالمنظمة متغيرة جدا سيزيد من صعوبة التخطيط فسيصعب جمع المعلومات الدقيقة ، والتنبؤ الدقيق واتخاذ القرار المناسب للتكيف مع هذه البيئة .</a:t>
            </a:r>
            <a:endParaRPr lang="en-US" sz="2600" dirty="0">
              <a:solidFill>
                <a:schemeClr val="tx1"/>
              </a:solidFill>
              <a:latin typeface="Apple Symbols"/>
              <a:cs typeface="Apple Symbols"/>
            </a:endParaRPr>
          </a:p>
          <a:p>
            <a:pPr marL="850392" lvl="1" indent="-457200" algn="r" rtl="1">
              <a:buFont typeface="+mj-lt"/>
              <a:buAutoNum type="arabicPeriod"/>
            </a:pPr>
            <a:r>
              <a:rPr lang="x-none" sz="2600" dirty="0">
                <a:solidFill>
                  <a:srgbClr val="FF0000"/>
                </a:solidFill>
                <a:latin typeface="Apple Symbols"/>
                <a:cs typeface="Apple Symbols"/>
              </a:rPr>
              <a:t>نقص المعلومات : </a:t>
            </a:r>
            <a:r>
              <a:rPr lang="ar-IQ" sz="2600" dirty="0">
                <a:solidFill>
                  <a:schemeClr val="tx1"/>
                </a:solidFill>
                <a:latin typeface="Apple Symbols"/>
                <a:cs typeface="Apple Symbols"/>
              </a:rPr>
              <a:t>عند</a:t>
            </a:r>
            <a:r>
              <a:rPr lang="x-none" sz="2600" dirty="0">
                <a:solidFill>
                  <a:schemeClr val="tx1"/>
                </a:solidFill>
                <a:latin typeface="Apple Symbols"/>
                <a:cs typeface="Apple Symbols"/>
              </a:rPr>
              <a:t>ما يكون جمع المعلومات ضرورية للتخطيط متعذرا أو ناقصا أو قديما فأن التخطيط سيكون صعبا للغاية إذ أن التخطيط يرتكز على المعلومات الشاملة لجميع العوامل المحيطة بالمنظمة وكلما قلت هذه المعلومات والإحصاءات والدراسات المتعلقة بالخطة زاد ذلك من</a:t>
            </a:r>
            <a:r>
              <a:rPr lang="ar-IQ" sz="2600" dirty="0">
                <a:solidFill>
                  <a:schemeClr val="tx1"/>
                </a:solidFill>
                <a:latin typeface="Apple Symbols"/>
                <a:cs typeface="Apple Symbols"/>
              </a:rPr>
              <a:t> </a:t>
            </a:r>
            <a:r>
              <a:rPr lang="x-none" sz="2600" dirty="0">
                <a:solidFill>
                  <a:schemeClr val="tx1"/>
                </a:solidFill>
                <a:latin typeface="Apple Symbols"/>
                <a:cs typeface="Apple Symbols"/>
              </a:rPr>
              <a:t>صعوبة التخطيط الفعال.</a:t>
            </a:r>
            <a:endParaRPr lang="en-US" sz="2600" dirty="0">
              <a:solidFill>
                <a:schemeClr val="tx1"/>
              </a:solidFill>
              <a:latin typeface="Apple Symbols"/>
              <a:cs typeface="Apple Symbols"/>
            </a:endParaRPr>
          </a:p>
          <a:p>
            <a:pPr algn="r" rtl="1"/>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89</a:t>
            </a:fld>
            <a:endParaRPr lang="ar-IQ"/>
          </a:p>
        </p:txBody>
      </p:sp>
    </p:spTree>
    <p:extLst>
      <p:ext uri="{BB962C8B-B14F-4D97-AF65-F5344CB8AC3E}">
        <p14:creationId xmlns:p14="http://schemas.microsoft.com/office/powerpoint/2010/main" val="330758614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p:cNvSpPr>
            <a:spLocks noGrp="1"/>
          </p:cNvSpPr>
          <p:nvPr>
            <p:ph type="title"/>
          </p:nvPr>
        </p:nvSpPr>
        <p:spPr>
          <a:xfrm>
            <a:off x="457200" y="357188"/>
            <a:ext cx="8229600" cy="990600"/>
          </a:xfrm>
        </p:spPr>
        <p:txBody>
          <a:bodyPr/>
          <a:lstStyle/>
          <a:p>
            <a:pPr algn="r"/>
            <a:r>
              <a:rPr lang="x-none" sz="3000" dirty="0" smtClean="0">
                <a:solidFill>
                  <a:srgbClr val="FF0000"/>
                </a:solidFill>
                <a:latin typeface="Apple Symbols"/>
                <a:cs typeface="Apple Symbols"/>
              </a:rPr>
              <a:t>ثالثا: هل الادارة علم أم فن :</a:t>
            </a:r>
            <a:endParaRPr lang="ar-IQ" sz="3000" dirty="0" smtClean="0">
              <a:solidFill>
                <a:srgbClr val="FF0000"/>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pPr>
              <a:defRPr/>
            </a:pPr>
            <a:fld id="{B9D90D8B-1A19-432B-BAC6-A4E7FB223630}" type="slidenum">
              <a:rPr lang="ar-IQ"/>
              <a:pPr>
                <a:defRPr/>
              </a:pPr>
              <a:t>9</a:t>
            </a:fld>
            <a:endParaRPr lang="ar-IQ"/>
          </a:p>
        </p:txBody>
      </p:sp>
      <p:sp>
        <p:nvSpPr>
          <p:cNvPr id="14340" name="عنصر نائب للمحتوى 2"/>
          <p:cNvSpPr>
            <a:spLocks noGrp="1"/>
          </p:cNvSpPr>
          <p:nvPr>
            <p:ph sz="quarter" idx="1"/>
          </p:nvPr>
        </p:nvSpPr>
        <p:spPr>
          <a:xfrm>
            <a:off x="457200" y="1428750"/>
            <a:ext cx="8229600" cy="5000625"/>
          </a:xfrm>
        </p:spPr>
        <p:txBody>
          <a:bodyPr/>
          <a:lstStyle/>
          <a:p>
            <a:pPr algn="ctr" rtl="1">
              <a:buFont typeface="Wingdings 2" pitchFamily="18" charset="2"/>
              <a:buNone/>
            </a:pPr>
            <a:r>
              <a:rPr lang="ar-IQ" dirty="0" smtClean="0">
                <a:latin typeface="Apple Symbols"/>
                <a:cs typeface="Apple Symbols"/>
              </a:rPr>
              <a:t>     </a:t>
            </a:r>
            <a:r>
              <a:rPr lang="x-none" dirty="0" smtClean="0">
                <a:latin typeface="Apple Symbols"/>
                <a:cs typeface="Apple Symbols"/>
              </a:rPr>
              <a:t>هناك جدل كبير بين المفكرين ورواد الادارة حول طبيعة الادارة من حيث كونها علما أ</a:t>
            </a:r>
            <a:r>
              <a:rPr lang="ar-IQ" dirty="0" smtClean="0">
                <a:latin typeface="Apple Symbols"/>
                <a:cs typeface="Apple Symbols"/>
              </a:rPr>
              <a:t>و </a:t>
            </a:r>
            <a:r>
              <a:rPr lang="x-none" dirty="0" smtClean="0">
                <a:latin typeface="Apple Symbols"/>
                <a:cs typeface="Apple Symbols"/>
              </a:rPr>
              <a:t>فن </a:t>
            </a:r>
            <a:r>
              <a:rPr lang="ar-IQ" dirty="0" smtClean="0">
                <a:latin typeface="Apple Symbols"/>
                <a:cs typeface="Apple Symbols"/>
              </a:rPr>
              <a:t>، </a:t>
            </a:r>
            <a:r>
              <a:rPr lang="x-none" dirty="0" smtClean="0">
                <a:latin typeface="Apple Symbols"/>
                <a:cs typeface="Apple Symbols"/>
              </a:rPr>
              <a:t>العلم يستند على مجموعة من الحقائق والمبادىء والنظريات والقوانين لشرح الظواهر وكشف الحقائق عنها،فضلا عن استخدام التكنولوجيا فيها . اذا الادارة</a:t>
            </a:r>
            <a:r>
              <a:rPr lang="en-US" dirty="0" smtClean="0">
                <a:latin typeface="Apple Symbols"/>
                <a:cs typeface="Apple Symbols"/>
              </a:rPr>
              <a:t> </a:t>
            </a:r>
            <a:r>
              <a:rPr lang="x-none" dirty="0" smtClean="0">
                <a:latin typeface="Apple Symbols"/>
                <a:cs typeface="Apple Symbols"/>
              </a:rPr>
              <a:t>كعلم من العلوم الانسانية ينصب اهتماتها على دراسة جانب من المجتمع وتستخدم الطرق العلمية لاكتشاف الحقائق المتعلقة بالظواهر وتعتمد على النظريات والمبادىء والقوانين عند دراسة حالة أوموقف أو ظاهرة معينة بهدف تشخيص الجوانب السلبية ومن ثم ايجادالحلول المناسبة من خلال اتخاذ القرارالمناسب لمعالجة هذه الجوانب،</a:t>
            </a:r>
            <a:r>
              <a:rPr lang="en-US" dirty="0" smtClean="0">
                <a:latin typeface="Apple Symbols"/>
                <a:cs typeface="Apple Symbols"/>
              </a:rPr>
              <a:t> </a:t>
            </a:r>
            <a:r>
              <a:rPr lang="x-none" dirty="0" smtClean="0">
                <a:latin typeface="Apple Symbols"/>
                <a:cs typeface="Apple Symbols"/>
              </a:rPr>
              <a:t>وكذلك تستخدم التكنولوجيا لهذا الغرض. كما انها فن لانها تحتاج الى كفاءة المدير وخبرته وممارسته وموهبته</a:t>
            </a:r>
            <a:r>
              <a:rPr lang="en-US" dirty="0" smtClean="0">
                <a:latin typeface="Apple Symbols"/>
                <a:cs typeface="Apple Symbols"/>
              </a:rPr>
              <a:t> </a:t>
            </a:r>
            <a:r>
              <a:rPr lang="x-none" dirty="0" smtClean="0">
                <a:latin typeface="Apple Symbols"/>
                <a:cs typeface="Apple Symbols"/>
              </a:rPr>
              <a:t>ومهاراته الفردية والشخصية</a:t>
            </a:r>
            <a:r>
              <a:rPr lang="en-US" dirty="0" smtClean="0">
                <a:latin typeface="Apple Symbols"/>
                <a:cs typeface="Apple Symbols"/>
              </a:rPr>
              <a:t> </a:t>
            </a:r>
            <a:r>
              <a:rPr lang="x-none" dirty="0" smtClean="0">
                <a:latin typeface="Apple Symbols"/>
                <a:cs typeface="Apple Symbols"/>
              </a:rPr>
              <a:t>للاقناع والتاثير في سلوك العاملين في المنظمة.</a:t>
            </a:r>
            <a:endParaRPr lang="en-US" dirty="0" smtClean="0">
              <a:latin typeface="Apple Symbols"/>
              <a:cs typeface="Apple Symbols"/>
            </a:endParaRPr>
          </a:p>
          <a:p>
            <a:pPr algn="just" rtl="1">
              <a:buFont typeface="Wingdings 2" pitchFamily="18" charset="2"/>
              <a:buNone/>
            </a:pPr>
            <a:endParaRPr lang="ar-IQ" dirty="0" smtClean="0">
              <a:latin typeface="Apple Symbols"/>
              <a:cs typeface="Apple Symbols"/>
            </a:endParaRPr>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decel="50000" fill="hold">
                                          <p:stCondLst>
                                            <p:cond delay="0"/>
                                          </p:stCondLst>
                                        </p:cTn>
                                        <p:tgtEl>
                                          <p:spTgt spid="1433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33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338"/>
                                        </p:tgtEl>
                                        <p:attrNameLst>
                                          <p:attrName>ppt_w</p:attrName>
                                        </p:attrNameLst>
                                      </p:cBhvr>
                                      <p:tavLst>
                                        <p:tav tm="0">
                                          <p:val>
                                            <p:strVal val="#ppt_w*.05"/>
                                          </p:val>
                                        </p:tav>
                                        <p:tav tm="100000">
                                          <p:val>
                                            <p:strVal val="#ppt_w"/>
                                          </p:val>
                                        </p:tav>
                                      </p:tavLst>
                                    </p:anim>
                                    <p:anim calcmode="lin" valueType="num">
                                      <p:cBhvr>
                                        <p:cTn id="10" dur="1000" fill="hold"/>
                                        <p:tgtEl>
                                          <p:spTgt spid="1433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33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33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33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338"/>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4340">
                                            <p:txEl>
                                              <p:pRg st="0" end="0"/>
                                            </p:txEl>
                                          </p:spTgt>
                                        </p:tgtEl>
                                        <p:attrNameLst>
                                          <p:attrName>style.visibility</p:attrName>
                                        </p:attrNameLst>
                                      </p:cBhvr>
                                      <p:to>
                                        <p:strVal val="visible"/>
                                      </p:to>
                                    </p:set>
                                    <p:animEffect transition="in" filter="fade">
                                      <p:cBhvr>
                                        <p:cTn id="19" dur="1000"/>
                                        <p:tgtEl>
                                          <p:spTgt spid="14340">
                                            <p:txEl>
                                              <p:pRg st="0" end="0"/>
                                            </p:txEl>
                                          </p:spTgt>
                                        </p:tgtEl>
                                      </p:cBhvr>
                                    </p:animEffect>
                                    <p:anim calcmode="lin" valueType="num">
                                      <p:cBhvr>
                                        <p:cTn id="20" dur="10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14340">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434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929354"/>
          </a:xfrm>
        </p:spPr>
        <p:style>
          <a:lnRef idx="2">
            <a:schemeClr val="accent1"/>
          </a:lnRef>
          <a:fillRef idx="1">
            <a:schemeClr val="lt1"/>
          </a:fillRef>
          <a:effectRef idx="0">
            <a:schemeClr val="accent1"/>
          </a:effectRef>
          <a:fontRef idx="minor">
            <a:schemeClr val="dk1"/>
          </a:fontRef>
        </p:style>
        <p:txBody>
          <a:bodyPr/>
          <a:lstStyle/>
          <a:p>
            <a:pPr marL="850392" lvl="1" indent="-457200" algn="r" rtl="1">
              <a:buFont typeface="+mj-lt"/>
              <a:buAutoNum type="arabicPeriod" startAt="3"/>
            </a:pPr>
            <a:r>
              <a:rPr lang="x-none" dirty="0">
                <a:solidFill>
                  <a:srgbClr val="FF0000"/>
                </a:solidFill>
                <a:latin typeface="Apple Symbols"/>
                <a:cs typeface="Apple Symbols"/>
              </a:rPr>
              <a:t>مقاومة </a:t>
            </a:r>
            <a:r>
              <a:rPr lang="x-none" dirty="0" smtClean="0">
                <a:solidFill>
                  <a:srgbClr val="FF0000"/>
                </a:solidFill>
                <a:latin typeface="Apple Symbols"/>
                <a:cs typeface="Apple Symbols"/>
              </a:rPr>
              <a:t>التغيير:</a:t>
            </a:r>
            <a:r>
              <a:rPr lang="ar-IQ" dirty="0" smtClean="0">
                <a:solidFill>
                  <a:srgbClr val="FF0000"/>
                </a:solidFill>
                <a:latin typeface="Apple Symbols"/>
                <a:cs typeface="Apple Symbols"/>
              </a:rPr>
              <a:t> </a:t>
            </a:r>
            <a:r>
              <a:rPr lang="x-none" dirty="0">
                <a:solidFill>
                  <a:schemeClr val="tx1"/>
                </a:solidFill>
                <a:latin typeface="Apple Symbols"/>
                <a:cs typeface="Apple Symbols"/>
              </a:rPr>
              <a:t>يرغب الكثير من الناس على الثبات وعدم التغيير وتزداد هذه الرغبة عندما يشعرون بالخوف من </a:t>
            </a:r>
            <a:r>
              <a:rPr lang="x-none" dirty="0" err="1">
                <a:solidFill>
                  <a:schemeClr val="tx1"/>
                </a:solidFill>
                <a:latin typeface="Apple Symbols"/>
                <a:cs typeface="Apple Symbols"/>
              </a:rPr>
              <a:t>م</a:t>
            </a:r>
            <a:r>
              <a:rPr lang="ar-IQ" dirty="0">
                <a:solidFill>
                  <a:schemeClr val="tx1"/>
                </a:solidFill>
                <a:latin typeface="Apple Symbols"/>
                <a:cs typeface="Apple Symbols"/>
              </a:rPr>
              <a:t>ج</a:t>
            </a:r>
            <a:r>
              <a:rPr lang="x-none" dirty="0">
                <a:solidFill>
                  <a:schemeClr val="tx1"/>
                </a:solidFill>
                <a:latin typeface="Apple Symbols"/>
                <a:cs typeface="Apple Symbols"/>
              </a:rPr>
              <a:t>اهيل المستقبل فيفضلون البقاء على الأهداف والخطط المعروفة والمعهودة في ظل الظروف المستقرة وهذا التوجه لا</a:t>
            </a:r>
            <a:r>
              <a:rPr lang="ar-IQ" dirty="0">
                <a:solidFill>
                  <a:schemeClr val="tx1"/>
                </a:solidFill>
                <a:latin typeface="Apple Symbols"/>
                <a:cs typeface="Apple Symbols"/>
              </a:rPr>
              <a:t> </a:t>
            </a:r>
            <a:r>
              <a:rPr lang="x-none" dirty="0">
                <a:solidFill>
                  <a:schemeClr val="tx1"/>
                </a:solidFill>
                <a:latin typeface="Apple Symbols"/>
                <a:cs typeface="Apple Symbols"/>
              </a:rPr>
              <a:t>يتناسب مع التخطيط الذي يتطلب التغيير والتطوير وبالتالي فأن التمسك بالأوضاع الحالية ومقاومة إحداث التغيير يحد من نجاح التخطيط وتطبيقه بكفاءة وفاعلية .</a:t>
            </a:r>
            <a:endParaRPr lang="en-US" dirty="0">
              <a:solidFill>
                <a:schemeClr val="tx1"/>
              </a:solidFill>
              <a:latin typeface="Apple Symbols"/>
              <a:cs typeface="Apple Symbols"/>
            </a:endParaRPr>
          </a:p>
          <a:p>
            <a:pPr marL="850392" lvl="1" indent="-457200" algn="r" rtl="1">
              <a:buFont typeface="+mj-lt"/>
              <a:buAutoNum type="arabicPeriod" startAt="3"/>
            </a:pPr>
            <a:r>
              <a:rPr lang="x-none" dirty="0">
                <a:solidFill>
                  <a:srgbClr val="FF0000"/>
                </a:solidFill>
                <a:latin typeface="Apple Symbols"/>
                <a:cs typeface="Apple Symbols"/>
              </a:rPr>
              <a:t>عدم </a:t>
            </a:r>
            <a:r>
              <a:rPr lang="x-none" dirty="0" smtClean="0">
                <a:solidFill>
                  <a:srgbClr val="FF0000"/>
                </a:solidFill>
                <a:latin typeface="Apple Symbols"/>
                <a:cs typeface="Apple Symbols"/>
              </a:rPr>
              <a:t>الواقعية</a:t>
            </a:r>
            <a:r>
              <a:rPr lang="ar-sa" dirty="0" smtClean="0">
                <a:solidFill>
                  <a:srgbClr val="FF0000"/>
                </a:solidFill>
                <a:latin typeface="Apple Symbols"/>
                <a:cs typeface="Apple Symbols"/>
              </a:rPr>
              <a:t>:</a:t>
            </a:r>
            <a:r>
              <a:rPr lang="x-none" dirty="0" smtClean="0">
                <a:solidFill>
                  <a:srgbClr val="FF0000"/>
                </a:solidFill>
                <a:latin typeface="Apple Symbols"/>
                <a:cs typeface="Apple Symbols"/>
              </a:rPr>
              <a:t> </a:t>
            </a:r>
            <a:r>
              <a:rPr lang="x-none" dirty="0">
                <a:solidFill>
                  <a:schemeClr val="tx1"/>
                </a:solidFill>
                <a:latin typeface="Apple Symbols"/>
                <a:cs typeface="Apple Symbols"/>
              </a:rPr>
              <a:t>وذلك بسبب سوء التقدير والمبالغة فبحدث إما نقص في التخطيط أكثر مما هو</a:t>
            </a:r>
            <a:r>
              <a:rPr lang="ar-IQ" dirty="0">
                <a:solidFill>
                  <a:schemeClr val="tx1"/>
                </a:solidFill>
                <a:latin typeface="Apple Symbols"/>
                <a:cs typeface="Apple Symbols"/>
              </a:rPr>
              <a:t> </a:t>
            </a:r>
            <a:r>
              <a:rPr lang="x-none" dirty="0">
                <a:solidFill>
                  <a:schemeClr val="tx1"/>
                </a:solidFill>
                <a:latin typeface="Apple Symbols"/>
                <a:cs typeface="Apple Symbols"/>
              </a:rPr>
              <a:t>مطلوب وتكون النتائج سلبية تشاؤمية أو خيالية غير ممكنة فيؤثر</a:t>
            </a:r>
            <a:r>
              <a:rPr lang="ar-IQ" dirty="0">
                <a:solidFill>
                  <a:schemeClr val="tx1"/>
                </a:solidFill>
                <a:latin typeface="Apple Symbols"/>
                <a:cs typeface="Apple Symbols"/>
              </a:rPr>
              <a:t> </a:t>
            </a:r>
            <a:r>
              <a:rPr lang="x-none" dirty="0">
                <a:solidFill>
                  <a:schemeClr val="tx1"/>
                </a:solidFill>
                <a:latin typeface="Apple Symbols"/>
                <a:cs typeface="Apple Symbols"/>
              </a:rPr>
              <a:t>ذلك سلبا على العاملين في المنشاة ويكن عائقا في التوصل على التخطيط الفعال .</a:t>
            </a:r>
            <a:endParaRPr lang="en-US" dirty="0">
              <a:solidFill>
                <a:schemeClr val="tx1"/>
              </a:solidFill>
              <a:latin typeface="Apple Symbols"/>
              <a:cs typeface="Apple Symbols"/>
            </a:endParaRPr>
          </a:p>
          <a:p>
            <a:pPr marL="850392" lvl="1" indent="-457200" algn="r" rtl="1">
              <a:buFont typeface="+mj-lt"/>
              <a:buAutoNum type="arabicPeriod" startAt="3"/>
            </a:pPr>
            <a:r>
              <a:rPr lang="x-none" dirty="0">
                <a:solidFill>
                  <a:srgbClr val="FF0000"/>
                </a:solidFill>
                <a:latin typeface="Apple Symbols"/>
                <a:cs typeface="Apple Symbols"/>
              </a:rPr>
              <a:t>عدم التنسيق بين الإدارات </a:t>
            </a:r>
            <a:r>
              <a:rPr lang="x-none" dirty="0" smtClean="0">
                <a:solidFill>
                  <a:srgbClr val="FF0000"/>
                </a:solidFill>
                <a:latin typeface="Apple Symbols"/>
                <a:cs typeface="Apple Symbols"/>
              </a:rPr>
              <a:t>المختلفة</a:t>
            </a:r>
            <a:r>
              <a:rPr lang="ar-sa" dirty="0" smtClean="0">
                <a:solidFill>
                  <a:srgbClr val="FF0000"/>
                </a:solidFill>
                <a:latin typeface="Apple Symbols"/>
                <a:cs typeface="Apple Symbols"/>
              </a:rPr>
              <a:t>: </a:t>
            </a:r>
            <a:r>
              <a:rPr lang="x-none" dirty="0" smtClean="0">
                <a:solidFill>
                  <a:schemeClr val="tx1"/>
                </a:solidFill>
                <a:latin typeface="Apple Symbols"/>
                <a:cs typeface="Apple Symbols"/>
              </a:rPr>
              <a:t>التخطيط </a:t>
            </a:r>
            <a:r>
              <a:rPr lang="x-none" dirty="0">
                <a:solidFill>
                  <a:schemeClr val="tx1"/>
                </a:solidFill>
                <a:latin typeface="Apple Symbols"/>
                <a:cs typeface="Apple Symbols"/>
              </a:rPr>
              <a:t>السليم يستلزم إن يكون هناك ربط وتنسيق بين جميع إدارات المنظمة وحشد جميع الجهود في مسارات متوازية لبلوغ الأهداف المرجوة وتحاشي الازدواجية والتداخل بين البرامج والأنشطة.</a:t>
            </a:r>
            <a:r>
              <a:rPr lang="ar-IQ" dirty="0">
                <a:solidFill>
                  <a:schemeClr val="tx1"/>
                </a:solidFill>
                <a:latin typeface="Apple Symbols"/>
                <a:cs typeface="Apple Symbols"/>
              </a:rPr>
              <a:t> </a:t>
            </a:r>
            <a:r>
              <a:rPr lang="x-none" dirty="0">
                <a:solidFill>
                  <a:schemeClr val="tx1"/>
                </a:solidFill>
                <a:latin typeface="Apple Symbols"/>
                <a:cs typeface="Apple Symbols"/>
              </a:rPr>
              <a:t>أما عندما يغيب التنسيق  فان الخطط ستتداخل والأهداف ستتعارض وبالتالي تؤدي إلى فشل خططها</a:t>
            </a:r>
            <a:r>
              <a:rPr lang="ar-IQ" dirty="0">
                <a:solidFill>
                  <a:schemeClr val="tx1"/>
                </a:solidFill>
                <a:latin typeface="Apple Symbols"/>
                <a:cs typeface="Apple Symbols"/>
              </a:rPr>
              <a:t>.</a:t>
            </a:r>
            <a:r>
              <a:rPr lang="x-none" dirty="0">
                <a:solidFill>
                  <a:schemeClr val="tx1"/>
                </a:solidFill>
                <a:latin typeface="Apple Symbols"/>
                <a:cs typeface="Apple Symbols"/>
              </a:rPr>
              <a:t> </a:t>
            </a:r>
            <a:endParaRPr lang="en-US" dirty="0">
              <a:solidFill>
                <a:schemeClr val="tx1"/>
              </a:solidFill>
              <a:latin typeface="Apple Symbols"/>
              <a:cs typeface="Apple Symbols"/>
            </a:endParaRPr>
          </a:p>
          <a:p>
            <a:pPr algn="r" rtl="1"/>
            <a:endParaRPr lang="ar-IQ" sz="24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90</a:t>
            </a:fld>
            <a:endParaRPr lang="ar-IQ"/>
          </a:p>
        </p:txBody>
      </p:sp>
    </p:spTree>
    <p:extLst>
      <p:ext uri="{BB962C8B-B14F-4D97-AF65-F5344CB8AC3E}">
        <p14:creationId xmlns:p14="http://schemas.microsoft.com/office/powerpoint/2010/main" val="349662717"/>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56770"/>
            <a:ext cx="8229600" cy="5824558"/>
          </a:xfrm>
        </p:spPr>
        <p:style>
          <a:lnRef idx="2">
            <a:schemeClr val="accent2"/>
          </a:lnRef>
          <a:fillRef idx="1">
            <a:schemeClr val="lt1"/>
          </a:fillRef>
          <a:effectRef idx="0">
            <a:schemeClr val="accent2"/>
          </a:effectRef>
          <a:fontRef idx="minor">
            <a:schemeClr val="dk1"/>
          </a:fontRef>
        </p:style>
        <p:txBody>
          <a:bodyPr>
            <a:noAutofit/>
          </a:bodyPr>
          <a:lstStyle/>
          <a:p>
            <a:pPr marL="907542" lvl="1" indent="-514350" algn="r" rtl="1">
              <a:buFont typeface="+mj-lt"/>
              <a:buAutoNum type="arabicPeriod" startAt="6"/>
            </a:pPr>
            <a:r>
              <a:rPr lang="x-none" sz="2600" dirty="0">
                <a:solidFill>
                  <a:srgbClr val="FF0000"/>
                </a:solidFill>
                <a:latin typeface="Apple Symbols"/>
                <a:cs typeface="Apple Symbols"/>
              </a:rPr>
              <a:t>وجود </a:t>
            </a:r>
            <a:r>
              <a:rPr lang="x-none" sz="2600" dirty="0" smtClean="0">
                <a:solidFill>
                  <a:srgbClr val="FF0000"/>
                </a:solidFill>
                <a:latin typeface="Apple Symbols"/>
                <a:cs typeface="Apple Symbols"/>
              </a:rPr>
              <a:t>القيود</a:t>
            </a:r>
            <a:r>
              <a:rPr lang="ar-sa" sz="2600" dirty="0" smtClean="0">
                <a:solidFill>
                  <a:srgbClr val="FF0000"/>
                </a:solidFill>
                <a:latin typeface="Apple Symbols"/>
                <a:cs typeface="Apple Symbols"/>
              </a:rPr>
              <a:t>: </a:t>
            </a:r>
            <a:r>
              <a:rPr lang="x-none" sz="2600" dirty="0" smtClean="0">
                <a:solidFill>
                  <a:schemeClr val="tx1"/>
                </a:solidFill>
                <a:latin typeface="Apple Symbols"/>
                <a:cs typeface="Apple Symbols"/>
              </a:rPr>
              <a:t>هناك </a:t>
            </a:r>
            <a:r>
              <a:rPr lang="x-none" sz="2600" dirty="0">
                <a:solidFill>
                  <a:schemeClr val="tx1"/>
                </a:solidFill>
                <a:latin typeface="Apple Symbols"/>
                <a:cs typeface="Apple Symbols"/>
              </a:rPr>
              <a:t>الكثير من القيود التي يمكن إن تعوق التخطيط ومن ذلك شحة الموارد المالية، ندرة الكفاءات الإدارية ، عدم توفر القدرات الابتكارية ، القيود القانونية .</a:t>
            </a:r>
            <a:endParaRPr lang="en-US" sz="2600" dirty="0">
              <a:solidFill>
                <a:schemeClr val="tx1"/>
              </a:solidFill>
              <a:latin typeface="Apple Symbols"/>
              <a:cs typeface="Apple Symbols"/>
            </a:endParaRPr>
          </a:p>
          <a:p>
            <a:pPr marL="907542" lvl="1" indent="-514350" algn="r" rtl="1">
              <a:buFont typeface="+mj-lt"/>
              <a:buAutoNum type="arabicPeriod" startAt="6"/>
            </a:pPr>
            <a:r>
              <a:rPr lang="x-none" sz="2600" dirty="0">
                <a:solidFill>
                  <a:srgbClr val="FF0000"/>
                </a:solidFill>
                <a:latin typeface="Apple Symbols"/>
                <a:cs typeface="Apple Symbols"/>
              </a:rPr>
              <a:t>الوقت </a:t>
            </a:r>
            <a:r>
              <a:rPr lang="x-none" sz="2600" dirty="0" smtClean="0">
                <a:solidFill>
                  <a:srgbClr val="FF0000"/>
                </a:solidFill>
                <a:latin typeface="Apple Symbols"/>
                <a:cs typeface="Apple Symbols"/>
              </a:rPr>
              <a:t>والتكلفة</a:t>
            </a:r>
            <a:r>
              <a:rPr lang="ar-sa" sz="2600" dirty="0" smtClean="0">
                <a:solidFill>
                  <a:srgbClr val="FF0000"/>
                </a:solidFill>
                <a:latin typeface="Apple Symbols"/>
                <a:cs typeface="Apple Symbols"/>
              </a:rPr>
              <a:t>: </a:t>
            </a:r>
            <a:r>
              <a:rPr lang="x-none" sz="2600" dirty="0" smtClean="0">
                <a:solidFill>
                  <a:schemeClr val="tx1"/>
                </a:solidFill>
                <a:latin typeface="Apple Symbols"/>
                <a:cs typeface="Apple Symbols"/>
              </a:rPr>
              <a:t>فالتخطيط </a:t>
            </a:r>
            <a:r>
              <a:rPr lang="x-none" sz="2600" dirty="0">
                <a:solidFill>
                  <a:schemeClr val="tx1"/>
                </a:solidFill>
                <a:latin typeface="Apple Symbols"/>
                <a:cs typeface="Apple Symbols"/>
              </a:rPr>
              <a:t>السليم يستنزف الجهود ويستغرق الوقت ويستلزم موارد مالية كافية ويتطلب خبرات فنية واستشارية قادرة على وضع التصورات المستقبلية بدقة وكفاءة كما يتطلب التخطيط جمع المعلومات التي لا</a:t>
            </a:r>
            <a:r>
              <a:rPr lang="ar-IQ" sz="2600" dirty="0">
                <a:solidFill>
                  <a:schemeClr val="tx1"/>
                </a:solidFill>
                <a:latin typeface="Apple Symbols"/>
                <a:cs typeface="Apple Symbols"/>
              </a:rPr>
              <a:t> </a:t>
            </a:r>
            <a:r>
              <a:rPr lang="x-none" sz="2600" dirty="0">
                <a:solidFill>
                  <a:schemeClr val="tx1"/>
                </a:solidFill>
                <a:latin typeface="Apple Symbols"/>
                <a:cs typeface="Apple Symbols"/>
              </a:rPr>
              <a:t>تتوفر في المنظمة وتكلف ال</a:t>
            </a:r>
            <a:r>
              <a:rPr lang="ar-IQ" sz="2600" dirty="0">
                <a:solidFill>
                  <a:schemeClr val="tx1"/>
                </a:solidFill>
                <a:latin typeface="Apple Symbols"/>
                <a:cs typeface="Apple Symbols"/>
              </a:rPr>
              <a:t>م</a:t>
            </a:r>
            <a:r>
              <a:rPr lang="x-none" sz="2600" dirty="0">
                <a:solidFill>
                  <a:schemeClr val="tx1"/>
                </a:solidFill>
                <a:latin typeface="Apple Symbols"/>
                <a:cs typeface="Apple Symbols"/>
              </a:rPr>
              <a:t>نظمة كثيرا للحصول عليها وتجميعها</a:t>
            </a:r>
            <a:r>
              <a:rPr lang="ar-IQ" sz="2600" dirty="0">
                <a:solidFill>
                  <a:schemeClr val="tx1"/>
                </a:solidFill>
                <a:latin typeface="Apple Symbols"/>
                <a:cs typeface="Apple Symbols"/>
              </a:rPr>
              <a:t>.</a:t>
            </a:r>
            <a:endParaRPr lang="en-US" sz="2600" dirty="0">
              <a:solidFill>
                <a:schemeClr val="tx1"/>
              </a:solidFill>
              <a:latin typeface="Apple Symbols"/>
              <a:cs typeface="Apple Symbols"/>
            </a:endParaRPr>
          </a:p>
          <a:p>
            <a:pPr algn="r" rtl="1">
              <a:buNone/>
            </a:pPr>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91</a:t>
            </a:fld>
            <a:endParaRPr lang="ar-IQ"/>
          </a:p>
        </p:txBody>
      </p:sp>
    </p:spTree>
    <p:extLst>
      <p:ext uri="{BB962C8B-B14F-4D97-AF65-F5344CB8AC3E}">
        <p14:creationId xmlns:p14="http://schemas.microsoft.com/office/powerpoint/2010/main" val="380859928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E7C0F6A-65B7-49ED-BE11-02892173FA01}" type="slidenum">
              <a:rPr lang="ar-IQ" smtClean="0"/>
              <a:pPr>
                <a:defRPr/>
              </a:pPr>
              <a:t>92</a:t>
            </a:fld>
            <a:endParaRPr lang="ar-IQ"/>
          </a:p>
        </p:txBody>
      </p:sp>
      <p:sp>
        <p:nvSpPr>
          <p:cNvPr id="11" name="عنصر نائب للمحتوى 2"/>
          <p:cNvSpPr>
            <a:spLocks noGrp="1"/>
          </p:cNvSpPr>
          <p:nvPr>
            <p:ph idx="1"/>
          </p:nvPr>
        </p:nvSpPr>
        <p:spPr>
          <a:xfrm>
            <a:off x="755576" y="4005064"/>
            <a:ext cx="8064896" cy="142617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r" rtl="1">
              <a:buNone/>
            </a:pPr>
            <a:r>
              <a:rPr lang="x-none" sz="2800" dirty="0">
                <a:solidFill>
                  <a:schemeClr val="tx1"/>
                </a:solidFill>
                <a:latin typeface="Apple Symbols"/>
                <a:cs typeface="Apple Symbols"/>
              </a:rPr>
              <a:t>احدى وظائف المدير ولاتقل أهميتها عن التخطيط والرقابة والتوجيه، فالتنظيم ترتبط بكل ما يتعلق بإيجاد الهياكل وصيغ العمل وتقسيمه وتوزيع الصلاحيات وتنظيم الموارد ومن ثم </a:t>
            </a:r>
            <a:r>
              <a:rPr lang="x-none" sz="3100" dirty="0">
                <a:solidFill>
                  <a:schemeClr val="tx1"/>
                </a:solidFill>
                <a:latin typeface="Apple Symbols"/>
                <a:cs typeface="Apple Symbols"/>
              </a:rPr>
              <a:t>التنسيق بين هذه الأنشطة لكي تحقق المنظمة أهدافها بفاعلية .</a:t>
            </a:r>
            <a:endParaRPr lang="en-US" sz="3100" dirty="0">
              <a:solidFill>
                <a:schemeClr val="tx1"/>
              </a:solidFill>
              <a:latin typeface="Apple Symbols"/>
              <a:cs typeface="Apple Symbols"/>
            </a:endParaRPr>
          </a:p>
        </p:txBody>
      </p:sp>
      <p:sp>
        <p:nvSpPr>
          <p:cNvPr id="4" name="TextBox 3"/>
          <p:cNvSpPr txBox="1"/>
          <p:nvPr/>
        </p:nvSpPr>
        <p:spPr>
          <a:xfrm>
            <a:off x="755576" y="2219380"/>
            <a:ext cx="8064896" cy="1569660"/>
          </a:xfrm>
          <a:prstGeom prst="rect">
            <a:avLst/>
          </a:prstGeom>
          <a:noFill/>
          <a:ln>
            <a:solidFill>
              <a:schemeClr val="tx1"/>
            </a:solidFill>
          </a:ln>
        </p:spPr>
        <p:txBody>
          <a:bodyPr wrap="square" rtlCol="0">
            <a:spAutoFit/>
          </a:bodyPr>
          <a:lstStyle/>
          <a:p>
            <a:pPr algn="ctr"/>
            <a:r>
              <a:rPr lang="en-US" sz="2400" dirty="0" err="1" smtClean="0">
                <a:latin typeface="Apple Symbols"/>
                <a:cs typeface="Apple Symbols"/>
              </a:rPr>
              <a:t>رئیس</a:t>
            </a:r>
            <a:r>
              <a:rPr lang="en-US" sz="2400" dirty="0" smtClean="0">
                <a:latin typeface="Apple Symbols"/>
                <a:cs typeface="Apple Symbols"/>
              </a:rPr>
              <a:t> </a:t>
            </a:r>
            <a:r>
              <a:rPr lang="en-US" sz="2400" dirty="0" err="1" smtClean="0">
                <a:latin typeface="Apple Symbols"/>
                <a:cs typeface="Apple Symbols"/>
              </a:rPr>
              <a:t>المنظمة</a:t>
            </a:r>
            <a:endParaRPr lang="en-US" sz="2400" dirty="0" smtClean="0">
              <a:latin typeface="Apple Symbols"/>
              <a:cs typeface="Apple Symbols"/>
            </a:endParaRPr>
          </a:p>
          <a:p>
            <a:pPr algn="ctr"/>
            <a:endParaRPr lang="en-US" sz="2400" dirty="0">
              <a:latin typeface="Apple Symbols"/>
              <a:cs typeface="Apple Symbols"/>
            </a:endParaRPr>
          </a:p>
          <a:p>
            <a:pPr algn="ctr"/>
            <a:endParaRPr lang="en-US" sz="2400" dirty="0">
              <a:latin typeface="Apple Symbols"/>
              <a:cs typeface="Apple Symbols"/>
            </a:endParaRPr>
          </a:p>
          <a:p>
            <a:pPr algn="r"/>
            <a:r>
              <a:rPr lang="en-US" sz="2400" dirty="0" err="1" smtClean="0">
                <a:latin typeface="Apple Symbols"/>
                <a:cs typeface="Apple Symbols"/>
              </a:rPr>
              <a:t>مدیر</a:t>
            </a:r>
            <a:r>
              <a:rPr lang="en-US" sz="2400" dirty="0" smtClean="0">
                <a:latin typeface="Apple Symbols"/>
                <a:cs typeface="Apple Symbols"/>
              </a:rPr>
              <a:t> </a:t>
            </a:r>
            <a:r>
              <a:rPr lang="en-US" sz="2400" dirty="0" err="1" smtClean="0">
                <a:latin typeface="Apple Symbols"/>
                <a:cs typeface="Apple Symbols"/>
              </a:rPr>
              <a:t>الانتاج</a:t>
            </a:r>
            <a:r>
              <a:rPr lang="en-US" sz="2400" dirty="0" smtClean="0">
                <a:latin typeface="Apple Symbols"/>
                <a:cs typeface="Apple Symbols"/>
              </a:rPr>
              <a:t>               </a:t>
            </a:r>
            <a:r>
              <a:rPr lang="en-US" sz="2400" dirty="0" err="1" smtClean="0">
                <a:latin typeface="Apple Symbols"/>
                <a:cs typeface="Apple Symbols"/>
              </a:rPr>
              <a:t>مدیر</a:t>
            </a:r>
            <a:r>
              <a:rPr lang="en-US" sz="2400" dirty="0" smtClean="0">
                <a:latin typeface="Apple Symbols"/>
                <a:cs typeface="Apple Symbols"/>
              </a:rPr>
              <a:t> </a:t>
            </a:r>
            <a:r>
              <a:rPr lang="en-US" sz="2400" dirty="0" err="1" smtClean="0">
                <a:latin typeface="Apple Symbols"/>
                <a:cs typeface="Apple Symbols"/>
              </a:rPr>
              <a:t>الموارد</a:t>
            </a:r>
            <a:r>
              <a:rPr lang="en-US" sz="2400" dirty="0" smtClean="0">
                <a:latin typeface="Apple Symbols"/>
                <a:cs typeface="Apple Symbols"/>
              </a:rPr>
              <a:t> </a:t>
            </a:r>
            <a:r>
              <a:rPr lang="en-US" sz="2400" dirty="0" err="1" smtClean="0">
                <a:latin typeface="Apple Symbols"/>
                <a:cs typeface="Apple Symbols"/>
              </a:rPr>
              <a:t>البشریة</a:t>
            </a:r>
            <a:r>
              <a:rPr lang="en-US" sz="2400" dirty="0" smtClean="0">
                <a:latin typeface="Apple Symbols"/>
                <a:cs typeface="Apple Symbols"/>
              </a:rPr>
              <a:t>               </a:t>
            </a:r>
            <a:r>
              <a:rPr lang="en-US" sz="2400" dirty="0" err="1" smtClean="0">
                <a:latin typeface="Apple Symbols"/>
                <a:cs typeface="Apple Symbols"/>
              </a:rPr>
              <a:t>مدیر</a:t>
            </a:r>
            <a:r>
              <a:rPr lang="en-US" sz="2400" dirty="0" smtClean="0">
                <a:latin typeface="Apple Symbols"/>
                <a:cs typeface="Apple Symbols"/>
              </a:rPr>
              <a:t> </a:t>
            </a:r>
            <a:r>
              <a:rPr lang="en-US" sz="2400" dirty="0" err="1" smtClean="0">
                <a:latin typeface="Apple Symbols"/>
                <a:cs typeface="Apple Symbols"/>
              </a:rPr>
              <a:t>المالیة</a:t>
            </a:r>
            <a:endParaRPr lang="en-US" sz="2400" dirty="0">
              <a:latin typeface="Apple Symbols"/>
              <a:cs typeface="Apple Symbols"/>
            </a:endParaRPr>
          </a:p>
        </p:txBody>
      </p:sp>
      <p:sp>
        <p:nvSpPr>
          <p:cNvPr id="13" name="TextBox 12"/>
          <p:cNvSpPr txBox="1"/>
          <p:nvPr/>
        </p:nvSpPr>
        <p:spPr>
          <a:xfrm>
            <a:off x="4716016" y="980728"/>
            <a:ext cx="2664296" cy="830997"/>
          </a:xfrm>
          <a:prstGeom prst="rect">
            <a:avLst/>
          </a:prstGeom>
          <a:noFill/>
        </p:spPr>
        <p:txBody>
          <a:bodyPr wrap="square" rtlCol="0">
            <a:spAutoFit/>
          </a:bodyPr>
          <a:lstStyle/>
          <a:p>
            <a:pPr algn="ctr"/>
            <a:r>
              <a:rPr lang="en-US" sz="4800" dirty="0" err="1" smtClean="0">
                <a:latin typeface="Apple Symbols"/>
                <a:cs typeface="Apple Symbols"/>
              </a:rPr>
              <a:t>التنظیم</a:t>
            </a:r>
            <a:endParaRPr lang="en-US" sz="4800" dirty="0">
              <a:solidFill>
                <a:schemeClr val="accent1">
                  <a:lumMod val="50000"/>
                </a:schemeClr>
              </a:solidFill>
              <a:latin typeface="Apple Symbols"/>
              <a:cs typeface="Apple Symbols"/>
            </a:endParaRPr>
          </a:p>
        </p:txBody>
      </p:sp>
      <p:cxnSp>
        <p:nvCxnSpPr>
          <p:cNvPr id="23" name="Straight Arrow Connector 22"/>
          <p:cNvCxnSpPr/>
          <p:nvPr/>
        </p:nvCxnSpPr>
        <p:spPr>
          <a:xfrm>
            <a:off x="4788024" y="2636912"/>
            <a:ext cx="0" cy="720080"/>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7956376" y="2780928"/>
            <a:ext cx="0" cy="576064"/>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1763688" y="2780928"/>
            <a:ext cx="0" cy="576064"/>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1763688" y="2780928"/>
            <a:ext cx="6192688" cy="0"/>
          </a:xfrm>
          <a:prstGeom prst="line">
            <a:avLst/>
          </a:prstGeom>
          <a:ln w="38100" cmpd="sng">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907704" y="908720"/>
            <a:ext cx="3168352" cy="830997"/>
          </a:xfrm>
          <a:prstGeom prst="rect">
            <a:avLst/>
          </a:prstGeom>
          <a:noFill/>
        </p:spPr>
        <p:txBody>
          <a:bodyPr wrap="square" rtlCol="0">
            <a:spAutoFit/>
          </a:bodyPr>
          <a:lstStyle/>
          <a:p>
            <a:pPr algn="ctr"/>
            <a:r>
              <a:rPr lang="en-US" sz="4800" dirty="0" smtClean="0">
                <a:solidFill>
                  <a:schemeClr val="accent1">
                    <a:lumMod val="50000"/>
                  </a:schemeClr>
                </a:solidFill>
                <a:latin typeface="Apple Symbols"/>
                <a:cs typeface="Apple Symbols"/>
              </a:rPr>
              <a:t>Organizing</a:t>
            </a:r>
            <a:endParaRPr lang="en-US" sz="4800" dirty="0">
              <a:solidFill>
                <a:schemeClr val="accent1">
                  <a:lumMod val="50000"/>
                </a:schemeClr>
              </a:solidFill>
              <a:latin typeface="Apple Symbols"/>
              <a:cs typeface="Apple Symbols"/>
            </a:endParaRPr>
          </a:p>
        </p:txBody>
      </p:sp>
    </p:spTree>
    <p:extLst>
      <p:ext uri="{BB962C8B-B14F-4D97-AF65-F5344CB8AC3E}">
        <p14:creationId xmlns:p14="http://schemas.microsoft.com/office/powerpoint/2010/main" val="1763765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dissolve">
                                      <p:cBhvr>
                                        <p:cTn id="23" dur="500"/>
                                        <p:tgtEl>
                                          <p:spTgt spid="2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500" fill="hold"/>
                                        <p:tgtEl>
                                          <p:spTgt spid="24"/>
                                        </p:tgtEl>
                                        <p:attrNameLst>
                                          <p:attrName>ppt_x</p:attrName>
                                        </p:attrNameLst>
                                      </p:cBhvr>
                                      <p:tavLst>
                                        <p:tav tm="0">
                                          <p:val>
                                            <p:strVal val="#ppt_x"/>
                                          </p:val>
                                        </p:tav>
                                        <p:tav tm="100000">
                                          <p:val>
                                            <p:strVal val="#ppt_x"/>
                                          </p:val>
                                        </p:tav>
                                      </p:tavLst>
                                    </p:anim>
                                    <p:anim calcmode="lin" valueType="num">
                                      <p:cBhvr additive="base">
                                        <p:cTn id="29"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ppt_x"/>
                                          </p:val>
                                        </p:tav>
                                        <p:tav tm="100000">
                                          <p:val>
                                            <p:strVal val="#ppt_x"/>
                                          </p:val>
                                        </p:tav>
                                      </p:tavLst>
                                    </p:anim>
                                    <p:anim calcmode="lin" valueType="num">
                                      <p:cBhvr additive="base">
                                        <p:cTn id="35"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nodeType="click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500" fill="hold"/>
                                        <p:tgtEl>
                                          <p:spTgt spid="25"/>
                                        </p:tgtEl>
                                        <p:attrNameLst>
                                          <p:attrName>ppt_x</p:attrName>
                                        </p:attrNameLst>
                                      </p:cBhvr>
                                      <p:tavLst>
                                        <p:tav tm="0">
                                          <p:val>
                                            <p:strVal val="#ppt_x"/>
                                          </p:val>
                                        </p:tav>
                                        <p:tav tm="100000">
                                          <p:val>
                                            <p:strVal val="#ppt_x"/>
                                          </p:val>
                                        </p:tav>
                                      </p:tavLst>
                                    </p:anim>
                                    <p:anim calcmode="lin" valueType="num">
                                      <p:cBhvr additive="base">
                                        <p:cTn id="41"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blinds(horizontal)">
                                      <p:cBhvr>
                                        <p:cTn id="46" dur="500"/>
                                        <p:tgtEl>
                                          <p:spTgt spid="4">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
                                            <p:bg/>
                                          </p:spTgt>
                                        </p:tgtEl>
                                        <p:attrNameLst>
                                          <p:attrName>style.visibility</p:attrName>
                                        </p:attrNameLst>
                                      </p:cBhvr>
                                      <p:to>
                                        <p:strVal val="visible"/>
                                      </p:to>
                                    </p:set>
                                    <p:anim calcmode="lin" valueType="num">
                                      <p:cBhvr additive="base">
                                        <p:cTn id="51"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bg/>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
                                            <p:txEl>
                                              <p:pRg st="0" end="0"/>
                                            </p:txEl>
                                          </p:spTgt>
                                        </p:tgtEl>
                                        <p:attrNameLst>
                                          <p:attrName>style.visibility</p:attrName>
                                        </p:attrNameLst>
                                      </p:cBhvr>
                                      <p:to>
                                        <p:strVal val="visible"/>
                                      </p:to>
                                    </p:set>
                                    <p:anim calcmode="lin" valueType="num">
                                      <p:cBhvr additive="base">
                                        <p:cTn id="5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3" grpId="0"/>
      <p:bldP spid="10"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846980"/>
          </a:xfrm>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x-none" sz="3600" dirty="0">
                <a:solidFill>
                  <a:schemeClr val="tx1"/>
                </a:solidFill>
                <a:latin typeface="Apple Symbols"/>
                <a:cs typeface="Apple Symbols"/>
              </a:rPr>
              <a:t>أولا / مفهوم التنظيم </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457200" y="1500174"/>
            <a:ext cx="8229600" cy="4824426"/>
          </a:xfrm>
        </p:spPr>
        <p:style>
          <a:lnRef idx="2">
            <a:schemeClr val="accent1"/>
          </a:lnRef>
          <a:fillRef idx="1">
            <a:schemeClr val="lt1"/>
          </a:fillRef>
          <a:effectRef idx="0">
            <a:schemeClr val="accent1"/>
          </a:effectRef>
          <a:fontRef idx="minor">
            <a:schemeClr val="dk1"/>
          </a:fontRef>
        </p:style>
        <p:txBody>
          <a:bodyPr>
            <a:noAutofit/>
          </a:bodyPr>
          <a:lstStyle/>
          <a:p>
            <a:pPr marL="0" indent="0" algn="r" rtl="1">
              <a:buNone/>
            </a:pPr>
            <a:r>
              <a:rPr lang="x-none" sz="2500" dirty="0">
                <a:solidFill>
                  <a:schemeClr val="tx1"/>
                </a:solidFill>
                <a:latin typeface="Apple Symbols"/>
                <a:cs typeface="Apple Symbols"/>
              </a:rPr>
              <a:t>هو مجمل الأنشطة التي تتعلق بترتيب استخدامات الموارد المختلفة لغرض الوصول إلى أهداف معينة عن طريق تجميع الموارد البشرية والمادية في وحدات عمل محددة .</a:t>
            </a:r>
            <a:endParaRPr lang="en-US" sz="2500" dirty="0">
              <a:solidFill>
                <a:schemeClr val="tx1"/>
              </a:solidFill>
              <a:latin typeface="Apple Symbols"/>
              <a:cs typeface="Apple Symbols"/>
            </a:endParaRPr>
          </a:p>
          <a:p>
            <a:pPr marL="0" indent="0" algn="r" rtl="1">
              <a:buNone/>
            </a:pPr>
            <a:r>
              <a:rPr lang="x-none" sz="2500" dirty="0">
                <a:solidFill>
                  <a:schemeClr val="tx1"/>
                </a:solidFill>
                <a:latin typeface="Apple Symbols"/>
                <a:cs typeface="Apple Symbols"/>
              </a:rPr>
              <a:t>وتتجلى أهمية التنظيم في كونه الخطوة الأولى التي يعتمدها المديرون في تفعيل الخطط وتنفيذها، فبدون التنظيم لا</a:t>
            </a:r>
            <a:r>
              <a:rPr lang="ar-IQ" sz="2500" dirty="0">
                <a:solidFill>
                  <a:schemeClr val="tx1"/>
                </a:solidFill>
                <a:latin typeface="Apple Symbols"/>
                <a:cs typeface="Apple Symbols"/>
              </a:rPr>
              <a:t> </a:t>
            </a:r>
            <a:r>
              <a:rPr lang="x-none" sz="2500" dirty="0">
                <a:solidFill>
                  <a:schemeClr val="tx1"/>
                </a:solidFill>
                <a:latin typeface="Apple Symbols"/>
                <a:cs typeface="Apple Symbols"/>
              </a:rPr>
              <a:t>يمكن انجاز الأهداف الواردة في الخطط،</a:t>
            </a:r>
            <a:r>
              <a:rPr lang="en-US" sz="2500" dirty="0">
                <a:solidFill>
                  <a:schemeClr val="tx1"/>
                </a:solidFill>
                <a:latin typeface="Apple Symbols"/>
                <a:cs typeface="Apple Symbols"/>
              </a:rPr>
              <a:t> </a:t>
            </a:r>
            <a:r>
              <a:rPr lang="x-none" sz="2500" dirty="0">
                <a:solidFill>
                  <a:schemeClr val="tx1"/>
                </a:solidFill>
                <a:latin typeface="Apple Symbols"/>
                <a:cs typeface="Apple Symbols"/>
              </a:rPr>
              <a:t>وكذلك فان التنظيم يديم العلاقة بين مختلف موارد المنظمة من خلال تشخيص أي الموارد تستخدم ولأي الأنشطة ومتى وكيف تستخدم .</a:t>
            </a:r>
            <a:endParaRPr lang="en-US" sz="2500" dirty="0">
              <a:solidFill>
                <a:schemeClr val="tx1"/>
              </a:solidFill>
              <a:latin typeface="Apple Symbols"/>
              <a:cs typeface="Apple Symbols"/>
            </a:endParaRPr>
          </a:p>
          <a:p>
            <a:pPr marL="0" indent="0" algn="r" rtl="1">
              <a:buNone/>
            </a:pPr>
            <a:r>
              <a:rPr lang="x-none" sz="2500" dirty="0">
                <a:solidFill>
                  <a:schemeClr val="tx1"/>
                </a:solidFill>
                <a:latin typeface="Apple Symbols"/>
                <a:cs typeface="Apple Symbols"/>
              </a:rPr>
              <a:t>وخلاصة فأن التنظيم بحد ذاته نظام فرعي وأساسي وجزء من النظام الإداري في المنظمة لذا فانه يحتاج إلى تخصيص جزء من موارد المنظمة </a:t>
            </a:r>
            <a:r>
              <a:rPr lang="x-none" sz="2500" dirty="0" err="1">
                <a:solidFill>
                  <a:schemeClr val="tx1"/>
                </a:solidFill>
                <a:latin typeface="Apple Symbols"/>
                <a:cs typeface="Apple Symbols"/>
              </a:rPr>
              <a:t>كمدخلات</a:t>
            </a:r>
            <a:r>
              <a:rPr lang="x-none" sz="2500" dirty="0">
                <a:solidFill>
                  <a:schemeClr val="tx1"/>
                </a:solidFill>
                <a:latin typeface="Apple Symbols"/>
                <a:cs typeface="Apple Symbols"/>
              </a:rPr>
              <a:t> لها لكي يقوم باستخدامها وفق الأسس والطرق الصحيحة لغرض وضع هيكل تنظيمي فاعل للمنظمة .</a:t>
            </a:r>
            <a:endParaRPr lang="en-US" sz="2500" dirty="0">
              <a:solidFill>
                <a:schemeClr val="tx1"/>
              </a:solidFill>
              <a:latin typeface="Apple Symbols"/>
              <a:cs typeface="Apple Symbols"/>
            </a:endParaRPr>
          </a:p>
          <a:p>
            <a:pPr marL="0" indent="0" algn="r" rtl="1">
              <a:buNone/>
            </a:pPr>
            <a:endParaRPr lang="ar-IQ" sz="2500"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93</a:t>
            </a:fld>
            <a:endParaRPr lang="ar-IQ"/>
          </a:p>
        </p:txBody>
      </p:sp>
    </p:spTree>
    <p:extLst>
      <p:ext uri="{BB962C8B-B14F-4D97-AF65-F5344CB8AC3E}">
        <p14:creationId xmlns:p14="http://schemas.microsoft.com/office/powerpoint/2010/main" val="359294570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846980"/>
          </a:xfrm>
          <a:ln/>
        </p:spPr>
        <p:style>
          <a:lnRef idx="2">
            <a:schemeClr val="accent1"/>
          </a:lnRef>
          <a:fillRef idx="1">
            <a:schemeClr val="lt1"/>
          </a:fillRef>
          <a:effectRef idx="0">
            <a:schemeClr val="accent1"/>
          </a:effectRef>
          <a:fontRef idx="minor">
            <a:schemeClr val="dk1"/>
          </a:fontRef>
        </p:style>
        <p:txBody>
          <a:bodyPr vert="horz" wrap="square" lIns="91440" tIns="45720" rIns="91440" bIns="91440" numCol="1" anchor="b" anchorCtr="0" compatLnSpc="1">
            <a:prstTxWarp prst="textNoShape">
              <a:avLst/>
            </a:prstTxWarp>
            <a:normAutofit/>
          </a:bodyPr>
          <a:lstStyle/>
          <a:p>
            <a:pPr algn="ctr"/>
            <a:r>
              <a:rPr lang="x-none" sz="2600" dirty="0">
                <a:solidFill>
                  <a:schemeClr val="tx1"/>
                </a:solidFill>
                <a:latin typeface="Apple Symbols"/>
                <a:cs typeface="Apple Symbols"/>
              </a:rPr>
              <a:t>ثانيا / انواع التنظيم</a:t>
            </a:r>
            <a:endParaRPr lang="ar-IQ" sz="2600" dirty="0">
              <a:solidFill>
                <a:schemeClr val="tx1"/>
              </a:solidFill>
              <a:latin typeface="Apple Symbols"/>
              <a:cs typeface="Apple Symbols"/>
            </a:endParaRPr>
          </a:p>
        </p:txBody>
      </p:sp>
      <p:sp>
        <p:nvSpPr>
          <p:cNvPr id="3" name="عنصر نائب للمحتوى 2"/>
          <p:cNvSpPr>
            <a:spLocks noGrp="1"/>
          </p:cNvSpPr>
          <p:nvPr>
            <p:ph idx="1"/>
          </p:nvPr>
        </p:nvSpPr>
        <p:spPr>
          <a:xfrm>
            <a:off x="457200" y="1500174"/>
            <a:ext cx="8229600" cy="4824426"/>
          </a:xfr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Autofit/>
          </a:bodyPr>
          <a:lstStyle/>
          <a:p>
            <a:pPr marL="0" indent="0" algn="r" rtl="1">
              <a:buNone/>
            </a:pPr>
            <a:r>
              <a:rPr lang="x-none" dirty="0">
                <a:solidFill>
                  <a:schemeClr val="tx1"/>
                </a:solidFill>
                <a:latin typeface="Apple Symbols"/>
                <a:cs typeface="Apple Symbols"/>
              </a:rPr>
              <a:t>في كل منظمة يوجد نوعان من التنظيم هما :</a:t>
            </a:r>
          </a:p>
          <a:p>
            <a:pPr marL="0" indent="0" algn="r" rtl="1">
              <a:buNone/>
            </a:pPr>
            <a:endParaRPr lang="x-none" dirty="0">
              <a:solidFill>
                <a:schemeClr val="tx1"/>
              </a:solidFill>
              <a:latin typeface="Apple Symbols"/>
              <a:cs typeface="Apple Symbols"/>
            </a:endParaRPr>
          </a:p>
          <a:p>
            <a:pPr marL="0" indent="0" algn="r" rtl="1">
              <a:buNone/>
            </a:pPr>
            <a:r>
              <a:rPr lang="x-none" dirty="0">
                <a:solidFill>
                  <a:schemeClr val="tx1"/>
                </a:solidFill>
                <a:latin typeface="Apple Symbols"/>
                <a:cs typeface="Apple Symbols"/>
              </a:rPr>
              <a:t>1- </a:t>
            </a:r>
            <a:r>
              <a:rPr lang="x-none" dirty="0">
                <a:solidFill>
                  <a:srgbClr val="FF0000"/>
                </a:solidFill>
                <a:latin typeface="Apple Symbols"/>
                <a:cs typeface="Apple Symbols"/>
              </a:rPr>
              <a:t>التنظيم الرسمي </a:t>
            </a:r>
          </a:p>
          <a:p>
            <a:pPr marL="0" indent="0" algn="r" rtl="1">
              <a:buNone/>
            </a:pPr>
            <a:r>
              <a:rPr lang="x-none" dirty="0">
                <a:solidFill>
                  <a:schemeClr val="tx1"/>
                </a:solidFill>
                <a:latin typeface="Apple Symbols"/>
                <a:cs typeface="Apple Symbols"/>
              </a:rPr>
              <a:t>ويقصد به التنظيم الذي يهتم بالهيكل التنظيمي وبتحديد العلاقات والمستويات و تقسيم الاعمال و توزيع الاختصاصات فهو يشمل القواعد التي تطبقها الادارة .</a:t>
            </a:r>
          </a:p>
          <a:p>
            <a:pPr marL="0" indent="0" algn="r" rtl="1">
              <a:buNone/>
            </a:pPr>
            <a:endParaRPr lang="x-none" dirty="0">
              <a:solidFill>
                <a:schemeClr val="tx1"/>
              </a:solidFill>
              <a:latin typeface="Apple Symbols"/>
              <a:cs typeface="Apple Symbols"/>
            </a:endParaRPr>
          </a:p>
          <a:p>
            <a:pPr marL="0" indent="0" algn="r" rtl="1">
              <a:buNone/>
            </a:pPr>
            <a:r>
              <a:rPr lang="x-none" dirty="0">
                <a:solidFill>
                  <a:schemeClr val="tx1"/>
                </a:solidFill>
                <a:latin typeface="Apple Symbols"/>
                <a:cs typeface="Apple Symbols"/>
              </a:rPr>
              <a:t>2- </a:t>
            </a:r>
            <a:r>
              <a:rPr lang="x-none" dirty="0">
                <a:solidFill>
                  <a:srgbClr val="FF0000"/>
                </a:solidFill>
                <a:latin typeface="Apple Symbols"/>
                <a:cs typeface="Apple Symbols"/>
              </a:rPr>
              <a:t>التنظيم غير الرسمي</a:t>
            </a:r>
          </a:p>
          <a:p>
            <a:pPr marL="0" indent="0" algn="r" rtl="1">
              <a:buNone/>
            </a:pPr>
            <a:r>
              <a:rPr lang="x-none" dirty="0">
                <a:solidFill>
                  <a:schemeClr val="tx1"/>
                </a:solidFill>
                <a:latin typeface="Apple Symbols"/>
                <a:cs typeface="Apple Symbols"/>
              </a:rPr>
              <a:t>فهو التنظيم الذي ينشأ بطريقة غير مقصودة نتيجة للتفاعل الطبيعي بين الافراد العاملين و يعبر عن العلاقات غير الرسمية بين اعضاء المنظمة .</a:t>
            </a: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94</a:t>
            </a:fld>
            <a:endParaRPr lang="ar-IQ"/>
          </a:p>
        </p:txBody>
      </p:sp>
    </p:spTree>
    <p:extLst>
      <p:ext uri="{BB962C8B-B14F-4D97-AF65-F5344CB8AC3E}">
        <p14:creationId xmlns:p14="http://schemas.microsoft.com/office/powerpoint/2010/main" val="78113594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iterate type="lt">
                                    <p:tmPct val="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iterate type="lt">
                                    <p:tmPct val="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iterate type="lt">
                                    <p:tmPct val="0"/>
                                  </p:iterate>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iterate type="lt">
                                    <p:tmPct val="0"/>
                                  </p:iterate>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trips(down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846980"/>
          </a:xfrm>
        </p:spPr>
        <p:style>
          <a:lnRef idx="2">
            <a:schemeClr val="accent1"/>
          </a:lnRef>
          <a:fillRef idx="1">
            <a:schemeClr val="lt1"/>
          </a:fillRef>
          <a:effectRef idx="0">
            <a:schemeClr val="accent1"/>
          </a:effectRef>
          <a:fontRef idx="minor">
            <a:schemeClr val="dk1"/>
          </a:fontRef>
        </p:style>
        <p:txBody>
          <a:bodyPr>
            <a:normAutofit/>
          </a:bodyPr>
          <a:lstStyle/>
          <a:p>
            <a:pPr algn="ctr"/>
            <a:r>
              <a:rPr lang="x-none" sz="3600" dirty="0">
                <a:solidFill>
                  <a:schemeClr val="tx1"/>
                </a:solidFill>
                <a:latin typeface="Apple Symbols"/>
                <a:cs typeface="Apple Symbols"/>
              </a:rPr>
              <a:t>ثالثا / الهيكل التنظيمي</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467544" y="1556792"/>
            <a:ext cx="8229600" cy="2072842"/>
          </a:xfr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rmAutofit/>
          </a:bodyPr>
          <a:lstStyle/>
          <a:p>
            <a:pPr marL="0" indent="0" algn="r" rtl="1">
              <a:buNone/>
            </a:pPr>
            <a:r>
              <a:rPr lang="x-none" dirty="0">
                <a:solidFill>
                  <a:schemeClr val="tx1"/>
                </a:solidFill>
                <a:latin typeface="Apple Symbols"/>
                <a:cs typeface="Apple Symbols"/>
              </a:rPr>
              <a:t>هو النظام الذي تحدد في اطاره المهام والعلاقات بين الوحدات و روابط الاتصالات بين اجزائه أو هو طار يوضح ادوار الافراد والجماعات في تحقيق اهداف المنظمة و المسؤول الذي يتبع له كل فرد وما يتمتع به كل فرد من سلطة اتخاذ القرار والربط بين مختلف الافراد والجماعات لتعمل معا وحدة متكاملة لتحقيق اهداف المنظمة .</a:t>
            </a:r>
            <a:endParaRPr lang="en-US" dirty="0">
              <a:solidFill>
                <a:schemeClr val="tx1"/>
              </a:solidFill>
              <a:latin typeface="Apple Symbols"/>
              <a:cs typeface="Apple Symbols"/>
            </a:endParaRPr>
          </a:p>
          <a:p>
            <a:pPr marL="0" indent="0" algn="r" rtl="1">
              <a:buNone/>
            </a:pPr>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95</a:t>
            </a:fld>
            <a:endParaRPr lang="ar-IQ"/>
          </a:p>
        </p:txBody>
      </p:sp>
      <p:graphicFrame>
        <p:nvGraphicFramePr>
          <p:cNvPr id="6" name="Diagram 5"/>
          <p:cNvGraphicFramePr/>
          <p:nvPr>
            <p:extLst>
              <p:ext uri="{D42A27DB-BD31-4B8C-83A1-F6EECF244321}">
                <p14:modId xmlns:p14="http://schemas.microsoft.com/office/powerpoint/2010/main" val="3915713795"/>
              </p:ext>
            </p:extLst>
          </p:nvPr>
        </p:nvGraphicFramePr>
        <p:xfrm>
          <a:off x="1763688" y="3789040"/>
          <a:ext cx="5280248" cy="275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18623"/>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918418"/>
          </a:xfrm>
          <a:noFill/>
          <a:ln>
            <a:no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x-none" sz="3600" dirty="0">
                <a:solidFill>
                  <a:schemeClr val="tx1"/>
                </a:solidFill>
                <a:latin typeface="Apple Symbols"/>
                <a:cs typeface="Apple Symbols"/>
              </a:rPr>
              <a:t>رابعا / المركزية واللامركزية في التنظيم </a:t>
            </a:r>
            <a:endParaRPr lang="ar-IQ" sz="3600" dirty="0">
              <a:solidFill>
                <a:schemeClr val="tx1"/>
              </a:solidFill>
              <a:latin typeface="Apple Symbols"/>
              <a:cs typeface="Apple Symbols"/>
            </a:endParaRPr>
          </a:p>
        </p:txBody>
      </p:sp>
      <p:sp>
        <p:nvSpPr>
          <p:cNvPr id="3" name="عنصر نائب للمحتوى 2"/>
          <p:cNvSpPr>
            <a:spLocks noGrp="1"/>
          </p:cNvSpPr>
          <p:nvPr>
            <p:ph idx="1"/>
          </p:nvPr>
        </p:nvSpPr>
        <p:spPr>
          <a:xfrm>
            <a:off x="385762" y="1285860"/>
            <a:ext cx="8472518" cy="5214974"/>
          </a:xfrm>
        </p:spPr>
        <p:style>
          <a:lnRef idx="2">
            <a:schemeClr val="accent1"/>
          </a:lnRef>
          <a:fillRef idx="1">
            <a:schemeClr val="lt1"/>
          </a:fillRef>
          <a:effectRef idx="0">
            <a:schemeClr val="accent1"/>
          </a:effectRef>
          <a:fontRef idx="minor">
            <a:schemeClr val="dk1"/>
          </a:fontRef>
        </p:style>
        <p:txBody>
          <a:bodyPr>
            <a:noAutofit/>
          </a:bodyPr>
          <a:lstStyle/>
          <a:p>
            <a:pPr algn="r" rtl="1">
              <a:buNone/>
            </a:pPr>
            <a:r>
              <a:rPr lang="x-none" dirty="0">
                <a:solidFill>
                  <a:schemeClr val="tx1"/>
                </a:solidFill>
                <a:latin typeface="Apple Symbols"/>
                <a:cs typeface="Apple Symbols"/>
              </a:rPr>
              <a:t>أولا / </a:t>
            </a:r>
            <a:r>
              <a:rPr lang="x-none" dirty="0">
                <a:solidFill>
                  <a:srgbClr val="FF0000"/>
                </a:solidFill>
                <a:latin typeface="Apple Symbols"/>
                <a:cs typeface="Apple Symbols"/>
              </a:rPr>
              <a:t>المركزية الإدارية:</a:t>
            </a:r>
            <a:endParaRPr lang="en-US" dirty="0">
              <a:solidFill>
                <a:srgbClr val="FF0000"/>
              </a:solidFill>
              <a:latin typeface="Apple Symbols"/>
              <a:cs typeface="Apple Symbols"/>
            </a:endParaRPr>
          </a:p>
          <a:p>
            <a:pPr algn="r" rtl="1">
              <a:buNone/>
            </a:pPr>
            <a:r>
              <a:rPr lang="ar-IQ" dirty="0">
                <a:solidFill>
                  <a:schemeClr val="tx1"/>
                </a:solidFill>
                <a:latin typeface="Apple Symbols"/>
                <a:cs typeface="Apple Symbols"/>
              </a:rPr>
              <a:t>  </a:t>
            </a:r>
            <a:r>
              <a:rPr lang="x-none" dirty="0">
                <a:solidFill>
                  <a:schemeClr val="tx1"/>
                </a:solidFill>
                <a:latin typeface="Apple Symbols"/>
                <a:cs typeface="Apple Symbols"/>
              </a:rPr>
              <a:t>هي</a:t>
            </a:r>
            <a:r>
              <a:rPr lang="en-US" dirty="0">
                <a:solidFill>
                  <a:schemeClr val="tx1"/>
                </a:solidFill>
                <a:latin typeface="Apple Symbols"/>
                <a:cs typeface="Apple Symbols"/>
              </a:rPr>
              <a:t> </a:t>
            </a:r>
            <a:r>
              <a:rPr lang="x-none" dirty="0">
                <a:solidFill>
                  <a:schemeClr val="tx1"/>
                </a:solidFill>
                <a:latin typeface="Apple Symbols"/>
                <a:cs typeface="Apple Symbols"/>
              </a:rPr>
              <a:t>الاحتفاظ بالصلاحيات جميعا في يد شخص واحد أو مستوى إداري عال بحيث لا</a:t>
            </a:r>
            <a:r>
              <a:rPr lang="ar-IQ" dirty="0">
                <a:solidFill>
                  <a:schemeClr val="tx1"/>
                </a:solidFill>
                <a:latin typeface="Apple Symbols"/>
                <a:cs typeface="Apple Symbols"/>
              </a:rPr>
              <a:t> </a:t>
            </a:r>
            <a:r>
              <a:rPr lang="x-none" dirty="0">
                <a:solidFill>
                  <a:schemeClr val="tx1"/>
                </a:solidFill>
                <a:latin typeface="Apple Symbols"/>
                <a:cs typeface="Apple Symbols"/>
              </a:rPr>
              <a:t>يسمح للمستوى الأدنى التصرف إلا بناء على تعليمات من هذا الشخص أو ذاك المستوى أو بعد حصول موافقته .</a:t>
            </a:r>
            <a:endParaRPr lang="en-US" dirty="0">
              <a:solidFill>
                <a:schemeClr val="tx1"/>
              </a:solidFill>
              <a:latin typeface="Apple Symbols"/>
              <a:cs typeface="Apple Symbols"/>
            </a:endParaRPr>
          </a:p>
          <a:p>
            <a:pPr algn="r" rtl="1">
              <a:buNone/>
            </a:pPr>
            <a:r>
              <a:rPr lang="x-none" dirty="0">
                <a:solidFill>
                  <a:schemeClr val="tx1"/>
                </a:solidFill>
                <a:latin typeface="Apple Symbols"/>
                <a:cs typeface="Apple Symbols"/>
              </a:rPr>
              <a:t>ثانيا/  </a:t>
            </a:r>
            <a:r>
              <a:rPr lang="x-none" dirty="0">
                <a:solidFill>
                  <a:srgbClr val="FF0000"/>
                </a:solidFill>
                <a:latin typeface="Apple Symbols"/>
                <a:cs typeface="Apple Symbols"/>
              </a:rPr>
              <a:t>اللامركزية الإدارية: </a:t>
            </a:r>
            <a:endParaRPr lang="en-US" dirty="0">
              <a:solidFill>
                <a:srgbClr val="FF0000"/>
              </a:solidFill>
              <a:latin typeface="Apple Symbols"/>
              <a:cs typeface="Apple Symbols"/>
            </a:endParaRPr>
          </a:p>
          <a:p>
            <a:pPr algn="r" rtl="1">
              <a:buNone/>
            </a:pPr>
            <a:r>
              <a:rPr lang="ar-IQ" dirty="0">
                <a:solidFill>
                  <a:schemeClr val="tx1"/>
                </a:solidFill>
                <a:latin typeface="Apple Symbols"/>
                <a:cs typeface="Apple Symbols"/>
              </a:rPr>
              <a:t>   </a:t>
            </a:r>
            <a:r>
              <a:rPr lang="x-none" dirty="0">
                <a:solidFill>
                  <a:schemeClr val="tx1"/>
                </a:solidFill>
                <a:latin typeface="Apple Symbols"/>
                <a:cs typeface="Apple Symbols"/>
              </a:rPr>
              <a:t>أنها أسلوب إداري يقوم على توزيع الصلاحيات بين المدير ومساعديه حيث يخول المدير بعض من صلاحياته في التصرف واتخاذ القرارات بما يمكنه من ممارسة مسؤولياتهم الموكلة إليهم .</a:t>
            </a:r>
            <a:endParaRPr lang="en-US" dirty="0">
              <a:solidFill>
                <a:schemeClr val="tx1"/>
              </a:solidFill>
              <a:latin typeface="Apple Symbols"/>
              <a:cs typeface="Apple Symbols"/>
            </a:endParaRPr>
          </a:p>
          <a:p>
            <a:pPr algn="r" rtl="1"/>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96</a:t>
            </a:fld>
            <a:endParaRPr lang="ar-IQ"/>
          </a:p>
        </p:txBody>
      </p:sp>
    </p:spTree>
    <p:extLst>
      <p:ext uri="{BB962C8B-B14F-4D97-AF65-F5344CB8AC3E}">
        <p14:creationId xmlns:p14="http://schemas.microsoft.com/office/powerpoint/2010/main" val="243800816"/>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727474"/>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x-none" sz="2800" dirty="0">
                <a:solidFill>
                  <a:schemeClr val="tx1"/>
                </a:solidFill>
                <a:latin typeface="Apple Symbols"/>
                <a:cs typeface="Apple Symbols"/>
              </a:rPr>
              <a:t>خامسا / العوامل التي تدفع المنظمة باتجاه المركزية واللامركزية:</a:t>
            </a:r>
            <a:endParaRPr lang="ar-IQ" sz="2800" dirty="0">
              <a:solidFill>
                <a:schemeClr val="tx1"/>
              </a:solidFill>
              <a:latin typeface="Apple Symbols"/>
              <a:cs typeface="Apple Symbols"/>
            </a:endParaRPr>
          </a:p>
        </p:txBody>
      </p:sp>
      <p:sp>
        <p:nvSpPr>
          <p:cNvPr id="3" name="عنصر نائب للمحتوى 2"/>
          <p:cNvSpPr>
            <a:spLocks noGrp="1"/>
          </p:cNvSpPr>
          <p:nvPr>
            <p:ph idx="1"/>
          </p:nvPr>
        </p:nvSpPr>
        <p:spPr>
          <a:xfrm>
            <a:off x="285720" y="1500174"/>
            <a:ext cx="8572560" cy="4824426"/>
          </a:xfrm>
        </p:spPr>
        <p:style>
          <a:lnRef idx="2">
            <a:schemeClr val="accent1"/>
          </a:lnRef>
          <a:fillRef idx="1">
            <a:schemeClr val="lt1"/>
          </a:fillRef>
          <a:effectRef idx="0">
            <a:schemeClr val="accent1"/>
          </a:effectRef>
          <a:fontRef idx="minor">
            <a:schemeClr val="dk1"/>
          </a:fontRef>
        </p:style>
        <p:txBody>
          <a:bodyPr>
            <a:normAutofit/>
          </a:bodyPr>
          <a:lstStyle/>
          <a:p>
            <a:pPr marL="514350" indent="-514350" algn="r" rtl="1">
              <a:buClr>
                <a:schemeClr val="accent6">
                  <a:lumMod val="50000"/>
                </a:schemeClr>
              </a:buClr>
              <a:buFont typeface="+mj-lt"/>
              <a:buAutoNum type="arabicPeriod"/>
            </a:pPr>
            <a:r>
              <a:rPr lang="x-none" dirty="0">
                <a:solidFill>
                  <a:srgbClr val="FF0000"/>
                </a:solidFill>
                <a:latin typeface="Apple Symbols"/>
                <a:cs typeface="Apple Symbols"/>
              </a:rPr>
              <a:t>أهمية القرارات:</a:t>
            </a:r>
            <a:endParaRPr lang="en-US" dirty="0">
              <a:solidFill>
                <a:srgbClr val="FF0000"/>
              </a:solidFill>
              <a:latin typeface="Apple Symbols"/>
              <a:cs typeface="Apple Symbols"/>
            </a:endParaRPr>
          </a:p>
          <a:p>
            <a:pPr marL="514350" indent="-514350" algn="r" rtl="1">
              <a:buClr>
                <a:schemeClr val="accent6">
                  <a:lumMod val="50000"/>
                </a:schemeClr>
              </a:buClr>
              <a:buNone/>
            </a:pPr>
            <a:r>
              <a:rPr lang="ar-IQ" dirty="0">
                <a:solidFill>
                  <a:schemeClr val="tx1"/>
                </a:solidFill>
                <a:latin typeface="Apple Symbols"/>
                <a:cs typeface="Apple Symbols"/>
              </a:rPr>
              <a:t>     </a:t>
            </a:r>
            <a:r>
              <a:rPr lang="x-none" dirty="0">
                <a:solidFill>
                  <a:schemeClr val="tx1"/>
                </a:solidFill>
                <a:latin typeface="Apple Symbols"/>
                <a:cs typeface="Apple Symbols"/>
              </a:rPr>
              <a:t> تحتفظ الإدارة العليا غالبا صلاحيات اتخاذ القرارات المهمة والمؤثرة التي تتعلق بسياساتها وأهدافها وسمعتها ومركزها بيدها في هذه الحالة تتبع المنظمة المركزية الإدارية . أما القرارات الأقل أهمية والتي ليس لها تأثير في مسيرة المنظمة فيتم تخويل المديرين في المستويات الوسطى أو الدنيا اتخاذها ، في هذه الحالة تتبع المنظمة اللامركزية .</a:t>
            </a:r>
            <a:endParaRPr lang="en-US" dirty="0">
              <a:solidFill>
                <a:schemeClr val="tx1"/>
              </a:solidFill>
              <a:latin typeface="Apple Symbols"/>
              <a:cs typeface="Apple Symbols"/>
            </a:endParaRPr>
          </a:p>
          <a:p>
            <a:pPr marL="0" indent="0" algn="r" rtl="1">
              <a:buClr>
                <a:schemeClr val="accent6">
                  <a:lumMod val="50000"/>
                </a:schemeClr>
              </a:buClr>
              <a:buNone/>
            </a:pPr>
            <a:r>
              <a:rPr lang="en-US" dirty="0" smtClean="0">
                <a:solidFill>
                  <a:schemeClr val="tx1"/>
                </a:solidFill>
                <a:latin typeface="Apple Symbols"/>
                <a:cs typeface="Apple Symbols"/>
              </a:rPr>
              <a:t>2. </a:t>
            </a:r>
            <a:r>
              <a:rPr lang="x-none" dirty="0" smtClean="0">
                <a:solidFill>
                  <a:srgbClr val="FF0000"/>
                </a:solidFill>
                <a:latin typeface="Apple Symbols"/>
                <a:cs typeface="Apple Symbols"/>
              </a:rPr>
              <a:t>حجم </a:t>
            </a:r>
            <a:r>
              <a:rPr lang="x-none" dirty="0">
                <a:solidFill>
                  <a:srgbClr val="FF0000"/>
                </a:solidFill>
                <a:latin typeface="Apple Symbols"/>
                <a:cs typeface="Apple Symbols"/>
              </a:rPr>
              <a:t>المنظمة:</a:t>
            </a:r>
            <a:endParaRPr lang="ar-IQ" dirty="0">
              <a:solidFill>
                <a:srgbClr val="FF0000"/>
              </a:solidFill>
              <a:latin typeface="Apple Symbols"/>
              <a:cs typeface="Apple Symbols"/>
            </a:endParaRPr>
          </a:p>
          <a:p>
            <a:pPr marL="514350" indent="-514350" algn="r" rtl="1">
              <a:buClr>
                <a:schemeClr val="accent6">
                  <a:lumMod val="50000"/>
                </a:schemeClr>
              </a:buClr>
              <a:buNone/>
            </a:pPr>
            <a:r>
              <a:rPr lang="ar-IQ" dirty="0">
                <a:solidFill>
                  <a:schemeClr val="tx1"/>
                </a:solidFill>
                <a:latin typeface="Apple Symbols"/>
                <a:cs typeface="Apple Symbols"/>
              </a:rPr>
              <a:t>    </a:t>
            </a:r>
            <a:r>
              <a:rPr lang="x-none" dirty="0">
                <a:solidFill>
                  <a:schemeClr val="tx1"/>
                </a:solidFill>
                <a:latin typeface="Apple Symbols"/>
                <a:cs typeface="Apple Symbols"/>
              </a:rPr>
              <a:t>يفضل إتباع المركزية الإدارية في المنظمات الصغيرة ، وكلما كبر حجمها كلما دعت الحاجة إلى إتباع اللامركزية الإدارية للحفاظ على الكفاءة الإدارية في أداء الأعمال .</a:t>
            </a:r>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97</a:t>
            </a:fld>
            <a:endParaRPr lang="ar-IQ"/>
          </a:p>
        </p:txBody>
      </p:sp>
    </p:spTree>
    <p:extLst>
      <p:ext uri="{BB962C8B-B14F-4D97-AF65-F5344CB8AC3E}">
        <p14:creationId xmlns:p14="http://schemas.microsoft.com/office/powerpoint/2010/main" val="1125698440"/>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329642" cy="5681682"/>
          </a:xfrm>
        </p:spPr>
        <p:style>
          <a:lnRef idx="2">
            <a:schemeClr val="accent1"/>
          </a:lnRef>
          <a:fillRef idx="1">
            <a:schemeClr val="lt1"/>
          </a:fillRef>
          <a:effectRef idx="0">
            <a:schemeClr val="accent1"/>
          </a:effectRef>
          <a:fontRef idx="minor">
            <a:schemeClr val="dk1"/>
          </a:fontRef>
        </p:style>
        <p:txBody>
          <a:bodyPr>
            <a:normAutofit/>
          </a:bodyPr>
          <a:lstStyle/>
          <a:p>
            <a:pPr marL="514350" indent="-514350" algn="r" rtl="1">
              <a:buClr>
                <a:schemeClr val="accent6">
                  <a:lumMod val="50000"/>
                </a:schemeClr>
              </a:buClr>
              <a:buFont typeface="+mj-lt"/>
              <a:buAutoNum type="arabicPeriod" startAt="3"/>
            </a:pPr>
            <a:r>
              <a:rPr lang="x-none" dirty="0">
                <a:solidFill>
                  <a:srgbClr val="FF0000"/>
                </a:solidFill>
                <a:latin typeface="Apple Symbols"/>
                <a:cs typeface="Apple Symbols"/>
              </a:rPr>
              <a:t>كفاءة المرؤوسين :</a:t>
            </a:r>
            <a:endParaRPr lang="en-US" dirty="0">
              <a:solidFill>
                <a:srgbClr val="FF0000"/>
              </a:solidFill>
              <a:latin typeface="Apple Symbols"/>
              <a:cs typeface="Apple Symbols"/>
            </a:endParaRPr>
          </a:p>
          <a:p>
            <a:pPr marL="514350" indent="-514350" algn="r" rtl="1">
              <a:buClr>
                <a:schemeClr val="accent6">
                  <a:lumMod val="50000"/>
                </a:schemeClr>
              </a:buClr>
              <a:buNone/>
            </a:pPr>
            <a:r>
              <a:rPr lang="ar-IQ" dirty="0">
                <a:solidFill>
                  <a:schemeClr val="tx1"/>
                </a:solidFill>
                <a:latin typeface="Apple Symbols"/>
                <a:cs typeface="Apple Symbols"/>
              </a:rPr>
              <a:t>     </a:t>
            </a:r>
            <a:r>
              <a:rPr lang="x-none" dirty="0">
                <a:solidFill>
                  <a:schemeClr val="tx1"/>
                </a:solidFill>
                <a:latin typeface="Apple Symbols"/>
                <a:cs typeface="Apple Symbols"/>
              </a:rPr>
              <a:t>تميل </a:t>
            </a:r>
            <a:r>
              <a:rPr lang="x-none" dirty="0" smtClean="0">
                <a:solidFill>
                  <a:schemeClr val="tx1"/>
                </a:solidFill>
                <a:latin typeface="Apple Symbols"/>
                <a:cs typeface="Apple Symbols"/>
              </a:rPr>
              <a:t>المنظمة </a:t>
            </a:r>
            <a:r>
              <a:rPr lang="x-none" dirty="0">
                <a:solidFill>
                  <a:schemeClr val="tx1"/>
                </a:solidFill>
                <a:latin typeface="Apple Symbols"/>
                <a:cs typeface="Apple Symbols"/>
              </a:rPr>
              <a:t>إلى إتباع اللامركزية الإدارية في حالة توفر المديرين الكفوئين في المستويات الإدارية الدنيا ، لان تخويل الصلاحية يتطلب توافر المديرين القادرين على اتخاذ القرارات وتحمل مسؤولياتها .وعند عدم توافر المديرين الكفوئين ممكن تطبيق المركزية الإدارية .</a:t>
            </a:r>
            <a:endParaRPr lang="ar-IQ" dirty="0">
              <a:solidFill>
                <a:schemeClr val="tx1"/>
              </a:solidFill>
              <a:latin typeface="Apple Symbols"/>
              <a:cs typeface="Apple Symbols"/>
            </a:endParaRPr>
          </a:p>
          <a:p>
            <a:pPr marL="0" indent="0" algn="r" rtl="1">
              <a:buClr>
                <a:schemeClr val="accent6">
                  <a:lumMod val="50000"/>
                </a:schemeClr>
              </a:buClr>
              <a:buNone/>
            </a:pPr>
            <a:r>
              <a:rPr lang="x-none" dirty="0">
                <a:solidFill>
                  <a:schemeClr val="tx1"/>
                </a:solidFill>
                <a:latin typeface="Apple Symbols"/>
                <a:cs typeface="Apple Symbols"/>
              </a:rPr>
              <a:t>4. </a:t>
            </a:r>
            <a:r>
              <a:rPr lang="x-none" dirty="0">
                <a:solidFill>
                  <a:srgbClr val="FF0000"/>
                </a:solidFill>
                <a:latin typeface="Apple Symbols"/>
                <a:cs typeface="Apple Symbols"/>
              </a:rPr>
              <a:t>المرحلة التي تمر بها المنظمة (عمر المنظمة ):</a:t>
            </a:r>
            <a:endParaRPr lang="ar-IQ" dirty="0">
              <a:solidFill>
                <a:srgbClr val="FF0000"/>
              </a:solidFill>
              <a:latin typeface="Apple Symbols"/>
              <a:cs typeface="Apple Symbols"/>
            </a:endParaRPr>
          </a:p>
          <a:p>
            <a:pPr marL="514350" indent="-514350" algn="r" rtl="1">
              <a:buClr>
                <a:schemeClr val="accent6">
                  <a:lumMod val="50000"/>
                </a:schemeClr>
              </a:buClr>
              <a:buNone/>
            </a:pPr>
            <a:r>
              <a:rPr lang="ar-IQ" dirty="0">
                <a:solidFill>
                  <a:schemeClr val="tx1"/>
                </a:solidFill>
                <a:latin typeface="Apple Symbols"/>
                <a:cs typeface="Apple Symbols"/>
              </a:rPr>
              <a:t>      </a:t>
            </a:r>
            <a:r>
              <a:rPr lang="x-none" dirty="0">
                <a:solidFill>
                  <a:schemeClr val="tx1"/>
                </a:solidFill>
                <a:latin typeface="Apple Symbols"/>
                <a:cs typeface="Apple Symbols"/>
              </a:rPr>
              <a:t> تتبع المنظمات الحديثة المركزية الإدارية في عملها، وتتجه نحو اللامركزية كلما توسعت واستقرت أسسها وتعليماتها لان المنظمات الحديثة تمر بمرحلة بناء وتغيير مستمرين وفي حالة عدم الاستقرار، لذا هي بحاجة إلى حصر الصلاحيات اتخاذ القرارات بيد الإدارة العليا وإتباع المركزية والعكس صحيح.</a:t>
            </a:r>
            <a:endParaRPr lang="ar-IQ" dirty="0">
              <a:solidFill>
                <a:schemeClr val="tx1"/>
              </a:solidFill>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98</a:t>
            </a:fld>
            <a:endParaRPr lang="ar-IQ"/>
          </a:p>
        </p:txBody>
      </p:sp>
    </p:spTree>
    <p:extLst>
      <p:ext uri="{BB962C8B-B14F-4D97-AF65-F5344CB8AC3E}">
        <p14:creationId xmlns:p14="http://schemas.microsoft.com/office/powerpoint/2010/main" val="2379456625"/>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329642" cy="5681682"/>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Clr>
                <a:schemeClr val="accent6">
                  <a:lumMod val="50000"/>
                </a:schemeClr>
              </a:buClr>
              <a:buNone/>
            </a:pPr>
            <a:r>
              <a:rPr lang="x-none" b="1" dirty="0" smtClean="0">
                <a:solidFill>
                  <a:srgbClr val="000000"/>
                </a:solidFill>
                <a:latin typeface="Apple Symbols"/>
                <a:cs typeface="Apple Symbols"/>
              </a:rPr>
              <a:t>5. </a:t>
            </a:r>
            <a:r>
              <a:rPr lang="x-none" dirty="0">
                <a:solidFill>
                  <a:srgbClr val="FF0000"/>
                </a:solidFill>
                <a:latin typeface="Apple Symbols"/>
                <a:cs typeface="Apple Symbols"/>
              </a:rPr>
              <a:t>مدى توفر الأساليب الرقابية:</a:t>
            </a:r>
            <a:endParaRPr lang="en-US" dirty="0">
              <a:solidFill>
                <a:srgbClr val="FF0000"/>
              </a:solidFill>
              <a:latin typeface="Apple Symbols"/>
              <a:cs typeface="Apple Symbols"/>
            </a:endParaRPr>
          </a:p>
          <a:p>
            <a:pPr marL="514350" indent="-514350" algn="r" rtl="1">
              <a:buClr>
                <a:schemeClr val="accent6">
                  <a:lumMod val="50000"/>
                </a:schemeClr>
              </a:buClr>
              <a:buNone/>
            </a:pPr>
            <a:r>
              <a:rPr lang="ar-IQ" dirty="0" smtClean="0">
                <a:latin typeface="Apple Symbols"/>
                <a:cs typeface="Apple Symbols"/>
              </a:rPr>
              <a:t>     </a:t>
            </a:r>
            <a:r>
              <a:rPr lang="x-none" dirty="0">
                <a:latin typeface="Apple Symbols"/>
                <a:cs typeface="Apple Symbols"/>
              </a:rPr>
              <a:t>تتبع المنظمة اللامركزية الإدارية عندما تتوفر الأساليب الرقابية التي يمكن من خلالها التأكد من أن استخدام الصلاحيات المخولة إلى المديرين في المستويات الدنيا يتم بصورة صحيحة وسليمة، وفي حالة عدم توفر الأساليب الرقابية الجيدة لا</a:t>
            </a:r>
            <a:r>
              <a:rPr lang="ar-IQ" dirty="0">
                <a:latin typeface="Apple Symbols"/>
                <a:cs typeface="Apple Symbols"/>
              </a:rPr>
              <a:t> </a:t>
            </a:r>
            <a:r>
              <a:rPr lang="ar-sa" dirty="0" smtClean="0">
                <a:latin typeface="Apple Symbols"/>
                <a:cs typeface="Apple Symbols"/>
              </a:rPr>
              <a:t>يلج</a:t>
            </a:r>
            <a:r>
              <a:rPr lang="ar-IQ" dirty="0" smtClean="0">
                <a:latin typeface="Apple Symbols"/>
                <a:cs typeface="Apple Symbols"/>
              </a:rPr>
              <a:t>أ </a:t>
            </a:r>
            <a:r>
              <a:rPr lang="x-none" dirty="0">
                <a:latin typeface="Apple Symbols"/>
                <a:cs typeface="Apple Symbols"/>
              </a:rPr>
              <a:t>المديرين إلى تخويل صلاحياتهم إلا تلك الصلاحيات التي تعتبر ضرورية جدا</a:t>
            </a:r>
            <a:r>
              <a:rPr lang="ar-IQ" dirty="0">
                <a:latin typeface="Apple Symbols"/>
                <a:cs typeface="Apple Symbols"/>
              </a:rPr>
              <a:t>ً</a:t>
            </a:r>
            <a:r>
              <a:rPr lang="x-none" dirty="0">
                <a:latin typeface="Apple Symbols"/>
                <a:cs typeface="Apple Symbols"/>
              </a:rPr>
              <a:t> فعند ذلك تتبع المنظمة المركزية في القرارات المهمة واللامركزية في مجال العمل .</a:t>
            </a:r>
            <a:endParaRPr lang="ar-IQ" dirty="0">
              <a:latin typeface="Apple Symbols"/>
              <a:cs typeface="Apple Symbols"/>
            </a:endParaRPr>
          </a:p>
          <a:p>
            <a:pPr marL="514350" indent="-514350" algn="r" rtl="1">
              <a:buClr>
                <a:schemeClr val="accent6">
                  <a:lumMod val="50000"/>
                </a:schemeClr>
              </a:buClr>
              <a:buNone/>
            </a:pPr>
            <a:endParaRPr lang="ar-IQ" dirty="0" smtClean="0">
              <a:latin typeface="Apple Symbols"/>
              <a:cs typeface="Apple Symbols"/>
            </a:endParaRPr>
          </a:p>
          <a:p>
            <a:pPr marL="0" indent="0" algn="r" rtl="1">
              <a:buClr>
                <a:schemeClr val="accent6">
                  <a:lumMod val="50000"/>
                </a:schemeClr>
              </a:buClr>
              <a:buNone/>
            </a:pPr>
            <a:r>
              <a:rPr lang="x-none" dirty="0" smtClean="0">
                <a:solidFill>
                  <a:schemeClr val="tx1"/>
                </a:solidFill>
                <a:latin typeface="Apple Symbols"/>
                <a:cs typeface="Apple Symbols"/>
              </a:rPr>
              <a:t>6. </a:t>
            </a:r>
            <a:r>
              <a:rPr lang="x-none" dirty="0">
                <a:solidFill>
                  <a:srgbClr val="FF0000"/>
                </a:solidFill>
                <a:latin typeface="Apple Symbols"/>
                <a:cs typeface="Apple Symbols"/>
              </a:rPr>
              <a:t>تكلفة القرار :</a:t>
            </a:r>
            <a:endParaRPr lang="ar-IQ" dirty="0">
              <a:solidFill>
                <a:srgbClr val="FF0000"/>
              </a:solidFill>
              <a:latin typeface="Apple Symbols"/>
              <a:cs typeface="Apple Symbols"/>
            </a:endParaRPr>
          </a:p>
          <a:p>
            <a:pPr marL="514350" indent="-514350" algn="r" rtl="1">
              <a:buClr>
                <a:schemeClr val="accent6">
                  <a:lumMod val="50000"/>
                </a:schemeClr>
              </a:buClr>
              <a:buNone/>
            </a:pPr>
            <a:r>
              <a:rPr lang="ar-IQ" dirty="0">
                <a:latin typeface="Apple Symbols"/>
                <a:cs typeface="Apple Symbols"/>
              </a:rPr>
              <a:t>     </a:t>
            </a:r>
            <a:r>
              <a:rPr lang="x-none" dirty="0" smtClean="0">
                <a:latin typeface="Apple Symbols"/>
                <a:cs typeface="Apple Symbols"/>
              </a:rPr>
              <a:t>تتبع </a:t>
            </a:r>
            <a:r>
              <a:rPr lang="x-none" dirty="0">
                <a:latin typeface="Apple Symbols"/>
                <a:cs typeface="Apple Symbols"/>
              </a:rPr>
              <a:t>المنظمة المركزية الإدارية في بعض الأحيان سببها تقليل  كلفة القرار وكذلك تقليل النفقات الإدارية .</a:t>
            </a:r>
            <a:endParaRPr lang="ar-IQ" dirty="0">
              <a:latin typeface="Apple Symbols"/>
              <a:cs typeface="Apple Symbols"/>
            </a:endParaRPr>
          </a:p>
        </p:txBody>
      </p:sp>
      <p:sp>
        <p:nvSpPr>
          <p:cNvPr id="4" name="عنصر نائب لرقم الشريحة 3"/>
          <p:cNvSpPr>
            <a:spLocks noGrp="1"/>
          </p:cNvSpPr>
          <p:nvPr>
            <p:ph type="sldNum" sz="quarter" idx="12"/>
          </p:nvPr>
        </p:nvSpPr>
        <p:spPr/>
        <p:txBody>
          <a:bodyPr/>
          <a:lstStyle/>
          <a:p>
            <a:fld id="{DF2ED42B-9239-49FC-9AEA-D0FF0953B056}" type="slidenum">
              <a:rPr lang="ar-IQ" smtClean="0"/>
              <a:pPr/>
              <a:t>99</a:t>
            </a:fld>
            <a:endParaRPr lang="ar-IQ"/>
          </a:p>
        </p:txBody>
      </p:sp>
    </p:spTree>
    <p:extLst>
      <p:ext uri="{BB962C8B-B14F-4D97-AF65-F5344CB8AC3E}">
        <p14:creationId xmlns:p14="http://schemas.microsoft.com/office/powerpoint/2010/main" val="1449803201"/>
      </p:ext>
    </p:extLst>
  </p:cSld>
  <p:clrMapOvr>
    <a:masterClrMapping/>
  </p:clrMapOvr>
  <mc:AlternateContent xmlns:mc="http://schemas.openxmlformats.org/markup-compatibility/2006" xmlns:p14="http://schemas.microsoft.com/office/powerpoint/2010/main">
    <mc:Choice Requires="p14">
      <p:transition spd="slow" p14:dur="2009">
        <p14:switch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gradFill flip="none" rotWithShape="1">
          <a:gsLst>
            <a:gs pos="4000">
              <a:schemeClr val="tx1">
                <a:lumMod val="95000"/>
                <a:lumOff val="5000"/>
              </a:schemeClr>
            </a:gs>
            <a:gs pos="90000">
              <a:schemeClr val="bg1">
                <a:lumMod val="85000"/>
              </a:schemeClr>
            </a:gs>
            <a:gs pos="16000">
              <a:schemeClr val="tx1">
                <a:lumMod val="85000"/>
                <a:lumOff val="15000"/>
              </a:schemeClr>
            </a:gs>
            <a:gs pos="28000">
              <a:schemeClr val="tx1">
                <a:lumMod val="75000"/>
                <a:lumOff val="25000"/>
              </a:schemeClr>
            </a:gs>
            <a:gs pos="38000">
              <a:schemeClr val="tx1">
                <a:lumMod val="65000"/>
                <a:lumOff val="35000"/>
              </a:schemeClr>
            </a:gs>
            <a:gs pos="48000">
              <a:schemeClr val="tx1">
                <a:lumMod val="50000"/>
                <a:lumOff val="50000"/>
              </a:schemeClr>
            </a:gs>
            <a:gs pos="61000">
              <a:schemeClr val="bg1">
                <a:lumMod val="50000"/>
              </a:schemeClr>
            </a:gs>
            <a:gs pos="71000">
              <a:schemeClr val="bg1">
                <a:lumMod val="65000"/>
              </a:schemeClr>
            </a:gs>
            <a:gs pos="80000">
              <a:schemeClr val="bg1">
                <a:lumMod val="75000"/>
              </a:schemeClr>
            </a:gs>
          </a:gsLst>
          <a:path path="shape">
            <a:fillToRect l="50000" t="50000" r="50000" b="50000"/>
          </a:path>
          <a:tileRect/>
        </a:gradFill>
        <a:ln w="28575"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92360</TotalTime>
  <Words>13035</Words>
  <Application>Microsoft Macintosh PowerPoint</Application>
  <PresentationFormat>On-screen Show (4:3)</PresentationFormat>
  <Paragraphs>927</Paragraphs>
  <Slides>141</Slides>
  <Notes>18</Notes>
  <HiddenSlides>0</HiddenSlides>
  <MMClips>0</MMClips>
  <ScaleCrop>false</ScaleCrop>
  <HeadingPairs>
    <vt:vector size="4" baseType="variant">
      <vt:variant>
        <vt:lpstr>Theme</vt:lpstr>
      </vt:variant>
      <vt:variant>
        <vt:i4>1</vt:i4>
      </vt:variant>
      <vt:variant>
        <vt:lpstr>Slide Titles</vt:lpstr>
      </vt:variant>
      <vt:variant>
        <vt:i4>141</vt:i4>
      </vt:variant>
    </vt:vector>
  </HeadingPairs>
  <TitlesOfParts>
    <vt:vector size="142" baseType="lpstr">
      <vt:lpstr>Equity</vt:lpstr>
      <vt:lpstr>مباد                         مبادئ الادارة  م. محمد عبدالله   2022 - 2021</vt:lpstr>
      <vt:lpstr>PowerPoint Presentation</vt:lpstr>
      <vt:lpstr>PowerPoint Presentation</vt:lpstr>
      <vt:lpstr>المبحث الأول مفهوم الإدارة ومستويات المدير وادواره</vt:lpstr>
      <vt:lpstr>PowerPoint Presentation</vt:lpstr>
      <vt:lpstr>من خلال هذه التعاريف يمكن ان نبين العناصر التالية :</vt:lpstr>
      <vt:lpstr>ثانيا : مداخل دراسة الادارة :</vt:lpstr>
      <vt:lpstr>PowerPoint Presentation</vt:lpstr>
      <vt:lpstr>ثالثا: هل الادارة علم أم فن :</vt:lpstr>
      <vt:lpstr>PowerPoint Presentation</vt:lpstr>
      <vt:lpstr>PowerPoint Presentation</vt:lpstr>
      <vt:lpstr>PowerPoint Presentation</vt:lpstr>
      <vt:lpstr> أنواع المديرين بحسب المستوى التنظيمي أو مستويات الادارة</vt:lpstr>
      <vt:lpstr>PowerPoint Presentation</vt:lpstr>
      <vt:lpstr>PowerPoint Presentation</vt:lpstr>
      <vt:lpstr>PowerPoint Presentation</vt:lpstr>
      <vt:lpstr>PowerPoint Presentation</vt:lpstr>
      <vt:lpstr>مهارات وادوار المدير </vt:lpstr>
      <vt:lpstr>PowerPoint Presentation</vt:lpstr>
      <vt:lpstr>ثانيا : ادوار المدير :</vt:lpstr>
      <vt:lpstr>PowerPoint Presentation</vt:lpstr>
      <vt:lpstr>PowerPoint Presentation</vt:lpstr>
      <vt:lpstr>تطور الفكري الاداري</vt:lpstr>
      <vt:lpstr>الادارة في الاسلام</vt:lpstr>
      <vt:lpstr>المرحلة الاولى :  المدارس الكلاسيكية </vt:lpstr>
      <vt:lpstr>PowerPoint Presentation</vt:lpstr>
      <vt:lpstr>PowerPoint Presentation</vt:lpstr>
      <vt:lpstr>PowerPoint Presentation</vt:lpstr>
      <vt:lpstr>PowerPoint Presentation</vt:lpstr>
      <vt:lpstr>المرحلة الثانية : المدارس السلوكية (العلاقات الانسانية)</vt:lpstr>
      <vt:lpstr>ومن ابرز رواد هذه المرحلة هم:</vt:lpstr>
      <vt:lpstr>PowerPoint Presentation</vt:lpstr>
      <vt:lpstr>PowerPoint Presentation</vt:lpstr>
      <vt:lpstr>PowerPoint Presentation</vt:lpstr>
      <vt:lpstr>PowerPoint Presentation</vt:lpstr>
      <vt:lpstr>PowerPoint Presentation</vt:lpstr>
      <vt:lpstr>المرحلة الثالثة : المدارس او الاتجاهات المعاصرة في الادارة</vt:lpstr>
      <vt:lpstr>اولا: الاتجاه الكمي</vt:lpstr>
      <vt:lpstr>ثانيا : نظرية النظام (نظرية النظم المفتوحة) </vt:lpstr>
      <vt:lpstr>PowerPoint Presentation</vt:lpstr>
      <vt:lpstr>PowerPoint Presentation</vt:lpstr>
      <vt:lpstr>PowerPoint Presentation</vt:lpstr>
      <vt:lpstr>PowerPoint Presentation</vt:lpstr>
      <vt:lpstr>ثالثا: الادارة الموقفية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الأهداف المنظمية والتخطيط </vt:lpstr>
      <vt:lpstr>PowerPoint Presentation</vt:lpstr>
      <vt:lpstr>PowerPoint Presentation</vt:lpstr>
      <vt:lpstr>PowerPoint Presentation</vt:lpstr>
      <vt:lpstr>PowerPoint Presentation</vt:lpstr>
      <vt:lpstr>PowerPoint Presentation</vt:lpstr>
      <vt:lpstr>نظرية الإدارة بالأهداف Management By Objectives) MBOO )</vt:lpstr>
      <vt:lpstr>PowerPoint Presentation</vt:lpstr>
      <vt:lpstr>PowerPoint Presentation</vt:lpstr>
      <vt:lpstr>ايجابيات وسلبيات نظرية الإدارة بالأهداف</vt:lpstr>
      <vt:lpstr>ثانيا : سلبيات الإدارة بالأهداف </vt:lpstr>
      <vt:lpstr>التخطيط الاستراتيجي والتخطيط التفصيلي </vt:lpstr>
      <vt:lpstr>PowerPoint Presentation</vt:lpstr>
      <vt:lpstr>PowerPoint Presentation</vt:lpstr>
      <vt:lpstr>وانه‌ی یه‌كه‌م       بنه‌ماكانی كارگێڕی      ٢ \ ٥ \ ٢٠٢٠ </vt:lpstr>
      <vt:lpstr>تخطيط</vt:lpstr>
      <vt:lpstr>PowerPoint Presentation</vt:lpstr>
      <vt:lpstr> مراحل العملية التخطيطة</vt:lpstr>
      <vt:lpstr> مراحل العملية التخطيطية</vt:lpstr>
      <vt:lpstr>فوائد التخطيط</vt:lpstr>
      <vt:lpstr>أنواع الخطط حسب المدى الزمني :  </vt:lpstr>
      <vt:lpstr>مبادئ التخطيط </vt:lpstr>
      <vt:lpstr>PowerPoint Presentation</vt:lpstr>
      <vt:lpstr>خصائص التخطيط الفعال </vt:lpstr>
      <vt:lpstr>معوقات التخطيط </vt:lpstr>
      <vt:lpstr>PowerPoint Presentation</vt:lpstr>
      <vt:lpstr>PowerPoint Presentation</vt:lpstr>
      <vt:lpstr>PowerPoint Presentation</vt:lpstr>
      <vt:lpstr>أولا / مفهوم التنظيم </vt:lpstr>
      <vt:lpstr>ثانيا / انواع التنظيم</vt:lpstr>
      <vt:lpstr>ثالثا / الهيكل التنظيمي</vt:lpstr>
      <vt:lpstr>رابعا / المركزية واللامركزية في التنظيم </vt:lpstr>
      <vt:lpstr>خامسا / العوامل التي تدفع المنظمة باتجاه المركزية واللامركزية:</vt:lpstr>
      <vt:lpstr>PowerPoint Presentation</vt:lpstr>
      <vt:lpstr>PowerPoint Presentation</vt:lpstr>
      <vt:lpstr>مزايا و عيوب المركزية</vt:lpstr>
      <vt:lpstr>مزايا و عيوب اللامركزية</vt:lpstr>
      <vt:lpstr>سادسا:اللجان</vt:lpstr>
      <vt:lpstr>أنواع اللجان </vt:lpstr>
      <vt:lpstr>PowerPoint Presentation</vt:lpstr>
      <vt:lpstr>مزايا وعيوب  اللجان</vt:lpstr>
      <vt:lpstr>العوامل التي تزيد من فاعلية اللجان</vt:lpstr>
      <vt:lpstr> سابعا / نطاق الإشراف </vt:lpstr>
      <vt:lpstr>مزايا و عيوب نطاق الاشراف الواسع</vt:lpstr>
      <vt:lpstr>ثامنا/ السلطة (الصلاحية) والمسؤولية</vt:lpstr>
      <vt:lpstr>PowerPoint Presentation</vt:lpstr>
      <vt:lpstr>PowerPoint Presentation</vt:lpstr>
      <vt:lpstr>PowerPoint Presentation</vt:lpstr>
      <vt:lpstr>PowerPoint Presentation</vt:lpstr>
      <vt:lpstr>PowerPoint Presentation</vt:lpstr>
      <vt:lpstr>PowerPoint Presentation</vt:lpstr>
      <vt:lpstr>تاسعا - المسؤولية </vt:lpstr>
      <vt:lpstr>التوجيه  (اتخاذ القرارات ، القيادة، التحفيز)</vt:lpstr>
      <vt:lpstr>اتخاذ القرارات</vt:lpstr>
      <vt:lpstr>مراحل عملية اتخاذ القرار: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الرقابة </vt:lpstr>
      <vt:lpstr>ثانيا خطوات الرقابة :</vt:lpstr>
      <vt:lpstr>PowerPoint Presentation</vt:lpstr>
      <vt:lpstr>PowerPoint Presentation</vt:lpstr>
      <vt:lpstr>PowerPoint Presentation</vt:lpstr>
      <vt:lpstr>ثالثا / أنواع الرقابة:</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Sherwan</dc:creator>
  <cp:lastModifiedBy>Mohammad Abdulla</cp:lastModifiedBy>
  <cp:revision>945</cp:revision>
  <cp:lastPrinted>2013-05-13T04:10:48Z</cp:lastPrinted>
  <dcterms:created xsi:type="dcterms:W3CDTF">2012-02-08T18:38:04Z</dcterms:created>
  <dcterms:modified xsi:type="dcterms:W3CDTF">2022-05-21T15:28:49Z</dcterms:modified>
</cp:coreProperties>
</file>