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775E96-2890-4167-A3BA-4C23604382C7}"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C8D0D5C-F1AF-4342-B3D8-F472B290761D}" type="slidenum">
              <a:rPr lang="en-US" smtClean="0"/>
              <a:t>‹#›</a:t>
            </a:fld>
            <a:endParaRPr lang="en-US"/>
          </a:p>
        </p:txBody>
      </p:sp>
    </p:spTree>
    <p:extLst>
      <p:ext uri="{BB962C8B-B14F-4D97-AF65-F5344CB8AC3E}">
        <p14:creationId xmlns:p14="http://schemas.microsoft.com/office/powerpoint/2010/main" val="1495741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775E96-2890-4167-A3BA-4C23604382C7}"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118076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775E96-2890-4167-A3BA-4C23604382C7}"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4088185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775E96-2890-4167-A3BA-4C23604382C7}"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205558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3775E96-2890-4167-A3BA-4C23604382C7}" type="datetimeFigureOut">
              <a:rPr lang="en-US" smtClean="0"/>
              <a:t>1/22/2024</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C8D0D5C-F1AF-4342-B3D8-F472B290761D}" type="slidenum">
              <a:rPr lang="en-US" smtClean="0"/>
              <a:t>‹#›</a:t>
            </a:fld>
            <a:endParaRPr lang="en-US"/>
          </a:p>
        </p:txBody>
      </p:sp>
    </p:spTree>
    <p:extLst>
      <p:ext uri="{BB962C8B-B14F-4D97-AF65-F5344CB8AC3E}">
        <p14:creationId xmlns:p14="http://schemas.microsoft.com/office/powerpoint/2010/main" val="115719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775E96-2890-4167-A3BA-4C23604382C7}"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193034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775E96-2890-4167-A3BA-4C23604382C7}"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26266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775E96-2890-4167-A3BA-4C23604382C7}"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214794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75E96-2890-4167-A3BA-4C23604382C7}"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2456099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775E96-2890-4167-A3BA-4C23604382C7}"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703840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775E96-2890-4167-A3BA-4C23604382C7}" type="datetimeFigureOut">
              <a:rPr lang="en-US" smtClean="0"/>
              <a:t>1/22/2024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C8D0D5C-F1AF-4342-B3D8-F472B290761D}" type="slidenum">
              <a:rPr lang="en-US" smtClean="0"/>
              <a:t>‹#›</a:t>
            </a:fld>
            <a:endParaRPr lang="en-US"/>
          </a:p>
        </p:txBody>
      </p:sp>
    </p:spTree>
    <p:extLst>
      <p:ext uri="{BB962C8B-B14F-4D97-AF65-F5344CB8AC3E}">
        <p14:creationId xmlns:p14="http://schemas.microsoft.com/office/powerpoint/2010/main" val="106600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3775E96-2890-4167-A3BA-4C23604382C7}" type="datetimeFigureOut">
              <a:rPr lang="en-US" smtClean="0"/>
              <a:t>1/22/2024</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C8D0D5C-F1AF-4342-B3D8-F472B290761D}" type="slidenum">
              <a:rPr lang="en-US" smtClean="0"/>
              <a:t>‹#›</a:t>
            </a:fld>
            <a:endParaRPr lang="en-US"/>
          </a:p>
        </p:txBody>
      </p:sp>
    </p:spTree>
    <p:extLst>
      <p:ext uri="{BB962C8B-B14F-4D97-AF65-F5344CB8AC3E}">
        <p14:creationId xmlns:p14="http://schemas.microsoft.com/office/powerpoint/2010/main" val="13144849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A6A0-B125-4A5F-8503-14BB435AB03D}"/>
              </a:ext>
            </a:extLst>
          </p:cNvPr>
          <p:cNvSpPr>
            <a:spLocks noGrp="1"/>
          </p:cNvSpPr>
          <p:nvPr>
            <p:ph type="ctrTitle"/>
          </p:nvPr>
        </p:nvSpPr>
        <p:spPr>
          <a:xfrm>
            <a:off x="1112520" y="1911096"/>
            <a:ext cx="9966960" cy="3035808"/>
          </a:xfrm>
        </p:spPr>
        <p:txBody>
          <a:bodyPr/>
          <a:lstStyle/>
          <a:p>
            <a:pPr algn="ctr"/>
            <a:r>
              <a:rPr lang="en-US" sz="2800" b="1" i="1" dirty="0">
                <a:effectLst/>
                <a:latin typeface="Times New Roman" panose="02020603050405020304" pitchFamily="18" charset="0"/>
                <a:ea typeface="Calibri" panose="020F0502020204030204" pitchFamily="34" charset="0"/>
                <a:cs typeface="Arial" panose="020B0604020202020204" pitchFamily="34" charset="0"/>
              </a:rPr>
              <a:t>Lecture 2: History of Globalization</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Subtitle 2">
            <a:extLst>
              <a:ext uri="{FF2B5EF4-FFF2-40B4-BE49-F238E27FC236}">
                <a16:creationId xmlns:a16="http://schemas.microsoft.com/office/drawing/2014/main" id="{1198425C-9398-4AC1-A61E-EB29F0F09BAC}"/>
              </a:ext>
            </a:extLst>
          </p:cNvPr>
          <p:cNvSpPr>
            <a:spLocks noGrp="1"/>
          </p:cNvSpPr>
          <p:nvPr>
            <p:ph type="subTitle" idx="1"/>
          </p:nvPr>
        </p:nvSpPr>
        <p:spPr>
          <a:xfrm>
            <a:off x="1869948" y="368427"/>
            <a:ext cx="7891272" cy="1069848"/>
          </a:xfrm>
        </p:spPr>
        <p:txBody>
          <a:bodyPr>
            <a:normAutofit/>
          </a:bodyPr>
          <a:lstStyle/>
          <a:p>
            <a:pPr algn="ctr"/>
            <a:r>
              <a:rPr lang="en-US" sz="2400" b="1" i="1" dirty="0">
                <a:effectLst/>
                <a:latin typeface="Times New Roman" panose="02020603050405020304" pitchFamily="18" charset="0"/>
                <a:ea typeface="Calibri" panose="020F0502020204030204" pitchFamily="34" charset="0"/>
                <a:cs typeface="Arial" panose="020B0604020202020204" pitchFamily="34" charset="0"/>
              </a:rPr>
              <a:t>Globalization</a:t>
            </a:r>
            <a:endParaRPr lang="en-US" sz="2800" dirty="0"/>
          </a:p>
        </p:txBody>
      </p:sp>
    </p:spTree>
    <p:extLst>
      <p:ext uri="{BB962C8B-B14F-4D97-AF65-F5344CB8AC3E}">
        <p14:creationId xmlns:p14="http://schemas.microsoft.com/office/powerpoint/2010/main" val="40608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F00ED-FD1A-46E6-9B72-A588519DF1F9}"/>
              </a:ext>
            </a:extLst>
          </p:cNvPr>
          <p:cNvSpPr>
            <a:spLocks noGrp="1"/>
          </p:cNvSpPr>
          <p:nvPr>
            <p:ph type="title"/>
          </p:nvPr>
        </p:nvSpPr>
        <p:spPr/>
        <p:txBody>
          <a:bodyPr/>
          <a:lstStyle/>
          <a:p>
            <a:pPr algn="ctr"/>
            <a:r>
              <a:rPr lang="en-US" dirty="0"/>
              <a:t>A Brief History</a:t>
            </a:r>
          </a:p>
        </p:txBody>
      </p:sp>
      <p:sp>
        <p:nvSpPr>
          <p:cNvPr id="3" name="Content Placeholder 2">
            <a:extLst>
              <a:ext uri="{FF2B5EF4-FFF2-40B4-BE49-F238E27FC236}">
                <a16:creationId xmlns:a16="http://schemas.microsoft.com/office/drawing/2014/main" id="{1F76E5A8-3A98-4413-9D99-C2160682E476}"/>
              </a:ext>
            </a:extLst>
          </p:cNvPr>
          <p:cNvSpPr>
            <a:spLocks noGrp="1"/>
          </p:cNvSpPr>
          <p:nvPr>
            <p:ph idx="1"/>
          </p:nvPr>
        </p:nvSpPr>
        <p:spPr>
          <a:xfrm>
            <a:off x="287676" y="1705510"/>
            <a:ext cx="11904324" cy="4623372"/>
          </a:xfrm>
        </p:spPr>
        <p:txBody>
          <a:bodyPr>
            <a:noAutofit/>
          </a:bodyPr>
          <a:lstStyle/>
          <a:p>
            <a:r>
              <a:rPr lang="en-US" sz="2800" dirty="0">
                <a:latin typeface="Times New Roman" panose="02020603050405020304" pitchFamily="18" charset="0"/>
                <a:cs typeface="Times New Roman" panose="02020603050405020304" pitchFamily="18" charset="0"/>
              </a:rPr>
              <a:t>Many thinks Globalization Goes back to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Industrial Revolution era and Britain Colonialism is a bedrock of it.</a:t>
            </a:r>
          </a:p>
          <a:p>
            <a:r>
              <a:rPr lang="en-US" sz="2800" dirty="0">
                <a:latin typeface="Times New Roman" panose="02020603050405020304" pitchFamily="18" charset="0"/>
                <a:cs typeface="Times New Roman" panose="02020603050405020304" pitchFamily="18" charset="0"/>
              </a:rPr>
              <a:t>Others believe that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Roman Empire and the Ottoman Empire are best examples of Globalization before Industrial Revolution. </a:t>
            </a:r>
          </a:p>
          <a:p>
            <a:r>
              <a:rPr lang="en-US" sz="2800" dirty="0">
                <a:latin typeface="Times New Roman" panose="02020603050405020304" pitchFamily="18" charset="0"/>
                <a:cs typeface="Times New Roman" panose="02020603050405020304" pitchFamily="18" charset="0"/>
              </a:rPr>
              <a:t>However, relaying on this believe or that,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globalization should be dealt with using a multidimensional approach as an integrated economic, political and cultural process.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After the World War II, globalization has been speedup. why? </a:t>
            </a:r>
          </a:p>
        </p:txBody>
      </p:sp>
    </p:spTree>
    <p:extLst>
      <p:ext uri="{BB962C8B-B14F-4D97-AF65-F5344CB8AC3E}">
        <p14:creationId xmlns:p14="http://schemas.microsoft.com/office/powerpoint/2010/main" val="43547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33636-5B73-4A8A-BDC6-8CA43DD345A7}"/>
              </a:ext>
            </a:extLst>
          </p:cNvPr>
          <p:cNvSpPr>
            <a:spLocks noGrp="1"/>
          </p:cNvSpPr>
          <p:nvPr>
            <p:ph type="title"/>
          </p:nvPr>
        </p:nvSpPr>
        <p:spPr/>
        <p:txBody>
          <a:bodyPr/>
          <a:lstStyle/>
          <a:p>
            <a:pPr algn="ctr"/>
            <a:r>
              <a:rPr lang="en-US" dirty="0"/>
              <a:t>A Brief History</a:t>
            </a:r>
          </a:p>
        </p:txBody>
      </p:sp>
      <p:sp>
        <p:nvSpPr>
          <p:cNvPr id="3" name="Content Placeholder 2">
            <a:extLst>
              <a:ext uri="{FF2B5EF4-FFF2-40B4-BE49-F238E27FC236}">
                <a16:creationId xmlns:a16="http://schemas.microsoft.com/office/drawing/2014/main" id="{BC381C02-A080-4E0C-AECE-7D026EC70E08}"/>
              </a:ext>
            </a:extLst>
          </p:cNvPr>
          <p:cNvSpPr>
            <a:spLocks noGrp="1"/>
          </p:cNvSpPr>
          <p:nvPr>
            <p:ph idx="1"/>
          </p:nvPr>
        </p:nvSpPr>
        <p:spPr>
          <a:xfrm>
            <a:off x="205483" y="2015732"/>
            <a:ext cx="11568701" cy="3450613"/>
          </a:xfrm>
        </p:spPr>
        <p:txBody>
          <a:bodyPr>
            <a:normAutofit/>
          </a:bodyPr>
          <a:lstStyle/>
          <a:p>
            <a:pPr algn="just"/>
            <a:r>
              <a:rPr lang="en-US" sz="2800" dirty="0">
                <a:effectLst/>
                <a:latin typeface="Times New Roman" panose="02020603050405020304" pitchFamily="18" charset="0"/>
                <a:ea typeface="Calibri" panose="020F0502020204030204" pitchFamily="34" charset="0"/>
              </a:rPr>
              <a:t>in 1960s, M. McLuhan assessed the developments in the field of communication and indicated that the world was turning into an electronic global village. </a:t>
            </a:r>
          </a:p>
          <a:p>
            <a:pPr algn="just"/>
            <a:r>
              <a:rPr lang="en-US" sz="2800" dirty="0">
                <a:effectLst/>
                <a:latin typeface="Times New Roman" panose="02020603050405020304" pitchFamily="18" charset="0"/>
                <a:ea typeface="Calibri" panose="020F0502020204030204" pitchFamily="34" charset="0"/>
              </a:rPr>
              <a:t>McLuhan used the concept of “global” as “global embrace”, “global village” and “global armistice”.</a:t>
            </a:r>
            <a:endParaRPr lang="en-US" sz="2800" dirty="0"/>
          </a:p>
        </p:txBody>
      </p:sp>
    </p:spTree>
    <p:extLst>
      <p:ext uri="{BB962C8B-B14F-4D97-AF65-F5344CB8AC3E}">
        <p14:creationId xmlns:p14="http://schemas.microsoft.com/office/powerpoint/2010/main" val="121672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4B938-0377-4A77-8D64-E9961C2165F7}"/>
              </a:ext>
            </a:extLst>
          </p:cNvPr>
          <p:cNvSpPr>
            <a:spLocks noGrp="1"/>
          </p:cNvSpPr>
          <p:nvPr>
            <p:ph type="title"/>
          </p:nvPr>
        </p:nvSpPr>
        <p:spPr/>
        <p:txBody>
          <a:bodyPr>
            <a:normAutofit/>
          </a:bodyPr>
          <a:lstStyle/>
          <a:p>
            <a:pPr algn="ctr"/>
            <a:r>
              <a:rPr lang="en-US" sz="2800" b="1" dirty="0">
                <a:effectLst/>
                <a:latin typeface="Times New Roman" panose="02020603050405020304" pitchFamily="18" charset="0"/>
                <a:ea typeface="Calibri" panose="020F0502020204030204" pitchFamily="34" charset="0"/>
              </a:rPr>
              <a:t>First wave </a:t>
            </a:r>
            <a:r>
              <a:rPr lang="en-US" sz="2800" b="1" dirty="0">
                <a:solidFill>
                  <a:schemeClr val="tx1"/>
                </a:solidFill>
                <a:effectLst/>
                <a:latin typeface="Times New Roman" panose="02020603050405020304" pitchFamily="18" charset="0"/>
                <a:ea typeface="Calibri" panose="020F0502020204030204" pitchFamily="34" charset="0"/>
              </a:rPr>
              <a:t>of</a:t>
            </a:r>
            <a:r>
              <a:rPr lang="en-US" sz="2800" b="1" dirty="0">
                <a:effectLst/>
                <a:latin typeface="Times New Roman" panose="02020603050405020304" pitchFamily="18" charset="0"/>
                <a:ea typeface="Calibri" panose="020F0502020204030204" pitchFamily="34" charset="0"/>
              </a:rPr>
              <a:t> globalization (19th century-1914)</a:t>
            </a:r>
            <a:endParaRPr lang="en-US" sz="2800" dirty="0"/>
          </a:p>
        </p:txBody>
      </p:sp>
      <p:sp>
        <p:nvSpPr>
          <p:cNvPr id="3" name="Content Placeholder 2">
            <a:extLst>
              <a:ext uri="{FF2B5EF4-FFF2-40B4-BE49-F238E27FC236}">
                <a16:creationId xmlns:a16="http://schemas.microsoft.com/office/drawing/2014/main" id="{77951952-64E3-4FA2-BFA5-AC0FAF9855C8}"/>
              </a:ext>
            </a:extLst>
          </p:cNvPr>
          <p:cNvSpPr>
            <a:spLocks noGrp="1"/>
          </p:cNvSpPr>
          <p:nvPr>
            <p:ph idx="1"/>
          </p:nvPr>
        </p:nvSpPr>
        <p:spPr>
          <a:xfrm>
            <a:off x="575353" y="2015732"/>
            <a:ext cx="11435137" cy="3758344"/>
          </a:xfrm>
        </p:spPr>
        <p:txBody>
          <a:bodyPr>
            <a:noAutofit/>
          </a:bodyPr>
          <a:lstStyle/>
          <a:p>
            <a:pPr algn="just"/>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cs typeface="Times New Roman" panose="02020603050405020304" pitchFamily="18" charset="0"/>
              </a:rPr>
              <a: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nd of the 18th century, Great Britain dominate the world geographically and technologically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 through the establishment of the British Empire, and technologically, with innovations like the steam engine, the industrial weaving machine and more. It was the era of the First Industrial Revolution.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indent="0" algn="just">
              <a:buNone/>
            </a:pPr>
            <a:endParaRPr lang="en-US" sz="2400" dirty="0">
              <a:latin typeface="Times New Roman" panose="02020603050405020304" pitchFamily="18" charset="0"/>
              <a:cs typeface="Arial" panose="020B0604020202020204" pitchFamily="34" charset="0"/>
            </a:endParaRPr>
          </a:p>
          <a:p>
            <a:pPr algn="just"/>
            <a:r>
              <a:rPr lang="en-US" sz="2400" dirty="0">
                <a:latin typeface="Times New Roman" panose="02020603050405020304" pitchFamily="18" charset="0"/>
                <a:cs typeface="Arial" panose="020B0604020202020204" pitchFamily="34" charset="0"/>
              </a:rPr>
              <a:t>While Britain was the country that benefited most from this globalization, as it had the most capital and technology, others did too, by exporting other goods. The invention of the refrigerated cargo ship in the 1870s, for example, allowed for countries like Argentina and Uruguay, to enter their golden age. </a:t>
            </a:r>
          </a:p>
        </p:txBody>
      </p:sp>
    </p:spTree>
    <p:extLst>
      <p:ext uri="{BB962C8B-B14F-4D97-AF65-F5344CB8AC3E}">
        <p14:creationId xmlns:p14="http://schemas.microsoft.com/office/powerpoint/2010/main" val="2603038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3146F-D9D7-4570-838B-DEC8A2495513}"/>
              </a:ext>
            </a:extLst>
          </p:cNvPr>
          <p:cNvSpPr>
            <a:spLocks noGrp="1"/>
          </p:cNvSpPr>
          <p:nvPr>
            <p:ph type="title"/>
          </p:nvPr>
        </p:nvSpPr>
        <p:spPr/>
        <p:txBody>
          <a:bodyPr/>
          <a:lstStyle/>
          <a:p>
            <a:r>
              <a:rPr lang="en-US" sz="3200" b="1" dirty="0">
                <a:effectLst/>
                <a:latin typeface="Times New Roman" panose="02020603050405020304" pitchFamily="18" charset="0"/>
                <a:ea typeface="Calibri" panose="020F0502020204030204" pitchFamily="34" charset="0"/>
              </a:rPr>
              <a:t>First wave of globalization (19th century-1914)</a:t>
            </a:r>
            <a:endParaRPr lang="en-US" dirty="0"/>
          </a:p>
        </p:txBody>
      </p:sp>
      <p:sp>
        <p:nvSpPr>
          <p:cNvPr id="3" name="Content Placeholder 2">
            <a:extLst>
              <a:ext uri="{FF2B5EF4-FFF2-40B4-BE49-F238E27FC236}">
                <a16:creationId xmlns:a16="http://schemas.microsoft.com/office/drawing/2014/main" id="{B3CF9A4E-C6CA-4C86-837C-D11D7BAACB6B}"/>
              </a:ext>
            </a:extLst>
          </p:cNvPr>
          <p:cNvSpPr>
            <a:spLocks noGrp="1"/>
          </p:cNvSpPr>
          <p:nvPr>
            <p:ph idx="1"/>
          </p:nvPr>
        </p:nvSpPr>
        <p:spPr>
          <a:xfrm>
            <a:off x="571499" y="2015732"/>
            <a:ext cx="10483355" cy="3450613"/>
          </a:xfrm>
        </p:spPr>
        <p:txBody>
          <a:bodyPr>
            <a:noAutofit/>
          </a:bodyPr>
          <a:lstStyle/>
          <a:p>
            <a:r>
              <a:rPr lang="en-US" sz="2800" kern="0" dirty="0">
                <a:effectLst/>
                <a:latin typeface="Times New Roman" panose="02020603050405020304" pitchFamily="18" charset="0"/>
                <a:ea typeface="Calibri" panose="020F0502020204030204" pitchFamily="34" charset="0"/>
              </a:rPr>
              <a:t>the first wave of globalization and industrialization also coincided with darker events:</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Ø"/>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India, China, Mexico or Japan, regressed</a:t>
            </a:r>
          </a:p>
          <a:p>
            <a:pPr>
              <a:buFont typeface="Wingdings" panose="05000000000000000000" pitchFamily="2" charset="2"/>
              <a:buChar char="Ø"/>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Either the Western powers put restraints on their independent development, or </a:t>
            </a:r>
          </a:p>
          <a:p>
            <a:pPr>
              <a:buFont typeface="Wingdings" panose="05000000000000000000" pitchFamily="2" charset="2"/>
              <a:buChar char="Ø"/>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Because of lack of access to capital or technology. </a:t>
            </a:r>
          </a:p>
          <a:p>
            <a:pPr>
              <a:buFont typeface="Wingdings" panose="05000000000000000000" pitchFamily="2" charset="2"/>
              <a:buChar char="Ø"/>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Many workers in the industrialized nations also did not benefit from globalization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6458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8DB19-E01F-4F55-B95E-ED76D69ED73B}"/>
              </a:ext>
            </a:extLst>
          </p:cNvPr>
          <p:cNvSpPr>
            <a:spLocks noGrp="1"/>
          </p:cNvSpPr>
          <p:nvPr>
            <p:ph type="title"/>
          </p:nvPr>
        </p:nvSpPr>
        <p:spPr/>
        <p:txBody>
          <a:bodyPr>
            <a:normAutofit/>
          </a:bodyPr>
          <a:lstStyle/>
          <a:p>
            <a:pPr algn="ctr"/>
            <a:r>
              <a:rPr lang="en-US" sz="2800" b="1" dirty="0">
                <a:effectLst/>
                <a:latin typeface="Times New Roman" panose="02020603050405020304" pitchFamily="18" charset="0"/>
                <a:ea typeface="Calibri" panose="020F0502020204030204" pitchFamily="34" charset="0"/>
              </a:rPr>
              <a:t>The world wars</a:t>
            </a:r>
            <a:endParaRPr lang="en-US" sz="2800" dirty="0"/>
          </a:p>
        </p:txBody>
      </p:sp>
      <p:sp>
        <p:nvSpPr>
          <p:cNvPr id="3" name="Content Placeholder 2">
            <a:extLst>
              <a:ext uri="{FF2B5EF4-FFF2-40B4-BE49-F238E27FC236}">
                <a16:creationId xmlns:a16="http://schemas.microsoft.com/office/drawing/2014/main" id="{3AF2DF84-682E-4151-89D6-09806F15E144}"/>
              </a:ext>
            </a:extLst>
          </p:cNvPr>
          <p:cNvSpPr>
            <a:spLocks noGrp="1"/>
          </p:cNvSpPr>
          <p:nvPr>
            <p:ph idx="1"/>
          </p:nvPr>
        </p:nvSpPr>
        <p:spPr>
          <a:xfrm>
            <a:off x="945222" y="2015732"/>
            <a:ext cx="10828961" cy="4037749"/>
          </a:xfrm>
        </p:spPr>
        <p:txBody>
          <a:bodyPr>
            <a:noAutofit/>
          </a:bodyPr>
          <a:lstStyle/>
          <a:p>
            <a:r>
              <a:rPr lang="en-US" sz="2400" kern="0" dirty="0">
                <a:effectLst/>
                <a:latin typeface="Times New Roman" panose="02020603050405020304" pitchFamily="18" charset="0"/>
                <a:ea typeface="Calibri" panose="020F0502020204030204" pitchFamily="34" charset="0"/>
              </a:rPr>
              <a:t>In 1914, the outbreak of World War I brought an end to just about everything the burgeoning high society of the West had gotten so used to, including globalization.</a:t>
            </a:r>
            <a:endParaRPr lang="en-US" sz="2400" dirty="0"/>
          </a:p>
          <a:p>
            <a:endParaRPr lang="en-US" sz="2400" dirty="0"/>
          </a:p>
          <a:p>
            <a:r>
              <a:rPr lang="en-US" sz="2400" dirty="0"/>
              <a:t>World War I caused:</a:t>
            </a:r>
          </a:p>
          <a:p>
            <a:pPr marL="514350" indent="-514350">
              <a:buFont typeface="+mj-lt"/>
              <a:buAutoNum type="romanUcPeriod"/>
            </a:pPr>
            <a:r>
              <a:rPr lang="en-US" sz="2400" dirty="0">
                <a:effectLst/>
                <a:latin typeface="Times New Roman" panose="02020603050405020304" pitchFamily="18" charset="0"/>
                <a:ea typeface="Calibri" panose="020F0502020204030204" pitchFamily="34" charset="0"/>
              </a:rPr>
              <a:t>War replaced trade, </a:t>
            </a:r>
          </a:p>
          <a:p>
            <a:pPr marL="514350" indent="-514350">
              <a:buFont typeface="+mj-lt"/>
              <a:buAutoNum type="romanUcPeriod"/>
            </a:pPr>
            <a:r>
              <a:rPr lang="en-US" sz="2400" dirty="0">
                <a:effectLst/>
                <a:latin typeface="Times New Roman" panose="02020603050405020304" pitchFamily="18" charset="0"/>
                <a:ea typeface="Calibri" panose="020F0502020204030204" pitchFamily="34" charset="0"/>
              </a:rPr>
              <a:t>Destruction replaced construction, </a:t>
            </a:r>
          </a:p>
          <a:p>
            <a:pPr marL="514350" indent="-514350">
              <a:buFont typeface="+mj-lt"/>
              <a:buAutoNum type="romanUcPeriod"/>
            </a:pPr>
            <a:r>
              <a:rPr lang="en-US" sz="2400" dirty="0">
                <a:effectLst/>
                <a:latin typeface="Times New Roman" panose="02020603050405020304" pitchFamily="18" charset="0"/>
                <a:ea typeface="Calibri" panose="020F0502020204030204" pitchFamily="34" charset="0"/>
              </a:rPr>
              <a:t>Countries closed their borders yet again</a:t>
            </a:r>
          </a:p>
          <a:p>
            <a:pPr marL="514350" indent="-514350">
              <a:buFont typeface="+mj-lt"/>
              <a:buAutoNum type="romanUcPeriod"/>
            </a:pPr>
            <a:r>
              <a:rPr lang="en-US" sz="2400" dirty="0">
                <a:effectLst/>
                <a:latin typeface="Times New Roman" panose="02020603050405020304" pitchFamily="18" charset="0"/>
                <a:ea typeface="Calibri" panose="020F0502020204030204" pitchFamily="34" charset="0"/>
              </a:rPr>
              <a:t>By the end of World War II, trade as a percentage of world GDP had fallen to 5% – a level not seen in more than a hundred years.</a:t>
            </a:r>
            <a:endParaRPr lang="en-US" sz="2400" dirty="0"/>
          </a:p>
        </p:txBody>
      </p:sp>
    </p:spTree>
    <p:extLst>
      <p:ext uri="{BB962C8B-B14F-4D97-AF65-F5344CB8AC3E}">
        <p14:creationId xmlns:p14="http://schemas.microsoft.com/office/powerpoint/2010/main" val="26433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9C80A-6FE3-4E00-85A0-A16F9E0E13A1}"/>
              </a:ext>
            </a:extLst>
          </p:cNvPr>
          <p:cNvSpPr>
            <a:spLocks noGrp="1"/>
          </p:cNvSpPr>
          <p:nvPr>
            <p:ph type="title"/>
          </p:nvPr>
        </p:nvSpPr>
        <p:spPr>
          <a:xfrm>
            <a:off x="1451579" y="710189"/>
            <a:ext cx="9603275" cy="1293271"/>
          </a:xfrm>
        </p:spPr>
        <p:txBody>
          <a:bodyPr>
            <a:normAutofit/>
          </a:bodyPr>
          <a:lstStyle/>
          <a:p>
            <a:pPr algn="ctr"/>
            <a:r>
              <a:rPr lang="en-US" sz="2800" b="1" dirty="0">
                <a:effectLst/>
                <a:latin typeface="Times New Roman" panose="02020603050405020304" pitchFamily="18" charset="0"/>
                <a:ea typeface="Calibri" panose="020F0502020204030204" pitchFamily="34" charset="0"/>
                <a:cs typeface="Arial" panose="020B0604020202020204" pitchFamily="34" charset="0"/>
              </a:rPr>
              <a:t>Second and third wave of globalization</a:t>
            </a:r>
            <a:br>
              <a:rPr lang="en-US" sz="2800" b="1" dirty="0">
                <a:effectLst/>
                <a:latin typeface="Calibri" panose="020F0502020204030204" pitchFamily="34" charset="0"/>
                <a:ea typeface="Calibri" panose="020F0502020204030204" pitchFamily="34" charset="0"/>
                <a:cs typeface="Arial" panose="020B0604020202020204" pitchFamily="34" charset="0"/>
              </a:rPr>
            </a:br>
            <a:endParaRPr lang="en-US" sz="2800" b="1" dirty="0"/>
          </a:p>
        </p:txBody>
      </p:sp>
      <p:sp>
        <p:nvSpPr>
          <p:cNvPr id="3" name="Content Placeholder 2">
            <a:extLst>
              <a:ext uri="{FF2B5EF4-FFF2-40B4-BE49-F238E27FC236}">
                <a16:creationId xmlns:a16="http://schemas.microsoft.com/office/drawing/2014/main" id="{2BE9C08A-B938-43A9-A524-6B0CA9B60ECB}"/>
              </a:ext>
            </a:extLst>
          </p:cNvPr>
          <p:cNvSpPr>
            <a:spLocks noGrp="1"/>
          </p:cNvSpPr>
          <p:nvPr>
            <p:ph idx="1"/>
          </p:nvPr>
        </p:nvSpPr>
        <p:spPr>
          <a:xfrm>
            <a:off x="542925" y="1808252"/>
            <a:ext cx="11649075" cy="4469258"/>
          </a:xfrm>
        </p:spPr>
        <p:txBody>
          <a:bodyPr>
            <a:noAutofit/>
          </a:bodyPr>
          <a:lstStyle/>
          <a:p>
            <a:r>
              <a:rPr lang="en-US" sz="2400" dirty="0">
                <a:effectLst/>
                <a:latin typeface="Times New Roman" panose="02020603050405020304" pitchFamily="18" charset="0"/>
                <a:ea typeface="Calibri" panose="020F0502020204030204" pitchFamily="34" charset="0"/>
              </a:rPr>
              <a:t>The end of the World War II=hegemony of United States of America, </a:t>
            </a:r>
          </a:p>
          <a:p>
            <a:r>
              <a:rPr lang="en-US" sz="2400" dirty="0">
                <a:effectLst/>
                <a:latin typeface="Times New Roman" panose="02020603050405020304" pitchFamily="18" charset="0"/>
                <a:ea typeface="Calibri" panose="020F0502020204030204" pitchFamily="34" charset="0"/>
              </a:rPr>
              <a:t>Second Industrial Revolution</a:t>
            </a:r>
            <a:r>
              <a:rPr lang="en-US" sz="2400" dirty="0">
                <a:latin typeface="Times New Roman" panose="02020603050405020304" pitchFamily="18" charset="0"/>
                <a:ea typeface="Calibri" panose="020F0502020204030204" pitchFamily="34" charset="0"/>
              </a:rPr>
              <a:t>= Big </a:t>
            </a:r>
            <a:r>
              <a:rPr lang="en-US" sz="2400" dirty="0">
                <a:effectLst/>
                <a:latin typeface="Times New Roman" panose="02020603050405020304" pitchFamily="18" charset="0"/>
                <a:ea typeface="Calibri" panose="020F0502020204030204" pitchFamily="34" charset="0"/>
              </a:rPr>
              <a:t>car and the fast plane</a:t>
            </a:r>
          </a:p>
          <a:p>
            <a:r>
              <a:rPr lang="en-US" sz="2400" dirty="0">
                <a:latin typeface="Times New Roman" panose="02020603050405020304" pitchFamily="18" charset="0"/>
              </a:rPr>
              <a:t>Globalization in two ways: </a:t>
            </a:r>
          </a:p>
          <a:p>
            <a:r>
              <a:rPr lang="en-US" sz="2400" dirty="0">
                <a:latin typeface="Times New Roman" panose="02020603050405020304" pitchFamily="18" charset="0"/>
              </a:rPr>
              <a:t>1. dominant of USA and free Market</a:t>
            </a:r>
          </a:p>
          <a:p>
            <a:r>
              <a:rPr lang="en-US" sz="2400" dirty="0">
                <a:latin typeface="Times New Roman" panose="02020603050405020304" pitchFamily="18" charset="0"/>
              </a:rPr>
              <a:t>2. Dominant of Soviet Union and centralized Market.</a:t>
            </a:r>
          </a:p>
          <a:p>
            <a:r>
              <a:rPr lang="en-US" sz="2400" dirty="0">
                <a:latin typeface="Times New Roman" panose="02020603050405020304" pitchFamily="18" charset="0"/>
              </a:rPr>
              <a:t>In 1989, Trade counted 14% of The world GDP</a:t>
            </a:r>
          </a:p>
          <a:p>
            <a:r>
              <a:rPr lang="en-US" sz="2400" dirty="0">
                <a:latin typeface="Times New Roman" panose="02020603050405020304" pitchFamily="18" charset="0"/>
              </a:rPr>
              <a:t>Establishment of </a:t>
            </a:r>
            <a:r>
              <a:rPr lang="en-US" sz="2400" dirty="0">
                <a:effectLst/>
                <a:latin typeface="Times New Roman" panose="02020603050405020304" pitchFamily="18" charset="0"/>
                <a:ea typeface="Calibri" panose="020F0502020204030204" pitchFamily="34" charset="0"/>
              </a:rPr>
              <a:t>World Trade Organization (WTO) in 1995</a:t>
            </a:r>
          </a:p>
          <a:p>
            <a:endParaRPr lang="en-US" sz="2400" dirty="0">
              <a:effectLst/>
              <a:latin typeface="Times New Roman" panose="02020603050405020304" pitchFamily="18" charset="0"/>
              <a:ea typeface="Calibri" panose="020F0502020204030204" pitchFamily="34" charset="0"/>
            </a:endParaRPr>
          </a:p>
          <a:p>
            <a:r>
              <a:rPr lang="en-US" sz="2400" b="1" dirty="0">
                <a:latin typeface="Simplified Arabic Fixed" panose="02070309020205020404" pitchFamily="49" charset="-78"/>
                <a:cs typeface="Simplified Arabic Fixed" panose="02070309020205020404" pitchFamily="49" charset="-78"/>
              </a:rPr>
              <a:t>Internet, </a:t>
            </a:r>
            <a:r>
              <a:rPr lang="en-US" sz="2400" b="1" dirty="0">
                <a:effectLst/>
                <a:latin typeface="Simplified Arabic Fixed" panose="02070309020205020404" pitchFamily="49" charset="-78"/>
                <a:ea typeface="Calibri" panose="020F0502020204030204" pitchFamily="34" charset="0"/>
                <a:cs typeface="Simplified Arabic Fixed" panose="02070309020205020404" pitchFamily="49" charset="-78"/>
              </a:rPr>
              <a:t>Third Industrial Revolution</a:t>
            </a:r>
            <a:endParaRPr lang="en-US" sz="2400" b="1" dirty="0">
              <a:latin typeface="Simplified Arabic Fixed" panose="02070309020205020404" pitchFamily="49" charset="-78"/>
              <a:cs typeface="Simplified Arabic Fixed" panose="02070309020205020404" pitchFamily="49" charset="-78"/>
            </a:endParaRPr>
          </a:p>
        </p:txBody>
      </p:sp>
    </p:spTree>
    <p:extLst>
      <p:ext uri="{BB962C8B-B14F-4D97-AF65-F5344CB8AC3E}">
        <p14:creationId xmlns:p14="http://schemas.microsoft.com/office/powerpoint/2010/main" val="437503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9814B-EBC3-4C59-7550-EFEE28E1DFF3}"/>
              </a:ext>
            </a:extLst>
          </p:cNvPr>
          <p:cNvSpPr>
            <a:spLocks noGrp="1"/>
          </p:cNvSpPr>
          <p:nvPr>
            <p:ph type="title"/>
          </p:nvPr>
        </p:nvSpPr>
        <p:spPr/>
        <p:txBody>
          <a:bodyPr>
            <a:normAutofit/>
          </a:bodyPr>
          <a:lstStyle/>
          <a:p>
            <a:pPr algn="ctr"/>
            <a:r>
              <a:rPr lang="en-US" sz="4000" b="1" dirty="0">
                <a:effectLst/>
                <a:latin typeface="Times New Roman" panose="02020603050405020304" pitchFamily="18" charset="0"/>
                <a:ea typeface="Calibri" panose="020F0502020204030204" pitchFamily="34" charset="0"/>
              </a:rPr>
              <a:t>Fourth wave of Globalization</a:t>
            </a:r>
            <a:endParaRPr lang="en-US" sz="4000" dirty="0"/>
          </a:p>
        </p:txBody>
      </p:sp>
      <p:sp>
        <p:nvSpPr>
          <p:cNvPr id="3" name="Content Placeholder 2">
            <a:extLst>
              <a:ext uri="{FF2B5EF4-FFF2-40B4-BE49-F238E27FC236}">
                <a16:creationId xmlns:a16="http://schemas.microsoft.com/office/drawing/2014/main" id="{5F747E13-5B20-A43F-5AA9-56A47B496CB1}"/>
              </a:ext>
            </a:extLst>
          </p:cNvPr>
          <p:cNvSpPr>
            <a:spLocks noGrp="1"/>
          </p:cNvSpPr>
          <p:nvPr>
            <p:ph idx="1"/>
          </p:nvPr>
        </p:nvSpPr>
        <p:spPr>
          <a:xfrm>
            <a:off x="1063752" y="1873758"/>
            <a:ext cx="10058400" cy="4050792"/>
          </a:xfrm>
        </p:spPr>
        <p:txBody>
          <a:bodyPr>
            <a:noAutofit/>
          </a:bodyPr>
          <a:lstStyle/>
          <a:p>
            <a:pPr marL="342900" marR="0" lvl="0" indent="-342900" algn="just" rtl="0">
              <a:lnSpc>
                <a:spcPct val="107000"/>
              </a:lnSpc>
              <a:spcBef>
                <a:spcPts val="0"/>
              </a:spcBef>
              <a:spcAft>
                <a:spcPts val="800"/>
              </a:spcAft>
              <a:buFont typeface="Arial" panose="020B0604020202020204" pitchFamily="34" charset="0"/>
              <a:buChar char="•"/>
              <a:tabLst>
                <a:tab pos="457200" algn="l"/>
              </a:tabLst>
            </a:pPr>
            <a:r>
              <a:rPr lang="en-US" sz="2400" kern="0" dirty="0">
                <a:effectLst/>
                <a:latin typeface="Times New Roman" panose="02020603050405020304" pitchFamily="18" charset="0"/>
                <a:ea typeface="Calibri" panose="020F0502020204030204" pitchFamily="34" charset="0"/>
              </a:rPr>
              <a:t>The current wave, is a set to be driven by the Fourth Industrial Revolution, which is happening right now via digital Industry was introduced. </a:t>
            </a:r>
          </a:p>
          <a:p>
            <a:pPr marL="342900" marR="0" lvl="0" indent="-342900" algn="just" rtl="0">
              <a:lnSpc>
                <a:spcPct val="107000"/>
              </a:lnSpc>
              <a:spcBef>
                <a:spcPts val="0"/>
              </a:spcBef>
              <a:spcAft>
                <a:spcPts val="800"/>
              </a:spcAft>
              <a:buFont typeface="Arial" panose="020B0604020202020204" pitchFamily="34" charset="0"/>
              <a:buChar char="•"/>
              <a:tabLst>
                <a:tab pos="457200" algn="l"/>
              </a:tabLst>
            </a:pPr>
            <a:endParaRPr lang="en-US" sz="2400" kern="0" dirty="0">
              <a:effectLst/>
              <a:latin typeface="Times New Roman" panose="02020603050405020304" pitchFamily="18" charset="0"/>
              <a:ea typeface="Calibri" panose="020F0502020204030204" pitchFamily="34" charset="0"/>
            </a:endParaRPr>
          </a:p>
          <a:p>
            <a:pPr marL="0" indent="0" algn="just">
              <a:lnSpc>
                <a:spcPct val="107000"/>
              </a:lnSpc>
              <a:spcBef>
                <a:spcPts val="0"/>
              </a:spcBef>
              <a:spcAft>
                <a:spcPts val="800"/>
              </a:spcAft>
              <a:buNone/>
              <a:tabLst>
                <a:tab pos="457200" algn="l"/>
              </a:tabLst>
            </a:pPr>
            <a:r>
              <a:rPr lang="en-US" sz="2400" b="1" kern="0" dirty="0">
                <a:latin typeface="Times New Roman" panose="02020603050405020304" pitchFamily="18" charset="0"/>
              </a:rPr>
              <a:t>Tools of the fourth wave globalization </a:t>
            </a:r>
          </a:p>
          <a:p>
            <a:pPr marR="0" lvl="0" algn="just" rtl="0">
              <a:lnSpc>
                <a:spcPct val="107000"/>
              </a:lnSpc>
              <a:spcBef>
                <a:spcPts val="0"/>
              </a:spcBef>
              <a:spcAft>
                <a:spcPts val="800"/>
              </a:spcAft>
              <a:buFont typeface="Wingdings" panose="05000000000000000000" pitchFamily="2" charset="2"/>
              <a:buChar char="Ø"/>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Digital transformation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Wingdings" panose="05000000000000000000" pitchFamily="2" charset="2"/>
              <a:buChar char="Ø"/>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Emerging Digital Technologies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Wingdings" panose="05000000000000000000" pitchFamily="2" charset="2"/>
              <a:buChar char="Ø"/>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Artificial intelligence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Wingdings" panose="05000000000000000000" pitchFamily="2" charset="2"/>
              <a:buChar char="Ø"/>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Big data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Wingdings" panose="05000000000000000000" pitchFamily="2" charset="2"/>
              <a:buChar char="Ø"/>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Nanotechnology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buFont typeface="Wingdings" panose="05000000000000000000" pitchFamily="2" charset="2"/>
              <a:buChar char="Ø"/>
              <a:tabLst>
                <a:tab pos="457200" algn="l"/>
              </a:tabLst>
            </a:pPr>
            <a:r>
              <a:rPr lang="en-US" dirty="0">
                <a:effectLst/>
                <a:latin typeface="Times New Roman" panose="02020603050405020304" pitchFamily="18" charset="0"/>
                <a:ea typeface="Calibri" panose="020F0502020204030204" pitchFamily="34" charset="0"/>
                <a:cs typeface="Times New Roman" panose="02020603050405020304" pitchFamily="18" charset="0"/>
              </a:rPr>
              <a:t>The internet of things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6670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DF610-EBE4-CEA5-1CC1-785AA349D173}"/>
              </a:ext>
            </a:extLst>
          </p:cNvPr>
          <p:cNvSpPr>
            <a:spLocks noGrp="1"/>
          </p:cNvSpPr>
          <p:nvPr>
            <p:ph type="title"/>
          </p:nvPr>
        </p:nvSpPr>
        <p:spPr/>
        <p:txBody>
          <a:bodyPr>
            <a:normAutofit fontScale="90000"/>
          </a:bodyPr>
          <a:lstStyle/>
          <a:p>
            <a:pPr algn="ctr"/>
            <a:r>
              <a:rPr lang="en-US" b="1" dirty="0">
                <a:effectLst/>
                <a:latin typeface="Times New Roman" panose="02020603050405020304" pitchFamily="18" charset="0"/>
                <a:ea typeface="Calibri" panose="020F0502020204030204" pitchFamily="34" charset="0"/>
                <a:cs typeface="Arial" panose="020B0604020202020204" pitchFamily="34" charset="0"/>
              </a:rPr>
              <a:t>Analyzing globalization </a:t>
            </a:r>
            <a:br>
              <a:rPr lang="en-US"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4932BE2-40A4-5B59-DC84-03924E72FFB4}"/>
              </a:ext>
            </a:extLst>
          </p:cNvPr>
          <p:cNvSpPr>
            <a:spLocks noGrp="1"/>
          </p:cNvSpPr>
          <p:nvPr>
            <p:ph idx="1"/>
          </p:nvPr>
        </p:nvSpPr>
        <p:spPr>
          <a:xfrm>
            <a:off x="267129" y="1715784"/>
            <a:ext cx="11924872" cy="4337697"/>
          </a:xfrm>
        </p:spPr>
        <p:txBody>
          <a:bodyPr>
            <a:noAutofit/>
          </a:bodyPr>
          <a:lstStyle/>
          <a:p>
            <a:pPr algn="just"/>
            <a:r>
              <a:rPr lang="en-US" sz="2800" dirty="0">
                <a:effectLst/>
                <a:latin typeface="Times New Roman" panose="02020603050405020304" pitchFamily="18" charset="0"/>
                <a:ea typeface="Calibri" panose="020F0502020204030204" pitchFamily="34" charset="0"/>
              </a:rPr>
              <a:t>the </a:t>
            </a:r>
            <a:r>
              <a:rPr lang="en-US" sz="2800" b="1" i="1" dirty="0">
                <a:effectLst/>
                <a:latin typeface="Times New Roman" panose="02020603050405020304" pitchFamily="18" charset="0"/>
                <a:ea typeface="Calibri" panose="020F0502020204030204" pitchFamily="34" charset="0"/>
              </a:rPr>
              <a:t>stretching</a:t>
            </a:r>
            <a:r>
              <a:rPr lang="en-US" sz="2800" b="1" dirty="0">
                <a:effectLst/>
                <a:latin typeface="Times New Roman" panose="02020603050405020304" pitchFamily="18" charset="0"/>
                <a:ea typeface="Calibri" panose="020F0502020204030204" pitchFamily="34" charset="0"/>
              </a:rPr>
              <a:t> of social</a:t>
            </a:r>
            <a:r>
              <a:rPr lang="en-US" sz="2800" dirty="0">
                <a:effectLst/>
                <a:latin typeface="Times New Roman" panose="02020603050405020304" pitchFamily="18" charset="0"/>
                <a:ea typeface="Calibri" panose="020F0502020204030204" pitchFamily="34" charset="0"/>
              </a:rPr>
              <a:t>, political, and economic activities across national frontiers.</a:t>
            </a:r>
          </a:p>
          <a:p>
            <a:pPr algn="just"/>
            <a:r>
              <a:rPr lang="en-US" sz="2800" dirty="0">
                <a:effectLst/>
                <a:latin typeface="Times New Roman" panose="02020603050405020304" pitchFamily="18" charset="0"/>
                <a:ea typeface="Calibri" panose="020F0502020204030204" pitchFamily="34" charset="0"/>
              </a:rPr>
              <a:t>the</a:t>
            </a:r>
            <a:r>
              <a:rPr lang="en-US" sz="2800" b="1" dirty="0">
                <a:effectLst/>
                <a:latin typeface="Times New Roman" panose="02020603050405020304" pitchFamily="18" charset="0"/>
                <a:ea typeface="Calibri" panose="020F0502020204030204" pitchFamily="34" charset="0"/>
              </a:rPr>
              <a:t> </a:t>
            </a:r>
            <a:r>
              <a:rPr lang="en-US" sz="2800" b="1" i="1" dirty="0">
                <a:effectLst/>
                <a:latin typeface="Times New Roman" panose="02020603050405020304" pitchFamily="18" charset="0"/>
                <a:ea typeface="Calibri" panose="020F0502020204030204" pitchFamily="34" charset="0"/>
              </a:rPr>
              <a:t>intensification</a:t>
            </a:r>
            <a:r>
              <a:rPr lang="en-US" sz="2800" dirty="0">
                <a:effectLst/>
                <a:latin typeface="Times New Roman" panose="02020603050405020304" pitchFamily="18" charset="0"/>
                <a:ea typeface="Calibri" panose="020F0502020204030204" pitchFamily="34" charset="0"/>
              </a:rPr>
              <a:t>, of interconnectedness in almost every sphere of modern </a:t>
            </a:r>
          </a:p>
          <a:p>
            <a:pPr algn="just"/>
            <a:r>
              <a:rPr lang="en-US" sz="2800" dirty="0">
                <a:effectLst/>
                <a:latin typeface="Times New Roman" panose="02020603050405020304" pitchFamily="18" charset="0"/>
                <a:ea typeface="Calibri" panose="020F0502020204030204" pitchFamily="34" charset="0"/>
              </a:rPr>
              <a:t>the</a:t>
            </a:r>
            <a:r>
              <a:rPr lang="en-US" sz="2800" b="1" dirty="0">
                <a:effectLst/>
                <a:latin typeface="Times New Roman" panose="02020603050405020304" pitchFamily="18" charset="0"/>
                <a:ea typeface="Calibri" panose="020F0502020204030204" pitchFamily="34" charset="0"/>
              </a:rPr>
              <a:t> </a:t>
            </a:r>
            <a:r>
              <a:rPr lang="en-US" sz="2800" b="1" i="1" dirty="0">
                <a:effectLst/>
                <a:latin typeface="Times New Roman" panose="02020603050405020304" pitchFamily="18" charset="0"/>
                <a:ea typeface="Calibri" panose="020F0502020204030204" pitchFamily="34" charset="0"/>
              </a:rPr>
              <a:t>accelerating</a:t>
            </a:r>
            <a:r>
              <a:rPr lang="en-US" sz="2800" i="1"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rPr>
              <a:t>pace of global flows and processes: ideas, news, goods, information, capital, and technology circulate the world increases. </a:t>
            </a:r>
            <a:endParaRPr lang="en-US" sz="2800" dirty="0">
              <a:latin typeface="Times New Roman" panose="02020603050405020304" pitchFamily="18" charset="0"/>
              <a:ea typeface="Calibri" panose="020F0502020204030204" pitchFamily="34" charset="0"/>
            </a:endParaRPr>
          </a:p>
          <a:p>
            <a:pPr algn="just"/>
            <a:r>
              <a:rPr lang="en-US" sz="2800" dirty="0">
                <a:effectLst/>
                <a:latin typeface="Times New Roman" panose="02020603050405020304" pitchFamily="18" charset="0"/>
                <a:ea typeface="Calibri" panose="020F0502020204030204" pitchFamily="34" charset="0"/>
              </a:rPr>
              <a:t>the </a:t>
            </a:r>
            <a:r>
              <a:rPr lang="en-US" sz="2800" b="1" i="1" dirty="0">
                <a:effectLst/>
                <a:latin typeface="Times New Roman" panose="02020603050405020304" pitchFamily="18" charset="0"/>
                <a:ea typeface="Calibri" panose="020F0502020204030204" pitchFamily="34" charset="0"/>
              </a:rPr>
              <a:t>deepening</a:t>
            </a:r>
            <a:r>
              <a:rPr lang="en-US" sz="2800" dirty="0">
                <a:effectLst/>
                <a:latin typeface="Times New Roman" panose="02020603050405020304" pitchFamily="18" charset="0"/>
                <a:ea typeface="Calibri" panose="020F0502020204030204" pitchFamily="34" charset="0"/>
              </a:rPr>
              <a:t> enmeshment of the local and global such that the domestic and international are indistinguishable.</a:t>
            </a:r>
            <a:endParaRPr lang="en-US" sz="2800" dirty="0"/>
          </a:p>
        </p:txBody>
      </p:sp>
    </p:spTree>
    <p:extLst>
      <p:ext uri="{BB962C8B-B14F-4D97-AF65-F5344CB8AC3E}">
        <p14:creationId xmlns:p14="http://schemas.microsoft.com/office/powerpoint/2010/main" val="405612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118</TotalTime>
  <Words>610</Words>
  <Application>Microsoft Office PowerPoint</Application>
  <PresentationFormat>Widescreen</PresentationFormat>
  <Paragraphs>55</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Rockwell</vt:lpstr>
      <vt:lpstr>Rockwell Condensed</vt:lpstr>
      <vt:lpstr>Simplified Arabic Fixed</vt:lpstr>
      <vt:lpstr>Times New Roman</vt:lpstr>
      <vt:lpstr>Wingdings</vt:lpstr>
      <vt:lpstr>Wood Type</vt:lpstr>
      <vt:lpstr>Lecture 2: History of Globalization </vt:lpstr>
      <vt:lpstr>A Brief History</vt:lpstr>
      <vt:lpstr>A Brief History</vt:lpstr>
      <vt:lpstr>First wave of globalization (19th century-1914)</vt:lpstr>
      <vt:lpstr>First wave of globalization (19th century-1914)</vt:lpstr>
      <vt:lpstr>The world wars</vt:lpstr>
      <vt:lpstr>Second and third wave of globalization </vt:lpstr>
      <vt:lpstr>Fourth wave of Globalization</vt:lpstr>
      <vt:lpstr>Analyzing globalization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SIPAN</cp:lastModifiedBy>
  <cp:revision>16</cp:revision>
  <dcterms:created xsi:type="dcterms:W3CDTF">2022-02-13T18:22:56Z</dcterms:created>
  <dcterms:modified xsi:type="dcterms:W3CDTF">2024-01-22T19:35:28Z</dcterms:modified>
</cp:coreProperties>
</file>