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67" r:id="rId6"/>
    <p:sldId id="260" r:id="rId7"/>
    <p:sldId id="261" r:id="rId8"/>
    <p:sldId id="262" r:id="rId9"/>
    <p:sldId id="264" r:id="rId10"/>
    <p:sldId id="268"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5/19/2024</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5/19/2024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0"/>
            <a:ext cx="9144000" cy="1374775"/>
          </a:xfrm>
        </p:spPr>
        <p:txBody>
          <a:bodyPr/>
          <a:lstStyle/>
          <a:p>
            <a:pPr algn="ctr"/>
            <a:r>
              <a:rPr lang="en-US" dirty="0">
                <a:latin typeface="Arabic Typesetting" pitchFamily="66" charset="-78"/>
                <a:cs typeface="Arabic Typesetting" pitchFamily="66" charset="-78"/>
              </a:rPr>
              <a:t>Foreign policy of European Union  </a:t>
            </a:r>
          </a:p>
        </p:txBody>
      </p:sp>
      <p:sp>
        <p:nvSpPr>
          <p:cNvPr id="3" name="Subtitle 2"/>
          <p:cNvSpPr>
            <a:spLocks noGrp="1"/>
          </p:cNvSpPr>
          <p:nvPr>
            <p:ph type="subTitle" idx="1"/>
          </p:nvPr>
        </p:nvSpPr>
        <p:spPr>
          <a:xfrm>
            <a:off x="914400" y="3886200"/>
            <a:ext cx="6461760" cy="1066800"/>
          </a:xfrm>
        </p:spPr>
        <p:txBody>
          <a:bodyPr>
            <a:noAutofit/>
          </a:bodyPr>
          <a:lstStyle/>
          <a:p>
            <a:pPr algn="ctr"/>
            <a:r>
              <a:rPr lang="en-US" sz="2800" b="1" dirty="0">
                <a:solidFill>
                  <a:schemeClr val="tx1"/>
                </a:solidFill>
                <a:latin typeface="Arabic Typesetting" pitchFamily="66" charset="-78"/>
                <a:cs typeface="Arabic Typesetting" pitchFamily="66" charset="-78"/>
              </a:rPr>
              <a:t>Third stage</a:t>
            </a:r>
          </a:p>
          <a:p>
            <a:pPr algn="ctr"/>
            <a:endParaRPr lang="en-US" dirty="0">
              <a:solidFill>
                <a:schemeClr val="tx1"/>
              </a:solidFill>
              <a:latin typeface="Arabic Typesetting" pitchFamily="66" charset="-78"/>
              <a:cs typeface="Arabic Typesetting" pitchFamily="66" charset="-78"/>
            </a:endParaRPr>
          </a:p>
          <a:p>
            <a:pPr algn="ctr"/>
            <a:endParaRPr lang="en-US" dirty="0">
              <a:solidFill>
                <a:schemeClr val="tx1"/>
              </a:solidFill>
              <a:latin typeface="Arabic Typesetting" pitchFamily="66" charset="-78"/>
              <a:cs typeface="Arabic Typesetting" pitchFamily="66" charset="-78"/>
            </a:endParaRPr>
          </a:p>
          <a:p>
            <a:pPr algn="ctr"/>
            <a:endParaRPr lang="en-US" dirty="0">
              <a:solidFill>
                <a:schemeClr val="tx1"/>
              </a:solidFill>
              <a:latin typeface="Arabic Typesetting" pitchFamily="66" charset="-78"/>
              <a:cs typeface="Arabic Typesetting" pitchFamily="66" charset="-78"/>
            </a:endParaRPr>
          </a:p>
          <a:p>
            <a:pPr algn="ctr"/>
            <a:r>
              <a:rPr lang="en-US" b="1" dirty="0">
                <a:solidFill>
                  <a:schemeClr val="tx1"/>
                </a:solidFill>
                <a:latin typeface="Arabic Typesetting" pitchFamily="66" charset="-78"/>
                <a:cs typeface="Arabic Typesetting" pitchFamily="66" charset="-78"/>
              </a:rPr>
              <a:t>Mohammed Ahmed</a:t>
            </a:r>
          </a:p>
          <a:p>
            <a:pPr algn="ctr"/>
            <a:r>
              <a:rPr lang="en-US" b="1" dirty="0">
                <a:solidFill>
                  <a:schemeClr val="tx1"/>
                </a:solidFill>
                <a:latin typeface="Arabic Typesetting" pitchFamily="66" charset="-78"/>
                <a:cs typeface="Arabic Typesetting" pitchFamily="66" charset="-78"/>
              </a:rPr>
              <a:t>Mohammed.majeed1@su.edu.krd</a:t>
            </a:r>
          </a:p>
        </p:txBody>
      </p:sp>
      <p:pic>
        <p:nvPicPr>
          <p:cNvPr id="1028" name="Picture 4" descr="C:\Users\sipan\Desktop\R.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599"/>
            <a:ext cx="2362200" cy="218598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434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The main criteria for a country to join the European Union</a:t>
            </a:r>
            <a:endParaRPr lang="en-US" sz="3200" dirty="0"/>
          </a:p>
        </p:txBody>
      </p:sp>
      <p:sp>
        <p:nvSpPr>
          <p:cNvPr id="3" name="Content Placeholder 2"/>
          <p:cNvSpPr>
            <a:spLocks noGrp="1"/>
          </p:cNvSpPr>
          <p:nvPr>
            <p:ph idx="1"/>
          </p:nvPr>
        </p:nvSpPr>
        <p:spPr/>
        <p:txBody>
          <a:bodyPr/>
          <a:lstStyle/>
          <a:p>
            <a:pPr marL="114300" indent="0">
              <a:buNone/>
            </a:pPr>
            <a:r>
              <a:rPr lang="en-US" b="1" dirty="0"/>
              <a:t>The main criteria for a country to join the European Union</a:t>
            </a:r>
            <a:endParaRPr lang="en-US" dirty="0"/>
          </a:p>
          <a:p>
            <a:pPr marL="114300" indent="0">
              <a:buNone/>
            </a:pPr>
            <a:r>
              <a:rPr lang="en-US" dirty="0"/>
              <a:t>There are some criteria that countries have to take into account when they want to join the European Union.  Especially, in 1992, the European Union set three criteria for any country to join the EU:</a:t>
            </a:r>
          </a:p>
          <a:p>
            <a:pPr marL="571500" lvl="0" indent="-457200">
              <a:buFont typeface="+mj-lt"/>
              <a:buAutoNum type="arabicPeriod"/>
            </a:pPr>
            <a:r>
              <a:rPr lang="en-US" dirty="0"/>
              <a:t>Establishing a democratic system and the rule of law.</a:t>
            </a:r>
          </a:p>
          <a:p>
            <a:pPr marL="571500" lvl="0" indent="-457200">
              <a:buFont typeface="+mj-lt"/>
              <a:buAutoNum type="arabicPeriod"/>
            </a:pPr>
            <a:r>
              <a:rPr lang="en-US" dirty="0"/>
              <a:t>Functioning market economy and belief in the free market.</a:t>
            </a:r>
          </a:p>
          <a:p>
            <a:pPr marL="571500" lvl="0" indent="-457200">
              <a:buFont typeface="+mj-lt"/>
              <a:buAutoNum type="arabicPeriod"/>
            </a:pPr>
            <a:r>
              <a:rPr lang="en-US" dirty="0"/>
              <a:t>Having ability to implement EU laws (and accepting and promoting EU values).</a:t>
            </a:r>
          </a:p>
          <a:p>
            <a:endParaRPr lang="en-US" dirty="0"/>
          </a:p>
        </p:txBody>
      </p:sp>
    </p:spTree>
    <p:extLst>
      <p:ext uri="{BB962C8B-B14F-4D97-AF65-F5344CB8AC3E}">
        <p14:creationId xmlns:p14="http://schemas.microsoft.com/office/powerpoint/2010/main" val="236152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endParaRPr lang="en-US" sz="4800" dirty="0">
              <a:latin typeface="+mj-lt"/>
            </a:endParaRPr>
          </a:p>
          <a:p>
            <a:pPr marL="114300" indent="0" algn="ctr">
              <a:buNone/>
            </a:pPr>
            <a:r>
              <a:rPr lang="en-US" sz="4800" dirty="0">
                <a:latin typeface="+mj-lt"/>
              </a:rPr>
              <a:t>Thank you </a:t>
            </a:r>
          </a:p>
        </p:txBody>
      </p:sp>
    </p:spTree>
    <p:extLst>
      <p:ext uri="{BB962C8B-B14F-4D97-AF65-F5344CB8AC3E}">
        <p14:creationId xmlns:p14="http://schemas.microsoft.com/office/powerpoint/2010/main" val="208545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1143000"/>
          </a:xfrm>
        </p:spPr>
        <p:txBody>
          <a:bodyPr/>
          <a:lstStyle/>
          <a:p>
            <a:r>
              <a:rPr lang="en-US" sz="2800" b="1" dirty="0">
                <a:latin typeface="Times New Roman" pitchFamily="18" charset="0"/>
                <a:cs typeface="Times New Roman" pitchFamily="18" charset="0"/>
              </a:rPr>
              <a:t>Fundamental Principles of the European Union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114300" indent="0" algn="just">
              <a:buNone/>
            </a:pPr>
            <a:r>
              <a:rPr lang="en-US" b="1" dirty="0">
                <a:latin typeface="Times New Roman" pitchFamily="18" charset="0"/>
                <a:cs typeface="Times New Roman" pitchFamily="18" charset="0"/>
              </a:rPr>
              <a:t>Some principles introduced by the Maastricht Treaty </a:t>
            </a:r>
          </a:p>
          <a:p>
            <a:pPr marL="114300" indent="0" algn="just">
              <a:buNone/>
            </a:pPr>
            <a:endParaRPr lang="en-US" dirty="0">
              <a:latin typeface="Times New Roman" pitchFamily="18" charset="0"/>
              <a:cs typeface="Times New Roman" pitchFamily="18" charset="0"/>
            </a:endParaRPr>
          </a:p>
          <a:p>
            <a:pPr marL="571500" lvl="0" indent="-457200" algn="just">
              <a:buFont typeface="+mj-lt"/>
              <a:buAutoNum type="arabicPeriod"/>
            </a:pPr>
            <a:r>
              <a:rPr lang="en-US" dirty="0">
                <a:latin typeface="Times New Roman" pitchFamily="18" charset="0"/>
                <a:cs typeface="Times New Roman" pitchFamily="18" charset="0"/>
              </a:rPr>
              <a:t>The Union shall respect the national identities of its Member States, whose systems of government are founded on the principles of democracy.</a:t>
            </a:r>
          </a:p>
          <a:p>
            <a:pPr marL="571500" lvl="0" indent="-457200" algn="just">
              <a:buFont typeface="+mj-lt"/>
              <a:buAutoNum type="arabicPeriod"/>
            </a:pPr>
            <a:r>
              <a:rPr lang="en-US" dirty="0">
                <a:latin typeface="Times New Roman" pitchFamily="18" charset="0"/>
                <a:cs typeface="Times New Roman" pitchFamily="18" charset="0"/>
              </a:rPr>
              <a:t>The Union shall respect fundamental rights, as guaranteed by the European Convention for the Protection of Human Rights and Fundamental Freedoms signed in Rome on 4 November 1950.</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71391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7620000" cy="4800600"/>
          </a:xfrm>
        </p:spPr>
        <p:txBody>
          <a:bodyPr>
            <a:normAutofit/>
          </a:bodyPr>
          <a:lstStyle/>
          <a:p>
            <a:pPr marL="114300" indent="0" algn="just">
              <a:buNone/>
            </a:pPr>
            <a:r>
              <a:rPr lang="en-US" b="1" dirty="0">
                <a:latin typeface="Times New Roman" pitchFamily="18" charset="0"/>
                <a:cs typeface="Times New Roman" pitchFamily="18" charset="0"/>
              </a:rPr>
              <a:t>Principles listed in 1997 by the Amsterdam Treaty</a:t>
            </a:r>
          </a:p>
          <a:p>
            <a:pPr marL="114300" indent="0" algn="just">
              <a:buNone/>
            </a:pPr>
            <a:endParaRPr lang="en-US" dirty="0">
              <a:latin typeface="Times New Roman" pitchFamily="18" charset="0"/>
              <a:cs typeface="Times New Roman" pitchFamily="18" charset="0"/>
            </a:endParaRPr>
          </a:p>
          <a:p>
            <a:pPr marL="114300" indent="0" algn="just">
              <a:buNone/>
            </a:pPr>
            <a:r>
              <a:rPr lang="en-US" dirty="0">
                <a:latin typeface="Times New Roman" pitchFamily="18" charset="0"/>
                <a:cs typeface="Times New Roman" pitchFamily="18" charset="0"/>
              </a:rPr>
              <a:t>The Union is founded on the principles of liberty, democracy, respect for human rights and fundamental freedoms, and the rule of law, principles which are common to the Member States.</a:t>
            </a:r>
          </a:p>
        </p:txBody>
      </p:sp>
    </p:spTree>
    <p:extLst>
      <p:ext uri="{BB962C8B-B14F-4D97-AF65-F5344CB8AC3E}">
        <p14:creationId xmlns:p14="http://schemas.microsoft.com/office/powerpoint/2010/main" val="2365453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7620000" cy="4800600"/>
          </a:xfrm>
        </p:spPr>
        <p:txBody>
          <a:bodyPr/>
          <a:lstStyle/>
          <a:p>
            <a:pPr marL="114300" indent="0" algn="just">
              <a:buNone/>
            </a:pPr>
            <a:r>
              <a:rPr lang="en-US" b="1" dirty="0">
                <a:latin typeface="Times New Roman" pitchFamily="18" charset="0"/>
                <a:cs typeface="Times New Roman" pitchFamily="18" charset="0"/>
              </a:rPr>
              <a:t>Principles transformed into values by the Lisbon Treaty</a:t>
            </a:r>
          </a:p>
          <a:p>
            <a:pPr marL="114300" indent="0" algn="just">
              <a:buNone/>
            </a:pPr>
            <a:endParaRPr lang="en-US" dirty="0">
              <a:latin typeface="Times New Roman" pitchFamily="18" charset="0"/>
              <a:cs typeface="Times New Roman" pitchFamily="18" charset="0"/>
            </a:endParaRPr>
          </a:p>
          <a:p>
            <a:pPr marL="114300" indent="0" algn="just">
              <a:buNone/>
            </a:pPr>
            <a:r>
              <a:rPr lang="en-US" dirty="0">
                <a:latin typeface="Times New Roman" pitchFamily="18" charset="0"/>
                <a:cs typeface="Times New Roman" pitchFamily="18" charset="0"/>
              </a:rPr>
              <a:t>The Union is founded on the values of respect for human dignity, freedom, democracy, equality, the rule of law and respect for human rights, including the rights of persons belonging to minorities.</a:t>
            </a:r>
          </a:p>
          <a:p>
            <a:pPr marL="114300" indent="0" algn="just">
              <a:buNone/>
            </a:pPr>
            <a:r>
              <a:rPr lang="en-US" dirty="0">
                <a:latin typeface="Times New Roman" pitchFamily="18" charset="0"/>
                <a:cs typeface="Times New Roman" pitchFamily="18" charset="0"/>
              </a:rPr>
              <a:t>These values are common to the Member States in a society in which pluralism, non-discrimination, tolerance, justice, solidarity and equality between women and men prevail</a:t>
            </a:r>
            <a:r>
              <a:rPr lang="en-US" b="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0589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3600" b="1" dirty="0">
                <a:latin typeface="Times New Roman" pitchFamily="18" charset="0"/>
                <a:cs typeface="Times New Roman" pitchFamily="18" charset="0"/>
              </a:rPr>
              <a:t>Aims of the European Union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7620000" cy="5181600"/>
          </a:xfrm>
        </p:spPr>
        <p:txBody>
          <a:bodyPr>
            <a:normAutofit fontScale="77500" lnSpcReduction="20000"/>
          </a:bodyPr>
          <a:lstStyle/>
          <a:p>
            <a:pPr marL="114300" indent="0">
              <a:buNone/>
            </a:pPr>
            <a:r>
              <a:rPr lang="en-US" sz="2600" b="1" dirty="0">
                <a:latin typeface="Times New Roman" pitchFamily="18" charset="0"/>
                <a:cs typeface="Times New Roman" pitchFamily="18" charset="0"/>
              </a:rPr>
              <a:t>The aims of the European Union within its borders are:</a:t>
            </a:r>
          </a:p>
          <a:p>
            <a:pPr marL="114300" indent="0">
              <a:buNone/>
            </a:pPr>
            <a:endParaRPr lang="en-US" sz="3100" dirty="0">
              <a:latin typeface="Times New Roman" pitchFamily="18" charset="0"/>
              <a:cs typeface="Times New Roman" pitchFamily="18" charset="0"/>
            </a:endParaRPr>
          </a:p>
          <a:p>
            <a:pPr marL="571500" lvl="0" indent="-457200">
              <a:buFont typeface="+mj-lt"/>
              <a:buAutoNum type="arabicPeriod"/>
            </a:pPr>
            <a:r>
              <a:rPr lang="en-US" dirty="0">
                <a:latin typeface="Times New Roman" pitchFamily="18" charset="0"/>
                <a:cs typeface="Times New Roman" pitchFamily="18" charset="0"/>
              </a:rPr>
              <a:t>promote peace, its values and the well-being of its citizens.</a:t>
            </a:r>
          </a:p>
          <a:p>
            <a:pPr marL="571500" lvl="0" indent="-457200">
              <a:buFont typeface="+mj-lt"/>
              <a:buAutoNum type="arabicPeriod"/>
            </a:pPr>
            <a:r>
              <a:rPr lang="en-US" dirty="0">
                <a:latin typeface="Times New Roman" pitchFamily="18" charset="0"/>
                <a:cs typeface="Times New Roman" pitchFamily="18" charset="0"/>
              </a:rPr>
              <a:t>offer freedom, security and justice without internal borders, while also taking appropriate measures at its external borders to regulate asylum and immigration and prevent and combat crime.</a:t>
            </a:r>
          </a:p>
          <a:p>
            <a:pPr marL="571500" lvl="0" indent="-457200">
              <a:buFont typeface="+mj-lt"/>
              <a:buAutoNum type="arabicPeriod"/>
            </a:pPr>
            <a:r>
              <a:rPr lang="en-US" dirty="0">
                <a:latin typeface="Times New Roman" pitchFamily="18" charset="0"/>
                <a:cs typeface="Times New Roman" pitchFamily="18" charset="0"/>
              </a:rPr>
              <a:t>establish an internal market.</a:t>
            </a:r>
          </a:p>
          <a:p>
            <a:pPr marL="571500" lvl="0" indent="-457200">
              <a:buFont typeface="+mj-lt"/>
              <a:buAutoNum type="arabicPeriod"/>
            </a:pPr>
            <a:r>
              <a:rPr lang="en-US" dirty="0">
                <a:latin typeface="Times New Roman" pitchFamily="18" charset="0"/>
                <a:cs typeface="Times New Roman" pitchFamily="18" charset="0"/>
              </a:rPr>
              <a:t>achieve sustainable development based on balanced economic growth and price stability and a highly competitive market economy with full employment and social progress.</a:t>
            </a:r>
          </a:p>
          <a:p>
            <a:pPr marL="571500" lvl="0" indent="-457200">
              <a:buFont typeface="+mj-lt"/>
              <a:buAutoNum type="arabicPeriod"/>
            </a:pPr>
            <a:r>
              <a:rPr lang="en-US" dirty="0">
                <a:latin typeface="Times New Roman" pitchFamily="18" charset="0"/>
                <a:cs typeface="Times New Roman" pitchFamily="18" charset="0"/>
              </a:rPr>
              <a:t>protect and improve the quality of the environment.</a:t>
            </a:r>
          </a:p>
          <a:p>
            <a:pPr marL="571500" lvl="0" indent="-457200">
              <a:buFont typeface="+mj-lt"/>
              <a:buAutoNum type="arabicPeriod"/>
            </a:pPr>
            <a:r>
              <a:rPr lang="en-US" dirty="0">
                <a:latin typeface="Times New Roman" pitchFamily="18" charset="0"/>
                <a:cs typeface="Times New Roman" pitchFamily="18" charset="0"/>
              </a:rPr>
              <a:t>promote scientific and technological progress.</a:t>
            </a:r>
          </a:p>
          <a:p>
            <a:pPr marL="571500" lvl="0" indent="-457200">
              <a:buFont typeface="+mj-lt"/>
              <a:buAutoNum type="arabicPeriod"/>
            </a:pPr>
            <a:r>
              <a:rPr lang="en-US" dirty="0">
                <a:latin typeface="Times New Roman" pitchFamily="18" charset="0"/>
                <a:cs typeface="Times New Roman" pitchFamily="18" charset="0"/>
              </a:rPr>
              <a:t>combat social exclusion and discrimination.</a:t>
            </a:r>
          </a:p>
          <a:p>
            <a:pPr marL="571500" lvl="0" indent="-457200">
              <a:buFont typeface="+mj-lt"/>
              <a:buAutoNum type="arabicPeriod"/>
            </a:pPr>
            <a:r>
              <a:rPr lang="en-US" dirty="0">
                <a:latin typeface="Times New Roman" pitchFamily="18" charset="0"/>
                <a:cs typeface="Times New Roman" pitchFamily="18" charset="0"/>
              </a:rPr>
              <a:t>promote social justice and protection, equality between women and men, and protection of the rights of the child.</a:t>
            </a:r>
          </a:p>
          <a:p>
            <a:pPr marL="571500" lvl="0" indent="-457200">
              <a:buFont typeface="+mj-lt"/>
              <a:buAutoNum type="arabicPeriod"/>
            </a:pPr>
            <a:r>
              <a:rPr lang="en-US" dirty="0">
                <a:latin typeface="Times New Roman" pitchFamily="18" charset="0"/>
                <a:cs typeface="Times New Roman" pitchFamily="18" charset="0"/>
              </a:rPr>
              <a:t>enhance economic, social and territorial cohesion and solidarity among EU countries.</a:t>
            </a:r>
          </a:p>
          <a:p>
            <a:pPr marL="571500" lvl="0" indent="-457200">
              <a:buFont typeface="+mj-lt"/>
              <a:buAutoNum type="arabicPeriod"/>
            </a:pPr>
            <a:r>
              <a:rPr lang="en-US" dirty="0">
                <a:latin typeface="Times New Roman" pitchFamily="18" charset="0"/>
                <a:cs typeface="Times New Roman" pitchFamily="18" charset="0"/>
              </a:rPr>
              <a:t>respect its rich cultural and linguistic diversity.</a:t>
            </a:r>
          </a:p>
          <a:p>
            <a:pPr marL="571500" lvl="0" indent="-457200">
              <a:buFont typeface="+mj-lt"/>
              <a:buAutoNum type="arabicPeriod"/>
            </a:pPr>
            <a:r>
              <a:rPr lang="en-US" dirty="0">
                <a:latin typeface="Times New Roman" pitchFamily="18" charset="0"/>
                <a:cs typeface="Times New Roman" pitchFamily="18" charset="0"/>
              </a:rPr>
              <a:t>establish an economic and monetary union whose currency is the euro.</a:t>
            </a:r>
          </a:p>
        </p:txBody>
      </p:sp>
    </p:spTree>
    <p:extLst>
      <p:ext uri="{BB962C8B-B14F-4D97-AF65-F5344CB8AC3E}">
        <p14:creationId xmlns:p14="http://schemas.microsoft.com/office/powerpoint/2010/main" val="188634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7620000" cy="4800600"/>
          </a:xfrm>
        </p:spPr>
        <p:txBody>
          <a:bodyPr/>
          <a:lstStyle/>
          <a:p>
            <a:pPr marL="114300" indent="0">
              <a:buNone/>
            </a:pPr>
            <a:r>
              <a:rPr lang="en-US" sz="2400" b="1" dirty="0">
                <a:latin typeface="Times New Roman" pitchFamily="18" charset="0"/>
                <a:cs typeface="Times New Roman" pitchFamily="18" charset="0"/>
              </a:rPr>
              <a:t>The aims of the EU within the wider world are:</a:t>
            </a:r>
          </a:p>
          <a:p>
            <a:pPr marL="114300" indent="0">
              <a:buNone/>
            </a:pPr>
            <a:endParaRPr lang="en-US" sz="2400" b="1" dirty="0">
              <a:latin typeface="Times New Roman" pitchFamily="18" charset="0"/>
              <a:cs typeface="Times New Roman" pitchFamily="18" charset="0"/>
            </a:endParaRPr>
          </a:p>
          <a:p>
            <a:pPr marL="571500" lvl="0" indent="-457200" algn="just">
              <a:buFont typeface="+mj-lt"/>
              <a:buAutoNum type="arabicPeriod"/>
            </a:pPr>
            <a:r>
              <a:rPr lang="en-US" dirty="0">
                <a:latin typeface="Times New Roman" pitchFamily="18" charset="0"/>
                <a:cs typeface="Times New Roman" pitchFamily="18" charset="0"/>
              </a:rPr>
              <a:t>uphold and promote its values and interests</a:t>
            </a:r>
          </a:p>
          <a:p>
            <a:pPr marL="571500" lvl="0" indent="-457200" algn="just">
              <a:buFont typeface="+mj-lt"/>
              <a:buAutoNum type="arabicPeriod"/>
            </a:pPr>
            <a:r>
              <a:rPr lang="en-US" dirty="0">
                <a:latin typeface="Times New Roman" pitchFamily="18" charset="0"/>
                <a:cs typeface="Times New Roman" pitchFamily="18" charset="0"/>
              </a:rPr>
              <a:t>contribute to peace and security and the sustainable development of the Earth</a:t>
            </a:r>
          </a:p>
          <a:p>
            <a:pPr marL="571500" lvl="0" indent="-457200" algn="just">
              <a:buFont typeface="+mj-lt"/>
              <a:buAutoNum type="arabicPeriod"/>
            </a:pPr>
            <a:r>
              <a:rPr lang="en-US" dirty="0">
                <a:latin typeface="Times New Roman" pitchFamily="18" charset="0"/>
                <a:cs typeface="Times New Roman" pitchFamily="18" charset="0"/>
              </a:rPr>
              <a:t>contribute to solidarity and mutual respect among peoples, free and fair trade, eradication of poverty and the protection of human rights</a:t>
            </a:r>
          </a:p>
          <a:p>
            <a:pPr marL="571500" lvl="0" indent="-457200" algn="just">
              <a:buFont typeface="+mj-lt"/>
              <a:buAutoNum type="arabicPeriod"/>
            </a:pPr>
            <a:r>
              <a:rPr lang="en-US" dirty="0">
                <a:latin typeface="Times New Roman" pitchFamily="18" charset="0"/>
                <a:cs typeface="Times New Roman" pitchFamily="18" charset="0"/>
              </a:rPr>
              <a:t>strict observance of international law</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45343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620000" cy="1143000"/>
          </a:xfrm>
        </p:spPr>
        <p:txBody>
          <a:bodyPr/>
          <a:lstStyle/>
          <a:p>
            <a:r>
              <a:rPr lang="en-US" sz="3200" b="1" dirty="0"/>
              <a:t>Values of European Union</a:t>
            </a:r>
            <a:endParaRPr lang="en-US" sz="3200" dirty="0"/>
          </a:p>
        </p:txBody>
      </p:sp>
      <p:sp>
        <p:nvSpPr>
          <p:cNvPr id="3" name="Content Placeholder 2"/>
          <p:cNvSpPr>
            <a:spLocks noGrp="1"/>
          </p:cNvSpPr>
          <p:nvPr>
            <p:ph idx="1"/>
          </p:nvPr>
        </p:nvSpPr>
        <p:spPr>
          <a:xfrm>
            <a:off x="381000" y="1600200"/>
            <a:ext cx="7620000" cy="4038600"/>
          </a:xfrm>
        </p:spPr>
        <p:txBody>
          <a:bodyPr>
            <a:normAutofit fontScale="92500"/>
          </a:bodyPr>
          <a:lstStyle/>
          <a:p>
            <a:pPr marL="114300" indent="0" algn="just">
              <a:buNone/>
            </a:pPr>
            <a:r>
              <a:rPr lang="en-US" b="1" dirty="0">
                <a:latin typeface="Times New Roman" pitchFamily="18" charset="0"/>
                <a:cs typeface="Times New Roman" pitchFamily="18" charset="0"/>
              </a:rPr>
              <a:t>The European Union is founded on the following values:</a:t>
            </a:r>
          </a:p>
          <a:p>
            <a:pPr marL="114300" indent="0" algn="just">
              <a:buNone/>
            </a:pPr>
            <a:endParaRPr lang="en-US" dirty="0">
              <a:latin typeface="Times New Roman" pitchFamily="18" charset="0"/>
              <a:cs typeface="Times New Roman" pitchFamily="18" charset="0"/>
            </a:endParaRPr>
          </a:p>
          <a:p>
            <a:pPr marL="114300" indent="0" algn="just">
              <a:buNone/>
            </a:pPr>
            <a:r>
              <a:rPr lang="en-US" b="1" dirty="0">
                <a:latin typeface="Times New Roman" pitchFamily="18" charset="0"/>
                <a:cs typeface="Times New Roman" pitchFamily="18" charset="0"/>
              </a:rPr>
              <a:t>1) Human dignity</a:t>
            </a:r>
            <a:endParaRPr lang="en-US" dirty="0">
              <a:latin typeface="Times New Roman" pitchFamily="18" charset="0"/>
              <a:cs typeface="Times New Roman" pitchFamily="18" charset="0"/>
            </a:endParaRPr>
          </a:p>
          <a:p>
            <a:pPr marL="114300" indent="0" algn="just">
              <a:buNone/>
            </a:pPr>
            <a:r>
              <a:rPr lang="en-US" dirty="0">
                <a:latin typeface="Times New Roman" pitchFamily="18" charset="0"/>
                <a:cs typeface="Times New Roman" pitchFamily="18" charset="0"/>
              </a:rPr>
              <a:t>Human dignity is inviolable. It must be respected, protected and constitutes the real basis of fundamental rights.</a:t>
            </a:r>
          </a:p>
          <a:p>
            <a:pPr marL="114300" indent="0" algn="just">
              <a:buNone/>
            </a:pPr>
            <a:endParaRPr lang="en-US" dirty="0">
              <a:latin typeface="Times New Roman" pitchFamily="18" charset="0"/>
              <a:cs typeface="Times New Roman" pitchFamily="18" charset="0"/>
            </a:endParaRPr>
          </a:p>
          <a:p>
            <a:pPr marL="114300" indent="0" algn="just">
              <a:buNone/>
            </a:pPr>
            <a:r>
              <a:rPr lang="en-US" b="1" dirty="0">
                <a:latin typeface="Times New Roman" pitchFamily="18" charset="0"/>
                <a:cs typeface="Times New Roman" pitchFamily="18" charset="0"/>
              </a:rPr>
              <a:t>2) Freedom</a:t>
            </a:r>
            <a:endParaRPr lang="en-US" dirty="0">
              <a:latin typeface="Times New Roman" pitchFamily="18" charset="0"/>
              <a:cs typeface="Times New Roman" pitchFamily="18" charset="0"/>
            </a:endParaRPr>
          </a:p>
          <a:p>
            <a:pPr marL="114300" indent="0" algn="just">
              <a:buNone/>
            </a:pPr>
            <a:r>
              <a:rPr lang="en-US" dirty="0">
                <a:latin typeface="Times New Roman" pitchFamily="18" charset="0"/>
                <a:cs typeface="Times New Roman" pitchFamily="18" charset="0"/>
              </a:rPr>
              <a:t>Freedom of movement gives citizens the right to move and reside freely within the Union. Individual freedoms such as respect for private life, freedom of thought, religion, assembly, expression and information are protected by the EU Charter of Fundamental Rights.</a:t>
            </a:r>
          </a:p>
        </p:txBody>
      </p:sp>
    </p:spTree>
    <p:extLst>
      <p:ext uri="{BB962C8B-B14F-4D97-AF65-F5344CB8AC3E}">
        <p14:creationId xmlns:p14="http://schemas.microsoft.com/office/powerpoint/2010/main" val="623279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85800"/>
            <a:ext cx="7620000" cy="5334000"/>
          </a:xfrm>
        </p:spPr>
        <p:txBody>
          <a:bodyPr/>
          <a:lstStyle/>
          <a:p>
            <a:pPr marL="114300" indent="0" algn="just">
              <a:buNone/>
            </a:pPr>
            <a:r>
              <a:rPr lang="en-US" b="1" dirty="0">
                <a:latin typeface="Times New Roman" pitchFamily="18" charset="0"/>
                <a:cs typeface="Times New Roman" pitchFamily="18" charset="0"/>
              </a:rPr>
              <a:t>3)Democracy</a:t>
            </a:r>
            <a:endParaRPr lang="en-US" dirty="0">
              <a:latin typeface="Times New Roman" pitchFamily="18" charset="0"/>
              <a:cs typeface="Times New Roman" pitchFamily="18" charset="0"/>
            </a:endParaRPr>
          </a:p>
          <a:p>
            <a:pPr marL="114300" indent="0" algn="just">
              <a:buNone/>
            </a:pPr>
            <a:r>
              <a:rPr lang="en-US" dirty="0">
                <a:latin typeface="Times New Roman" pitchFamily="18" charset="0"/>
                <a:cs typeface="Times New Roman" pitchFamily="18" charset="0"/>
              </a:rPr>
              <a:t>The functioning of the EU is founded on representative democracy. A European citizen automatically enjoys political rights. Every adult EU citizen has the right to stand as a candidate and to vote in elections to the European Parliament. EU citizens have the right to stand as a candidate and to vote in their country of residence, or in their country of origin.</a:t>
            </a:r>
          </a:p>
          <a:p>
            <a:pPr marL="114300" indent="0" algn="just">
              <a:buNone/>
            </a:pPr>
            <a:endParaRPr lang="en-US" dirty="0">
              <a:latin typeface="Times New Roman" pitchFamily="18" charset="0"/>
              <a:cs typeface="Times New Roman" pitchFamily="18" charset="0"/>
            </a:endParaRPr>
          </a:p>
          <a:p>
            <a:pPr marL="114300" indent="0" algn="just">
              <a:buNone/>
            </a:pPr>
            <a:r>
              <a:rPr lang="en-US" b="1" dirty="0">
                <a:latin typeface="Times New Roman" pitchFamily="18" charset="0"/>
                <a:cs typeface="Times New Roman" pitchFamily="18" charset="0"/>
              </a:rPr>
              <a:t>4)Equality</a:t>
            </a:r>
            <a:endParaRPr lang="en-US" dirty="0">
              <a:latin typeface="Times New Roman" pitchFamily="18" charset="0"/>
              <a:cs typeface="Times New Roman" pitchFamily="18" charset="0"/>
            </a:endParaRPr>
          </a:p>
          <a:p>
            <a:pPr marL="114300" indent="0" algn="just">
              <a:buNone/>
            </a:pPr>
            <a:r>
              <a:rPr lang="en-US" dirty="0">
                <a:latin typeface="Times New Roman" pitchFamily="18" charset="0"/>
                <a:cs typeface="Times New Roman" pitchFamily="18" charset="0"/>
              </a:rPr>
              <a:t>Equality is about equal rights for all citizens before the law. The principle of equality between women and men underpins all European policies and is the basis for European integration. It applies in all areas. The principle of equal pay for equal work became part of the Treaty of Rome in 1957.</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7415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7620000" cy="4800600"/>
          </a:xfrm>
        </p:spPr>
        <p:txBody>
          <a:bodyPr>
            <a:normAutofit lnSpcReduction="10000"/>
          </a:bodyPr>
          <a:lstStyle/>
          <a:p>
            <a:pPr marL="114300" indent="0" algn="just">
              <a:buNone/>
            </a:pPr>
            <a:r>
              <a:rPr lang="en-US" b="1" dirty="0">
                <a:latin typeface="Times New Roman" pitchFamily="18" charset="0"/>
                <a:cs typeface="Times New Roman" pitchFamily="18" charset="0"/>
              </a:rPr>
              <a:t>5) Rule of law</a:t>
            </a:r>
            <a:endParaRPr lang="en-US" dirty="0">
              <a:latin typeface="Times New Roman" pitchFamily="18" charset="0"/>
              <a:cs typeface="Times New Roman" pitchFamily="18" charset="0"/>
            </a:endParaRPr>
          </a:p>
          <a:p>
            <a:pPr marL="114300" indent="0" algn="just">
              <a:buNone/>
            </a:pPr>
            <a:r>
              <a:rPr lang="en-US" dirty="0">
                <a:latin typeface="Times New Roman" pitchFamily="18" charset="0"/>
                <a:cs typeface="Times New Roman" pitchFamily="18" charset="0"/>
              </a:rPr>
              <a:t>The EU is based on the rule of law. Everything the EU does is founded on treaties, voluntarily and democratically agreed by its EU countries. Law and justice are upheld by an independent judiciary. The EU countries gave final jurisdiction to the European Court of Justice - its judgments have to be respected by all.</a:t>
            </a:r>
          </a:p>
          <a:p>
            <a:pPr marL="114300" indent="0" algn="just">
              <a:buNone/>
            </a:pPr>
            <a:endParaRPr lang="en-US" dirty="0">
              <a:latin typeface="Times New Roman" pitchFamily="18" charset="0"/>
              <a:cs typeface="Times New Roman" pitchFamily="18" charset="0"/>
            </a:endParaRPr>
          </a:p>
          <a:p>
            <a:pPr marL="114300" indent="0" algn="just">
              <a:buNone/>
            </a:pPr>
            <a:r>
              <a:rPr lang="en-US" b="1" dirty="0">
                <a:latin typeface="Times New Roman" pitchFamily="18" charset="0"/>
                <a:cs typeface="Times New Roman" pitchFamily="18" charset="0"/>
              </a:rPr>
              <a:t>6) Human rights</a:t>
            </a:r>
            <a:endParaRPr lang="en-US" dirty="0">
              <a:latin typeface="Times New Roman" pitchFamily="18" charset="0"/>
              <a:cs typeface="Times New Roman" pitchFamily="18" charset="0"/>
            </a:endParaRPr>
          </a:p>
          <a:p>
            <a:pPr marL="114300" indent="0" algn="just">
              <a:buNone/>
            </a:pPr>
            <a:r>
              <a:rPr lang="en-US" dirty="0">
                <a:latin typeface="Times New Roman" pitchFamily="18" charset="0"/>
                <a:cs typeface="Times New Roman" pitchFamily="18" charset="0"/>
              </a:rPr>
              <a:t>Human rights are protected by the EU Charter of Fundamental Rights. These cover the right to be free from discrimination on the basis of sex, racial or ethnic origin, religion or belief, disability, age or sexual orientation, the right to the protection of your personal data, and the right to get access to justice.</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2547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798</TotalTime>
  <Words>868</Words>
  <Application>Microsoft Office PowerPoint</Application>
  <PresentationFormat>On-screen Show (4:3)</PresentationFormat>
  <Paragraphs>65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Arabic Typesetting</vt:lpstr>
      <vt:lpstr>Arial</vt:lpstr>
      <vt:lpstr>Calibri</vt:lpstr>
      <vt:lpstr>Cambria</vt:lpstr>
      <vt:lpstr>Times New Roman</vt:lpstr>
      <vt:lpstr>Adjacency</vt:lpstr>
      <vt:lpstr>Foreign policy of European Union  </vt:lpstr>
      <vt:lpstr>Fundamental Principles of the European Union</vt:lpstr>
      <vt:lpstr>PowerPoint Presentation</vt:lpstr>
      <vt:lpstr>PowerPoint Presentation</vt:lpstr>
      <vt:lpstr>Aims of the European Union</vt:lpstr>
      <vt:lpstr>PowerPoint Presentation</vt:lpstr>
      <vt:lpstr>Values of European Union</vt:lpstr>
      <vt:lpstr>PowerPoint Presentation</vt:lpstr>
      <vt:lpstr>PowerPoint Presentation</vt:lpstr>
      <vt:lpstr>The main criteria for a country to join the European Union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policy of European Union  </dc:title>
  <dc:creator>sipan</dc:creator>
  <cp:lastModifiedBy>SIPAN</cp:lastModifiedBy>
  <cp:revision>54</cp:revision>
  <dcterms:created xsi:type="dcterms:W3CDTF">2006-08-16T00:00:00Z</dcterms:created>
  <dcterms:modified xsi:type="dcterms:W3CDTF">2024-05-19T18:36:03Z</dcterms:modified>
</cp:coreProperties>
</file>