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67" r:id="rId6"/>
    <p:sldId id="260" r:id="rId7"/>
    <p:sldId id="270" r:id="rId8"/>
    <p:sldId id="261" r:id="rId9"/>
    <p:sldId id="271" r:id="rId10"/>
    <p:sldId id="272" r:id="rId11"/>
    <p:sldId id="273" r:id="rId12"/>
    <p:sldId id="262" r:id="rId13"/>
    <p:sldId id="274" r:id="rId14"/>
    <p:sldId id="264" r:id="rId15"/>
    <p:sldId id="26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60"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11/1/2023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11/1/2023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0"/>
            <a:ext cx="9144000" cy="1374775"/>
          </a:xfrm>
        </p:spPr>
        <p:txBody>
          <a:bodyPr/>
          <a:lstStyle/>
          <a:p>
            <a:pPr algn="ctr"/>
            <a:r>
              <a:rPr lang="en-US" dirty="0">
                <a:latin typeface="Arabic Typesetting" pitchFamily="66" charset="-78"/>
                <a:cs typeface="Arabic Typesetting" pitchFamily="66" charset="-78"/>
              </a:rPr>
              <a:t>Foreign policy of European Union  </a:t>
            </a:r>
          </a:p>
        </p:txBody>
      </p:sp>
      <p:sp>
        <p:nvSpPr>
          <p:cNvPr id="3" name="Subtitle 2"/>
          <p:cNvSpPr>
            <a:spLocks noGrp="1"/>
          </p:cNvSpPr>
          <p:nvPr>
            <p:ph type="subTitle" idx="1"/>
          </p:nvPr>
        </p:nvSpPr>
        <p:spPr>
          <a:xfrm>
            <a:off x="914400" y="3886200"/>
            <a:ext cx="6461760" cy="1066800"/>
          </a:xfrm>
        </p:spPr>
        <p:txBody>
          <a:bodyPr>
            <a:noAutofit/>
          </a:bodyPr>
          <a:lstStyle/>
          <a:p>
            <a:pPr algn="ctr"/>
            <a:r>
              <a:rPr lang="en-US" sz="2800" b="1" dirty="0">
                <a:solidFill>
                  <a:schemeClr val="tx1"/>
                </a:solidFill>
                <a:latin typeface="Arabic Typesetting" pitchFamily="66" charset="-78"/>
                <a:cs typeface="Arabic Typesetting" pitchFamily="66" charset="-78"/>
              </a:rPr>
              <a:t>Third stage</a:t>
            </a:r>
          </a:p>
          <a:p>
            <a:pPr algn="ctr"/>
            <a:endParaRPr lang="en-US" dirty="0">
              <a:solidFill>
                <a:schemeClr val="tx1"/>
              </a:solidFill>
              <a:latin typeface="Arabic Typesetting" pitchFamily="66" charset="-78"/>
              <a:cs typeface="Arabic Typesetting" pitchFamily="66" charset="-78"/>
            </a:endParaRPr>
          </a:p>
          <a:p>
            <a:pPr algn="ctr"/>
            <a:endParaRPr lang="en-US" dirty="0">
              <a:solidFill>
                <a:schemeClr val="tx1"/>
              </a:solidFill>
              <a:latin typeface="Arabic Typesetting" pitchFamily="66" charset="-78"/>
              <a:cs typeface="Arabic Typesetting" pitchFamily="66" charset="-78"/>
            </a:endParaRPr>
          </a:p>
          <a:p>
            <a:pPr algn="ctr"/>
            <a:endParaRPr lang="en-US" dirty="0">
              <a:solidFill>
                <a:schemeClr val="tx1"/>
              </a:solidFill>
              <a:latin typeface="Arabic Typesetting" pitchFamily="66" charset="-78"/>
              <a:cs typeface="Arabic Typesetting" pitchFamily="66" charset="-78"/>
            </a:endParaRPr>
          </a:p>
          <a:p>
            <a:pPr algn="ctr"/>
            <a:r>
              <a:rPr lang="en-US" b="1" dirty="0">
                <a:solidFill>
                  <a:schemeClr val="tx1"/>
                </a:solidFill>
                <a:latin typeface="Arabic Typesetting" pitchFamily="66" charset="-78"/>
                <a:cs typeface="Arabic Typesetting" pitchFamily="66" charset="-78"/>
              </a:rPr>
              <a:t>Mohammed Ahmed</a:t>
            </a:r>
          </a:p>
          <a:p>
            <a:pPr algn="ctr"/>
            <a:r>
              <a:rPr lang="en-US" b="1" dirty="0">
                <a:solidFill>
                  <a:schemeClr val="tx1"/>
                </a:solidFill>
                <a:latin typeface="Arabic Typesetting" pitchFamily="66" charset="-78"/>
                <a:cs typeface="Arabic Typesetting" pitchFamily="66" charset="-78"/>
              </a:rPr>
              <a:t>Mohammed.majeed1@su.edu.krd</a:t>
            </a:r>
          </a:p>
        </p:txBody>
      </p:sp>
      <p:pic>
        <p:nvPicPr>
          <p:cNvPr id="1028" name="Picture 4" descr="C:\Users\sipan\Desktop\R.jf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599"/>
            <a:ext cx="2362200" cy="2185985"/>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434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sz="3000" b="1" dirty="0"/>
              <a:t>Court of Justice of the European Union (CJEU) </a:t>
            </a:r>
            <a:endParaRPr lang="en-US" sz="3000" dirty="0"/>
          </a:p>
        </p:txBody>
      </p:sp>
      <p:sp>
        <p:nvSpPr>
          <p:cNvPr id="3" name="Content Placeholder 2"/>
          <p:cNvSpPr>
            <a:spLocks noGrp="1"/>
          </p:cNvSpPr>
          <p:nvPr>
            <p:ph idx="1"/>
          </p:nvPr>
        </p:nvSpPr>
        <p:spPr/>
        <p:txBody>
          <a:bodyPr/>
          <a:lstStyle/>
          <a:p>
            <a:pPr marL="114300" indent="0" algn="just">
              <a:buNone/>
            </a:pPr>
            <a:r>
              <a:rPr lang="en-US" dirty="0"/>
              <a:t>The Court of Justice of the European Union (CJEU) is the EU’s highest judicial authority, interpreting EU law and settling disputes. The CJEU consists of </a:t>
            </a:r>
            <a:r>
              <a:rPr lang="en-US" b="1" dirty="0"/>
              <a:t>the European Court of Justice</a:t>
            </a:r>
            <a:r>
              <a:rPr lang="en-US" dirty="0"/>
              <a:t>, which clarifies EU law for national courts and rules on alleged member state violations, and the </a:t>
            </a:r>
            <a:r>
              <a:rPr lang="en-US" b="1" dirty="0"/>
              <a:t>General Court</a:t>
            </a:r>
            <a:r>
              <a:rPr lang="en-US" dirty="0"/>
              <a:t>, which hears a broad range of cases brought by individuals and organizations against EU institutions.</a:t>
            </a:r>
          </a:p>
          <a:p>
            <a:pPr algn="just"/>
            <a:endParaRPr lang="en-US" dirty="0"/>
          </a:p>
        </p:txBody>
      </p:sp>
    </p:spTree>
    <p:extLst>
      <p:ext uri="{BB962C8B-B14F-4D97-AF65-F5344CB8AC3E}">
        <p14:creationId xmlns:p14="http://schemas.microsoft.com/office/powerpoint/2010/main" val="492113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European External Action Service (EEAS)</a:t>
            </a:r>
            <a:endParaRPr lang="en-US" sz="3000" dirty="0"/>
          </a:p>
        </p:txBody>
      </p:sp>
      <p:sp>
        <p:nvSpPr>
          <p:cNvPr id="3" name="Content Placeholder 2"/>
          <p:cNvSpPr>
            <a:spLocks noGrp="1"/>
          </p:cNvSpPr>
          <p:nvPr>
            <p:ph idx="1"/>
          </p:nvPr>
        </p:nvSpPr>
        <p:spPr/>
        <p:txBody>
          <a:bodyPr/>
          <a:lstStyle/>
          <a:p>
            <a:pPr marL="114300" indent="0" algn="just">
              <a:buNone/>
            </a:pPr>
            <a:r>
              <a:rPr lang="en-US" dirty="0"/>
              <a:t>The European External Action Service (EEAS) is the EU's diplomatic service. It aims to make EU foreign policy more coherent and effective, thus increasing Europe's global influence.</a:t>
            </a:r>
          </a:p>
          <a:p>
            <a:pPr marL="114300" indent="0" algn="just">
              <a:buNone/>
            </a:pPr>
            <a:r>
              <a:rPr lang="en-US" b="1" dirty="0"/>
              <a:t> </a:t>
            </a:r>
            <a:r>
              <a:rPr lang="en-GB" b="1" dirty="0"/>
              <a:t>The EEAS has various jobs such as:</a:t>
            </a:r>
            <a:endParaRPr lang="en-US" b="1" dirty="0"/>
          </a:p>
          <a:p>
            <a:pPr marL="571500" lvl="0" indent="-457200" algn="just">
              <a:buFont typeface="+mj-lt"/>
              <a:buAutoNum type="arabicPeriod"/>
            </a:pPr>
            <a:r>
              <a:rPr lang="en-US" dirty="0"/>
              <a:t>Supports the EU High Representative in conducting EU foreign and security policy</a:t>
            </a:r>
          </a:p>
          <a:p>
            <a:pPr marL="571500" lvl="0" indent="-457200" algn="just">
              <a:buFont typeface="+mj-lt"/>
              <a:buAutoNum type="arabicPeriod"/>
            </a:pPr>
            <a:r>
              <a:rPr lang="en-US" dirty="0"/>
              <a:t>Manages diplomatic relations &amp; strategic partnerships with non-EU countries</a:t>
            </a:r>
          </a:p>
          <a:p>
            <a:pPr marL="571500" lvl="0" indent="-457200" algn="just">
              <a:buFont typeface="+mj-lt"/>
              <a:buAutoNum type="arabicPeriod"/>
            </a:pPr>
            <a:r>
              <a:rPr lang="en-US" dirty="0"/>
              <a:t>Works with the national diplomatic services of EU countries, the UN and other leading powers</a:t>
            </a:r>
          </a:p>
          <a:p>
            <a:pPr algn="just"/>
            <a:endParaRPr lang="en-US" dirty="0"/>
          </a:p>
        </p:txBody>
      </p:sp>
    </p:spTree>
    <p:extLst>
      <p:ext uri="{BB962C8B-B14F-4D97-AF65-F5344CB8AC3E}">
        <p14:creationId xmlns:p14="http://schemas.microsoft.com/office/powerpoint/2010/main" val="92457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685800"/>
            <a:ext cx="7620000" cy="5334000"/>
          </a:xfrm>
        </p:spPr>
        <p:txBody>
          <a:bodyPr/>
          <a:lstStyle/>
          <a:p>
            <a:pPr marL="114300" indent="0">
              <a:buNone/>
            </a:pPr>
            <a:r>
              <a:rPr lang="en-US" b="1" dirty="0"/>
              <a:t>But in practical examples its duties include</a:t>
            </a:r>
            <a:r>
              <a:rPr lang="en-US" dirty="0"/>
              <a:t>:</a:t>
            </a:r>
          </a:p>
          <a:p>
            <a:pPr marL="114300" indent="0">
              <a:buNone/>
            </a:pPr>
            <a:endParaRPr lang="en-US" dirty="0"/>
          </a:p>
          <a:p>
            <a:pPr marL="571500" lvl="0" indent="-457200">
              <a:buFont typeface="+mj-lt"/>
              <a:buAutoNum type="arabicPeriod"/>
            </a:pPr>
            <a:r>
              <a:rPr lang="en-US" dirty="0"/>
              <a:t>Peace building – through political, economic and practical support.</a:t>
            </a:r>
          </a:p>
          <a:p>
            <a:pPr marL="571500" lvl="0" indent="-457200">
              <a:buFont typeface="+mj-lt"/>
              <a:buAutoNum type="arabicPeriod"/>
            </a:pPr>
            <a:r>
              <a:rPr lang="en-US" dirty="0"/>
              <a:t>Ensuring security – under the Common Security &amp; Defense Policy.</a:t>
            </a:r>
          </a:p>
          <a:p>
            <a:pPr marL="571500" lvl="0" indent="-457200">
              <a:buFont typeface="+mj-lt"/>
              <a:buAutoNum type="arabicPeriod"/>
            </a:pPr>
            <a:r>
              <a:rPr lang="en-US" dirty="0"/>
              <a:t>Maintaining good relations with the EU's immediate neighbors through the European Neighborhood Policy.</a:t>
            </a:r>
          </a:p>
          <a:p>
            <a:pPr marL="571500" lvl="0" indent="-457200">
              <a:buFont typeface="+mj-lt"/>
              <a:buAutoNum type="arabicPeriod"/>
            </a:pPr>
            <a:r>
              <a:rPr lang="en-US" dirty="0"/>
              <a:t>Development and humanitarian aid and crisis response.</a:t>
            </a:r>
          </a:p>
          <a:p>
            <a:pPr marL="571500" lvl="0" indent="-457200">
              <a:buFont typeface="+mj-lt"/>
              <a:buAutoNum type="arabicPeriod"/>
            </a:pPr>
            <a:r>
              <a:rPr lang="en-US" dirty="0"/>
              <a:t>Tackling climate change and human rights issues.</a:t>
            </a:r>
          </a:p>
        </p:txBody>
      </p:sp>
    </p:spTree>
    <p:extLst>
      <p:ext uri="{BB962C8B-B14F-4D97-AF65-F5344CB8AC3E}">
        <p14:creationId xmlns:p14="http://schemas.microsoft.com/office/powerpoint/2010/main" val="377415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fad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How do the institutions relate to each other?</a:t>
            </a:r>
            <a:endParaRPr lang="en-US" sz="3000" dirty="0"/>
          </a:p>
        </p:txBody>
      </p:sp>
      <p:sp>
        <p:nvSpPr>
          <p:cNvPr id="3" name="Content Placeholder 2"/>
          <p:cNvSpPr>
            <a:spLocks noGrp="1"/>
          </p:cNvSpPr>
          <p:nvPr>
            <p:ph idx="1"/>
          </p:nvPr>
        </p:nvSpPr>
        <p:spPr/>
        <p:txBody>
          <a:bodyPr>
            <a:normAutofit/>
          </a:bodyPr>
          <a:lstStyle/>
          <a:p>
            <a:pPr marL="114300" indent="0" algn="just">
              <a:buNone/>
            </a:pPr>
            <a:r>
              <a:rPr lang="en-US" dirty="0"/>
              <a:t>These EU institutions form a complex web of powers and mutual oversight. At base they draw their democratic legitimacy from elections in two ways: </a:t>
            </a:r>
            <a:r>
              <a:rPr lang="en-US" b="1" dirty="0"/>
              <a:t>First</a:t>
            </a:r>
            <a:r>
              <a:rPr lang="en-US" dirty="0"/>
              <a:t>, the European Council, which sets the bloc’s overall political direction, is composed of democratically elected national leaders. </a:t>
            </a:r>
            <a:r>
              <a:rPr lang="en-US" b="1" dirty="0"/>
              <a:t>Second</a:t>
            </a:r>
            <a:r>
              <a:rPr lang="en-US" dirty="0"/>
              <a:t>, the European Parliament is composed of representatives—known as members of the European Parliament, or MEPs—who are directly elected by the citizens of each EU member state. The European Council and Parliament together determine the composition of the European Commission—the council nominates its members and Parliament must approve them. The commission has the sole authority to propose EU laws and spending, but all EU legislation requires the approval of both Parliament and the Council of Ministers.</a:t>
            </a:r>
          </a:p>
          <a:p>
            <a:pPr algn="just"/>
            <a:endParaRPr lang="en-US" dirty="0"/>
          </a:p>
        </p:txBody>
      </p:sp>
    </p:spTree>
    <p:extLst>
      <p:ext uri="{BB962C8B-B14F-4D97-AF65-F5344CB8AC3E}">
        <p14:creationId xmlns:p14="http://schemas.microsoft.com/office/powerpoint/2010/main" val="2864466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457200"/>
            <a:ext cx="7239000" cy="5562599"/>
          </a:xfrm>
        </p:spPr>
      </p:pic>
    </p:spTree>
    <p:extLst>
      <p:ext uri="{BB962C8B-B14F-4D97-AF65-F5344CB8AC3E}">
        <p14:creationId xmlns:p14="http://schemas.microsoft.com/office/powerpoint/2010/main" val="1925478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endParaRPr lang="en-US" sz="4800" dirty="0">
              <a:latin typeface="+mj-lt"/>
            </a:endParaRPr>
          </a:p>
          <a:p>
            <a:pPr marL="114300" indent="0" algn="ctr">
              <a:buNone/>
            </a:pPr>
            <a:r>
              <a:rPr lang="en-US"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j-lt"/>
              </a:rPr>
              <a:t>Thank you </a:t>
            </a:r>
          </a:p>
        </p:txBody>
      </p:sp>
    </p:spTree>
    <p:extLst>
      <p:ext uri="{BB962C8B-B14F-4D97-AF65-F5344CB8AC3E}">
        <p14:creationId xmlns:p14="http://schemas.microsoft.com/office/powerpoint/2010/main" val="2085453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143000"/>
          </a:xfrm>
        </p:spPr>
        <p:txBody>
          <a:bodyPr/>
          <a:lstStyle/>
          <a:p>
            <a:r>
              <a:rPr lang="en-US" sz="2800" b="1" dirty="0"/>
              <a:t>The main institutions of the European Union</a:t>
            </a:r>
            <a:endParaRPr lang="en-US" sz="2800"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dirty="0"/>
              <a:t>The European Union has different political and economic institutions and bodies such as:</a:t>
            </a:r>
          </a:p>
          <a:p>
            <a:pPr marL="114300" indent="0" algn="just">
              <a:buNone/>
            </a:pPr>
            <a:endParaRPr lang="en-US" dirty="0">
              <a:latin typeface="Times New Roman" pitchFamily="18" charset="0"/>
              <a:cs typeface="Times New Roman" pitchFamily="18" charset="0"/>
            </a:endParaRPr>
          </a:p>
          <a:p>
            <a:pPr marL="571500" lvl="0" indent="-457200">
              <a:buFont typeface="+mj-lt"/>
              <a:buAutoNum type="arabicPeriod"/>
            </a:pPr>
            <a:r>
              <a:rPr lang="en-US" dirty="0"/>
              <a:t>European Parliament</a:t>
            </a:r>
          </a:p>
          <a:p>
            <a:pPr marL="571500" lvl="0" indent="-457200">
              <a:buFont typeface="+mj-lt"/>
              <a:buAutoNum type="arabicPeriod"/>
            </a:pPr>
            <a:r>
              <a:rPr lang="en-US" dirty="0"/>
              <a:t>European Council</a:t>
            </a:r>
          </a:p>
          <a:p>
            <a:pPr marL="571500" lvl="0" indent="-457200">
              <a:buFont typeface="+mj-lt"/>
              <a:buAutoNum type="arabicPeriod"/>
            </a:pPr>
            <a:r>
              <a:rPr lang="en-US" dirty="0"/>
              <a:t>Council of the European Union</a:t>
            </a:r>
          </a:p>
          <a:p>
            <a:pPr marL="571500" lvl="0" indent="-457200">
              <a:buFont typeface="+mj-lt"/>
              <a:buAutoNum type="arabicPeriod"/>
            </a:pPr>
            <a:r>
              <a:rPr lang="en-US" dirty="0"/>
              <a:t>European Commission</a:t>
            </a:r>
          </a:p>
          <a:p>
            <a:pPr marL="571500" lvl="0" indent="-457200">
              <a:buFont typeface="+mj-lt"/>
              <a:buAutoNum type="arabicPeriod"/>
            </a:pPr>
            <a:r>
              <a:rPr lang="en-US" dirty="0"/>
              <a:t>Court of Justice of the European Union (CJEU)</a:t>
            </a:r>
          </a:p>
          <a:p>
            <a:pPr marL="571500" lvl="0" indent="-457200">
              <a:buFont typeface="+mj-lt"/>
              <a:buAutoNum type="arabicPeriod"/>
            </a:pPr>
            <a:r>
              <a:rPr lang="en-US" dirty="0"/>
              <a:t>European Central Bank (ECB)</a:t>
            </a:r>
          </a:p>
          <a:p>
            <a:pPr marL="571500" lvl="0" indent="-457200">
              <a:buFont typeface="+mj-lt"/>
              <a:buAutoNum type="arabicPeriod"/>
            </a:pPr>
            <a:r>
              <a:rPr lang="en-US" dirty="0"/>
              <a:t>European Court of Auditors (ECA)</a:t>
            </a:r>
          </a:p>
          <a:p>
            <a:pPr marL="571500" lvl="0" indent="-457200">
              <a:buFont typeface="+mj-lt"/>
              <a:buAutoNum type="arabicPeriod"/>
            </a:pPr>
            <a:r>
              <a:rPr lang="en-US" dirty="0"/>
              <a:t>European External Action Service (EEAS)</a:t>
            </a:r>
          </a:p>
          <a:p>
            <a:pPr marL="571500" lvl="0" indent="-457200">
              <a:buFont typeface="+mj-lt"/>
              <a:buAutoNum type="arabicPeriod"/>
            </a:pPr>
            <a:r>
              <a:rPr lang="en-US" dirty="0"/>
              <a:t>European Economic and Social Committee (EESC)</a:t>
            </a:r>
          </a:p>
          <a:p>
            <a:pPr marL="571500" lvl="0" indent="-457200">
              <a:buFont typeface="+mj-lt"/>
              <a:buAutoNum type="arabicPeriod"/>
            </a:pPr>
            <a:r>
              <a:rPr lang="en-US" dirty="0"/>
              <a:t>European Committee of the Regions (</a:t>
            </a:r>
            <a:r>
              <a:rPr lang="en-US" dirty="0" err="1"/>
              <a:t>CoR</a:t>
            </a:r>
            <a:r>
              <a:rPr lang="en-US" dirty="0"/>
              <a:t>)</a:t>
            </a:r>
          </a:p>
          <a:p>
            <a:pPr marL="571500" lvl="0" indent="-457200">
              <a:buFont typeface="+mj-lt"/>
              <a:buAutoNum type="arabicPeriod"/>
            </a:pPr>
            <a:r>
              <a:rPr lang="en-US" dirty="0"/>
              <a:t>European Investment Bank (EIB)</a:t>
            </a:r>
          </a:p>
          <a:p>
            <a:pPr marL="571500" lvl="0" indent="-457200">
              <a:buFont typeface="+mj-lt"/>
              <a:buAutoNum type="arabicPeriod"/>
            </a:pPr>
            <a:r>
              <a:rPr lang="en-US" dirty="0"/>
              <a:t>European Data Protection Supervisor (EDPS)</a:t>
            </a:r>
          </a:p>
          <a:p>
            <a:pPr marL="571500" lvl="0" indent="-457200">
              <a:buFont typeface="+mj-lt"/>
              <a:buAutoNum type="arabicPeriod"/>
            </a:pPr>
            <a:r>
              <a:rPr lang="en-US" dirty="0"/>
              <a:t>European Data Protection Board (EDPB)</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7139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143000"/>
          </a:xfrm>
        </p:spPr>
        <p:txBody>
          <a:bodyPr/>
          <a:lstStyle/>
          <a:p>
            <a:r>
              <a:rPr lang="en-US" sz="2000" b="1" dirty="0"/>
              <a:t>There</a:t>
            </a:r>
            <a:r>
              <a:rPr lang="en-US" sz="2000" dirty="0"/>
              <a:t>  are several official EU institutions, which can be roughly grouped by their executive, legislative, judicial, and financial functions.</a:t>
            </a:r>
            <a:br>
              <a:rPr lang="en-US" sz="2400" dirty="0"/>
            </a:b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219200"/>
            <a:ext cx="8077200" cy="5181600"/>
          </a:xfrm>
        </p:spPr>
      </p:pic>
    </p:spTree>
    <p:extLst>
      <p:ext uri="{BB962C8B-B14F-4D97-AF65-F5344CB8AC3E}">
        <p14:creationId xmlns:p14="http://schemas.microsoft.com/office/powerpoint/2010/main" val="163068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European Parliament </a:t>
            </a:r>
            <a:endParaRPr lang="en-US" sz="3000" dirty="0"/>
          </a:p>
        </p:txBody>
      </p:sp>
      <p:sp>
        <p:nvSpPr>
          <p:cNvPr id="3" name="Content Placeholder 2"/>
          <p:cNvSpPr>
            <a:spLocks noGrp="1"/>
          </p:cNvSpPr>
          <p:nvPr>
            <p:ph idx="1"/>
          </p:nvPr>
        </p:nvSpPr>
        <p:spPr/>
        <p:txBody>
          <a:bodyPr/>
          <a:lstStyle/>
          <a:p>
            <a:pPr marL="114300" indent="0" algn="just">
              <a:buNone/>
            </a:pPr>
            <a:r>
              <a:rPr lang="en-US" dirty="0"/>
              <a:t>The European Parliament is an important forum for political debate and decision-making at the EU level. The Members of the European Parliament are directly elected by voters in all Member States to represent people’s interests with regard to EU law-making and to make sure other EU institutions are working democratically. Unlike traditional legislatures, it can’t propose legislation, but laws can’t pass without its approval. It also negotiates and approves the EU budget and oversees the commission.</a:t>
            </a:r>
          </a:p>
        </p:txBody>
      </p:sp>
    </p:spTree>
    <p:extLst>
      <p:ext uri="{BB962C8B-B14F-4D97-AF65-F5344CB8AC3E}">
        <p14:creationId xmlns:p14="http://schemas.microsoft.com/office/powerpoint/2010/main" val="1294556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pPr marL="114300" indent="0"/>
            <a:r>
              <a:rPr lang="en-US" sz="3000" b="1" dirty="0"/>
              <a:t>European Council</a:t>
            </a:r>
            <a:endParaRPr lang="en-US" sz="3000" dirty="0"/>
          </a:p>
        </p:txBody>
      </p:sp>
      <p:sp>
        <p:nvSpPr>
          <p:cNvPr id="3" name="Content Placeholder 2"/>
          <p:cNvSpPr>
            <a:spLocks noGrp="1"/>
          </p:cNvSpPr>
          <p:nvPr>
            <p:ph idx="1"/>
          </p:nvPr>
        </p:nvSpPr>
        <p:spPr>
          <a:xfrm>
            <a:off x="457200" y="1219200"/>
            <a:ext cx="7620000" cy="5181600"/>
          </a:xfrm>
        </p:spPr>
        <p:txBody>
          <a:bodyPr>
            <a:normAutofit/>
          </a:bodyPr>
          <a:lstStyle/>
          <a:p>
            <a:pPr marL="114300" indent="0" algn="just">
              <a:buNone/>
            </a:pPr>
            <a:r>
              <a:rPr lang="en-US" sz="2000" dirty="0"/>
              <a:t>In 1974 The European Council was created as an informal forum for discussion between heads of state or government of the EU member states. </a:t>
            </a:r>
          </a:p>
          <a:p>
            <a:pPr marL="114300" indent="0" algn="just">
              <a:buNone/>
            </a:pPr>
            <a:r>
              <a:rPr lang="en-US" sz="2000" dirty="0"/>
              <a:t>Therefore the EU council represents the highest level of political cooperation between Member States. At their meetings, the leaders decide by consensus on the overall direction and priorities of the Union. The European Council does not adopt legislation. It is the highest level of policymaking body in the European Union, which is why its meetings are often called ‘summits’.</a:t>
            </a:r>
          </a:p>
          <a:p>
            <a:pPr marL="114300" indent="0" algn="just">
              <a:buNone/>
            </a:pPr>
            <a:endParaRPr lang="en-US" sz="2000" dirty="0"/>
          </a:p>
        </p:txBody>
      </p:sp>
    </p:spTree>
    <p:extLst>
      <p:ext uri="{BB962C8B-B14F-4D97-AF65-F5344CB8AC3E}">
        <p14:creationId xmlns:p14="http://schemas.microsoft.com/office/powerpoint/2010/main" val="188634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7620000" cy="4800600"/>
          </a:xfrm>
        </p:spPr>
        <p:txBody>
          <a:bodyPr>
            <a:normAutofit/>
          </a:bodyPr>
          <a:lstStyle/>
          <a:p>
            <a:pPr marL="114300" indent="0" algn="just">
              <a:buNone/>
            </a:pPr>
            <a:r>
              <a:rPr lang="en-US" sz="2400" b="1" dirty="0"/>
              <a:t>The EU Council has various duties such as:</a:t>
            </a:r>
          </a:p>
          <a:p>
            <a:pPr marL="114300" indent="0" algn="just">
              <a:buNone/>
            </a:pPr>
            <a:endParaRPr lang="en-US" sz="2400" dirty="0"/>
          </a:p>
          <a:p>
            <a:pPr marL="571500" lvl="0" indent="-457200" algn="just">
              <a:buFont typeface="+mj-lt"/>
              <a:buAutoNum type="arabicPeriod"/>
            </a:pPr>
            <a:r>
              <a:rPr lang="en-US" sz="2000" dirty="0"/>
              <a:t>Decides on the EU's overall direction and political priorities – but does not pass laws</a:t>
            </a:r>
          </a:p>
          <a:p>
            <a:pPr marL="571500" lvl="0" indent="-457200" algn="just">
              <a:buFont typeface="+mj-lt"/>
              <a:buAutoNum type="arabicPeriod"/>
            </a:pPr>
            <a:r>
              <a:rPr lang="en-US" sz="2000" dirty="0"/>
              <a:t>Deals with complex or sensitive issues that cannot be resolved at lower levels of intergovernmental cooperation</a:t>
            </a:r>
          </a:p>
          <a:p>
            <a:pPr marL="571500" lvl="0" indent="-457200" algn="just">
              <a:buFont typeface="+mj-lt"/>
              <a:buAutoNum type="arabicPeriod"/>
            </a:pPr>
            <a:r>
              <a:rPr lang="en-US" sz="2000" dirty="0"/>
              <a:t>Sets the EU's common foreign &amp; security policy, taking into account EU strategic interests and defense implications</a:t>
            </a:r>
          </a:p>
          <a:p>
            <a:pPr marL="571500" lvl="0" indent="-457200" algn="just">
              <a:buFont typeface="+mj-lt"/>
              <a:buAutoNum type="arabicPeriod"/>
            </a:pPr>
            <a:r>
              <a:rPr lang="en-US" sz="2000" dirty="0"/>
              <a:t>Nominates and appoints candidates to certain high profile EU level roles, such as the ECB and the Commission</a:t>
            </a:r>
          </a:p>
          <a:p>
            <a:pPr marL="571500" lvl="0" indent="-457200" algn="just">
              <a:buFont typeface="+mj-lt"/>
              <a:buAutoNum type="arabicPeriod"/>
            </a:pPr>
            <a:r>
              <a:rPr lang="en-US" sz="2000" dirty="0"/>
              <a:t>On each issue, the European Council can: ask the European Commission to make a proposal to address it, and pass it on to the Council of the EU to deal with</a:t>
            </a:r>
          </a:p>
        </p:txBody>
      </p:sp>
    </p:spTree>
    <p:extLst>
      <p:ext uri="{BB962C8B-B14F-4D97-AF65-F5344CB8AC3E}">
        <p14:creationId xmlns:p14="http://schemas.microsoft.com/office/powerpoint/2010/main" val="3445343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solidFill>
                  <a:schemeClr val="tx1"/>
                </a:solidFill>
              </a:rPr>
              <a:t>The European Commission</a:t>
            </a:r>
            <a:endParaRPr lang="en-US" sz="3000" dirty="0">
              <a:solidFill>
                <a:schemeClr val="tx1"/>
              </a:solidFill>
            </a:endParaRPr>
          </a:p>
        </p:txBody>
      </p:sp>
      <p:sp>
        <p:nvSpPr>
          <p:cNvPr id="3" name="Content Placeholder 2"/>
          <p:cNvSpPr>
            <a:spLocks noGrp="1"/>
          </p:cNvSpPr>
          <p:nvPr>
            <p:ph idx="1"/>
          </p:nvPr>
        </p:nvSpPr>
        <p:spPr/>
        <p:txBody>
          <a:bodyPr>
            <a:normAutofit/>
          </a:bodyPr>
          <a:lstStyle/>
          <a:p>
            <a:pPr marL="114300" indent="0" algn="just">
              <a:buNone/>
            </a:pPr>
            <a:r>
              <a:rPr lang="en-US" dirty="0"/>
              <a:t>The Commission is composed of the College of Commissioners from 27 EU countries. Together, the 27 Members of the College are the Commission's political leadership during a 5-year term. They are assigned responsibility for specific policy areas by the President.</a:t>
            </a:r>
          </a:p>
          <a:p>
            <a:pPr marL="114300" indent="0" algn="just">
              <a:buNone/>
            </a:pPr>
            <a:r>
              <a:rPr lang="en-US" dirty="0"/>
              <a:t>The European Commission, the EU’s primary executive body, wields the most day-to-day authority. It proposes laws, manages the budget, implements decisions, issues regulations, and represents the EU around the world at summits. The members of the commission are appointed by the European Council and approved by the European Parliament</a:t>
            </a:r>
          </a:p>
        </p:txBody>
      </p:sp>
    </p:spTree>
    <p:extLst>
      <p:ext uri="{BB962C8B-B14F-4D97-AF65-F5344CB8AC3E}">
        <p14:creationId xmlns:p14="http://schemas.microsoft.com/office/powerpoint/2010/main" val="174907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7620000" cy="4038600"/>
          </a:xfrm>
        </p:spPr>
        <p:txBody>
          <a:bodyPr>
            <a:normAutofit/>
          </a:bodyPr>
          <a:lstStyle/>
          <a:p>
            <a:pPr marL="114300" indent="0" algn="just">
              <a:buNone/>
            </a:pPr>
            <a:r>
              <a:rPr lang="en-US" b="1" dirty="0"/>
              <a:t>In general, The European Commission has four main roles:</a:t>
            </a:r>
          </a:p>
          <a:p>
            <a:pPr marL="114300" indent="0" algn="just">
              <a:buNone/>
            </a:pPr>
            <a:endParaRPr lang="en-US" dirty="0"/>
          </a:p>
          <a:p>
            <a:pPr marL="114300" indent="0" algn="just">
              <a:buNone/>
            </a:pPr>
            <a:r>
              <a:rPr lang="en-US" dirty="0"/>
              <a:t>1-Proposes legislation to the Parliament and the Council</a:t>
            </a:r>
          </a:p>
          <a:p>
            <a:pPr marL="114300" indent="0" algn="just">
              <a:buNone/>
            </a:pPr>
            <a:r>
              <a:rPr lang="en-US" dirty="0"/>
              <a:t>2-Manages and implement EU policies and the budget</a:t>
            </a:r>
          </a:p>
          <a:p>
            <a:pPr marL="114300" indent="0" algn="just">
              <a:buNone/>
            </a:pPr>
            <a:r>
              <a:rPr lang="en-US" dirty="0"/>
              <a:t>3-Enforces European law (Jointly with the Court of Justice)</a:t>
            </a:r>
          </a:p>
          <a:p>
            <a:pPr marL="114300" indent="0" algn="just">
              <a:buNone/>
            </a:pPr>
            <a:r>
              <a:rPr lang="en-US" dirty="0"/>
              <a:t>4-Represents the Union around the world (Represents the EU internationally).</a:t>
            </a:r>
          </a:p>
        </p:txBody>
      </p:sp>
    </p:spTree>
    <p:extLst>
      <p:ext uri="{BB962C8B-B14F-4D97-AF65-F5344CB8AC3E}">
        <p14:creationId xmlns:p14="http://schemas.microsoft.com/office/powerpoint/2010/main" val="623279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dirty="0"/>
              <a:t>Council of the European Union</a:t>
            </a:r>
            <a:endParaRPr lang="en-US" sz="3000" dirty="0"/>
          </a:p>
        </p:txBody>
      </p:sp>
      <p:sp>
        <p:nvSpPr>
          <p:cNvPr id="3" name="Content Placeholder 2"/>
          <p:cNvSpPr>
            <a:spLocks noGrp="1"/>
          </p:cNvSpPr>
          <p:nvPr>
            <p:ph idx="1"/>
          </p:nvPr>
        </p:nvSpPr>
        <p:spPr/>
        <p:txBody>
          <a:bodyPr>
            <a:normAutofit lnSpcReduction="10000"/>
          </a:bodyPr>
          <a:lstStyle/>
          <a:p>
            <a:pPr marL="114300" indent="0" algn="just">
              <a:buNone/>
            </a:pPr>
            <a:r>
              <a:rPr lang="en-US" dirty="0"/>
              <a:t>The Council of the European Union, also known as the Council of Ministers to avoid confusion, is a second legislative branch whose approval is also needed for legislation to pass. This council consists of the government ministers from all EU members, organized by policy area. For instance, all EU members’ foreign ministers meet together in one group.</a:t>
            </a:r>
          </a:p>
          <a:p>
            <a:pPr marL="114300" indent="0" algn="just">
              <a:buNone/>
            </a:pPr>
            <a:r>
              <a:rPr lang="ar-SA" dirty="0"/>
              <a:t> </a:t>
            </a:r>
            <a:endParaRPr lang="en-US" dirty="0"/>
          </a:p>
          <a:p>
            <a:pPr marL="114300" indent="0" algn="just">
              <a:buNone/>
            </a:pPr>
            <a:r>
              <a:rPr lang="en-US" b="1" dirty="0"/>
              <a:t>Duties of the Council of the European Union</a:t>
            </a:r>
            <a:r>
              <a:rPr lang="ar-SA" b="1" dirty="0"/>
              <a:t>:</a:t>
            </a:r>
            <a:endParaRPr lang="en-US" dirty="0"/>
          </a:p>
          <a:p>
            <a:pPr marL="571500" lvl="0" indent="-457200" algn="just">
              <a:buFont typeface="+mj-lt"/>
              <a:buAutoNum type="arabicPeriod"/>
            </a:pPr>
            <a:r>
              <a:rPr lang="en-US" dirty="0"/>
              <a:t>Negotiates and adopts EU laws</a:t>
            </a:r>
          </a:p>
          <a:p>
            <a:pPr marL="571500" lvl="0" indent="-457200" algn="just">
              <a:buFont typeface="+mj-lt"/>
              <a:buAutoNum type="arabicPeriod"/>
            </a:pPr>
            <a:r>
              <a:rPr lang="en-US" dirty="0"/>
              <a:t>Coordinates member states' policies</a:t>
            </a:r>
          </a:p>
          <a:p>
            <a:pPr marL="571500" lvl="0" indent="-457200" algn="just">
              <a:buFont typeface="+mj-lt"/>
              <a:buAutoNum type="arabicPeriod"/>
            </a:pPr>
            <a:r>
              <a:rPr lang="en-US" dirty="0"/>
              <a:t>Develops the EU's common foreign and security policy</a:t>
            </a:r>
          </a:p>
          <a:p>
            <a:pPr marL="571500" lvl="0" indent="-457200" algn="just">
              <a:buFont typeface="+mj-lt"/>
              <a:buAutoNum type="arabicPeriod"/>
            </a:pPr>
            <a:r>
              <a:rPr lang="en-US" dirty="0"/>
              <a:t>Concludes international agreements</a:t>
            </a:r>
          </a:p>
          <a:p>
            <a:pPr marL="571500" lvl="0" indent="-457200" algn="just">
              <a:buFont typeface="+mj-lt"/>
              <a:buAutoNum type="arabicPeriod"/>
            </a:pPr>
            <a:r>
              <a:rPr lang="en-US" dirty="0"/>
              <a:t>Adopts the EU budget</a:t>
            </a:r>
          </a:p>
          <a:p>
            <a:pPr algn="just"/>
            <a:endParaRPr lang="en-US" dirty="0"/>
          </a:p>
        </p:txBody>
      </p:sp>
    </p:spTree>
    <p:extLst>
      <p:ext uri="{BB962C8B-B14F-4D97-AF65-F5344CB8AC3E}">
        <p14:creationId xmlns:p14="http://schemas.microsoft.com/office/powerpoint/2010/main" val="1539242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1023</TotalTime>
  <Words>1061</Words>
  <Application>Microsoft Office PowerPoint</Application>
  <PresentationFormat>On-screen Show (4:3)</PresentationFormat>
  <Paragraphs>73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Arabic Typesetting</vt:lpstr>
      <vt:lpstr>Arial</vt:lpstr>
      <vt:lpstr>Calibri</vt:lpstr>
      <vt:lpstr>Cambria</vt:lpstr>
      <vt:lpstr>Times New Roman</vt:lpstr>
      <vt:lpstr>Adjacency</vt:lpstr>
      <vt:lpstr>Foreign policy of European Union  </vt:lpstr>
      <vt:lpstr>The main institutions of the European Union</vt:lpstr>
      <vt:lpstr>There  are several official EU institutions, which can be roughly grouped by their executive, legislative, judicial, and financial functions. </vt:lpstr>
      <vt:lpstr>European Parliament </vt:lpstr>
      <vt:lpstr>European Council</vt:lpstr>
      <vt:lpstr>PowerPoint Presentation</vt:lpstr>
      <vt:lpstr>The European Commission</vt:lpstr>
      <vt:lpstr>PowerPoint Presentation</vt:lpstr>
      <vt:lpstr>Council of the European Union</vt:lpstr>
      <vt:lpstr>Court of Justice of the European Union (CJEU) </vt:lpstr>
      <vt:lpstr>European External Action Service (EEAS)</vt:lpstr>
      <vt:lpstr>PowerPoint Presentation</vt:lpstr>
      <vt:lpstr>How do the institutions relate to each other?</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 of European Union  </dc:title>
  <dc:creator>sipan</dc:creator>
  <cp:lastModifiedBy>SIPAN</cp:lastModifiedBy>
  <cp:revision>66</cp:revision>
  <dcterms:created xsi:type="dcterms:W3CDTF">2006-08-16T00:00:00Z</dcterms:created>
  <dcterms:modified xsi:type="dcterms:W3CDTF">2023-11-01T08:23:06Z</dcterms:modified>
</cp:coreProperties>
</file>