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4" r:id="rId4"/>
    <p:sldId id="279" r:id="rId5"/>
    <p:sldId id="276" r:id="rId6"/>
    <p:sldId id="277" r:id="rId7"/>
    <p:sldId id="266" r:id="rId8"/>
    <p:sldId id="278" r:id="rId9"/>
    <p:sldId id="258" r:id="rId10"/>
    <p:sldId id="268" r:id="rId11"/>
    <p:sldId id="280"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ڕێژەی گەشەی بەرهەمی ناوخۆیی</c:v>
                </c:pt>
              </c:strCache>
            </c:strRef>
          </c:tx>
          <c:spPr>
            <a:solidFill>
              <a:schemeClr val="accent1">
                <a:alpha val="85000"/>
              </a:schemeClr>
            </a:solidFill>
            <a:ln>
              <a:noFill/>
            </a:ln>
            <a:effectLst>
              <a:innerShdw dist="12700" dir="16200000">
                <a:schemeClr val="lt1"/>
              </a:innerShdw>
            </a:effectLst>
          </c:spPr>
          <c:cat>
            <c:numRef>
              <c:f>Sheet1!$A$2:$A$34</c:f>
              <c:numCache>
                <c:formatCode>General</c:formatCode>
                <c:ptCount val="3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pt idx="32">
                  <c:v>2023</c:v>
                </c:pt>
              </c:numCache>
            </c:numRef>
          </c:cat>
          <c:val>
            <c:numRef>
              <c:f>Sheet1!$B$2:$B$34</c:f>
              <c:numCache>
                <c:formatCode>General</c:formatCode>
                <c:ptCount val="33"/>
                <c:pt idx="0">
                  <c:v>-5</c:v>
                </c:pt>
                <c:pt idx="1">
                  <c:v>-14.5</c:v>
                </c:pt>
                <c:pt idx="2">
                  <c:v>-8.6999999999999993</c:v>
                </c:pt>
                <c:pt idx="3">
                  <c:v>-14.7</c:v>
                </c:pt>
                <c:pt idx="4">
                  <c:v>-4.0999999999999996</c:v>
                </c:pt>
                <c:pt idx="5">
                  <c:v>-3.6</c:v>
                </c:pt>
                <c:pt idx="6">
                  <c:v>1.4</c:v>
                </c:pt>
                <c:pt idx="7">
                  <c:v>-5.3</c:v>
                </c:pt>
                <c:pt idx="8">
                  <c:v>6.4</c:v>
                </c:pt>
                <c:pt idx="9">
                  <c:v>10</c:v>
                </c:pt>
                <c:pt idx="10">
                  <c:v>5.0999999999999996</c:v>
                </c:pt>
                <c:pt idx="11">
                  <c:v>4.7</c:v>
                </c:pt>
                <c:pt idx="12">
                  <c:v>7.3</c:v>
                </c:pt>
                <c:pt idx="13">
                  <c:v>7.2</c:v>
                </c:pt>
                <c:pt idx="14">
                  <c:v>6.4</c:v>
                </c:pt>
                <c:pt idx="15">
                  <c:v>8.1999999999999993</c:v>
                </c:pt>
                <c:pt idx="16">
                  <c:v>8.5</c:v>
                </c:pt>
                <c:pt idx="17">
                  <c:v>5.2</c:v>
                </c:pt>
                <c:pt idx="18">
                  <c:v>-7.8</c:v>
                </c:pt>
                <c:pt idx="19">
                  <c:v>4.5</c:v>
                </c:pt>
                <c:pt idx="20">
                  <c:v>5.0999999999999996</c:v>
                </c:pt>
                <c:pt idx="21">
                  <c:v>4</c:v>
                </c:pt>
                <c:pt idx="22">
                  <c:v>1.8</c:v>
                </c:pt>
                <c:pt idx="23">
                  <c:v>0.7</c:v>
                </c:pt>
                <c:pt idx="24">
                  <c:v>-2</c:v>
                </c:pt>
                <c:pt idx="25">
                  <c:v>0.2</c:v>
                </c:pt>
                <c:pt idx="26">
                  <c:v>1.8</c:v>
                </c:pt>
                <c:pt idx="27">
                  <c:v>2.8</c:v>
                </c:pt>
                <c:pt idx="28">
                  <c:v>2.2000000000000002</c:v>
                </c:pt>
                <c:pt idx="29">
                  <c:v>-2.7</c:v>
                </c:pt>
                <c:pt idx="30">
                  <c:v>5.6</c:v>
                </c:pt>
                <c:pt idx="31">
                  <c:v>-2.1</c:v>
                </c:pt>
                <c:pt idx="32">
                  <c:v>0.7</c:v>
                </c:pt>
              </c:numCache>
            </c:numRef>
          </c:val>
          <c:extLst>
            <c:ext xmlns:c16="http://schemas.microsoft.com/office/drawing/2014/chart" uri="{C3380CC4-5D6E-409C-BE32-E72D297353CC}">
              <c16:uniqueId val="{00000000-C039-4BEA-A8DB-9512F91EB6DA}"/>
            </c:ext>
          </c:extLst>
        </c:ser>
        <c:dLbls>
          <c:showLegendKey val="0"/>
          <c:showVal val="0"/>
          <c:showCatName val="0"/>
          <c:showSerName val="0"/>
          <c:showPercent val="0"/>
          <c:showBubbleSize val="0"/>
        </c:dLbls>
        <c:axId val="544224864"/>
        <c:axId val="544221984"/>
      </c:areaChart>
      <c:catAx>
        <c:axId val="5442248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solidFill>
                <a:latin typeface="+mn-lt"/>
                <a:ea typeface="+mn-ea"/>
                <a:cs typeface="+mn-cs"/>
              </a:defRPr>
            </a:pPr>
            <a:endParaRPr lang="en-US"/>
          </a:p>
        </c:txPr>
        <c:crossAx val="544221984"/>
        <c:crosses val="autoZero"/>
        <c:auto val="1"/>
        <c:lblAlgn val="ctr"/>
        <c:lblOffset val="100"/>
        <c:noMultiLvlLbl val="0"/>
      </c:catAx>
      <c:valAx>
        <c:axId val="544221984"/>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44224864"/>
        <c:crosses val="autoZero"/>
        <c:crossBetween val="midCat"/>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w="12700" cap="flat" cmpd="sng" algn="ctr">
      <a:noFill/>
      <a:prstDash val="solid"/>
      <a:miter lim="800000"/>
    </a:ln>
    <a:effectLst>
      <a:glow rad="127000">
        <a:schemeClr val="accent1">
          <a:lumMod val="20000"/>
          <a:lumOff val="80000"/>
        </a:schemeClr>
      </a:glow>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9">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65000"/>
        <a:lumOff val="35000"/>
      </a:schemeClr>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
  <cs:dataPoint3D>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9FA1D99-574F-4EB9-AB98-DEBED1B98DE6}" type="datetimeFigureOut">
              <a:rPr lang="en-US" smtClean="0"/>
              <a:t>2/26/2024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E4A38A8-062F-4AAC-9BDB-02B577981C9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FA1D99-574F-4EB9-AB98-DEBED1B98DE6}"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A38A8-062F-4AAC-9BDB-02B577981C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9FA1D99-574F-4EB9-AB98-DEBED1B98DE6}" type="datetimeFigureOut">
              <a:rPr lang="en-US" smtClean="0"/>
              <a:t>2/26/2024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E4A38A8-062F-4AAC-9BDB-02B577981C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9FA1D99-574F-4EB9-AB98-DEBED1B98DE6}"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4A38A8-062F-4AAC-9BDB-02B577981C9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9FA1D99-574F-4EB9-AB98-DEBED1B98DE6}" type="datetimeFigureOut">
              <a:rPr lang="en-US" smtClean="0"/>
              <a:t>2/26/2024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E4A38A8-062F-4AAC-9BDB-02B577981C9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9FA1D99-574F-4EB9-AB98-DEBED1B98DE6}" type="datetimeFigureOut">
              <a:rPr lang="en-US" smtClean="0"/>
              <a:t>2/26/2024</a:t>
            </a:fld>
            <a:endParaRPr lang="en-US"/>
          </a:p>
        </p:txBody>
      </p:sp>
      <p:sp>
        <p:nvSpPr>
          <p:cNvPr id="10" name="Slide Number Placeholder 9"/>
          <p:cNvSpPr>
            <a:spLocks noGrp="1"/>
          </p:cNvSpPr>
          <p:nvPr>
            <p:ph type="sldNum" sz="quarter" idx="16"/>
          </p:nvPr>
        </p:nvSpPr>
        <p:spPr/>
        <p:txBody>
          <a:bodyPr rtlCol="0"/>
          <a:lstStyle/>
          <a:p>
            <a:fld id="{AE4A38A8-062F-4AAC-9BDB-02B577981C9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09FA1D99-574F-4EB9-AB98-DEBED1B98DE6}" type="datetimeFigureOut">
              <a:rPr lang="en-US" smtClean="0"/>
              <a:t>2/26/2024</a:t>
            </a:fld>
            <a:endParaRPr lang="en-US"/>
          </a:p>
        </p:txBody>
      </p:sp>
      <p:sp>
        <p:nvSpPr>
          <p:cNvPr id="12" name="Slide Number Placeholder 11"/>
          <p:cNvSpPr>
            <a:spLocks noGrp="1"/>
          </p:cNvSpPr>
          <p:nvPr>
            <p:ph type="sldNum" sz="quarter" idx="16"/>
          </p:nvPr>
        </p:nvSpPr>
        <p:spPr/>
        <p:txBody>
          <a:bodyPr rtlCol="0"/>
          <a:lstStyle/>
          <a:p>
            <a:fld id="{AE4A38A8-062F-4AAC-9BDB-02B577981C9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9FA1D99-574F-4EB9-AB98-DEBED1B98DE6}" type="datetimeFigureOut">
              <a:rPr lang="en-US" smtClean="0"/>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E4A38A8-062F-4AAC-9BDB-02B577981C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A1D99-574F-4EB9-AB98-DEBED1B98DE6}" type="datetimeFigureOut">
              <a:rPr lang="en-US" smtClean="0"/>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E4A38A8-062F-4AAC-9BDB-02B577981C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09FA1D99-574F-4EB9-AB98-DEBED1B98DE6}"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E4A38A8-062F-4AAC-9BDB-02B577981C9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9FA1D99-574F-4EB9-AB98-DEBED1B98DE6}" type="datetimeFigureOut">
              <a:rPr lang="en-US" smtClean="0"/>
              <a:t>2/26/2024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E4A38A8-062F-4AAC-9BDB-02B577981C9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9FA1D99-574F-4EB9-AB98-DEBED1B98DE6}" type="datetimeFigureOut">
              <a:rPr lang="en-US" smtClean="0"/>
              <a:t>2/26/2024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E4A38A8-062F-4AAC-9BDB-02B577981C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800"/>
            <a:ext cx="8915400" cy="1828800"/>
          </a:xfrm>
        </p:spPr>
        <p:txBody>
          <a:bodyPr>
            <a:normAutofit fontScale="90000"/>
            <a:scene3d>
              <a:camera prst="orthographicFront"/>
              <a:lightRig rig="soft" dir="t">
                <a:rot lat="0" lon="0" rev="10800000"/>
              </a:lightRig>
            </a:scene3d>
            <a:sp3d>
              <a:bevelT w="27940" h="12700"/>
              <a:contourClr>
                <a:srgbClr val="DDDDDD"/>
              </a:contourClr>
            </a:sp3d>
          </a:bodyPr>
          <a:lstStyle/>
          <a:p>
            <a:r>
              <a:rPr lang="en-US" sz="4000" b="1" cap="none" spc="150" dirty="0">
                <a:ln w="11430"/>
                <a:solidFill>
                  <a:srgbClr val="F8F8F8"/>
                </a:solidFill>
                <a:effectLst>
                  <a:outerShdw blurRad="25400" algn="tl" rotWithShape="0">
                    <a:srgbClr val="000000">
                      <a:alpha val="43000"/>
                    </a:srgbClr>
                  </a:outerShdw>
                </a:effectLst>
                <a:latin typeface="Arabic Typesetting" pitchFamily="66" charset="-78"/>
                <a:cs typeface="Arabic Typesetting" pitchFamily="66" charset="-78"/>
              </a:rPr>
              <a:t>Foreign policy of Russia</a:t>
            </a:r>
            <a:br>
              <a:rPr lang="en-US" sz="4000" b="1" cap="none" spc="150" dirty="0">
                <a:ln w="11430"/>
                <a:solidFill>
                  <a:srgbClr val="F8F8F8"/>
                </a:solidFill>
                <a:effectLst>
                  <a:outerShdw blurRad="25400" algn="tl" rotWithShape="0">
                    <a:srgbClr val="000000">
                      <a:alpha val="43000"/>
                    </a:srgbClr>
                  </a:outerShdw>
                </a:effectLst>
                <a:latin typeface="Arabic Typesetting" pitchFamily="66" charset="-78"/>
                <a:cs typeface="Arabic Typesetting" pitchFamily="66" charset="-78"/>
              </a:rPr>
            </a:br>
            <a:br>
              <a:rPr lang="en-US" sz="5400" b="1" cap="none" spc="150" dirty="0">
                <a:ln w="11430"/>
                <a:solidFill>
                  <a:srgbClr val="F8F8F8"/>
                </a:solidFill>
                <a:effectLst>
                  <a:outerShdw blurRad="25400" algn="tl" rotWithShape="0">
                    <a:srgbClr val="000000">
                      <a:alpha val="43000"/>
                    </a:srgbClr>
                  </a:outerShdw>
                </a:effectLst>
                <a:latin typeface="Bahnschrift Condensed" pitchFamily="34" charset="0"/>
                <a:cs typeface="Arabic Typesetting" pitchFamily="66" charset="-78"/>
              </a:rPr>
            </a:br>
            <a:r>
              <a:rPr lang="en-US" b="1" cap="none" spc="150" dirty="0">
                <a:ln w="11430"/>
                <a:solidFill>
                  <a:srgbClr val="F8F8F8"/>
                </a:solidFill>
                <a:effectLst>
                  <a:outerShdw blurRad="25400" algn="tl" rotWithShape="0">
                    <a:srgbClr val="000000">
                      <a:alpha val="43000"/>
                    </a:srgbClr>
                  </a:outerShdw>
                </a:effectLst>
                <a:latin typeface="Bahnschrift Condensed" pitchFamily="34" charset="0"/>
              </a:rPr>
              <a:t>Explaining Variability in Foreign Policy Behavior</a:t>
            </a:r>
          </a:p>
        </p:txBody>
      </p:sp>
      <p:sp>
        <p:nvSpPr>
          <p:cNvPr id="3" name="Subtitle 2"/>
          <p:cNvSpPr>
            <a:spLocks noGrp="1"/>
          </p:cNvSpPr>
          <p:nvPr>
            <p:ph type="subTitle" idx="1"/>
          </p:nvPr>
        </p:nvSpPr>
        <p:spPr>
          <a:xfrm>
            <a:off x="381000" y="4038600"/>
            <a:ext cx="6400800" cy="1828800"/>
          </a:xfrm>
        </p:spPr>
        <p:txBody>
          <a:bodyPr>
            <a:normAutofit fontScale="55000" lnSpcReduction="20000"/>
          </a:bodyPr>
          <a:lstStyle/>
          <a:p>
            <a:r>
              <a:rPr lang="en-US" sz="7600" b="1" dirty="0">
                <a:solidFill>
                  <a:schemeClr val="tx1"/>
                </a:solidFill>
                <a:latin typeface="Arabic Typesetting" pitchFamily="66" charset="-78"/>
                <a:cs typeface="Arabic Typesetting" pitchFamily="66" charset="-78"/>
              </a:rPr>
              <a:t>Fourth stage</a:t>
            </a:r>
            <a:endParaRPr lang="en-US" b="1" dirty="0">
              <a:solidFill>
                <a:schemeClr val="tx1"/>
              </a:solidFill>
              <a:latin typeface="Arabic Typesetting" pitchFamily="66" charset="-78"/>
              <a:cs typeface="Arabic Typesetting" pitchFamily="66" charset="-78"/>
            </a:endParaRPr>
          </a:p>
          <a:p>
            <a:endParaRPr lang="en-US" sz="4000" b="1" dirty="0">
              <a:solidFill>
                <a:schemeClr val="tx1"/>
              </a:solidFill>
              <a:latin typeface="Arabic Typesetting" pitchFamily="66" charset="-78"/>
              <a:cs typeface="Arabic Typesetting" pitchFamily="66" charset="-78"/>
            </a:endParaRPr>
          </a:p>
          <a:p>
            <a:r>
              <a:rPr lang="en-US" sz="4000" b="1" dirty="0">
                <a:solidFill>
                  <a:schemeClr val="tx1"/>
                </a:solidFill>
                <a:latin typeface="Arabic Typesetting" pitchFamily="66" charset="-78"/>
                <a:cs typeface="Arabic Typesetting" pitchFamily="66" charset="-78"/>
              </a:rPr>
              <a:t>Mohammed Ahmed</a:t>
            </a:r>
          </a:p>
          <a:p>
            <a:r>
              <a:rPr lang="en-US" sz="4000" b="1" dirty="0">
                <a:solidFill>
                  <a:schemeClr val="tx1"/>
                </a:solidFill>
                <a:latin typeface="Arabic Typesetting" pitchFamily="66" charset="-78"/>
                <a:cs typeface="Arabic Typesetting" pitchFamily="66" charset="-78"/>
              </a:rPr>
              <a:t>Mohammed.majeed1@su.edu.krd</a:t>
            </a:r>
          </a:p>
          <a:p>
            <a:endParaRPr lang="en-US" dirty="0"/>
          </a:p>
        </p:txBody>
      </p:sp>
    </p:spTree>
    <p:extLst>
      <p:ext uri="{BB962C8B-B14F-4D97-AF65-F5344CB8AC3E}">
        <p14:creationId xmlns:p14="http://schemas.microsoft.com/office/powerpoint/2010/main" val="1209302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a:bodyPr>
          <a:lstStyle/>
          <a:p>
            <a:r>
              <a:rPr lang="en-US" sz="3200" b="1" dirty="0">
                <a:solidFill>
                  <a:schemeClr val="tx1"/>
                </a:solidFill>
                <a:latin typeface="Times New Roman" pitchFamily="18" charset="0"/>
                <a:cs typeface="Times New Roman" pitchFamily="18" charset="0"/>
              </a:rPr>
              <a:t>The role of political leadership</a:t>
            </a:r>
            <a:r>
              <a:rPr lang="en-US" sz="3200" dirty="0">
                <a:solidFill>
                  <a:schemeClr val="tx1"/>
                </a:solidFill>
                <a:latin typeface="Times New Roman" pitchFamily="18" charset="0"/>
                <a:cs typeface="Times New Roman" pitchFamily="18" charset="0"/>
              </a:rPr>
              <a:t> </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600200"/>
            <a:ext cx="8461248" cy="5105400"/>
          </a:xfrm>
          <a:ln>
            <a:solidFill>
              <a:schemeClr val="accent1"/>
            </a:solidFill>
          </a:ln>
        </p:spPr>
        <p:txBody>
          <a:bodyPr>
            <a:normAutofit fontScale="92500" lnSpcReduction="20000"/>
          </a:bodyPr>
          <a:lstStyle/>
          <a:p>
            <a:pPr marL="0" indent="0" algn="just">
              <a:buNone/>
            </a:pPr>
            <a:r>
              <a:rPr lang="en-US" sz="2400" dirty="0">
                <a:latin typeface="Times New Roman" pitchFamily="18" charset="0"/>
                <a:cs typeface="Times New Roman" pitchFamily="18" charset="0"/>
              </a:rPr>
              <a:t>The study of leadership, personality, and politics has been a preoccupation of social scientists.</a:t>
            </a:r>
          </a:p>
          <a:p>
            <a:pPr marL="0" indent="0" algn="just">
              <a:buNone/>
            </a:pPr>
            <a:endParaRPr lang="en-US" sz="2400" dirty="0">
              <a:latin typeface="Times New Roman" pitchFamily="18" charset="0"/>
              <a:cs typeface="Times New Roman" pitchFamily="18" charset="0"/>
            </a:endParaRPr>
          </a:p>
          <a:p>
            <a:pPr algn="just">
              <a:buFont typeface="Wingdings" pitchFamily="2" charset="2"/>
              <a:buChar char="§"/>
            </a:pPr>
            <a:r>
              <a:rPr lang="en-US" sz="2400" b="1" dirty="0">
                <a:latin typeface="Times New Roman" pitchFamily="18" charset="0"/>
                <a:cs typeface="Times New Roman" pitchFamily="18" charset="0"/>
              </a:rPr>
              <a:t>Boris Yeltsin: </a:t>
            </a:r>
            <a:r>
              <a:rPr lang="en-US" sz="2400" dirty="0">
                <a:latin typeface="Times New Roman" pitchFamily="18" charset="0"/>
                <a:cs typeface="Times New Roman" pitchFamily="18" charset="0"/>
              </a:rPr>
              <a:t>“</a:t>
            </a:r>
            <a:r>
              <a:rPr lang="en-US" sz="2400" b="1" i="1" dirty="0">
                <a:solidFill>
                  <a:srgbClr val="0070C0"/>
                </a:solidFill>
                <a:latin typeface="Times New Roman" pitchFamily="18" charset="0"/>
                <a:cs typeface="Times New Roman" pitchFamily="18" charset="0"/>
              </a:rPr>
              <a:t>place at the table</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Boris Yeltsin’s primary aim in foreign policy was to create a non-threatening external environment that would be most beneficial to his country’s internal economic and political development.</a:t>
            </a:r>
          </a:p>
          <a:p>
            <a:pPr>
              <a:buFont typeface="Wingdings" pitchFamily="2" charset="2"/>
              <a:buChar char="§"/>
            </a:pPr>
            <a:r>
              <a:rPr lang="en-US" sz="2400" b="1" dirty="0">
                <a:latin typeface="Times New Roman" pitchFamily="18" charset="0"/>
                <a:cs typeface="Times New Roman" pitchFamily="18" charset="0"/>
              </a:rPr>
              <a:t>Vladimir Putin: “</a:t>
            </a:r>
            <a:r>
              <a:rPr lang="en-US" sz="2400" b="1" i="1" dirty="0">
                <a:solidFill>
                  <a:srgbClr val="0070C0"/>
                </a:solidFill>
                <a:latin typeface="Times New Roman" pitchFamily="18" charset="0"/>
                <a:cs typeface="Times New Roman" pitchFamily="18" charset="0"/>
              </a:rPr>
              <a:t>restore Russia’s standing as a great power</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Putin pursued an authoritarian course in domestic politics. This was reflected in his centralization of power, the suppression of Chechnya’s insurgency, his control of parliament and the suppression of human rights activists. </a:t>
            </a:r>
          </a:p>
          <a:p>
            <a:pPr algn="just">
              <a:buFont typeface="Wingdings" pitchFamily="2" charset="2"/>
              <a:buChar char="§"/>
            </a:pPr>
            <a:r>
              <a:rPr lang="en-US" sz="2400" b="1" dirty="0">
                <a:latin typeface="Times New Roman" pitchFamily="18" charset="0"/>
                <a:cs typeface="Times New Roman" pitchFamily="18" charset="0"/>
              </a:rPr>
              <a:t>Dmitry  Medvedev </a:t>
            </a:r>
          </a:p>
          <a:p>
            <a:pPr marL="0" indent="0" algn="just">
              <a:buNone/>
            </a:pPr>
            <a:r>
              <a:rPr lang="en-US" sz="2300" dirty="0">
                <a:latin typeface="Times New Roman" pitchFamily="18" charset="0"/>
                <a:cs typeface="Times New Roman" pitchFamily="18" charset="0"/>
              </a:rPr>
              <a:t>He was widely viewed as tilting on the more liberal side, though he was not only a protégé of Putin but subject to the influence of the most popular leader of the nation. </a:t>
            </a:r>
            <a:endParaRPr lang="en-US" sz="2300" b="1" dirty="0">
              <a:latin typeface="Times New Roman" pitchFamily="18" charset="0"/>
              <a:cs typeface="Times New Roman" pitchFamily="18" charset="0"/>
            </a:endParaRPr>
          </a:p>
        </p:txBody>
      </p:sp>
    </p:spTree>
    <p:extLst>
      <p:ext uri="{BB962C8B-B14F-4D97-AF65-F5344CB8AC3E}">
        <p14:creationId xmlns:p14="http://schemas.microsoft.com/office/powerpoint/2010/main" val="283477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6ECD-B8CF-95DE-334B-1C99174F465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BF2CA29-EB14-3233-576C-574E2AB82439}"/>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2295524"/>
            <a:ext cx="7848600" cy="4181475"/>
          </a:xfrm>
        </p:spPr>
      </p:pic>
    </p:spTree>
    <p:extLst>
      <p:ext uri="{BB962C8B-B14F-4D97-AF65-F5344CB8AC3E}">
        <p14:creationId xmlns:p14="http://schemas.microsoft.com/office/powerpoint/2010/main" val="409467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endParaRPr lang="en-US" sz="4000" dirty="0">
              <a:latin typeface="Arial Rounded MT Bold" pitchFamily="34" charset="0"/>
            </a:endParaRPr>
          </a:p>
          <a:p>
            <a:pPr marL="0" indent="0">
              <a:buNone/>
            </a:pPr>
            <a:endParaRPr lang="en-US" sz="4000" dirty="0">
              <a:latin typeface="Arial Rounded MT Bold" pitchFamily="34" charset="0"/>
            </a:endParaRPr>
          </a:p>
          <a:p>
            <a:pPr marL="0" indent="0" algn="ctr">
              <a:buNone/>
            </a:pPr>
            <a:r>
              <a:rPr lang="en-US" sz="4000" dirty="0">
                <a:latin typeface="Arial Rounded MT Bold" pitchFamily="34" charset="0"/>
              </a:rPr>
              <a:t>Thanks</a:t>
            </a:r>
            <a:endParaRPr lang="en-US" dirty="0">
              <a:latin typeface="Arial Rounded MT Bold" pitchFamily="34" charset="0"/>
            </a:endParaRPr>
          </a:p>
        </p:txBody>
      </p:sp>
    </p:spTree>
    <p:extLst>
      <p:ext uri="{BB962C8B-B14F-4D97-AF65-F5344CB8AC3E}">
        <p14:creationId xmlns:p14="http://schemas.microsoft.com/office/powerpoint/2010/main" val="267459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3600" dirty="0">
              <a:solidFill>
                <a:schemeClr val="tx1"/>
              </a:solidFill>
            </a:endParaRPr>
          </a:p>
        </p:txBody>
      </p:sp>
      <p:sp>
        <p:nvSpPr>
          <p:cNvPr id="3" name="Content Placeholder 2"/>
          <p:cNvSpPr>
            <a:spLocks noGrp="1"/>
          </p:cNvSpPr>
          <p:nvPr>
            <p:ph sz="quarter" idx="1"/>
          </p:nvPr>
        </p:nvSpPr>
        <p:spPr>
          <a:xfrm>
            <a:off x="612648" y="1600200"/>
            <a:ext cx="8153400" cy="4724400"/>
          </a:xfrm>
        </p:spPr>
        <p:txBody>
          <a:bodyPr>
            <a:noAutofit/>
          </a:bodyPr>
          <a:lstStyle/>
          <a:p>
            <a:pPr marL="0" indent="0" algn="just">
              <a:buNone/>
            </a:pPr>
            <a:r>
              <a:rPr lang="en-US" sz="2400" dirty="0">
                <a:latin typeface="Times New Roman" pitchFamily="18" charset="0"/>
                <a:cs typeface="Times New Roman" pitchFamily="18" charset="0"/>
              </a:rPr>
              <a:t>we can identify five broad underlying factors that collectively explain much of the change and variability in Russian foreign policy. </a:t>
            </a:r>
          </a:p>
          <a:p>
            <a:pPr marL="0" indent="0" algn="just">
              <a:buNone/>
            </a:pPr>
            <a:endParaRPr lang="en-US" sz="23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1. The change in the structure of </a:t>
            </a:r>
            <a:r>
              <a:rPr lang="en-US" sz="2400" b="1" dirty="0">
                <a:latin typeface="Times New Roman" pitchFamily="18" charset="0"/>
                <a:cs typeface="Times New Roman" pitchFamily="18" charset="0"/>
              </a:rPr>
              <a:t>the international system</a:t>
            </a:r>
            <a:r>
              <a:rPr lang="en-US" sz="2400" dirty="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2. The decline in Russian </a:t>
            </a:r>
            <a:r>
              <a:rPr lang="en-US" sz="2400" b="1" dirty="0">
                <a:latin typeface="Times New Roman" pitchFamily="18" charset="0"/>
                <a:cs typeface="Times New Roman" pitchFamily="18" charset="0"/>
              </a:rPr>
              <a:t>military capability</a:t>
            </a:r>
          </a:p>
          <a:p>
            <a:pPr marL="0" indent="0">
              <a:buNone/>
            </a:pPr>
            <a:r>
              <a:rPr lang="en-US" sz="2400" dirty="0">
                <a:latin typeface="Times New Roman" pitchFamily="18" charset="0"/>
                <a:cs typeface="Times New Roman" pitchFamily="18" charset="0"/>
              </a:rPr>
              <a:t>3. Russia’s transformation from a command economy to a </a:t>
            </a:r>
            <a:r>
              <a:rPr lang="en-US" sz="2400" b="1" dirty="0">
                <a:latin typeface="Times New Roman" pitchFamily="18" charset="0"/>
                <a:cs typeface="Times New Roman" pitchFamily="18" charset="0"/>
              </a:rPr>
              <a:t>market economy</a:t>
            </a:r>
            <a:r>
              <a:rPr lang="en-US" sz="2400" dirty="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4. Russia’s integration into the </a:t>
            </a:r>
            <a:r>
              <a:rPr lang="en-US" sz="2400" b="1" dirty="0">
                <a:latin typeface="Times New Roman" pitchFamily="18" charset="0"/>
                <a:cs typeface="Times New Roman" pitchFamily="18" charset="0"/>
              </a:rPr>
              <a:t>global economy</a:t>
            </a:r>
          </a:p>
          <a:p>
            <a:pPr marL="0" indent="0">
              <a:buNone/>
            </a:pPr>
            <a:r>
              <a:rPr lang="en-US" sz="2400" dirty="0">
                <a:latin typeface="Times New Roman" pitchFamily="18" charset="0"/>
                <a:cs typeface="Times New Roman" pitchFamily="18" charset="0"/>
              </a:rPr>
              <a:t>5. Russia’s </a:t>
            </a:r>
            <a:r>
              <a:rPr lang="en-US" sz="2400" b="1" dirty="0">
                <a:latin typeface="Times New Roman" pitchFamily="18" charset="0"/>
                <a:cs typeface="Times New Roman" pitchFamily="18" charset="0"/>
              </a:rPr>
              <a:t>political leadership </a:t>
            </a:r>
            <a:r>
              <a:rPr lang="en-US" sz="2400" dirty="0">
                <a:latin typeface="Times New Roman" pitchFamily="18" charset="0"/>
                <a:cs typeface="Times New Roman" pitchFamily="18" charset="0"/>
              </a:rPr>
              <a:t>and domestic politics</a:t>
            </a:r>
            <a:endParaRPr lang="en-US" sz="20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val="151031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838200"/>
          </a:xfrm>
        </p:spPr>
        <p:txBody>
          <a:bodyPr>
            <a:noAutofit/>
          </a:bodyPr>
          <a:lstStyle/>
          <a:p>
            <a:pPr lvl="0"/>
            <a:r>
              <a:rPr lang="en-US" sz="3600" b="1" dirty="0">
                <a:solidFill>
                  <a:schemeClr val="tx1"/>
                </a:solidFill>
              </a:rPr>
              <a:t>International System </a:t>
            </a:r>
          </a:p>
        </p:txBody>
      </p:sp>
      <p:sp>
        <p:nvSpPr>
          <p:cNvPr id="3" name="Content Placeholder 2"/>
          <p:cNvSpPr>
            <a:spLocks noGrp="1"/>
          </p:cNvSpPr>
          <p:nvPr>
            <p:ph sz="quarter" idx="1"/>
          </p:nvPr>
        </p:nvSpPr>
        <p:spPr>
          <a:xfrm>
            <a:off x="457200" y="1600200"/>
            <a:ext cx="8308848" cy="4800600"/>
          </a:xfrm>
        </p:spPr>
        <p:txBody>
          <a:bodyPr>
            <a:noAutofit/>
          </a:bodyPr>
          <a:lstStyle/>
          <a:p>
            <a:pPr marL="0" indent="0" algn="just">
              <a:buNone/>
            </a:pPr>
            <a:r>
              <a:rPr lang="en-US" sz="2100" dirty="0">
                <a:latin typeface="Times New Roman" pitchFamily="18" charset="0"/>
                <a:cs typeface="Times New Roman" pitchFamily="18" charset="0"/>
              </a:rPr>
              <a:t>What impact does the structure of the international system have upon foreign policy and international politics?</a:t>
            </a:r>
          </a:p>
          <a:p>
            <a:pPr marL="0" indent="0" algn="just">
              <a:buNone/>
            </a:pPr>
            <a:endParaRPr lang="en-US" sz="2100" dirty="0">
              <a:latin typeface="Times New Roman" pitchFamily="18" charset="0"/>
              <a:cs typeface="Times New Roman" pitchFamily="18" charset="0"/>
            </a:endParaRPr>
          </a:p>
          <a:p>
            <a:pPr marL="0" indent="0" algn="just">
              <a:buNone/>
            </a:pPr>
            <a:endParaRPr lang="en-US" sz="2100" dirty="0">
              <a:latin typeface="Times New Roman" pitchFamily="18" charset="0"/>
              <a:cs typeface="Times New Roman" pitchFamily="18" charset="0"/>
            </a:endParaRPr>
          </a:p>
          <a:p>
            <a:pPr marL="0" indent="0" algn="just">
              <a:buNone/>
            </a:pPr>
            <a:endParaRPr lang="en-US" sz="2100" b="1" dirty="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32A6A5D6-40E6-3781-4CB0-F578B03BD3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971800"/>
            <a:ext cx="6553200" cy="3048000"/>
          </a:xfrm>
          <a:prstGeom prst="rect">
            <a:avLst/>
          </a:prstGeom>
        </p:spPr>
      </p:pic>
    </p:spTree>
    <p:extLst>
      <p:ext uri="{BB962C8B-B14F-4D97-AF65-F5344CB8AC3E}">
        <p14:creationId xmlns:p14="http://schemas.microsoft.com/office/powerpoint/2010/main" val="260051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0FBA6-5E48-3737-98A9-AFEB96D641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95D908-B1ED-5EA4-0F08-BEE7214AD86D}"/>
              </a:ext>
            </a:extLst>
          </p:cNvPr>
          <p:cNvSpPr>
            <a:spLocks noGrp="1"/>
          </p:cNvSpPr>
          <p:nvPr>
            <p:ph sz="quarter" idx="1"/>
          </p:nvPr>
        </p:nvSpPr>
        <p:spPr/>
        <p:txBody>
          <a:bodyPr>
            <a:normAutofit/>
          </a:bodyPr>
          <a:lstStyle/>
          <a:p>
            <a:pPr marL="0" indent="0" algn="just">
              <a:buNone/>
            </a:pPr>
            <a:r>
              <a:rPr lang="en-US" sz="2400" dirty="0">
                <a:latin typeface="Times New Roman" pitchFamily="18" charset="0"/>
                <a:cs typeface="Times New Roman" pitchFamily="18" charset="0"/>
              </a:rPr>
              <a:t>With the collapse of the Warsaw Pact and the disintegration of the Soviet Union, the international system was no longer bipolar. Though the United States became the most powerful state in the world, with unrivaled military strength and a defense budget larger than that of all of its potential competitors combined, it did not dominate world politics in a way that would create a “unipolar” world.</a:t>
            </a:r>
          </a:p>
          <a:p>
            <a:pPr marL="0" indent="0" algn="just">
              <a:buNone/>
            </a:pPr>
            <a:endParaRPr lang="en-US" sz="2400" dirty="0">
              <a:latin typeface="Times New Roman" pitchFamily="18" charset="0"/>
              <a:cs typeface="Times New Roman" pitchFamily="18" charset="0"/>
            </a:endParaRPr>
          </a:p>
          <a:p>
            <a:pPr marL="0" indent="0" algn="just">
              <a:buNone/>
            </a:pPr>
            <a:r>
              <a:rPr lang="en-US" sz="2400" i="1" dirty="0">
                <a:latin typeface="Times New Roman" pitchFamily="18" charset="0"/>
                <a:cs typeface="Times New Roman" pitchFamily="18" charset="0"/>
              </a:rPr>
              <a:t>The cold war has ended. The bipolar system has disappeared. Positive trends toward the formation of a multipolar world are developing </a:t>
            </a:r>
            <a:endParaRPr lang="en-US" sz="2400" dirty="0">
              <a:latin typeface="Times New Roman" pitchFamily="18" charset="0"/>
              <a:cs typeface="Times New Roman" pitchFamily="18" charset="0"/>
            </a:endParaRPr>
          </a:p>
          <a:p>
            <a:pPr marL="0" indent="0">
              <a:buNone/>
            </a:pPr>
            <a:endParaRPr lang="en-US" sz="2400" dirty="0"/>
          </a:p>
        </p:txBody>
      </p:sp>
    </p:spTree>
    <p:extLst>
      <p:ext uri="{BB962C8B-B14F-4D97-AF65-F5344CB8AC3E}">
        <p14:creationId xmlns:p14="http://schemas.microsoft.com/office/powerpoint/2010/main" val="105586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latin typeface="Times New Roman" pitchFamily="18" charset="0"/>
                <a:cs typeface="Times New Roman" pitchFamily="18" charset="0"/>
              </a:rPr>
              <a:t>Russian military capability</a:t>
            </a:r>
          </a:p>
        </p:txBody>
      </p:sp>
      <p:sp>
        <p:nvSpPr>
          <p:cNvPr id="3" name="Content Placeholder 2"/>
          <p:cNvSpPr>
            <a:spLocks noGrp="1"/>
          </p:cNvSpPr>
          <p:nvPr>
            <p:ph sz="quarter" idx="1"/>
          </p:nvPr>
        </p:nvSpPr>
        <p:spPr/>
        <p:txBody>
          <a:bodyPr>
            <a:normAutofit fontScale="77500" lnSpcReduction="20000"/>
          </a:bodyPr>
          <a:lstStyle/>
          <a:p>
            <a:pPr marL="0" indent="0" algn="just">
              <a:buNone/>
            </a:pPr>
            <a:r>
              <a:rPr lang="en-US" dirty="0">
                <a:latin typeface="Times New Roman" pitchFamily="18" charset="0"/>
                <a:cs typeface="Times New Roman" pitchFamily="18" charset="0"/>
              </a:rPr>
              <a:t>Post-soviet Russia is another story. Following the collapse of the Warsaw Pact in 1991, Soviet and then Russian military capability steadily declined. </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If there were any doubt about the military collapse, the performance of Russian forces in secessionist Chechnya in 1994–1996 removed it.</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The Georgian war and the weak </a:t>
            </a:r>
            <a:r>
              <a:rPr lang="en-US" dirty="0" err="1">
                <a:latin typeface="Times New Roman" pitchFamily="18" charset="0"/>
                <a:cs typeface="Times New Roman" pitchFamily="18" charset="0"/>
              </a:rPr>
              <a:t>perfomance</a:t>
            </a:r>
            <a:r>
              <a:rPr lang="en-US" dirty="0">
                <a:latin typeface="Times New Roman" pitchFamily="18" charset="0"/>
                <a:cs typeface="Times New Roman" pitchFamily="18" charset="0"/>
              </a:rPr>
              <a:t> of the Russian army. </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After the war, From 2009 until 2014, Russia’s defense budgets rose steadily, with investments going not toward greater troop strength but to increased training and professionalism, improved combat readiness, and updating of equipment.</a:t>
            </a:r>
          </a:p>
        </p:txBody>
      </p:sp>
    </p:spTree>
    <p:extLst>
      <p:ext uri="{BB962C8B-B14F-4D97-AF65-F5344CB8AC3E}">
        <p14:creationId xmlns:p14="http://schemas.microsoft.com/office/powerpoint/2010/main" val="179739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8B2DDC-FE2B-3BE9-E7D7-50D7162434B8}"/>
              </a:ext>
            </a:extLst>
          </p:cNvPr>
          <p:cNvSpPr>
            <a:spLocks noGrp="1"/>
          </p:cNvSpPr>
          <p:nvPr>
            <p:ph type="body" sz="half" idx="2"/>
          </p:nvPr>
        </p:nvSpPr>
        <p:spPr/>
        <p:txBody>
          <a:bodyPr/>
          <a:lstStyle/>
          <a:p>
            <a:endParaRPr lang="en-US"/>
          </a:p>
        </p:txBody>
      </p:sp>
      <p:sp>
        <p:nvSpPr>
          <p:cNvPr id="3" name="Title 2">
            <a:extLst>
              <a:ext uri="{FF2B5EF4-FFF2-40B4-BE49-F238E27FC236}">
                <a16:creationId xmlns:a16="http://schemas.microsoft.com/office/drawing/2014/main" id="{A4F5549E-3CA4-DD3B-2E93-5CA170B4A124}"/>
              </a:ext>
            </a:extLst>
          </p:cNvPr>
          <p:cNvSpPr>
            <a:spLocks noGrp="1"/>
          </p:cNvSpPr>
          <p:nvPr>
            <p:ph type="title"/>
          </p:nvPr>
        </p:nvSpPr>
        <p:spPr/>
        <p:txBody>
          <a:bodyPr/>
          <a:lstStyle/>
          <a:p>
            <a:endParaRPr lang="en-US"/>
          </a:p>
        </p:txBody>
      </p:sp>
      <p:pic>
        <p:nvPicPr>
          <p:cNvPr id="6" name="Picture Placeholder 5">
            <a:extLst>
              <a:ext uri="{FF2B5EF4-FFF2-40B4-BE49-F238E27FC236}">
                <a16:creationId xmlns:a16="http://schemas.microsoft.com/office/drawing/2014/main" id="{896B30A5-B403-0BEC-CDD7-A87445207F74}"/>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317" r="3317"/>
          <a:stretch>
            <a:fillRect/>
          </a:stretch>
        </p:blipFill>
        <p:spPr>
          <a:xfrm>
            <a:off x="-304800" y="0"/>
            <a:ext cx="10363200" cy="6858000"/>
          </a:xfrm>
        </p:spPr>
      </p:pic>
    </p:spTree>
    <p:extLst>
      <p:ext uri="{BB962C8B-B14F-4D97-AF65-F5344CB8AC3E}">
        <p14:creationId xmlns:p14="http://schemas.microsoft.com/office/powerpoint/2010/main" val="2563005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schemeClr val="tx1"/>
                </a:solidFill>
              </a:rPr>
              <a:t>Transition from a command economy to a market economy</a:t>
            </a:r>
            <a:endParaRPr lang="en-US" sz="3200" dirty="0">
              <a:solidFill>
                <a:schemeClr val="tx1"/>
              </a:solidFill>
              <a:latin typeface="Bahnschrift" pitchFamily="34" charset="0"/>
            </a:endParaRPr>
          </a:p>
        </p:txBody>
      </p:sp>
      <p:sp>
        <p:nvSpPr>
          <p:cNvPr id="3" name="Content Placeholder 2"/>
          <p:cNvSpPr>
            <a:spLocks noGrp="1"/>
          </p:cNvSpPr>
          <p:nvPr>
            <p:ph sz="quarter" idx="1"/>
          </p:nvPr>
        </p:nvSpPr>
        <p:spPr>
          <a:xfrm>
            <a:off x="612648" y="1600200"/>
            <a:ext cx="8153400" cy="4876800"/>
          </a:xfrm>
        </p:spPr>
        <p:txBody>
          <a:bodyPr>
            <a:normAutofit/>
          </a:bodyPr>
          <a:lstStyle/>
          <a:p>
            <a:pPr marL="0" indent="0" algn="just">
              <a:buNone/>
            </a:pPr>
            <a:r>
              <a:rPr lang="en-US" sz="2400" dirty="0">
                <a:latin typeface="Times New Roman" pitchFamily="18" charset="0"/>
                <a:cs typeface="Times New Roman" pitchFamily="18" charset="0"/>
              </a:rPr>
              <a:t>Although that transformation has been mired in controversy in both Russia and the West, there is a general consensus that the old system has now been replaced by the new.</a:t>
            </a:r>
          </a:p>
          <a:p>
            <a:pPr marL="0" indent="0" algn="just">
              <a:buNone/>
            </a:pPr>
            <a:endParaRPr lang="en-US" sz="24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Russia’s economic declined during 1991-2000.</a:t>
            </a:r>
          </a:p>
          <a:p>
            <a:pPr algn="just">
              <a:buFont typeface="Wingdings" pitchFamily="2" charset="2"/>
              <a:buChar char="§"/>
            </a:pPr>
            <a:r>
              <a:rPr lang="en-US" sz="2400" dirty="0">
                <a:latin typeface="Times New Roman" pitchFamily="18" charset="0"/>
                <a:cs typeface="Times New Roman" pitchFamily="18" charset="0"/>
              </a:rPr>
              <a:t>Russia’s economy began to grow in the early years of the new century and foreign investment. </a:t>
            </a:r>
          </a:p>
          <a:p>
            <a:pPr algn="just">
              <a:buFont typeface="Wingdings" pitchFamily="2" charset="2"/>
              <a:buChar char="§"/>
            </a:pPr>
            <a:r>
              <a:rPr lang="en-US" sz="2400" dirty="0">
                <a:latin typeface="Times New Roman" pitchFamily="18" charset="0"/>
                <a:cs typeface="Times New Roman" pitchFamily="18" charset="0"/>
              </a:rPr>
              <a:t>The Ukraine crisis and Russia’s economic  2014.</a:t>
            </a:r>
          </a:p>
          <a:p>
            <a:pPr marL="0" indent="0" algn="just">
              <a:buNone/>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65573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E51E-55F8-F652-F754-F7797FF8C03D}"/>
              </a:ext>
            </a:extLst>
          </p:cNvPr>
          <p:cNvSpPr>
            <a:spLocks noGrp="1"/>
          </p:cNvSpPr>
          <p:nvPr>
            <p:ph type="title"/>
          </p:nvPr>
        </p:nvSpPr>
        <p:spPr/>
        <p:txBody>
          <a:bodyPr/>
          <a:lstStyle/>
          <a:p>
            <a:endParaRPr lang="en-US"/>
          </a:p>
        </p:txBody>
      </p:sp>
      <p:graphicFrame>
        <p:nvGraphicFramePr>
          <p:cNvPr id="3" name="Chart 2">
            <a:extLst>
              <a:ext uri="{FF2B5EF4-FFF2-40B4-BE49-F238E27FC236}">
                <a16:creationId xmlns:a16="http://schemas.microsoft.com/office/drawing/2014/main" id="{963EC492-BFFB-EA92-DEFD-CA88C0A6262B}"/>
              </a:ext>
            </a:extLst>
          </p:cNvPr>
          <p:cNvGraphicFramePr/>
          <p:nvPr>
            <p:extLst>
              <p:ext uri="{D42A27DB-BD31-4B8C-83A1-F6EECF244321}">
                <p14:modId xmlns:p14="http://schemas.microsoft.com/office/powerpoint/2010/main" val="1657131632"/>
              </p:ext>
            </p:extLst>
          </p:nvPr>
        </p:nvGraphicFramePr>
        <p:xfrm>
          <a:off x="228600" y="152400"/>
          <a:ext cx="8763000" cy="6477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493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200" b="1" dirty="0">
                <a:solidFill>
                  <a:schemeClr val="tx1"/>
                </a:solidFill>
                <a:latin typeface="Times New Roman" pitchFamily="18" charset="0"/>
                <a:cs typeface="Times New Roman" pitchFamily="18" charset="0"/>
              </a:rPr>
              <a:t>The growing linkage of Russia’s economy to the global economy</a:t>
            </a:r>
          </a:p>
        </p:txBody>
      </p:sp>
      <p:sp>
        <p:nvSpPr>
          <p:cNvPr id="3" name="Content Placeholder 2"/>
          <p:cNvSpPr>
            <a:spLocks noGrp="1"/>
          </p:cNvSpPr>
          <p:nvPr>
            <p:ph sz="quarter" idx="1"/>
          </p:nvPr>
        </p:nvSpPr>
        <p:spPr>
          <a:xfrm>
            <a:off x="457200" y="1524000"/>
            <a:ext cx="8153400" cy="5105400"/>
          </a:xfrm>
        </p:spPr>
        <p:txBody>
          <a:bodyPr>
            <a:noAutofit/>
          </a:bodyPr>
          <a:lstStyle/>
          <a:p>
            <a:pPr marL="0" indent="0" algn="just">
              <a:buNone/>
            </a:pPr>
            <a:r>
              <a:rPr lang="en-US" sz="2400" dirty="0"/>
              <a:t>Post-soviet Russia has gone a long way toward joining the global economy. </a:t>
            </a:r>
          </a:p>
          <a:p>
            <a:pPr marL="0" indent="0" algn="just">
              <a:buNone/>
            </a:pPr>
            <a:endParaRPr lang="en-US" sz="2400" dirty="0"/>
          </a:p>
          <a:p>
            <a:pPr marL="0" indent="0" algn="just">
              <a:buNone/>
            </a:pPr>
            <a:r>
              <a:rPr lang="en-US" sz="2400" dirty="0"/>
              <a:t>In 2015 Russia ranked thirteenth among the world’s nations in the volume of its exports.</a:t>
            </a:r>
          </a:p>
          <a:p>
            <a:pPr marL="0" indent="0" algn="just">
              <a:buNone/>
            </a:pPr>
            <a:r>
              <a:rPr lang="en-US" sz="2400" dirty="0"/>
              <a:t> </a:t>
            </a:r>
          </a:p>
          <a:p>
            <a:pPr marL="0" indent="0" algn="just">
              <a:buNone/>
            </a:pPr>
            <a:r>
              <a:rPr lang="en-US" sz="2400" dirty="0"/>
              <a:t>Russia has joined international institutions such as the International Monetary Fund (IMF) and the World Bank as a means for promoting macroeconomic stabilization.</a:t>
            </a:r>
            <a:endParaRPr lang="en-US" sz="2200" dirty="0"/>
          </a:p>
        </p:txBody>
      </p:sp>
    </p:spTree>
    <p:extLst>
      <p:ext uri="{BB962C8B-B14F-4D97-AF65-F5344CB8AC3E}">
        <p14:creationId xmlns:p14="http://schemas.microsoft.com/office/powerpoint/2010/main" val="128762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2085</TotalTime>
  <Words>595</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Arabic Typesetting</vt:lpstr>
      <vt:lpstr>Arial Rounded MT Bold</vt:lpstr>
      <vt:lpstr>Bahnschrift</vt:lpstr>
      <vt:lpstr>Bahnschrift Condensed</vt:lpstr>
      <vt:lpstr>Times New Roman</vt:lpstr>
      <vt:lpstr>Tw Cen MT</vt:lpstr>
      <vt:lpstr>Wingdings</vt:lpstr>
      <vt:lpstr>Wingdings 2</vt:lpstr>
      <vt:lpstr>Median</vt:lpstr>
      <vt:lpstr>Foreign policy of Russia  Explaining Variability in Foreign Policy Behavior</vt:lpstr>
      <vt:lpstr>PowerPoint Presentation</vt:lpstr>
      <vt:lpstr>International System </vt:lpstr>
      <vt:lpstr>PowerPoint Presentation</vt:lpstr>
      <vt:lpstr>Russian military capability</vt:lpstr>
      <vt:lpstr>PowerPoint Presentation</vt:lpstr>
      <vt:lpstr>Transition from a command economy to a market economy</vt:lpstr>
      <vt:lpstr>PowerPoint Presentation</vt:lpstr>
      <vt:lpstr>The growing linkage of Russia’s economy to the global economy</vt:lpstr>
      <vt:lpstr>The role of political leadership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SIPAN</cp:lastModifiedBy>
  <cp:revision>112</cp:revision>
  <dcterms:created xsi:type="dcterms:W3CDTF">2023-01-12T19:57:01Z</dcterms:created>
  <dcterms:modified xsi:type="dcterms:W3CDTF">2024-02-26T07:02:38Z</dcterms:modified>
</cp:coreProperties>
</file>