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8" r:id="rId3"/>
    <p:sldId id="267" r:id="rId4"/>
    <p:sldId id="264" r:id="rId5"/>
    <p:sldId id="266" r:id="rId6"/>
    <p:sldId id="258" r:id="rId7"/>
    <p:sldId id="265" r:id="rId8"/>
    <p:sldId id="259" r:id="rId9"/>
    <p:sldId id="260"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9FA1D99-574F-4EB9-AB98-DEBED1B98DE6}" type="datetimeFigureOut">
              <a:rPr lang="en-US" smtClean="0"/>
              <a:t>5/19/2024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E4A38A8-062F-4AAC-9BDB-02B577981C9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FA1D99-574F-4EB9-AB98-DEBED1B98DE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A38A8-062F-4AAC-9BDB-02B577981C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9FA1D99-574F-4EB9-AB98-DEBED1B98DE6}" type="datetimeFigureOut">
              <a:rPr lang="en-US" smtClean="0"/>
              <a:t>5/19/2024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E4A38A8-062F-4AAC-9BDB-02B577981C9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9FA1D99-574F-4EB9-AB98-DEBED1B98DE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E4A38A8-062F-4AAC-9BDB-02B577981C9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9FA1D99-574F-4EB9-AB98-DEBED1B98DE6}" type="datetimeFigureOut">
              <a:rPr lang="en-US" smtClean="0"/>
              <a:t>5/19/2024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E4A38A8-062F-4AAC-9BDB-02B577981C9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09FA1D99-574F-4EB9-AB98-DEBED1B98DE6}" type="datetimeFigureOut">
              <a:rPr lang="en-US" smtClean="0"/>
              <a:t>5/19/2024</a:t>
            </a:fld>
            <a:endParaRPr lang="en-US"/>
          </a:p>
        </p:txBody>
      </p:sp>
      <p:sp>
        <p:nvSpPr>
          <p:cNvPr id="10" name="Slide Number Placeholder 9"/>
          <p:cNvSpPr>
            <a:spLocks noGrp="1"/>
          </p:cNvSpPr>
          <p:nvPr>
            <p:ph type="sldNum" sz="quarter" idx="16"/>
          </p:nvPr>
        </p:nvSpPr>
        <p:spPr/>
        <p:txBody>
          <a:bodyPr rtlCol="0"/>
          <a:lstStyle/>
          <a:p>
            <a:fld id="{AE4A38A8-062F-4AAC-9BDB-02B577981C9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09FA1D99-574F-4EB9-AB98-DEBED1B98DE6}" type="datetimeFigureOut">
              <a:rPr lang="en-US" smtClean="0"/>
              <a:t>5/19/2024</a:t>
            </a:fld>
            <a:endParaRPr lang="en-US"/>
          </a:p>
        </p:txBody>
      </p:sp>
      <p:sp>
        <p:nvSpPr>
          <p:cNvPr id="12" name="Slide Number Placeholder 11"/>
          <p:cNvSpPr>
            <a:spLocks noGrp="1"/>
          </p:cNvSpPr>
          <p:nvPr>
            <p:ph type="sldNum" sz="quarter" idx="16"/>
          </p:nvPr>
        </p:nvSpPr>
        <p:spPr/>
        <p:txBody>
          <a:bodyPr rtlCol="0"/>
          <a:lstStyle/>
          <a:p>
            <a:fld id="{AE4A38A8-062F-4AAC-9BDB-02B577981C9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9FA1D99-574F-4EB9-AB98-DEBED1B98DE6}" type="datetimeFigureOut">
              <a:rPr lang="en-US" smtClean="0"/>
              <a:t>5/19/2024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E4A38A8-062F-4AAC-9BDB-02B577981C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A1D99-574F-4EB9-AB98-DEBED1B98DE6}" type="datetimeFigureOut">
              <a:rPr lang="en-US" smtClean="0"/>
              <a:t>5/19/2024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E4A38A8-062F-4AAC-9BDB-02B577981C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09FA1D99-574F-4EB9-AB98-DEBED1B98DE6}"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E4A38A8-062F-4AAC-9BDB-02B577981C9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9FA1D99-574F-4EB9-AB98-DEBED1B98DE6}" type="datetimeFigureOut">
              <a:rPr lang="en-US" smtClean="0"/>
              <a:t>5/19/2024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E4A38A8-062F-4AAC-9BDB-02B577981C9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9FA1D99-574F-4EB9-AB98-DEBED1B98DE6}" type="datetimeFigureOut">
              <a:rPr lang="en-US" smtClean="0"/>
              <a:t>5/19/2024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E4A38A8-062F-4AAC-9BDB-02B577981C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914400"/>
            <a:ext cx="7848600" cy="1828800"/>
          </a:xfrm>
        </p:spPr>
        <p:txBody>
          <a:bodyPr>
            <a:normAutofit/>
          </a:bodyPr>
          <a:lstStyle/>
          <a:p>
            <a:r>
              <a:rPr lang="en-US" sz="5400" b="1" dirty="0">
                <a:latin typeface="Arabic Typesetting" pitchFamily="66" charset="-78"/>
                <a:cs typeface="Arabic Typesetting" pitchFamily="66" charset="-78"/>
              </a:rPr>
              <a:t>Foreign policy of Russia </a:t>
            </a:r>
            <a:endParaRPr lang="en-US" sz="5400" b="1" dirty="0"/>
          </a:p>
        </p:txBody>
      </p:sp>
      <p:sp>
        <p:nvSpPr>
          <p:cNvPr id="3" name="Subtitle 2"/>
          <p:cNvSpPr>
            <a:spLocks noGrp="1"/>
          </p:cNvSpPr>
          <p:nvPr>
            <p:ph type="subTitle" idx="1"/>
          </p:nvPr>
        </p:nvSpPr>
        <p:spPr>
          <a:xfrm>
            <a:off x="381000" y="3810000"/>
            <a:ext cx="6400800" cy="2057400"/>
          </a:xfrm>
        </p:spPr>
        <p:txBody>
          <a:bodyPr>
            <a:normAutofit fontScale="70000" lnSpcReduction="20000"/>
          </a:bodyPr>
          <a:lstStyle/>
          <a:p>
            <a:r>
              <a:rPr lang="en-US" sz="7600" b="1" dirty="0">
                <a:solidFill>
                  <a:schemeClr val="tx1"/>
                </a:solidFill>
                <a:latin typeface="Arabic Typesetting" pitchFamily="66" charset="-78"/>
                <a:cs typeface="Arabic Typesetting" pitchFamily="66" charset="-78"/>
              </a:rPr>
              <a:t>Fourth stage</a:t>
            </a:r>
            <a:endParaRPr lang="en-US" b="1" dirty="0">
              <a:solidFill>
                <a:schemeClr val="tx1"/>
              </a:solidFill>
              <a:latin typeface="Arabic Typesetting" pitchFamily="66" charset="-78"/>
              <a:cs typeface="Arabic Typesetting" pitchFamily="66" charset="-78"/>
            </a:endParaRPr>
          </a:p>
          <a:p>
            <a:endParaRPr lang="en-US" sz="4000" b="1" dirty="0">
              <a:solidFill>
                <a:schemeClr val="tx1"/>
              </a:solidFill>
              <a:latin typeface="Arabic Typesetting" pitchFamily="66" charset="-78"/>
              <a:cs typeface="Arabic Typesetting" pitchFamily="66" charset="-78"/>
            </a:endParaRPr>
          </a:p>
          <a:p>
            <a:r>
              <a:rPr lang="en-US" sz="4000" b="1" dirty="0">
                <a:solidFill>
                  <a:schemeClr val="tx1"/>
                </a:solidFill>
                <a:latin typeface="Arabic Typesetting" pitchFamily="66" charset="-78"/>
                <a:cs typeface="Arabic Typesetting" pitchFamily="66" charset="-78"/>
              </a:rPr>
              <a:t>Mohammed Ahmed</a:t>
            </a:r>
          </a:p>
          <a:p>
            <a:r>
              <a:rPr lang="en-US" sz="4000" b="1" dirty="0">
                <a:solidFill>
                  <a:schemeClr val="tx1"/>
                </a:solidFill>
                <a:latin typeface="Arabic Typesetting" pitchFamily="66" charset="-78"/>
                <a:cs typeface="Arabic Typesetting" pitchFamily="66" charset="-78"/>
              </a:rPr>
              <a:t>Mohammed.majeed1@su.edu.krd</a:t>
            </a:r>
          </a:p>
          <a:p>
            <a:endParaRPr lang="en-US" dirty="0"/>
          </a:p>
        </p:txBody>
      </p:sp>
    </p:spTree>
    <p:extLst>
      <p:ext uri="{BB962C8B-B14F-4D97-AF65-F5344CB8AC3E}">
        <p14:creationId xmlns:p14="http://schemas.microsoft.com/office/powerpoint/2010/main" val="1209302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endParaRPr lang="en-US" sz="4000" dirty="0">
              <a:latin typeface="Arial Rounded MT Bold" pitchFamily="34" charset="0"/>
            </a:endParaRPr>
          </a:p>
          <a:p>
            <a:pPr marL="0" indent="0">
              <a:buNone/>
            </a:pPr>
            <a:endParaRPr lang="en-US" sz="4000" dirty="0">
              <a:latin typeface="Arial Rounded MT Bold" pitchFamily="34" charset="0"/>
            </a:endParaRPr>
          </a:p>
          <a:p>
            <a:pPr marL="0" indent="0" algn="ctr">
              <a:buNone/>
            </a:pPr>
            <a:r>
              <a:rPr lang="en-US" sz="4000" dirty="0">
                <a:latin typeface="Arial Rounded MT Bold" pitchFamily="34" charset="0"/>
              </a:rPr>
              <a:t>Thanks</a:t>
            </a:r>
            <a:endParaRPr lang="en-US" dirty="0">
              <a:latin typeface="Arial Rounded MT Bold" pitchFamily="34" charset="0"/>
            </a:endParaRPr>
          </a:p>
        </p:txBody>
      </p:sp>
    </p:spTree>
    <p:extLst>
      <p:ext uri="{BB962C8B-B14F-4D97-AF65-F5344CB8AC3E}">
        <p14:creationId xmlns:p14="http://schemas.microsoft.com/office/powerpoint/2010/main" val="267459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B24B-BFE0-3ABF-B3D5-3B6379D4BE66}"/>
              </a:ext>
            </a:extLst>
          </p:cNvPr>
          <p:cNvSpPr>
            <a:spLocks noGrp="1"/>
          </p:cNvSpPr>
          <p:nvPr>
            <p:ph type="title"/>
          </p:nvPr>
        </p:nvSpPr>
        <p:spPr/>
        <p:txBody>
          <a:bodyPr>
            <a:noAutofit/>
          </a:bodyPr>
          <a:lstStyle/>
          <a:p>
            <a:r>
              <a:rPr lang="en-US" sz="3600" b="1" dirty="0">
                <a:solidFill>
                  <a:schemeClr val="tx1"/>
                </a:solidFill>
              </a:rPr>
              <a:t>The evolution of Russian foreign policy</a:t>
            </a:r>
            <a:endParaRPr lang="en-US" sz="3600" dirty="0"/>
          </a:p>
        </p:txBody>
      </p:sp>
      <p:pic>
        <p:nvPicPr>
          <p:cNvPr id="5" name="Content Placeholder 4">
            <a:extLst>
              <a:ext uri="{FF2B5EF4-FFF2-40B4-BE49-F238E27FC236}">
                <a16:creationId xmlns:a16="http://schemas.microsoft.com/office/drawing/2014/main" id="{DABC06B0-D392-4CCD-5E25-4CEC3A14320B}"/>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48000" y="1676400"/>
            <a:ext cx="5543550" cy="4800600"/>
          </a:xfrm>
        </p:spPr>
      </p:pic>
      <p:sp>
        <p:nvSpPr>
          <p:cNvPr id="6" name="TextBox 5">
            <a:extLst>
              <a:ext uri="{FF2B5EF4-FFF2-40B4-BE49-F238E27FC236}">
                <a16:creationId xmlns:a16="http://schemas.microsoft.com/office/drawing/2014/main" id="{ED10AE83-581B-50D6-063F-E901E1371188}"/>
              </a:ext>
            </a:extLst>
          </p:cNvPr>
          <p:cNvSpPr txBox="1"/>
          <p:nvPr/>
        </p:nvSpPr>
        <p:spPr>
          <a:xfrm>
            <a:off x="76200" y="1859339"/>
            <a:ext cx="2514600" cy="4801314"/>
          </a:xfrm>
          <a:prstGeom prst="rect">
            <a:avLst/>
          </a:prstGeom>
          <a:noFill/>
        </p:spPr>
        <p:txBody>
          <a:bodyPr wrap="square" rtlCol="0">
            <a:spAutoFit/>
          </a:bodyPr>
          <a:lstStyle/>
          <a:p>
            <a:pPr marL="0" indent="0" algn="just">
              <a:buNone/>
            </a:pPr>
            <a:r>
              <a:rPr lang="en-US" sz="1800" b="1" dirty="0"/>
              <a:t>Russia’s political debates about foreign policy</a:t>
            </a:r>
          </a:p>
          <a:p>
            <a:pPr algn="just">
              <a:buFont typeface="Wingdings" pitchFamily="2" charset="2"/>
              <a:buChar char="Ø"/>
            </a:pPr>
            <a:endParaRPr lang="en-US" b="1" dirty="0"/>
          </a:p>
          <a:p>
            <a:pPr algn="just">
              <a:buFont typeface="Wingdings" pitchFamily="2" charset="2"/>
              <a:buChar char="Ø"/>
            </a:pPr>
            <a:r>
              <a:rPr lang="en-US" sz="1800" dirty="0"/>
              <a:t>   In 1991, the Soviet Union disbanded into fifteen new states. As the former dominant republic in the Soviet Union, the Russian Federation was the largest and most powerful of these states. </a:t>
            </a:r>
          </a:p>
          <a:p>
            <a:pPr algn="just">
              <a:buFont typeface="Wingdings" pitchFamily="2" charset="2"/>
              <a:buChar char="Ø"/>
            </a:pPr>
            <a:endParaRPr lang="en-US" dirty="0"/>
          </a:p>
          <a:p>
            <a:pPr algn="just">
              <a:buFont typeface="Wingdings" pitchFamily="2" charset="2"/>
              <a:buChar char="Ø"/>
            </a:pPr>
            <a:endParaRPr lang="en-US" sz="1800" dirty="0"/>
          </a:p>
          <a:p>
            <a:pPr algn="just">
              <a:buFont typeface="Wingdings" pitchFamily="2" charset="2"/>
              <a:buChar char="Ø"/>
            </a:pPr>
            <a:endParaRPr lang="en-US" sz="1800" dirty="0"/>
          </a:p>
          <a:p>
            <a:pPr marL="0" indent="0" algn="just">
              <a:buNone/>
            </a:pPr>
            <a:endParaRPr lang="en-US" sz="1800" dirty="0"/>
          </a:p>
          <a:p>
            <a:endParaRPr lang="en-US" dirty="0"/>
          </a:p>
        </p:txBody>
      </p:sp>
    </p:spTree>
    <p:extLst>
      <p:ext uri="{BB962C8B-B14F-4D97-AF65-F5344CB8AC3E}">
        <p14:creationId xmlns:p14="http://schemas.microsoft.com/office/powerpoint/2010/main" val="97277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5A247-EF50-0583-1275-0B3AC632FD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8C7667-67D3-6397-344E-4D51819D6458}"/>
              </a:ext>
            </a:extLst>
          </p:cNvPr>
          <p:cNvSpPr>
            <a:spLocks noGrp="1"/>
          </p:cNvSpPr>
          <p:nvPr>
            <p:ph sz="quarter" idx="1"/>
          </p:nvPr>
        </p:nvSpPr>
        <p:spPr/>
        <p:txBody>
          <a:bodyPr>
            <a:normAutofit/>
          </a:bodyPr>
          <a:lstStyle/>
          <a:p>
            <a:pPr algn="just">
              <a:buFont typeface="Wingdings" pitchFamily="2" charset="2"/>
              <a:buChar char="Ø"/>
            </a:pPr>
            <a:r>
              <a:rPr lang="en-US" sz="2000" dirty="0"/>
              <a:t>In terms of foreign affairs, Russia was suddenly faced with having to develop, almost from scratch, policies towards the fourteen newly independent states. A whole range of political, economic and military relations had to be forged and old Soviet ties either dismantled or rebuilt. </a:t>
            </a:r>
          </a:p>
          <a:p>
            <a:pPr algn="just">
              <a:buFont typeface="Wingdings" pitchFamily="2" charset="2"/>
              <a:buChar char="Ø"/>
            </a:pPr>
            <a:endParaRPr lang="en-US" sz="2000" dirty="0"/>
          </a:p>
          <a:p>
            <a:pPr algn="just">
              <a:buFont typeface="Wingdings" pitchFamily="2" charset="2"/>
              <a:buChar char="Ø"/>
            </a:pPr>
            <a:endParaRPr lang="en-US" sz="2000" dirty="0"/>
          </a:p>
          <a:p>
            <a:pPr algn="just">
              <a:buFont typeface="Wingdings" pitchFamily="2" charset="2"/>
              <a:buChar char="Ø"/>
            </a:pPr>
            <a:r>
              <a:rPr lang="en-US" sz="2000" dirty="0"/>
              <a:t>The most serious foreign policy challenge that Russian faced from 1991 to 1996 was how to respond to outbreaks of conflict within its new neighboring states. Soon after the Soviet Union broke up, many hostilities erupted, ranging from minor border battles to outright war. </a:t>
            </a:r>
          </a:p>
          <a:p>
            <a:pPr marL="0" indent="0">
              <a:buNone/>
            </a:pPr>
            <a:endParaRPr lang="en-US" sz="1800" dirty="0"/>
          </a:p>
        </p:txBody>
      </p:sp>
    </p:spTree>
    <p:extLst>
      <p:ext uri="{BB962C8B-B14F-4D97-AF65-F5344CB8AC3E}">
        <p14:creationId xmlns:p14="http://schemas.microsoft.com/office/powerpoint/2010/main" val="37588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838200"/>
          </a:xfrm>
        </p:spPr>
        <p:txBody>
          <a:bodyPr>
            <a:noAutofit/>
          </a:bodyPr>
          <a:lstStyle/>
          <a:p>
            <a:pPr algn="ctr"/>
            <a:r>
              <a:rPr lang="en-US" sz="2400" b="1" dirty="0">
                <a:solidFill>
                  <a:schemeClr val="tx1"/>
                </a:solidFill>
              </a:rPr>
              <a:t>The search for a new Russian foreign policy in a period of uncertainty</a:t>
            </a:r>
            <a:endParaRPr lang="en-US" sz="2400" dirty="0">
              <a:solidFill>
                <a:schemeClr val="tx1"/>
              </a:solidFill>
            </a:endParaRPr>
          </a:p>
        </p:txBody>
      </p:sp>
      <p:sp>
        <p:nvSpPr>
          <p:cNvPr id="3" name="Content Placeholder 2"/>
          <p:cNvSpPr>
            <a:spLocks noGrp="1"/>
          </p:cNvSpPr>
          <p:nvPr>
            <p:ph sz="quarter" idx="1"/>
          </p:nvPr>
        </p:nvSpPr>
        <p:spPr/>
        <p:txBody>
          <a:bodyPr>
            <a:normAutofit/>
          </a:bodyPr>
          <a:lstStyle/>
          <a:p>
            <a:pPr algn="just">
              <a:buFont typeface="Wingdings" pitchFamily="2" charset="2"/>
              <a:buChar char="Ø"/>
            </a:pPr>
            <a:r>
              <a:rPr lang="en-US" sz="2200" b="1" dirty="0"/>
              <a:t>Russia’s identity after 1991</a:t>
            </a:r>
          </a:p>
          <a:p>
            <a:pPr algn="just">
              <a:buFont typeface="Wingdings" pitchFamily="2" charset="2"/>
              <a:buChar char="Ø"/>
            </a:pPr>
            <a:endParaRPr lang="en-US" sz="2200" b="1" dirty="0"/>
          </a:p>
          <a:p>
            <a:pPr marL="0" indent="0" algn="just">
              <a:buNone/>
            </a:pPr>
            <a:r>
              <a:rPr lang="en-US" sz="2200" dirty="0"/>
              <a:t>After the collapse of the Soviet Union there was considerable uncertainty over Russia’s identity, its new role in the post-Soviet space and, specifically, the course of action that would best further Russian interests in the </a:t>
            </a:r>
            <a:r>
              <a:rPr lang="en-US" sz="2200" dirty="0">
                <a:solidFill>
                  <a:srgbClr val="00B0F0"/>
                </a:solidFill>
              </a:rPr>
              <a:t>‘near abroad’* </a:t>
            </a:r>
            <a:r>
              <a:rPr lang="en-US" sz="2200" dirty="0"/>
              <a:t>states. Russian leaders and the Russian public were faced with an almost paralyzing degree of confusion about which policies would produce greater national security and which would best protect Russian interests. This uncertainty, combined with political and institutional instability, enhanced the importance of ideas and debate in the development of Russian foreign policy. </a:t>
            </a:r>
          </a:p>
        </p:txBody>
      </p:sp>
    </p:spTree>
    <p:extLst>
      <p:ext uri="{BB962C8B-B14F-4D97-AF65-F5344CB8AC3E}">
        <p14:creationId xmlns:p14="http://schemas.microsoft.com/office/powerpoint/2010/main" val="260051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B0F0"/>
                </a:solidFill>
                <a:latin typeface="Bahnschrift" pitchFamily="34" charset="0"/>
              </a:rPr>
              <a:t>* Near abroad</a:t>
            </a:r>
            <a:endParaRPr lang="en-US" sz="3200" dirty="0">
              <a:latin typeface="Bahnschrift" pitchFamily="34" charset="0"/>
            </a:endParaRP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1600200"/>
            <a:ext cx="8229600" cy="4876800"/>
          </a:xfrm>
        </p:spPr>
      </p:pic>
    </p:spTree>
    <p:extLst>
      <p:ext uri="{BB962C8B-B14F-4D97-AF65-F5344CB8AC3E}">
        <p14:creationId xmlns:p14="http://schemas.microsoft.com/office/powerpoint/2010/main" val="655733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tx1"/>
                </a:solidFill>
              </a:rPr>
              <a:t>Develop relations with the world and near abroad </a:t>
            </a:r>
            <a:endParaRPr lang="en-US" sz="2800" dirty="0">
              <a:solidFill>
                <a:schemeClr val="tx1"/>
              </a:solidFill>
            </a:endParaRPr>
          </a:p>
        </p:txBody>
      </p:sp>
      <p:sp>
        <p:nvSpPr>
          <p:cNvPr id="3" name="Content Placeholder 2"/>
          <p:cNvSpPr>
            <a:spLocks noGrp="1"/>
          </p:cNvSpPr>
          <p:nvPr>
            <p:ph sz="quarter" idx="1"/>
          </p:nvPr>
        </p:nvSpPr>
        <p:spPr/>
        <p:txBody>
          <a:bodyPr>
            <a:normAutofit fontScale="62500" lnSpcReduction="20000"/>
          </a:bodyPr>
          <a:lstStyle/>
          <a:p>
            <a:pPr algn="just">
              <a:buFont typeface="Wingdings" pitchFamily="2" charset="2"/>
              <a:buChar char="Ø"/>
            </a:pPr>
            <a:endParaRPr lang="en-US" b="1" dirty="0"/>
          </a:p>
          <a:p>
            <a:pPr marL="0" indent="0" algn="just">
              <a:buNone/>
            </a:pPr>
            <a:r>
              <a:rPr lang="en-US" sz="3400" dirty="0"/>
              <a:t>The confusion over how to develop Russian foreign policy was not unexpected. Russia, itself a new state, had to develop relations with the rest of the world and with the fourteen other new states which emerged from the Soviet Union.</a:t>
            </a:r>
          </a:p>
          <a:p>
            <a:pPr marL="0" indent="0" algn="just">
              <a:buNone/>
            </a:pPr>
            <a:endParaRPr lang="en-US" sz="3400" dirty="0"/>
          </a:p>
          <a:p>
            <a:pPr marL="0" indent="0" algn="just">
              <a:buNone/>
            </a:pPr>
            <a:r>
              <a:rPr lang="en-US" sz="3400" dirty="0"/>
              <a:t>Russia faced a new geopolitical situation. It had inherited 80 percent of the former Soviet territory and 60 percent of the Soviet population. Its economy and resources were comparatively limited, as was its military power. The Russian political elite and public faced great anxieties due to many internal problems. From 1991 to 1996, many dramatic events occurred: </a:t>
            </a:r>
            <a:r>
              <a:rPr lang="en-US" sz="3400" dirty="0">
                <a:solidFill>
                  <a:srgbClr val="00B0F0"/>
                </a:solidFill>
              </a:rPr>
              <a:t>the 1993 coup attempt</a:t>
            </a:r>
            <a:r>
              <a:rPr lang="en-US" sz="3400" dirty="0"/>
              <a:t>, the first Chechen war, Russia’s first experiments with democratization and elections. Moreover, Russia had lost its former position as a superpower on the international stage. The threat of the Cold War was gone, but the perception of insecurity was great</a:t>
            </a:r>
            <a:r>
              <a:rPr lang="ar-SA" sz="3400" dirty="0"/>
              <a:t>.</a:t>
            </a:r>
            <a:endParaRPr lang="en-US" sz="3400" dirty="0"/>
          </a:p>
          <a:p>
            <a:pPr marL="0" indent="0" algn="just">
              <a:buNone/>
            </a:pPr>
            <a:endParaRPr lang="en-US" dirty="0"/>
          </a:p>
        </p:txBody>
      </p:sp>
    </p:spTree>
    <p:extLst>
      <p:ext uri="{BB962C8B-B14F-4D97-AF65-F5344CB8AC3E}">
        <p14:creationId xmlns:p14="http://schemas.microsoft.com/office/powerpoint/2010/main" val="128762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1"/>
                </a:solidFill>
              </a:rPr>
              <a:t>Lack of clear guidance</a:t>
            </a:r>
            <a:endParaRPr lang="en-US" sz="3600" dirty="0">
              <a:solidFill>
                <a:schemeClr val="tx1"/>
              </a:solidFill>
            </a:endParaRPr>
          </a:p>
        </p:txBody>
      </p:sp>
      <p:sp>
        <p:nvSpPr>
          <p:cNvPr id="3" name="Content Placeholder 2"/>
          <p:cNvSpPr>
            <a:spLocks noGrp="1"/>
          </p:cNvSpPr>
          <p:nvPr>
            <p:ph sz="quarter" idx="1"/>
          </p:nvPr>
        </p:nvSpPr>
        <p:spPr>
          <a:xfrm>
            <a:off x="612648" y="1447800"/>
            <a:ext cx="8153400" cy="4953000"/>
          </a:xfrm>
        </p:spPr>
        <p:txBody>
          <a:bodyPr>
            <a:noAutofit/>
          </a:bodyPr>
          <a:lstStyle/>
          <a:p>
            <a:pPr marL="0" indent="0" algn="just">
              <a:buNone/>
            </a:pPr>
            <a:r>
              <a:rPr lang="en-US" sz="2000" dirty="0"/>
              <a:t>Within these radically new and uncertain internal and external contexts, and without the previous guidance of a Marxist–Leninist philosophy, Russian politicians needed and wanted to find new ways to think about foreign and security policies. There was no obvious or clear direction, especially with regard to the near abroad.</a:t>
            </a:r>
            <a:endParaRPr lang="ar-OM" sz="2000" dirty="0"/>
          </a:p>
          <a:p>
            <a:pPr marL="0" indent="0" algn="just">
              <a:buNone/>
            </a:pPr>
            <a:endParaRPr lang="en-US" sz="2000" dirty="0"/>
          </a:p>
          <a:p>
            <a:pPr marL="0" indent="0" algn="just">
              <a:buNone/>
            </a:pPr>
            <a:r>
              <a:rPr lang="en-US" sz="2000" dirty="0"/>
              <a:t>The fundamental ideas were so important in helping politicians choose among the various foreign policy options available to the new Russian state. There was little time for the political elite to develop highly nuanced and knowledgeable views, and there were also pressing issues to be tackled in the domestic arena</a:t>
            </a:r>
            <a:endParaRPr lang="ar-OM" sz="2000" dirty="0"/>
          </a:p>
          <a:p>
            <a:pPr marL="0" indent="0" algn="just">
              <a:buNone/>
            </a:pPr>
            <a:endParaRPr lang="en-US" sz="2000" dirty="0"/>
          </a:p>
          <a:p>
            <a:pPr marL="0" indent="0" algn="just">
              <a:buNone/>
            </a:pPr>
            <a:r>
              <a:rPr lang="en-US" sz="2000" dirty="0"/>
              <a:t>In fact, Russia’s political elite advocated various designs which all claimed to advance Russian national interests. Because the participants in the foreign policy debate had divergent preferences over potential ways to act, there was no natural or single policy choice available.</a:t>
            </a:r>
          </a:p>
        </p:txBody>
      </p:sp>
    </p:spTree>
    <p:extLst>
      <p:ext uri="{BB962C8B-B14F-4D97-AF65-F5344CB8AC3E}">
        <p14:creationId xmlns:p14="http://schemas.microsoft.com/office/powerpoint/2010/main" val="257031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tx1"/>
                </a:solidFill>
              </a:rPr>
              <a:t>The evolution of Russian foreign policy</a:t>
            </a:r>
            <a:endParaRPr lang="en-US" sz="3200" dirty="0">
              <a:solidFill>
                <a:schemeClr val="tx1"/>
              </a:solidFill>
            </a:endParaRPr>
          </a:p>
        </p:txBody>
      </p:sp>
      <p:sp>
        <p:nvSpPr>
          <p:cNvPr id="3" name="Content Placeholder 2"/>
          <p:cNvSpPr>
            <a:spLocks noGrp="1"/>
          </p:cNvSpPr>
          <p:nvPr>
            <p:ph sz="quarter" idx="1"/>
          </p:nvPr>
        </p:nvSpPr>
        <p:spPr/>
        <p:txBody>
          <a:bodyPr>
            <a:normAutofit fontScale="77500" lnSpcReduction="20000"/>
          </a:bodyPr>
          <a:lstStyle/>
          <a:p>
            <a:pPr marL="0" indent="0" algn="just">
              <a:buNone/>
            </a:pPr>
            <a:endParaRPr lang="en-US" b="1" dirty="0"/>
          </a:p>
          <a:p>
            <a:pPr marL="0" indent="0" algn="just">
              <a:buNone/>
            </a:pPr>
            <a:r>
              <a:rPr lang="en-US" dirty="0"/>
              <a:t>Before any coherent foreign policy based on ‘national interest’ could be defined, Russia had to achieve a minimum consensus on its evolving national identity and priorities. The interdependence of foreign and domestic policy in the post-communist era was exceptionally close as Russia sought a favorable international climate to assist economic reform and to facilitate reintegration into the international system. </a:t>
            </a:r>
            <a:endParaRPr lang="ar-OM" dirty="0"/>
          </a:p>
          <a:p>
            <a:pPr marL="0" indent="0" algn="just">
              <a:buNone/>
            </a:pPr>
            <a:endParaRPr lang="ar-OM" dirty="0"/>
          </a:p>
          <a:p>
            <a:pPr marL="0" indent="0" algn="just">
              <a:buNone/>
            </a:pPr>
            <a:r>
              <a:rPr lang="en-US" dirty="0"/>
              <a:t>In the first period Russian foreign policy was thoroughly ‘domesticated’, with domestic reform taking priority over global ambitions, but gradually the outlines of a more ‘balanced’, or as others would put it, a more assertive if not aggressive, policy took shape. Domestic and foreign policy have been thoroughly entwined, although each with its own logic.</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76907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1"/>
                </a:solidFill>
              </a:rPr>
              <a:t>The rise of Russia </a:t>
            </a:r>
            <a:endParaRPr lang="en-US" sz="3600" dirty="0">
              <a:solidFill>
                <a:schemeClr val="tx1"/>
              </a:solidFill>
            </a:endParaRPr>
          </a:p>
        </p:txBody>
      </p:sp>
      <p:sp>
        <p:nvSpPr>
          <p:cNvPr id="3" name="Content Placeholder 2"/>
          <p:cNvSpPr>
            <a:spLocks noGrp="1"/>
          </p:cNvSpPr>
          <p:nvPr>
            <p:ph sz="quarter" idx="1"/>
          </p:nvPr>
        </p:nvSpPr>
        <p:spPr>
          <a:xfrm>
            <a:off x="381000" y="1600200"/>
            <a:ext cx="5330952" cy="4495800"/>
          </a:xfrm>
        </p:spPr>
        <p:txBody>
          <a:bodyPr>
            <a:normAutofit fontScale="92500" lnSpcReduction="10000"/>
          </a:bodyPr>
          <a:lstStyle/>
          <a:p>
            <a:pPr marL="0" indent="0" algn="just">
              <a:buNone/>
            </a:pPr>
            <a:r>
              <a:rPr lang="en-US" sz="2200" dirty="0"/>
              <a:t>The post-communist era is often compared with the years following Russia’s defeat in the Crimean War of 1853–56, when the Chancellor of the Russian Empire, Alexander Gorchakov, stated the famous words: ‘</a:t>
            </a:r>
            <a:r>
              <a:rPr lang="en-US" sz="2200" b="1" dirty="0">
                <a:solidFill>
                  <a:srgbClr val="00B0F0"/>
                </a:solidFill>
              </a:rPr>
              <a:t>Russia is not angry. Russia is concentrating</a:t>
            </a:r>
            <a:r>
              <a:rPr lang="en-US" sz="2200" dirty="0"/>
              <a:t>.’ Equally, after 1991, Russia was forced to overcome the twin traumas of dissolution and disintegration and under Putin ‘concentrated’ and then returned to the world stage.</a:t>
            </a:r>
            <a:endParaRPr lang="ar-OM" sz="2200" dirty="0"/>
          </a:p>
          <a:p>
            <a:pPr marL="0" indent="0" algn="just">
              <a:buNone/>
            </a:pPr>
            <a:endParaRPr lang="en-US" sz="2200" dirty="0"/>
          </a:p>
          <a:p>
            <a:pPr marL="0" indent="0" algn="just">
              <a:buNone/>
            </a:pPr>
            <a:r>
              <a:rPr lang="en-US" sz="2200" dirty="0"/>
              <a:t>Like the two-headed eagle that is Russia’s symbol, Russia looks both east and west at the same time, with increasing attention devoted to the north (the Arctic) and the south (notably India, Africa and Latin America) as well</a:t>
            </a:r>
            <a:r>
              <a:rPr lang="ar-SA" sz="2200" dirty="0"/>
              <a:t>.</a:t>
            </a:r>
            <a:endParaRPr lang="en-US" sz="2200" dirty="0"/>
          </a:p>
          <a:p>
            <a:pPr marL="0" indent="0" algn="just">
              <a:buNone/>
            </a:pPr>
            <a:endParaRPr lang="en-US" sz="2200" dirty="0"/>
          </a:p>
          <a:p>
            <a:pPr marL="0" indent="0" algn="just">
              <a:buNone/>
            </a:pPr>
            <a:endParaRPr lang="ar-OM" sz="2400" dirty="0"/>
          </a:p>
        </p:txBody>
      </p:sp>
      <p:pic>
        <p:nvPicPr>
          <p:cNvPr id="6" name="Picture 5">
            <a:extLst>
              <a:ext uri="{FF2B5EF4-FFF2-40B4-BE49-F238E27FC236}">
                <a16:creationId xmlns:a16="http://schemas.microsoft.com/office/drawing/2014/main" id="{6D9722DB-2FE6-883C-FE40-30F4552FD5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1613647"/>
            <a:ext cx="3124200" cy="489024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0590344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983</TotalTime>
  <Words>869</Words>
  <Application>Microsoft Office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Arabic Typesetting</vt:lpstr>
      <vt:lpstr>Arial Rounded MT Bold</vt:lpstr>
      <vt:lpstr>Bahnschrift</vt:lpstr>
      <vt:lpstr>Tw Cen MT</vt:lpstr>
      <vt:lpstr>Wingdings</vt:lpstr>
      <vt:lpstr>Wingdings 2</vt:lpstr>
      <vt:lpstr>Median</vt:lpstr>
      <vt:lpstr>Foreign policy of Russia </vt:lpstr>
      <vt:lpstr>The evolution of Russian foreign policy</vt:lpstr>
      <vt:lpstr>PowerPoint Presentation</vt:lpstr>
      <vt:lpstr>The search for a new Russian foreign policy in a period of uncertainty</vt:lpstr>
      <vt:lpstr>* Near abroad</vt:lpstr>
      <vt:lpstr>Develop relations with the world and near abroad </vt:lpstr>
      <vt:lpstr>Lack of clear guidance</vt:lpstr>
      <vt:lpstr>The evolution of Russian foreign policy</vt:lpstr>
      <vt:lpstr>The rise of Russia </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SIPAN</cp:lastModifiedBy>
  <cp:revision>43</cp:revision>
  <dcterms:created xsi:type="dcterms:W3CDTF">2023-01-12T19:57:01Z</dcterms:created>
  <dcterms:modified xsi:type="dcterms:W3CDTF">2024-05-19T19:21:28Z</dcterms:modified>
</cp:coreProperties>
</file>