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69" r:id="rId11"/>
    <p:sldId id="270" r:id="rId12"/>
    <p:sldId id="264" r:id="rId13"/>
    <p:sldId id="265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3400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First stage/ environmental science Dep.</a:t>
            </a:r>
          </a:p>
          <a:p>
            <a:pPr algn="ctr"/>
            <a:r>
              <a:rPr lang="en-US" b="1" dirty="0" smtClean="0"/>
              <a:t>BIOLOGY LAB.</a:t>
            </a:r>
            <a:endParaRPr lang="en-US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7987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Arthropods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en-US" u="sng" dirty="0" smtClean="0">
                <a:solidFill>
                  <a:schemeClr val="tx1"/>
                </a:solidFill>
              </a:rPr>
              <a:t>75%</a:t>
            </a:r>
            <a:r>
              <a:rPr lang="en-US" dirty="0" smtClean="0">
                <a:solidFill>
                  <a:schemeClr val="tx1"/>
                </a:solidFill>
              </a:rPr>
              <a:t> of all animals are arthropods</a:t>
            </a:r>
          </a:p>
          <a:p>
            <a:pPr marL="609600" indent="-609600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609600" indent="-609600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Characteristics of arthropods</a:t>
            </a:r>
          </a:p>
          <a:p>
            <a:pPr marL="609600" indent="-609600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u="sng" dirty="0" smtClean="0">
                <a:solidFill>
                  <a:schemeClr val="tx1"/>
                </a:solidFill>
              </a:rPr>
              <a:t>Jointed limbs</a:t>
            </a:r>
          </a:p>
          <a:p>
            <a:pPr marL="609600" indent="-609600"/>
            <a:r>
              <a:rPr lang="en-US" dirty="0" smtClean="0">
                <a:solidFill>
                  <a:schemeClr val="tx1"/>
                </a:solidFill>
              </a:rPr>
              <a:t>2. Segmented body with specialized parts</a:t>
            </a:r>
          </a:p>
          <a:p>
            <a:pPr marL="609600" indent="-609600"/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u="sng" dirty="0" smtClean="0">
                <a:solidFill>
                  <a:schemeClr val="tx1"/>
                </a:solidFill>
              </a:rPr>
              <a:t>Well-developed nervous system</a:t>
            </a:r>
          </a:p>
          <a:p>
            <a:pPr marL="609600" indent="-609600"/>
            <a:endParaRPr lang="en-US" u="sng" dirty="0" smtClean="0"/>
          </a:p>
          <a:p>
            <a:pPr marL="609600" indent="-609600">
              <a:buFontTx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96189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mtClean="0"/>
              <a:t>Class Chilopoda and Diplopoda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Centipedes belong to class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Chilopoda</a:t>
            </a:r>
            <a:r>
              <a:rPr lang="en-US" altLang="en-US" sz="2000" dirty="0" smtClean="0">
                <a:solidFill>
                  <a:schemeClr val="tx1"/>
                </a:solidFill>
              </a:rPr>
              <a:t> and millipedes belong to class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Diplopoda</a:t>
            </a:r>
            <a:r>
              <a:rPr lang="en-US" alt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Centipedes are carnivorous and eat soil arthropods, snails, slugs, and worms.</a:t>
            </a:r>
          </a:p>
          <a:p>
            <a:pPr algn="l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Centipede bites are painful to humans.</a:t>
            </a:r>
          </a:p>
          <a:p>
            <a:pPr algn="l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Both have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Malphigian</a:t>
            </a:r>
            <a:r>
              <a:rPr lang="en-US" altLang="en-US" sz="2000" dirty="0" smtClean="0">
                <a:solidFill>
                  <a:schemeClr val="tx1"/>
                </a:solidFill>
              </a:rPr>
              <a:t> tubes for waste excretion.</a:t>
            </a:r>
          </a:p>
          <a:p>
            <a:pPr algn="l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Both have tracheal tubes for gas exchange.</a:t>
            </a:r>
          </a:p>
          <a:p>
            <a:pPr algn="l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Millipedes eat mostly plants and dead material.</a:t>
            </a:r>
          </a:p>
          <a:p>
            <a:pPr algn="l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Millipedes also have stink glands for scaring predators</a:t>
            </a:r>
            <a:r>
              <a:rPr lang="en-US" altLang="en-US" sz="2000" dirty="0" smtClean="0"/>
              <a:t>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676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82880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55575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dirty="0" smtClean="0"/>
              <a:t>Class </a:t>
            </a:r>
            <a:r>
              <a:rPr lang="en-US" altLang="en-US" dirty="0" err="1" smtClean="0"/>
              <a:t>Insecta</a:t>
            </a:r>
            <a:endParaRPr lang="en-US" alt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27018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Insects are the largest group and most successful arthropods.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Internal fertilization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Large number of eggs are produced to ensure a large number of offspring.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Females lay eggs in wood or the ground.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May go through complete or incomplete metamorphosis depending on species.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59262"/>
            <a:ext cx="266700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Insects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1. </a:t>
            </a:r>
            <a:r>
              <a:rPr lang="en-US" sz="2800" u="sng" dirty="0" smtClean="0">
                <a:solidFill>
                  <a:schemeClr val="tx1"/>
                </a:solidFill>
              </a:rPr>
              <a:t>Largest </a:t>
            </a:r>
            <a:r>
              <a:rPr lang="en-US" sz="2800" dirty="0" smtClean="0">
                <a:solidFill>
                  <a:schemeClr val="tx1"/>
                </a:solidFill>
              </a:rPr>
              <a:t>group of arthropod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2. Insects live everywhere EXCEPT </a:t>
            </a:r>
            <a:r>
              <a:rPr lang="en-US" sz="2800" u="sng" dirty="0" smtClean="0">
                <a:solidFill>
                  <a:schemeClr val="tx1"/>
                </a:solidFill>
              </a:rPr>
              <a:t>the ocean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3.Insects are beneficial when they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A. </a:t>
            </a:r>
            <a:r>
              <a:rPr lang="en-US" sz="2400" u="sng" dirty="0" smtClean="0">
                <a:solidFill>
                  <a:schemeClr val="tx1"/>
                </a:solidFill>
              </a:rPr>
              <a:t>pollinate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4. Insects are harmful when they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A. </a:t>
            </a:r>
            <a:r>
              <a:rPr lang="en-US" sz="2400" u="sng" dirty="0" smtClean="0">
                <a:solidFill>
                  <a:schemeClr val="tx1"/>
                </a:solidFill>
              </a:rPr>
              <a:t>eat crops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B. </a:t>
            </a:r>
            <a:r>
              <a:rPr lang="en-US" sz="2400" u="sng" dirty="0" smtClean="0">
                <a:solidFill>
                  <a:schemeClr val="tx1"/>
                </a:solidFill>
              </a:rPr>
              <a:t>carry diseases</a:t>
            </a:r>
          </a:p>
        </p:txBody>
      </p:sp>
    </p:spTree>
    <p:extLst>
      <p:ext uri="{BB962C8B-B14F-4D97-AF65-F5344CB8AC3E}">
        <p14:creationId xmlns:p14="http://schemas.microsoft.com/office/powerpoint/2010/main" val="296189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Insect Development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smtClean="0"/>
              <a:t>Metamorphosis</a:t>
            </a:r>
            <a:r>
              <a:rPr lang="en-US" smtClean="0"/>
              <a:t>- the development of an insect from an egg to an adult</a:t>
            </a:r>
          </a:p>
          <a:p>
            <a:endParaRPr lang="en-US" smtClean="0"/>
          </a:p>
        </p:txBody>
      </p:sp>
      <p:pic>
        <p:nvPicPr>
          <p:cNvPr id="9" name="Picture 5" descr="image?id=100240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14663"/>
            <a:ext cx="42672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omplete_metamorph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2743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89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6195" y="15716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mtClean="0"/>
              <a:t>Insects Cont’d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6195" y="147955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Complete metamorphosis: egg, larva, pupa, and adult.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Incomplete metamorphosis: egg, nymph, and adult.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Nymphs compete with adults for same resources and are not sexually mature.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95" y="3308350"/>
            <a:ext cx="390525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5" y="3308350"/>
            <a:ext cx="2506663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3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Jointed Limbs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sz="2400" u="sng" dirty="0" smtClean="0">
                <a:solidFill>
                  <a:schemeClr val="tx1"/>
                </a:solidFill>
              </a:rPr>
              <a:t>Jointed limbs</a:t>
            </a:r>
            <a:r>
              <a:rPr lang="en-US" sz="2400" dirty="0" smtClean="0">
                <a:solidFill>
                  <a:schemeClr val="tx1"/>
                </a:solidFill>
              </a:rPr>
              <a:t> gives arthropods their names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u="sng" dirty="0" err="1" smtClean="0">
                <a:solidFill>
                  <a:schemeClr val="tx1"/>
                </a:solidFill>
              </a:rPr>
              <a:t>Arthro</a:t>
            </a:r>
            <a:r>
              <a:rPr lang="en-US" sz="2400" dirty="0" smtClean="0">
                <a:solidFill>
                  <a:schemeClr val="tx1"/>
                </a:solidFill>
              </a:rPr>
              <a:t>” means joint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u="sng" dirty="0" smtClean="0">
                <a:solidFill>
                  <a:schemeClr val="tx1"/>
                </a:solidFill>
              </a:rPr>
              <a:t>Pod</a:t>
            </a:r>
            <a:r>
              <a:rPr lang="en-US" sz="2400" dirty="0" smtClean="0">
                <a:solidFill>
                  <a:schemeClr val="tx1"/>
                </a:solidFill>
              </a:rPr>
              <a:t>” means foot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Jointed limbs are arms, legs, or other similar body parts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Jointed limbs let arthropods to move </a:t>
            </a:r>
            <a:r>
              <a:rPr lang="en-US" sz="2400" u="sng" dirty="0" smtClean="0">
                <a:solidFill>
                  <a:schemeClr val="tx1"/>
                </a:solidFill>
              </a:rPr>
              <a:t>easily</a:t>
            </a:r>
          </a:p>
          <a:p>
            <a:pPr marL="609600" indent="-609600">
              <a:buFontTx/>
              <a:buNone/>
            </a:pPr>
            <a:r>
              <a:rPr lang="en-US" sz="2400" dirty="0" smtClean="0"/>
              <a:t> </a:t>
            </a:r>
          </a:p>
          <a:p>
            <a:pPr marL="609600" indent="-609600"/>
            <a:endParaRPr lang="en-US" sz="2400" dirty="0" smtClean="0"/>
          </a:p>
        </p:txBody>
      </p:sp>
      <p:pic>
        <p:nvPicPr>
          <p:cNvPr id="7" name="Picture 6" descr="iz2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067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89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Segmented and Specialized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1. Most segments in arthropods are </a:t>
            </a:r>
            <a:r>
              <a:rPr lang="en-US" u="sng" dirty="0" smtClean="0">
                <a:solidFill>
                  <a:schemeClr val="tx1"/>
                </a:solidFill>
              </a:rPr>
              <a:t>identical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2. Some segments include specialized parts such as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A. </a:t>
            </a:r>
            <a:r>
              <a:rPr lang="en-US" u="sng" dirty="0" smtClean="0">
                <a:solidFill>
                  <a:schemeClr val="tx1"/>
                </a:solidFill>
              </a:rPr>
              <a:t>wings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B. antenna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C.</a:t>
            </a:r>
            <a:r>
              <a:rPr lang="en-US" u="sng" dirty="0" smtClean="0">
                <a:solidFill>
                  <a:schemeClr val="tx1"/>
                </a:solidFill>
              </a:rPr>
              <a:t> gills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D. pincers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u="sng" dirty="0" smtClean="0">
                <a:solidFill>
                  <a:schemeClr val="tx1"/>
                </a:solidFill>
              </a:rPr>
              <a:t>claws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aws ins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971800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9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1055" y="3022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Segmented and Specialized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1055" y="16277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3. These specialized parts form during the animal’s development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A. </a:t>
            </a:r>
            <a:r>
              <a:rPr lang="en-US" u="sng" dirty="0" smtClean="0">
                <a:solidFill>
                  <a:schemeClr val="tx1"/>
                </a:solidFill>
              </a:rPr>
              <a:t>head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B. </a:t>
            </a:r>
            <a:r>
              <a:rPr lang="en-US" u="sng" dirty="0" smtClean="0">
                <a:solidFill>
                  <a:schemeClr val="tx1"/>
                </a:solidFill>
              </a:rPr>
              <a:t>thorax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C. </a:t>
            </a:r>
            <a:r>
              <a:rPr lang="en-US" u="sng" dirty="0" smtClean="0">
                <a:solidFill>
                  <a:schemeClr val="tx1"/>
                </a:solidFill>
              </a:rPr>
              <a:t>abdomen</a:t>
            </a:r>
          </a:p>
        </p:txBody>
      </p:sp>
      <p:pic>
        <p:nvPicPr>
          <p:cNvPr id="6" name="Picture 5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267200"/>
            <a:ext cx="503872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89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Segmented and Specialized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57182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Exoskeleton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external (outside) skeleton on arthropods made of protein and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chitin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A.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 the same thing as an 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skeleton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B. allows the animal to move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C. all muscles attach to the 	exoskeleton and move that part of the animal when the 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muscles contract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D. acts like a 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suit of armor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protect internal organs and muscles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9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Segmented and Specialized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5. All arthropods have a </a:t>
            </a:r>
            <a:r>
              <a:rPr lang="en-US" u="sng" dirty="0" smtClean="0">
                <a:solidFill>
                  <a:schemeClr val="tx1"/>
                </a:solidFill>
              </a:rPr>
              <a:t>head and a well developed brain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6. Some arthropods can detect light but can not form an image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7. Some arthropods can see images because they have </a:t>
            </a:r>
            <a:r>
              <a:rPr lang="en-US" u="sng" dirty="0" smtClean="0">
                <a:solidFill>
                  <a:schemeClr val="tx1"/>
                </a:solidFill>
              </a:rPr>
              <a:t>compound eyes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Compound eyes-</a:t>
            </a:r>
            <a:r>
              <a:rPr lang="en-US" dirty="0" smtClean="0">
                <a:solidFill>
                  <a:schemeClr val="tx1"/>
                </a:solidFill>
              </a:rPr>
              <a:t> are made of identical light-sensitive cells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89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Kinds of Arthropods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1. Arthropods are classified according to the kinds of body parts they have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2. They are classified by their </a:t>
            </a:r>
            <a:r>
              <a:rPr lang="en-US" sz="2400" u="sng" dirty="0" smtClean="0">
                <a:solidFill>
                  <a:schemeClr val="tx1"/>
                </a:solidFill>
              </a:rPr>
              <a:t>number</a:t>
            </a:r>
            <a:r>
              <a:rPr lang="en-US" sz="2400" dirty="0" smtClean="0">
                <a:solidFill>
                  <a:schemeClr val="tx1"/>
                </a:solidFill>
              </a:rPr>
              <a:t> of </a:t>
            </a:r>
            <a:r>
              <a:rPr lang="en-US" sz="2400" u="sng" dirty="0" smtClean="0">
                <a:solidFill>
                  <a:schemeClr val="tx1"/>
                </a:solidFill>
              </a:rPr>
              <a:t>legs</a:t>
            </a:r>
            <a:r>
              <a:rPr lang="en-US" sz="2400" dirty="0" smtClean="0">
                <a:solidFill>
                  <a:schemeClr val="tx1"/>
                </a:solidFill>
              </a:rPr>
              <a:t>, and the </a:t>
            </a:r>
            <a:r>
              <a:rPr lang="en-US" sz="2400" u="sng" dirty="0" smtClean="0">
                <a:solidFill>
                  <a:schemeClr val="tx1"/>
                </a:solidFill>
              </a:rPr>
              <a:t>antennae</a:t>
            </a:r>
            <a:r>
              <a:rPr lang="en-US" sz="2400" dirty="0" smtClean="0">
                <a:solidFill>
                  <a:schemeClr val="tx1"/>
                </a:solidFill>
              </a:rPr>
              <a:t> they have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3. </a:t>
            </a:r>
            <a:r>
              <a:rPr lang="en-US" sz="2400" u="sng" dirty="0" smtClean="0">
                <a:solidFill>
                  <a:schemeClr val="tx1"/>
                </a:solidFill>
              </a:rPr>
              <a:t>Antennae</a:t>
            </a:r>
            <a:r>
              <a:rPr lang="en-US" sz="2400" dirty="0" smtClean="0">
                <a:solidFill>
                  <a:schemeClr val="tx1"/>
                </a:solidFill>
              </a:rPr>
              <a:t>- are the feelers that arthropods use for touch, taste, and smell</a:t>
            </a:r>
          </a:p>
        </p:txBody>
      </p:sp>
      <p:pic>
        <p:nvPicPr>
          <p:cNvPr id="7" name="Picture 6" descr="Picture+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28194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4002886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86213"/>
            <a:ext cx="32385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89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0273" y="152400"/>
            <a:ext cx="8229600" cy="11398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Phylum </a:t>
            </a:r>
            <a:r>
              <a:rPr lang="en-US" dirty="0" err="1" smtClean="0"/>
              <a:t>Arthropoda</a:t>
            </a:r>
            <a:r>
              <a:rPr lang="en-US" dirty="0" smtClean="0"/>
              <a:t> is classified into four </a:t>
            </a:r>
            <a:r>
              <a:rPr lang="en-US" dirty="0" err="1" smtClean="0"/>
              <a:t>subphylla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1- </a:t>
            </a:r>
            <a:r>
              <a:rPr lang="en-US" dirty="0" err="1" smtClean="0">
                <a:solidFill>
                  <a:schemeClr val="tx1"/>
                </a:solidFill>
              </a:rPr>
              <a:t>Trilobita</a:t>
            </a:r>
            <a:r>
              <a:rPr lang="en-US" dirty="0" smtClean="0">
                <a:solidFill>
                  <a:schemeClr val="tx1"/>
                </a:solidFill>
              </a:rPr>
              <a:t>   Extinct (</a:t>
            </a:r>
            <a:r>
              <a:rPr lang="en-US" dirty="0" err="1" smtClean="0">
                <a:solidFill>
                  <a:schemeClr val="tx1"/>
                </a:solidFill>
              </a:rPr>
              <a:t>Fossilised</a:t>
            </a:r>
            <a:r>
              <a:rPr lang="en-US" dirty="0" smtClean="0">
                <a:solidFill>
                  <a:schemeClr val="tx1"/>
                </a:solidFill>
              </a:rPr>
              <a:t> )</a:t>
            </a:r>
          </a:p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2-	</a:t>
            </a:r>
            <a:r>
              <a:rPr lang="en-US" dirty="0" err="1" smtClean="0">
                <a:solidFill>
                  <a:schemeClr val="tx1"/>
                </a:solidFill>
              </a:rPr>
              <a:t>Crustacia</a:t>
            </a:r>
            <a:r>
              <a:rPr lang="en-US" dirty="0" smtClean="0">
                <a:solidFill>
                  <a:schemeClr val="tx1"/>
                </a:solidFill>
              </a:rPr>
              <a:t> (All aquatic forms )</a:t>
            </a:r>
          </a:p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3-	</a:t>
            </a:r>
            <a:r>
              <a:rPr lang="en-US" dirty="0" err="1" smtClean="0">
                <a:solidFill>
                  <a:schemeClr val="tx1"/>
                </a:solidFill>
              </a:rPr>
              <a:t>Chelicerata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lvl="2"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Class </a:t>
            </a:r>
            <a:r>
              <a:rPr lang="en-US" dirty="0" err="1" smtClean="0">
                <a:solidFill>
                  <a:schemeClr val="tx1"/>
                </a:solidFill>
              </a:rPr>
              <a:t>Arachnida</a:t>
            </a:r>
            <a:endParaRPr lang="en-US" dirty="0" smtClean="0">
              <a:solidFill>
                <a:schemeClr val="tx1"/>
              </a:solidFill>
            </a:endParaRPr>
          </a:p>
          <a:p>
            <a:pPr lvl="2"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( includes three important 	orders)</a:t>
            </a:r>
          </a:p>
          <a:p>
            <a:pPr lvl="2"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(A)  </a:t>
            </a:r>
            <a:r>
              <a:rPr lang="en-US" dirty="0" err="1" smtClean="0">
                <a:solidFill>
                  <a:schemeClr val="tx1"/>
                </a:solidFill>
              </a:rPr>
              <a:t>Acarina</a:t>
            </a:r>
            <a:r>
              <a:rPr lang="en-US" dirty="0" smtClean="0">
                <a:solidFill>
                  <a:schemeClr val="tx1"/>
                </a:solidFill>
              </a:rPr>
              <a:t>    (Ticks and mites)</a:t>
            </a:r>
          </a:p>
          <a:p>
            <a:pPr lvl="2"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(B)	</a:t>
            </a:r>
            <a:r>
              <a:rPr lang="en-US" dirty="0" err="1" smtClean="0">
                <a:solidFill>
                  <a:schemeClr val="tx1"/>
                </a:solidFill>
              </a:rPr>
              <a:t>Scorpionida</a:t>
            </a:r>
            <a:r>
              <a:rPr lang="en-US" dirty="0" smtClean="0">
                <a:solidFill>
                  <a:schemeClr val="tx1"/>
                </a:solidFill>
              </a:rPr>
              <a:t> (All forms of scorpions)</a:t>
            </a:r>
          </a:p>
          <a:p>
            <a:pPr lvl="2"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(C)	</a:t>
            </a:r>
            <a:r>
              <a:rPr lang="en-US" dirty="0" err="1" smtClean="0">
                <a:solidFill>
                  <a:schemeClr val="tx1"/>
                </a:solidFill>
              </a:rPr>
              <a:t>Areinida</a:t>
            </a:r>
            <a:r>
              <a:rPr lang="en-US" dirty="0" smtClean="0">
                <a:solidFill>
                  <a:schemeClr val="tx1"/>
                </a:solidFill>
              </a:rPr>
              <a:t> (all spiders)</a:t>
            </a:r>
          </a:p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4-	</a:t>
            </a:r>
            <a:r>
              <a:rPr lang="en-US" dirty="0" err="1" smtClean="0">
                <a:solidFill>
                  <a:schemeClr val="tx1"/>
                </a:solidFill>
              </a:rPr>
              <a:t>Uniramia</a:t>
            </a:r>
            <a:r>
              <a:rPr lang="en-US" dirty="0" smtClean="0">
                <a:solidFill>
                  <a:schemeClr val="tx1"/>
                </a:solidFill>
              </a:rPr>
              <a:t> – Three classes-</a:t>
            </a:r>
            <a:r>
              <a:rPr lang="en-US" dirty="0" err="1" smtClean="0">
                <a:solidFill>
                  <a:schemeClr val="tx1"/>
                </a:solidFill>
              </a:rPr>
              <a:t>Hexapoda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en-US" dirty="0" err="1" smtClean="0">
                <a:solidFill>
                  <a:schemeClr val="tx1"/>
                </a:solidFill>
              </a:rPr>
              <a:t>Chilopoda</a:t>
            </a:r>
            <a:r>
              <a:rPr lang="en-US" dirty="0" smtClean="0">
                <a:solidFill>
                  <a:schemeClr val="tx1"/>
                </a:solidFill>
              </a:rPr>
              <a:t>; and </a:t>
            </a:r>
            <a:r>
              <a:rPr lang="en-US" dirty="0" err="1" smtClean="0">
                <a:solidFill>
                  <a:schemeClr val="tx1"/>
                </a:solidFill>
              </a:rPr>
              <a:t>Diplopoda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89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722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dirty="0" smtClean="0"/>
              <a:t>Class </a:t>
            </a:r>
            <a:r>
              <a:rPr lang="en-US" altLang="en-US" dirty="0" err="1" smtClean="0"/>
              <a:t>Arachnida</a:t>
            </a:r>
            <a:endParaRPr lang="en-US" alt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9491" y="1140547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Spiders, scorpions and mites belong to this class.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Spiders are the largest group of arachnids.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arachnids have only 2 body regions- a cephalothorax and the abdomen.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Arachnids have 2 chelicerae for poisoning prey and 2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pedipalps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sensing and handling food.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remaining appendages aid in locomotion.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5654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Image result for chelicer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chelicer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chelicer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44180"/>
            <a:ext cx="3398045" cy="22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525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Invertebrates</dc:title>
  <dc:creator>Muhamed</dc:creator>
  <cp:lastModifiedBy>DR.Ahmed Saker 2o1O</cp:lastModifiedBy>
  <cp:revision>36</cp:revision>
  <dcterms:created xsi:type="dcterms:W3CDTF">2006-08-16T00:00:00Z</dcterms:created>
  <dcterms:modified xsi:type="dcterms:W3CDTF">2019-04-08T03:28:40Z</dcterms:modified>
</cp:coreProperties>
</file>