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730" r:id="rId1"/>
  </p:sldMasterIdLst>
  <p:notesMasterIdLst>
    <p:notesMasterId r:id="rId54"/>
  </p:notesMasterIdLst>
  <p:handoutMasterIdLst>
    <p:handoutMasterId r:id="rId55"/>
  </p:handoutMasterIdLst>
  <p:sldIdLst>
    <p:sldId id="460" r:id="rId2"/>
    <p:sldId id="458" r:id="rId3"/>
    <p:sldId id="256" r:id="rId4"/>
    <p:sldId id="284" r:id="rId5"/>
    <p:sldId id="285" r:id="rId6"/>
    <p:sldId id="260" r:id="rId7"/>
    <p:sldId id="261" r:id="rId8"/>
    <p:sldId id="286" r:id="rId9"/>
    <p:sldId id="269" r:id="rId10"/>
    <p:sldId id="257" r:id="rId11"/>
    <p:sldId id="271" r:id="rId12"/>
    <p:sldId id="273" r:id="rId13"/>
    <p:sldId id="274" r:id="rId14"/>
    <p:sldId id="276" r:id="rId15"/>
    <p:sldId id="296" r:id="rId16"/>
    <p:sldId id="262" r:id="rId17"/>
    <p:sldId id="280" r:id="rId18"/>
    <p:sldId id="279" r:id="rId19"/>
    <p:sldId id="263" r:id="rId20"/>
    <p:sldId id="288" r:id="rId21"/>
    <p:sldId id="289" r:id="rId22"/>
    <p:sldId id="323" r:id="rId23"/>
    <p:sldId id="324" r:id="rId24"/>
    <p:sldId id="325" r:id="rId25"/>
    <p:sldId id="290" r:id="rId26"/>
    <p:sldId id="291" r:id="rId27"/>
    <p:sldId id="292" r:id="rId28"/>
    <p:sldId id="293" r:id="rId29"/>
    <p:sldId id="294" r:id="rId30"/>
    <p:sldId id="297" r:id="rId31"/>
    <p:sldId id="310" r:id="rId32"/>
    <p:sldId id="311" r:id="rId33"/>
    <p:sldId id="265" r:id="rId34"/>
    <p:sldId id="313" r:id="rId35"/>
    <p:sldId id="314" r:id="rId36"/>
    <p:sldId id="327" r:id="rId37"/>
    <p:sldId id="328" r:id="rId38"/>
    <p:sldId id="462" r:id="rId39"/>
    <p:sldId id="330" r:id="rId40"/>
    <p:sldId id="463" r:id="rId41"/>
    <p:sldId id="331" r:id="rId42"/>
    <p:sldId id="464" r:id="rId43"/>
    <p:sldId id="461" r:id="rId44"/>
    <p:sldId id="476" r:id="rId45"/>
    <p:sldId id="477" r:id="rId46"/>
    <p:sldId id="465" r:id="rId47"/>
    <p:sldId id="466" r:id="rId48"/>
    <p:sldId id="467" r:id="rId49"/>
    <p:sldId id="468" r:id="rId50"/>
    <p:sldId id="472" r:id="rId51"/>
    <p:sldId id="473" r:id="rId52"/>
    <p:sldId id="474"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58" autoAdjust="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EEDA730-7309-42D3-A4EC-B550634ABA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B12E36-5FC1-47B7-A0EE-7CA1CC64A05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155E8C-3E8C-438B-8194-225DE6EFB7A8}" type="datetimeFigureOut">
              <a:rPr lang="en-US" smtClean="0"/>
              <a:t>2/13/2024</a:t>
            </a:fld>
            <a:endParaRPr lang="en-US"/>
          </a:p>
        </p:txBody>
      </p:sp>
      <p:sp>
        <p:nvSpPr>
          <p:cNvPr id="4" name="Footer Placeholder 3">
            <a:extLst>
              <a:ext uri="{FF2B5EF4-FFF2-40B4-BE49-F238E27FC236}">
                <a16:creationId xmlns:a16="http://schemas.microsoft.com/office/drawing/2014/main" id="{4A4986F9-0D48-4AC6-91AB-D979C4CCE8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Zana Abbas</a:t>
            </a:r>
          </a:p>
        </p:txBody>
      </p:sp>
      <p:sp>
        <p:nvSpPr>
          <p:cNvPr id="5" name="Slide Number Placeholder 4">
            <a:extLst>
              <a:ext uri="{FF2B5EF4-FFF2-40B4-BE49-F238E27FC236}">
                <a16:creationId xmlns:a16="http://schemas.microsoft.com/office/drawing/2014/main" id="{CCDCDC23-9BC9-418D-9D74-673441C3575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EF10D4-96F6-42E4-A264-01FF9061D6C2}" type="slidenum">
              <a:rPr lang="en-US" smtClean="0"/>
              <a:t>‹#›</a:t>
            </a:fld>
            <a:endParaRPr lang="en-US"/>
          </a:p>
        </p:txBody>
      </p:sp>
    </p:spTree>
    <p:extLst>
      <p:ext uri="{BB962C8B-B14F-4D97-AF65-F5344CB8AC3E}">
        <p14:creationId xmlns:p14="http://schemas.microsoft.com/office/powerpoint/2010/main" val="42600139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D8B9DD-BEAC-644B-B733-1A1CE10A3B3A}" type="datetimeFigureOut">
              <a:rPr lang="en-US" smtClean="0"/>
              <a:pPr/>
              <a:t>2/13/2024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Zana Abbas</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5D2FD2-558C-5A45-A04B-2779218CDB62}" type="slidenum">
              <a:rPr lang="en-US" smtClean="0"/>
              <a:pPr/>
              <a:t>‹#›</a:t>
            </a:fld>
            <a:endParaRPr lang="en-US"/>
          </a:p>
        </p:txBody>
      </p:sp>
    </p:spTree>
    <p:extLst>
      <p:ext uri="{BB962C8B-B14F-4D97-AF65-F5344CB8AC3E}">
        <p14:creationId xmlns:p14="http://schemas.microsoft.com/office/powerpoint/2010/main" val="3984410433"/>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Zana Abbas</a:t>
            </a:r>
            <a:endParaRPr lang="en-US"/>
          </a:p>
        </p:txBody>
      </p:sp>
      <p:sp>
        <p:nvSpPr>
          <p:cNvPr id="5" name="Slide Number Placeholder 4"/>
          <p:cNvSpPr>
            <a:spLocks noGrp="1"/>
          </p:cNvSpPr>
          <p:nvPr>
            <p:ph type="sldNum" sz="quarter" idx="11"/>
          </p:nvPr>
        </p:nvSpPr>
        <p:spPr/>
        <p:txBody>
          <a:bodyPr/>
          <a:lstStyle/>
          <a:p>
            <a:fld id="{BE5D2FD2-558C-5A45-A04B-2779218CDB62}" type="slidenum">
              <a:rPr lang="en-US" smtClean="0"/>
              <a:pPr/>
              <a:t>11</a:t>
            </a:fld>
            <a:endParaRPr lang="en-US"/>
          </a:p>
        </p:txBody>
      </p:sp>
    </p:spTree>
    <p:extLst>
      <p:ext uri="{BB962C8B-B14F-4D97-AF65-F5344CB8AC3E}">
        <p14:creationId xmlns:p14="http://schemas.microsoft.com/office/powerpoint/2010/main" val="731083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Zana Abbas</a:t>
            </a:r>
            <a:endParaRPr lang="en-US"/>
          </a:p>
        </p:txBody>
      </p:sp>
      <p:sp>
        <p:nvSpPr>
          <p:cNvPr id="5" name="Slide Number Placeholder 4"/>
          <p:cNvSpPr>
            <a:spLocks noGrp="1"/>
          </p:cNvSpPr>
          <p:nvPr>
            <p:ph type="sldNum" sz="quarter" idx="11"/>
          </p:nvPr>
        </p:nvSpPr>
        <p:spPr/>
        <p:txBody>
          <a:bodyPr/>
          <a:lstStyle/>
          <a:p>
            <a:fld id="{BE5D2FD2-558C-5A45-A04B-2779218CDB62}" type="slidenum">
              <a:rPr lang="en-US" smtClean="0"/>
              <a:pPr/>
              <a:t>13</a:t>
            </a:fld>
            <a:endParaRPr lang="en-US"/>
          </a:p>
        </p:txBody>
      </p:sp>
    </p:spTree>
    <p:extLst>
      <p:ext uri="{BB962C8B-B14F-4D97-AF65-F5344CB8AC3E}">
        <p14:creationId xmlns:p14="http://schemas.microsoft.com/office/powerpoint/2010/main" val="626509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EA0FEED-BA93-834B-9B47-2DC6961BBBC9}" type="slidenum">
              <a:rPr lang="en-GB"/>
              <a:pPr>
                <a:defRPr/>
              </a:pPr>
              <a:t>32</a:t>
            </a:fld>
            <a:endParaRPr lang="en-GB"/>
          </a:p>
        </p:txBody>
      </p:sp>
      <p:sp>
        <p:nvSpPr>
          <p:cNvPr id="1044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04451" name="Rectangle 3"/>
          <p:cNvSpPr>
            <a:spLocks noGrp="1" noChangeArrowheads="1"/>
          </p:cNvSpPr>
          <p:nvPr>
            <p:ph type="body" idx="1"/>
          </p:nvPr>
        </p:nvSpPr>
        <p:spPr/>
        <p:txBody>
          <a:bodyPr/>
          <a:lstStyle/>
          <a:p>
            <a:pPr eaLnBrk="1" hangingPunct="1">
              <a:defRPr/>
            </a:pPr>
            <a:endParaRPr lang="en-US">
              <a:cs typeface="+mn-cs"/>
            </a:endParaRPr>
          </a:p>
        </p:txBody>
      </p:sp>
      <p:sp>
        <p:nvSpPr>
          <p:cNvPr id="2" name="Footer Placeholder 1">
            <a:extLst>
              <a:ext uri="{FF2B5EF4-FFF2-40B4-BE49-F238E27FC236}">
                <a16:creationId xmlns:a16="http://schemas.microsoft.com/office/drawing/2014/main" id="{7B657110-9A4F-4778-81F2-49D2E73E69C1}"/>
              </a:ext>
            </a:extLst>
          </p:cNvPr>
          <p:cNvSpPr>
            <a:spLocks noGrp="1"/>
          </p:cNvSpPr>
          <p:nvPr>
            <p:ph type="ftr" sz="quarter" idx="4"/>
          </p:nvPr>
        </p:nvSpPr>
        <p:spPr/>
        <p:txBody>
          <a:bodyPr/>
          <a:lstStyle/>
          <a:p>
            <a:r>
              <a:rPr lang="en-US"/>
              <a:t>Zana Abbas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B8478E2-6D7B-7244-9832-BE4FE9863760}" type="slidenum">
              <a:rPr lang="en-GB"/>
              <a:pPr>
                <a:defRPr/>
              </a:pPr>
              <a:t>33</a:t>
            </a:fld>
            <a:endParaRPr lang="en-GB"/>
          </a:p>
        </p:txBody>
      </p:sp>
      <p:sp>
        <p:nvSpPr>
          <p:cNvPr id="105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05475" name="Rectangle 3"/>
          <p:cNvSpPr>
            <a:spLocks noGrp="1" noChangeArrowheads="1"/>
          </p:cNvSpPr>
          <p:nvPr>
            <p:ph type="body" idx="1"/>
          </p:nvPr>
        </p:nvSpPr>
        <p:spPr/>
        <p:txBody>
          <a:bodyPr/>
          <a:lstStyle/>
          <a:p>
            <a:pPr eaLnBrk="1" hangingPunct="1">
              <a:defRPr/>
            </a:pPr>
            <a:endParaRPr lang="en-US">
              <a:cs typeface="+mn-cs"/>
            </a:endParaRPr>
          </a:p>
        </p:txBody>
      </p:sp>
      <p:sp>
        <p:nvSpPr>
          <p:cNvPr id="2" name="Footer Placeholder 1">
            <a:extLst>
              <a:ext uri="{FF2B5EF4-FFF2-40B4-BE49-F238E27FC236}">
                <a16:creationId xmlns:a16="http://schemas.microsoft.com/office/drawing/2014/main" id="{57CED0E0-9927-45D3-80AF-0BA9B64E85D1}"/>
              </a:ext>
            </a:extLst>
          </p:cNvPr>
          <p:cNvSpPr>
            <a:spLocks noGrp="1"/>
          </p:cNvSpPr>
          <p:nvPr>
            <p:ph type="ftr" sz="quarter" idx="4"/>
          </p:nvPr>
        </p:nvSpPr>
        <p:spPr/>
        <p:txBody>
          <a:bodyPr/>
          <a:lstStyle/>
          <a:p>
            <a:r>
              <a:rPr lang="en-US"/>
              <a:t>Zana Abbas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1DBB079-E5EC-0345-80A1-B623BB88BE99}" type="slidenum">
              <a:rPr lang="en-GB"/>
              <a:pPr>
                <a:defRPr/>
              </a:pPr>
              <a:t>34</a:t>
            </a:fld>
            <a:endParaRPr lang="en-GB"/>
          </a:p>
        </p:txBody>
      </p:sp>
      <p:sp>
        <p:nvSpPr>
          <p:cNvPr id="1105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10595" name="Rectangle 3"/>
          <p:cNvSpPr>
            <a:spLocks noGrp="1" noChangeArrowheads="1"/>
          </p:cNvSpPr>
          <p:nvPr>
            <p:ph type="body" idx="1"/>
          </p:nvPr>
        </p:nvSpPr>
        <p:spPr/>
        <p:txBody>
          <a:bodyPr/>
          <a:lstStyle/>
          <a:p>
            <a:pPr eaLnBrk="1" hangingPunct="1">
              <a:defRPr/>
            </a:pPr>
            <a:endParaRPr lang="en-US">
              <a:cs typeface="+mn-cs"/>
            </a:endParaRPr>
          </a:p>
        </p:txBody>
      </p:sp>
      <p:sp>
        <p:nvSpPr>
          <p:cNvPr id="2" name="Footer Placeholder 1">
            <a:extLst>
              <a:ext uri="{FF2B5EF4-FFF2-40B4-BE49-F238E27FC236}">
                <a16:creationId xmlns:a16="http://schemas.microsoft.com/office/drawing/2014/main" id="{B0F6248E-0CF9-4608-A8E1-6CB7FBE40CE3}"/>
              </a:ext>
            </a:extLst>
          </p:cNvPr>
          <p:cNvSpPr>
            <a:spLocks noGrp="1"/>
          </p:cNvSpPr>
          <p:nvPr>
            <p:ph type="ftr" sz="quarter" idx="4"/>
          </p:nvPr>
        </p:nvSpPr>
        <p:spPr/>
        <p:txBody>
          <a:bodyPr/>
          <a:lstStyle/>
          <a:p>
            <a:r>
              <a:rPr lang="en-US"/>
              <a:t>Zana Abbas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D105FA5-74BD-E341-9219-0278A09D56BF}" type="slidenum">
              <a:rPr lang="en-GB"/>
              <a:pPr>
                <a:defRPr/>
              </a:pPr>
              <a:t>35</a:t>
            </a:fld>
            <a:endParaRPr lang="en-GB"/>
          </a:p>
        </p:txBody>
      </p:sp>
      <p:sp>
        <p:nvSpPr>
          <p:cNvPr id="111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11619" name="Rectangle 3"/>
          <p:cNvSpPr>
            <a:spLocks noGrp="1" noChangeArrowheads="1"/>
          </p:cNvSpPr>
          <p:nvPr>
            <p:ph type="body" idx="1"/>
          </p:nvPr>
        </p:nvSpPr>
        <p:spPr/>
        <p:txBody>
          <a:bodyPr/>
          <a:lstStyle/>
          <a:p>
            <a:pPr eaLnBrk="1" hangingPunct="1">
              <a:defRPr/>
            </a:pPr>
            <a:endParaRPr lang="en-US">
              <a:cs typeface="+mn-cs"/>
            </a:endParaRPr>
          </a:p>
        </p:txBody>
      </p:sp>
      <p:sp>
        <p:nvSpPr>
          <p:cNvPr id="2" name="Footer Placeholder 1">
            <a:extLst>
              <a:ext uri="{FF2B5EF4-FFF2-40B4-BE49-F238E27FC236}">
                <a16:creationId xmlns:a16="http://schemas.microsoft.com/office/drawing/2014/main" id="{1B35370B-4F77-4EA5-AC0D-AE292808C560}"/>
              </a:ext>
            </a:extLst>
          </p:cNvPr>
          <p:cNvSpPr>
            <a:spLocks noGrp="1"/>
          </p:cNvSpPr>
          <p:nvPr>
            <p:ph type="ftr" sz="quarter" idx="4"/>
          </p:nvPr>
        </p:nvSpPr>
        <p:spPr/>
        <p:txBody>
          <a:bodyPr/>
          <a:lstStyle/>
          <a:p>
            <a:r>
              <a:rPr lang="en-US"/>
              <a:t>Zana Abbas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GB"/>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GB"/>
              <a:t>Click to edit Master subtitle style</a:t>
            </a:r>
            <a:endParaRPr kumimoji="0" lang="en-US"/>
          </a:p>
        </p:txBody>
      </p:sp>
      <p:sp>
        <p:nvSpPr>
          <p:cNvPr id="4" name="Date Placeholder 3"/>
          <p:cNvSpPr>
            <a:spLocks noGrp="1"/>
          </p:cNvSpPr>
          <p:nvPr>
            <p:ph type="dt" sz="half" idx="10"/>
          </p:nvPr>
        </p:nvSpPr>
        <p:spPr/>
        <p:txBody>
          <a:bodyPr/>
          <a:lstStyle/>
          <a:p>
            <a:fld id="{28E80666-FB37-4B36-9149-507F3B0178E3}" type="datetimeFigureOut">
              <a:rPr lang="en-US" smtClean="0"/>
              <a:pPr/>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AFDD7A28-FA93-4136-BDC1-BCCB2687E678}" type="datetimeFigureOut">
              <a:rPr lang="en-US" smtClean="0"/>
              <a:pPr/>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GB"/>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AFDD7A28-FA93-4136-BDC1-BCCB2687E678}" type="datetimeFigureOut">
              <a:rPr lang="en-US" smtClean="0"/>
              <a:pPr/>
              <a:t>2/13/2024</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GB"/>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8995D68B-21AC-438B-BECE-4F17DA129F19}" type="datetime4">
              <a:rPr lang="en-US" smtClean="0"/>
              <a:pPr/>
              <a:t>February 13, 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GB"/>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GB"/>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5" name="Date Placeholder 4"/>
          <p:cNvSpPr>
            <a:spLocks noGrp="1"/>
          </p:cNvSpPr>
          <p:nvPr>
            <p:ph type="dt" sz="half" idx="10"/>
          </p:nvPr>
        </p:nvSpPr>
        <p:spPr/>
        <p:txBody>
          <a:bodyPr/>
          <a:lstStyle/>
          <a:p>
            <a:fld id="{F9E781C6-1634-4A56-B2BE-62150BE83935}" type="datetime4">
              <a:rPr lang="en-US" smtClean="0"/>
              <a:pPr/>
              <a:t>February 13, 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GB"/>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GB"/>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GB"/>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7" name="Date Placeholder 6"/>
          <p:cNvSpPr>
            <a:spLocks noGrp="1"/>
          </p:cNvSpPr>
          <p:nvPr>
            <p:ph type="dt" sz="half" idx="10"/>
          </p:nvPr>
        </p:nvSpPr>
        <p:spPr/>
        <p:txBody>
          <a:bodyPr/>
          <a:lstStyle/>
          <a:p>
            <a:fld id="{A9372AC2-3C75-4F5F-A929-48958086FE36}" type="datetime4">
              <a:rPr lang="en-US" smtClean="0"/>
              <a:pPr/>
              <a:t>February 13, 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3" name="Date Placeholder 2"/>
          <p:cNvSpPr>
            <a:spLocks noGrp="1"/>
          </p:cNvSpPr>
          <p:nvPr>
            <p:ph type="dt" sz="half" idx="10"/>
          </p:nvPr>
        </p:nvSpPr>
        <p:spPr/>
        <p:txBody>
          <a:bodyPr/>
          <a:lstStyle/>
          <a:p>
            <a:fld id="{17509CF4-4C1A-45DC-BADA-6EFF91CB9ABB}" type="datetime4">
              <a:rPr lang="en-US" smtClean="0"/>
              <a:pPr/>
              <a:t>February 13, 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951C0-B478-4858-ABC7-96406A1C0480}" type="datetime4">
              <a:rPr lang="en-US" smtClean="0"/>
              <a:pPr/>
              <a:t>February 13, 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GB"/>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GB"/>
              <a:t>Click to edit Master text styles</a:t>
            </a:r>
          </a:p>
        </p:txBody>
      </p:sp>
      <p:sp>
        <p:nvSpPr>
          <p:cNvPr id="5" name="Date Placeholder 4"/>
          <p:cNvSpPr>
            <a:spLocks noGrp="1"/>
          </p:cNvSpPr>
          <p:nvPr>
            <p:ph type="dt" sz="half" idx="10"/>
          </p:nvPr>
        </p:nvSpPr>
        <p:spPr/>
        <p:txBody>
          <a:bodyPr/>
          <a:lstStyle/>
          <a:p>
            <a:fld id="{B867641A-9D94-4BD6-862F-F651067079BC}" type="datetime4">
              <a:rPr lang="en-US" smtClean="0"/>
              <a:pPr/>
              <a:t>February 13, 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GB"/>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GB"/>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GB"/>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4F0C02-0EF4-4745-9D82-E8D3F59464E3}" type="datetime4">
              <a:rPr lang="en-US" smtClean="0"/>
              <a:pPr/>
              <a:t>February 13, 2024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5744759D-0EFF-4FB2-9CCE-04E00944F0F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GB"/>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GB"/>
              <a:t>Click to edit Master text styles</a:t>
            </a:r>
          </a:p>
          <a:p>
            <a:pPr lvl="1" eaLnBrk="1" latinLnBrk="0" hangingPunct="1"/>
            <a:r>
              <a:rPr kumimoji="0" lang="en-GB"/>
              <a:t>Second level</a:t>
            </a:r>
          </a:p>
          <a:p>
            <a:pPr lvl="2" eaLnBrk="1" latinLnBrk="0" hangingPunct="1"/>
            <a:r>
              <a:rPr kumimoji="0" lang="en-GB"/>
              <a:t>Third level</a:t>
            </a:r>
          </a:p>
          <a:p>
            <a:pPr lvl="3" eaLnBrk="1" latinLnBrk="0" hangingPunct="1"/>
            <a:r>
              <a:rPr kumimoji="0" lang="en-GB"/>
              <a:t>Fourth level</a:t>
            </a:r>
          </a:p>
          <a:p>
            <a:pPr lvl="4" eaLnBrk="1" latinLnBrk="0" hangingPunct="1"/>
            <a:r>
              <a:rPr kumimoji="0" lang="en-GB"/>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7367800-479D-41B0-B3F2-2DCE95BA1381}" type="datetime4">
              <a:rPr lang="en-US" smtClean="0"/>
              <a:pPr/>
              <a:t>February 13, 2024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744759D-0EFF-4FB2-9CCE-04E00944F0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731" r:id="rId1"/>
    <p:sldLayoutId id="2147484732" r:id="rId2"/>
    <p:sldLayoutId id="2147484733" r:id="rId3"/>
    <p:sldLayoutId id="2147484734" r:id="rId4"/>
    <p:sldLayoutId id="2147484735" r:id="rId5"/>
    <p:sldLayoutId id="2147484736" r:id="rId6"/>
    <p:sldLayoutId id="2147484737" r:id="rId7"/>
    <p:sldLayoutId id="2147484738" r:id="rId8"/>
    <p:sldLayoutId id="2147484739" r:id="rId9"/>
    <p:sldLayoutId id="2147484740" r:id="rId10"/>
    <p:sldLayoutId id="2147484741" r:id="rId11"/>
  </p:sldLayoutIdLst>
  <p:hf sldNum="0"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77F478-A1C0-4787-8B89-3EE4F5E9A181}"/>
              </a:ext>
            </a:extLst>
          </p:cNvPr>
          <p:cNvSpPr>
            <a:spLocks noGrp="1"/>
          </p:cNvSpPr>
          <p:nvPr>
            <p:ph idx="1"/>
          </p:nvPr>
        </p:nvSpPr>
        <p:spPr>
          <a:xfrm>
            <a:off x="0" y="1533378"/>
            <a:ext cx="9144000" cy="5324621"/>
          </a:xfrm>
        </p:spPr>
        <p:style>
          <a:lnRef idx="3">
            <a:schemeClr val="lt1"/>
          </a:lnRef>
          <a:fillRef idx="1">
            <a:schemeClr val="accent4"/>
          </a:fillRef>
          <a:effectRef idx="1">
            <a:schemeClr val="accent4"/>
          </a:effectRef>
          <a:fontRef idx="minor">
            <a:schemeClr val="lt1"/>
          </a:fontRef>
        </p:style>
        <p:txBody>
          <a:bodyPr>
            <a:normAutofit/>
          </a:bodyPr>
          <a:lstStyle/>
          <a:p>
            <a:pPr marL="118872" indent="0" algn="ctr">
              <a:buNone/>
            </a:pPr>
            <a:endParaRPr lang="en-US" sz="6000" dirty="0" smtClean="0">
              <a:latin typeface="Bodoni MT Black" panose="02070A03080606020203" pitchFamily="18" charset="0"/>
            </a:endParaRPr>
          </a:p>
          <a:p>
            <a:pPr marL="118872" indent="0" algn="ctr">
              <a:buNone/>
            </a:pPr>
            <a:endParaRPr lang="en-US" sz="2400" dirty="0" smtClean="0">
              <a:latin typeface="Bodoni MT Black" panose="02070A03080606020203" pitchFamily="18" charset="0"/>
            </a:endParaRPr>
          </a:p>
          <a:p>
            <a:pPr marL="118872" indent="0" algn="ctr">
              <a:buNone/>
            </a:pPr>
            <a:r>
              <a:rPr lang="en-US" sz="6000" dirty="0" smtClean="0">
                <a:latin typeface="Bodoni MT Black" panose="02070A03080606020203" pitchFamily="18" charset="0"/>
              </a:rPr>
              <a:t>Teaching </a:t>
            </a:r>
          </a:p>
          <a:p>
            <a:pPr marL="118872" indent="0">
              <a:buNone/>
            </a:pPr>
            <a:r>
              <a:rPr lang="en-US" sz="5600" dirty="0" smtClean="0">
                <a:latin typeface="Bodoni MT Black" panose="02070A03080606020203" pitchFamily="18" charset="0"/>
              </a:rPr>
              <a:t>Grammar &amp; Vocabulary</a:t>
            </a:r>
            <a:endParaRPr lang="en-US" sz="5600" dirty="0">
              <a:latin typeface="Bodoni MT Black" panose="02070A03080606020203" pitchFamily="18" charset="0"/>
            </a:endParaRPr>
          </a:p>
        </p:txBody>
      </p:sp>
    </p:spTree>
    <p:extLst>
      <p:ext uri="{BB962C8B-B14F-4D97-AF65-F5344CB8AC3E}">
        <p14:creationId xmlns:p14="http://schemas.microsoft.com/office/powerpoint/2010/main" val="1622180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PPP Lesson Stages</a:t>
            </a:r>
            <a:endParaRPr lang="en-GB" dirty="0"/>
          </a:p>
        </p:txBody>
      </p:sp>
      <p:sp>
        <p:nvSpPr>
          <p:cNvPr id="3" name="Content Placeholder 2"/>
          <p:cNvSpPr>
            <a:spLocks noGrp="1"/>
          </p:cNvSpPr>
          <p:nvPr>
            <p:ph sz="half" idx="1"/>
          </p:nvPr>
        </p:nvSpPr>
        <p:spPr/>
        <p:txBody>
          <a:bodyPr>
            <a:normAutofit lnSpcReduction="10000"/>
          </a:bodyPr>
          <a:lstStyle/>
          <a:p>
            <a:r>
              <a:rPr lang="en-GB" b="1" dirty="0"/>
              <a:t>Presentation</a:t>
            </a:r>
          </a:p>
          <a:p>
            <a:endParaRPr lang="en-GB" dirty="0"/>
          </a:p>
          <a:p>
            <a:pPr marL="118872" indent="0">
              <a:buNone/>
            </a:pPr>
            <a:endParaRPr lang="en-GB" dirty="0"/>
          </a:p>
          <a:p>
            <a:endParaRPr lang="en-GB" dirty="0"/>
          </a:p>
          <a:p>
            <a:pPr>
              <a:buNone/>
            </a:pPr>
            <a:endParaRPr lang="en-GB" dirty="0"/>
          </a:p>
          <a:p>
            <a:r>
              <a:rPr lang="en-GB" b="1" dirty="0"/>
              <a:t>Practice</a:t>
            </a:r>
          </a:p>
          <a:p>
            <a:endParaRPr lang="en-GB" dirty="0"/>
          </a:p>
          <a:p>
            <a:pPr>
              <a:buNone/>
            </a:pPr>
            <a:endParaRPr lang="en-GB" dirty="0"/>
          </a:p>
          <a:p>
            <a:r>
              <a:rPr lang="en-GB" b="1" dirty="0"/>
              <a:t>Production</a:t>
            </a:r>
          </a:p>
          <a:p>
            <a:endParaRPr lang="en-GB" dirty="0"/>
          </a:p>
        </p:txBody>
      </p:sp>
      <p:sp>
        <p:nvSpPr>
          <p:cNvPr id="9" name="Content Placeholder 8"/>
          <p:cNvSpPr>
            <a:spLocks noGrp="1"/>
          </p:cNvSpPr>
          <p:nvPr>
            <p:ph sz="half" idx="2"/>
          </p:nvPr>
        </p:nvSpPr>
        <p:spPr>
          <a:xfrm>
            <a:off x="3071802" y="1773936"/>
            <a:ext cx="5614998" cy="4623816"/>
          </a:xfrm>
        </p:spPr>
        <p:txBody>
          <a:bodyPr>
            <a:normAutofit lnSpcReduction="10000"/>
          </a:bodyPr>
          <a:lstStyle/>
          <a:p>
            <a:r>
              <a:rPr lang="en-GB" dirty="0"/>
              <a:t>Teacher sets context for the language taught</a:t>
            </a:r>
          </a:p>
          <a:p>
            <a:r>
              <a:rPr lang="en-GB" dirty="0"/>
              <a:t>Key language elicited from students, meaning checked</a:t>
            </a:r>
          </a:p>
          <a:p>
            <a:pPr marL="118872" indent="0">
              <a:buNone/>
            </a:pPr>
            <a:endParaRPr lang="en-GB" dirty="0"/>
          </a:p>
          <a:p>
            <a:r>
              <a:rPr lang="en-GB" dirty="0"/>
              <a:t>Teacher drills students in the language</a:t>
            </a:r>
          </a:p>
          <a:p>
            <a:pPr>
              <a:buNone/>
            </a:pPr>
            <a:endParaRPr lang="en-GB" dirty="0"/>
          </a:p>
          <a:p>
            <a:r>
              <a:rPr lang="en-GB" dirty="0"/>
              <a:t>Students use language to make their own sentences in a freer way using the target language</a:t>
            </a:r>
          </a:p>
        </p:txBody>
      </p:sp>
    </p:spTree>
    <p:custDataLst>
      <p:tags r:id="rId1"/>
    </p:custDataLst>
    <p:extLst>
      <p:ext uri="{BB962C8B-B14F-4D97-AF65-F5344CB8AC3E}">
        <p14:creationId xmlns:p14="http://schemas.microsoft.com/office/powerpoint/2010/main" val="27834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Putting language in context</a:t>
            </a:r>
          </a:p>
        </p:txBody>
      </p:sp>
      <p:sp>
        <p:nvSpPr>
          <p:cNvPr id="6" name="Content Placeholder 5"/>
          <p:cNvSpPr>
            <a:spLocks noGrp="1"/>
          </p:cNvSpPr>
          <p:nvPr>
            <p:ph idx="1"/>
          </p:nvPr>
        </p:nvSpPr>
        <p:spPr/>
        <p:txBody>
          <a:bodyPr/>
          <a:lstStyle/>
          <a:p>
            <a:pPr marL="118872" indent="0">
              <a:buNone/>
            </a:pPr>
            <a:r>
              <a:rPr lang="en-US" dirty="0"/>
              <a:t>Techniques or putting language in context and conveying the meaning can include:</a:t>
            </a:r>
          </a:p>
          <a:p>
            <a:r>
              <a:rPr lang="en-US" dirty="0"/>
              <a:t>Pictures</a:t>
            </a:r>
          </a:p>
          <a:p>
            <a:r>
              <a:rPr lang="en-US" dirty="0"/>
              <a:t>Written text</a:t>
            </a:r>
          </a:p>
          <a:p>
            <a:r>
              <a:rPr lang="en-US" dirty="0"/>
              <a:t>Listening text</a:t>
            </a:r>
          </a:p>
          <a:p>
            <a:r>
              <a:rPr lang="en-US" dirty="0"/>
              <a:t>Story/situation</a:t>
            </a:r>
          </a:p>
          <a:p>
            <a:r>
              <a:rPr lang="en-US" dirty="0"/>
              <a:t>Actions/demonstration</a:t>
            </a:r>
          </a:p>
        </p:txBody>
      </p:sp>
    </p:spTree>
    <p:extLst>
      <p:ext uri="{BB962C8B-B14F-4D97-AF65-F5344CB8AC3E}">
        <p14:creationId xmlns:p14="http://schemas.microsoft.com/office/powerpoint/2010/main" val="2811113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2</a:t>
            </a:r>
          </a:p>
        </p:txBody>
      </p:sp>
      <p:sp>
        <p:nvSpPr>
          <p:cNvPr id="3" name="Content Placeholder 2"/>
          <p:cNvSpPr>
            <a:spLocks noGrp="1"/>
          </p:cNvSpPr>
          <p:nvPr>
            <p:ph idx="1"/>
          </p:nvPr>
        </p:nvSpPr>
        <p:spPr/>
        <p:txBody>
          <a:bodyPr>
            <a:normAutofit lnSpcReduction="10000"/>
          </a:bodyPr>
          <a:lstStyle/>
          <a:p>
            <a:pPr marL="118872" indent="0">
              <a:buNone/>
            </a:pPr>
            <a:r>
              <a:rPr lang="en-US" dirty="0"/>
              <a:t>Work with a partner.  Complete the table by suggesting at least one way you could convey the meaning of the following grammar items. </a:t>
            </a:r>
            <a:r>
              <a:rPr lang="en-US" u="sng" dirty="0"/>
              <a:t>You don’t need to fill in every box.</a:t>
            </a:r>
          </a:p>
          <a:p>
            <a:endParaRPr lang="en-US" dirty="0"/>
          </a:p>
          <a:p>
            <a:r>
              <a:rPr lang="en-US" dirty="0"/>
              <a:t>Going to (future intentions)</a:t>
            </a:r>
          </a:p>
          <a:p>
            <a:r>
              <a:rPr lang="en-US" dirty="0"/>
              <a:t>Can/can’t (ability)</a:t>
            </a:r>
          </a:p>
          <a:p>
            <a:r>
              <a:rPr lang="en-US" dirty="0"/>
              <a:t>Used to (past habits)</a:t>
            </a:r>
          </a:p>
          <a:p>
            <a:r>
              <a:rPr lang="en-US" dirty="0"/>
              <a:t>Present continuous (for activities happening at the moment)</a:t>
            </a:r>
          </a:p>
        </p:txBody>
      </p:sp>
    </p:spTree>
    <p:custDataLst>
      <p:tags r:id="rId1"/>
    </p:custDataLst>
    <p:extLst>
      <p:ext uri="{BB962C8B-B14F-4D97-AF65-F5344CB8AC3E}">
        <p14:creationId xmlns:p14="http://schemas.microsoft.com/office/powerpoint/2010/main" val="3430831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Can/Can’t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421943"/>
              </p:ext>
            </p:extLst>
          </p:nvPr>
        </p:nvGraphicFramePr>
        <p:xfrm>
          <a:off x="457200" y="1774823"/>
          <a:ext cx="7980609" cy="4890499"/>
        </p:xfrm>
        <a:graphic>
          <a:graphicData uri="http://schemas.openxmlformats.org/drawingml/2006/table">
            <a:tbl>
              <a:tblPr firstRow="1" bandRow="1">
                <a:tableStyleId>{7E9639D4-E3E2-4D34-9284-5A2195B3D0D7}</a:tableStyleId>
              </a:tblPr>
              <a:tblGrid>
                <a:gridCol w="2660203">
                  <a:extLst>
                    <a:ext uri="{9D8B030D-6E8A-4147-A177-3AD203B41FA5}">
                      <a16:colId xmlns:a16="http://schemas.microsoft.com/office/drawing/2014/main" val="20000"/>
                    </a:ext>
                  </a:extLst>
                </a:gridCol>
                <a:gridCol w="2660203">
                  <a:extLst>
                    <a:ext uri="{9D8B030D-6E8A-4147-A177-3AD203B41FA5}">
                      <a16:colId xmlns:a16="http://schemas.microsoft.com/office/drawing/2014/main" val="20001"/>
                    </a:ext>
                  </a:extLst>
                </a:gridCol>
                <a:gridCol w="2660203">
                  <a:extLst>
                    <a:ext uri="{9D8B030D-6E8A-4147-A177-3AD203B41FA5}">
                      <a16:colId xmlns:a16="http://schemas.microsoft.com/office/drawing/2014/main" val="20002"/>
                    </a:ext>
                  </a:extLst>
                </a:gridCol>
              </a:tblGrid>
              <a:tr h="531859">
                <a:tc>
                  <a:txBody>
                    <a:bodyPr/>
                    <a:lstStyle/>
                    <a:p>
                      <a:pPr algn="ctr"/>
                      <a:r>
                        <a:rPr lang="en-US" dirty="0"/>
                        <a:t>Demonstration</a:t>
                      </a:r>
                      <a:endParaRPr lang="en-US" dirty="0">
                        <a:solidFill>
                          <a:schemeClr val="tx1"/>
                        </a:solidFill>
                      </a:endParaRPr>
                    </a:p>
                  </a:txBody>
                  <a:tcPr/>
                </a:tc>
                <a:tc>
                  <a:txBody>
                    <a:bodyPr/>
                    <a:lstStyle/>
                    <a:p>
                      <a:pPr algn="ctr"/>
                      <a:r>
                        <a:rPr lang="en-US" dirty="0"/>
                        <a:t>Visual aids</a:t>
                      </a:r>
                      <a:endParaRPr lang="en-US" dirty="0">
                        <a:solidFill>
                          <a:schemeClr val="tx1"/>
                        </a:solidFill>
                      </a:endParaRPr>
                    </a:p>
                  </a:txBody>
                  <a:tcPr/>
                </a:tc>
                <a:tc>
                  <a:txBody>
                    <a:bodyPr/>
                    <a:lstStyle/>
                    <a:p>
                      <a:pPr algn="ctr"/>
                      <a:r>
                        <a:rPr lang="en-US" dirty="0"/>
                        <a:t>Situation</a:t>
                      </a:r>
                      <a:endParaRPr lang="en-US" dirty="0">
                        <a:solidFill>
                          <a:schemeClr val="tx1"/>
                        </a:solidFill>
                      </a:endParaRPr>
                    </a:p>
                  </a:txBody>
                  <a:tcPr/>
                </a:tc>
                <a:extLst>
                  <a:ext uri="{0D108BD9-81ED-4DB2-BD59-A6C34878D82A}">
                    <a16:rowId xmlns:a16="http://schemas.microsoft.com/office/drawing/2014/main" val="10000"/>
                  </a:ext>
                </a:extLst>
              </a:tr>
              <a:tr h="2324424">
                <a:tc>
                  <a:txBody>
                    <a:bodyPr/>
                    <a:lstStyle/>
                    <a:p>
                      <a:endParaRPr lang="en-US" sz="2800" dirty="0"/>
                    </a:p>
                    <a:p>
                      <a:r>
                        <a:rPr lang="en-US" sz="2800" baseline="0" dirty="0"/>
                        <a:t>Ask learners to perform actions in the class – some should be possible, some impossible e.g. ‘Touch the ceiling’ (to elicit ‘I can’t’)</a:t>
                      </a:r>
                      <a:endParaRPr lang="en-US" sz="2800" dirty="0"/>
                    </a:p>
                  </a:txBody>
                  <a:tcPr/>
                </a:tc>
                <a:tc>
                  <a:txBody>
                    <a:bodyPr/>
                    <a:lstStyle/>
                    <a:p>
                      <a:endParaRPr lang="en-US" sz="2800" dirty="0"/>
                    </a:p>
                    <a:p>
                      <a:r>
                        <a:rPr lang="en-US" sz="2800" dirty="0"/>
                        <a:t>Pictures of animals to elicit e.g.</a:t>
                      </a:r>
                    </a:p>
                    <a:p>
                      <a:r>
                        <a:rPr lang="en-US" sz="2800" dirty="0"/>
                        <a:t>A cheetah can run fast</a:t>
                      </a:r>
                    </a:p>
                    <a:p>
                      <a:r>
                        <a:rPr lang="en-US" sz="2800" dirty="0"/>
                        <a:t>A bat can’t see very well</a:t>
                      </a:r>
                    </a:p>
                    <a:p>
                      <a:r>
                        <a:rPr lang="en-US" sz="2800" dirty="0"/>
                        <a:t>A</a:t>
                      </a:r>
                      <a:r>
                        <a:rPr lang="en-US" sz="2800" baseline="0" dirty="0"/>
                        <a:t> kangaroo can jump </a:t>
                      </a:r>
                      <a:r>
                        <a:rPr lang="en-US" sz="2800" baseline="0" dirty="0" err="1"/>
                        <a:t>etc</a:t>
                      </a:r>
                      <a:endParaRPr lang="en-US" sz="2800" dirty="0"/>
                    </a:p>
                  </a:txBody>
                  <a:tcPr/>
                </a:tc>
                <a:tc>
                  <a:txBody>
                    <a:bodyPr/>
                    <a:lstStyle/>
                    <a:p>
                      <a:endParaRPr lang="en-US" sz="2800" dirty="0"/>
                    </a:p>
                    <a:p>
                      <a:r>
                        <a:rPr lang="en-US" sz="2800" dirty="0"/>
                        <a:t>Interview for a job requiring lots</a:t>
                      </a:r>
                      <a:r>
                        <a:rPr lang="en-US" sz="2800" baseline="0" dirty="0"/>
                        <a:t> of skills e.g. nanny:</a:t>
                      </a:r>
                    </a:p>
                    <a:p>
                      <a:r>
                        <a:rPr lang="en-US" sz="2800" baseline="0" dirty="0"/>
                        <a:t>Can you cook?</a:t>
                      </a:r>
                    </a:p>
                    <a:p>
                      <a:r>
                        <a:rPr lang="en-US" sz="2800" baseline="0" dirty="0"/>
                        <a:t>Can you drive?</a:t>
                      </a:r>
                      <a:endParaRPr lang="en-US" sz="28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43767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continuous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2718896"/>
              </p:ext>
            </p:extLst>
          </p:nvPr>
        </p:nvGraphicFramePr>
        <p:xfrm>
          <a:off x="457201" y="1813560"/>
          <a:ext cx="8366760" cy="4556760"/>
        </p:xfrm>
        <a:graphic>
          <a:graphicData uri="http://schemas.openxmlformats.org/drawingml/2006/table">
            <a:tbl>
              <a:tblPr firstRow="1" bandRow="1">
                <a:tableStyleId>{7E9639D4-E3E2-4D34-9284-5A2195B3D0D7}</a:tableStyleId>
              </a:tblPr>
              <a:tblGrid>
                <a:gridCol w="2788920">
                  <a:extLst>
                    <a:ext uri="{9D8B030D-6E8A-4147-A177-3AD203B41FA5}">
                      <a16:colId xmlns:a16="http://schemas.microsoft.com/office/drawing/2014/main" val="20000"/>
                    </a:ext>
                  </a:extLst>
                </a:gridCol>
                <a:gridCol w="2788920">
                  <a:extLst>
                    <a:ext uri="{9D8B030D-6E8A-4147-A177-3AD203B41FA5}">
                      <a16:colId xmlns:a16="http://schemas.microsoft.com/office/drawing/2014/main" val="20001"/>
                    </a:ext>
                  </a:extLst>
                </a:gridCol>
                <a:gridCol w="2788920">
                  <a:extLst>
                    <a:ext uri="{9D8B030D-6E8A-4147-A177-3AD203B41FA5}">
                      <a16:colId xmlns:a16="http://schemas.microsoft.com/office/drawing/2014/main" val="20002"/>
                    </a:ext>
                  </a:extLst>
                </a:gridCol>
              </a:tblGrid>
              <a:tr h="600327">
                <a:tc>
                  <a:txBody>
                    <a:bodyPr/>
                    <a:lstStyle/>
                    <a:p>
                      <a:pPr algn="ctr"/>
                      <a:r>
                        <a:rPr lang="en-US" dirty="0"/>
                        <a:t>Demonstration</a:t>
                      </a:r>
                      <a:endParaRPr lang="en-US" dirty="0">
                        <a:solidFill>
                          <a:schemeClr val="tx1"/>
                        </a:solidFill>
                      </a:endParaRPr>
                    </a:p>
                  </a:txBody>
                  <a:tcPr/>
                </a:tc>
                <a:tc>
                  <a:txBody>
                    <a:bodyPr/>
                    <a:lstStyle/>
                    <a:p>
                      <a:pPr algn="ctr"/>
                      <a:r>
                        <a:rPr lang="en-US" dirty="0"/>
                        <a:t>Visual aids</a:t>
                      </a:r>
                      <a:endParaRPr lang="en-US" dirty="0">
                        <a:solidFill>
                          <a:schemeClr val="tx1"/>
                        </a:solidFill>
                      </a:endParaRPr>
                    </a:p>
                  </a:txBody>
                  <a:tcPr/>
                </a:tc>
                <a:tc>
                  <a:txBody>
                    <a:bodyPr/>
                    <a:lstStyle/>
                    <a:p>
                      <a:pPr algn="ctr"/>
                      <a:r>
                        <a:rPr lang="en-US" dirty="0"/>
                        <a:t>Situation</a:t>
                      </a:r>
                      <a:endParaRPr lang="en-US" dirty="0">
                        <a:solidFill>
                          <a:schemeClr val="tx1"/>
                        </a:solidFill>
                      </a:endParaRPr>
                    </a:p>
                  </a:txBody>
                  <a:tcPr/>
                </a:tc>
                <a:extLst>
                  <a:ext uri="{0D108BD9-81ED-4DB2-BD59-A6C34878D82A}">
                    <a16:rowId xmlns:a16="http://schemas.microsoft.com/office/drawing/2014/main" val="10000"/>
                  </a:ext>
                </a:extLst>
              </a:tr>
              <a:tr h="3956433">
                <a:tc>
                  <a:txBody>
                    <a:bodyPr/>
                    <a:lstStyle/>
                    <a:p>
                      <a:endParaRPr lang="en-US" sz="2800" dirty="0"/>
                    </a:p>
                    <a:p>
                      <a:r>
                        <a:rPr lang="en-US" sz="2800" dirty="0"/>
                        <a:t>Perform actions e.g. walking, waving,</a:t>
                      </a:r>
                      <a:r>
                        <a:rPr lang="en-US" sz="2800" baseline="0" dirty="0"/>
                        <a:t> opening doors and describe (or elicit) what you are doing</a:t>
                      </a:r>
                      <a:endParaRPr lang="en-US" sz="2800" dirty="0"/>
                    </a:p>
                  </a:txBody>
                  <a:tcPr/>
                </a:tc>
                <a:tc>
                  <a:txBody>
                    <a:bodyPr/>
                    <a:lstStyle/>
                    <a:p>
                      <a:endParaRPr lang="en-US" sz="2800" dirty="0"/>
                    </a:p>
                    <a:p>
                      <a:r>
                        <a:rPr lang="en-US" sz="2800" dirty="0"/>
                        <a:t>Picture with lots of things happening e.g. a scene of a busy town, beach, classroom</a:t>
                      </a:r>
                    </a:p>
                  </a:txBody>
                  <a:tcPr/>
                </a:tc>
                <a:tc>
                  <a:txBody>
                    <a:bodyPr/>
                    <a:lstStyle/>
                    <a:p>
                      <a:endParaRPr lang="en-US" sz="2800" dirty="0"/>
                    </a:p>
                    <a:p>
                      <a:r>
                        <a:rPr lang="en-US" sz="2800" baseline="0" dirty="0"/>
                        <a:t>A journalist describing what’s happening i.e. a royal wedding, a crime scene</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36461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Views of PPP</a:t>
            </a:r>
          </a:p>
        </p:txBody>
      </p:sp>
      <p:sp>
        <p:nvSpPr>
          <p:cNvPr id="3" name="Rectangle 2"/>
          <p:cNvSpPr/>
          <p:nvPr/>
        </p:nvSpPr>
        <p:spPr>
          <a:xfrm>
            <a:off x="539552" y="1700808"/>
            <a:ext cx="8136904" cy="4896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2800" dirty="0">
              <a:solidFill>
                <a:schemeClr val="tx1"/>
              </a:solidFill>
            </a:endParaRPr>
          </a:p>
          <a:p>
            <a:pPr lvl="1"/>
            <a:r>
              <a:rPr lang="en-GB" sz="2800" dirty="0">
                <a:solidFill>
                  <a:schemeClr val="tx1"/>
                </a:solidFill>
              </a:rPr>
              <a:t>Work in pairs.</a:t>
            </a:r>
          </a:p>
          <a:p>
            <a:pPr lvl="1"/>
            <a:endParaRPr lang="en-GB" sz="1600" dirty="0">
              <a:solidFill>
                <a:schemeClr val="tx1"/>
              </a:solidFill>
            </a:endParaRPr>
          </a:p>
          <a:p>
            <a:pPr marL="914400" lvl="1" indent="-457200">
              <a:buFont typeface="Arial"/>
              <a:buChar char="•"/>
            </a:pPr>
            <a:r>
              <a:rPr lang="en-GB" sz="2800" dirty="0">
                <a:solidFill>
                  <a:schemeClr val="tx1"/>
                </a:solidFill>
              </a:rPr>
              <a:t>In your opinion, what are the advantages and disadvantages of using a deductive approach like PPP?</a:t>
            </a:r>
          </a:p>
          <a:p>
            <a:pPr marL="914400" lvl="1" indent="-457200">
              <a:buFont typeface="Arial"/>
              <a:buChar char="•"/>
            </a:pPr>
            <a:endParaRPr lang="en-GB" sz="2800" dirty="0">
              <a:solidFill>
                <a:schemeClr val="tx1"/>
              </a:solidFill>
            </a:endParaRPr>
          </a:p>
          <a:p>
            <a:pPr marL="914400" lvl="1" indent="-457200">
              <a:buFont typeface="Arial"/>
              <a:buChar char="•"/>
            </a:pPr>
            <a:r>
              <a:rPr lang="en-GB" sz="2800" dirty="0">
                <a:solidFill>
                  <a:schemeClr val="tx1"/>
                </a:solidFill>
              </a:rPr>
              <a:t>What did/didn’t you like about the lesson?</a:t>
            </a:r>
          </a:p>
          <a:p>
            <a:pPr marL="914400" lvl="1" indent="-457200">
              <a:buFont typeface="Arial"/>
              <a:buChar char="•"/>
            </a:pPr>
            <a:endParaRPr lang="en-GB" sz="2800" dirty="0">
              <a:solidFill>
                <a:schemeClr val="tx1"/>
              </a:solidFill>
            </a:endParaRPr>
          </a:p>
          <a:p>
            <a:pPr marL="914400" lvl="1" indent="-457200">
              <a:buFont typeface="Arial"/>
              <a:buChar char="•"/>
            </a:pPr>
            <a:r>
              <a:rPr lang="en-GB" sz="2800" dirty="0">
                <a:solidFill>
                  <a:schemeClr val="tx1"/>
                </a:solidFill>
              </a:rPr>
              <a:t>How effective would this style of lesson be in your own teaching context?</a:t>
            </a:r>
          </a:p>
          <a:p>
            <a:pPr algn="ctr"/>
            <a:endParaRPr lang="en-GB" sz="2800" dirty="0">
              <a:solidFill>
                <a:schemeClr val="tx1"/>
              </a:solidFill>
            </a:endParaRPr>
          </a:p>
          <a:p>
            <a:pPr algn="ctr"/>
            <a:endParaRPr lang="en-GB" sz="28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Concept questions</a:t>
            </a:r>
          </a:p>
        </p:txBody>
      </p:sp>
      <p:sp>
        <p:nvSpPr>
          <p:cNvPr id="3" name="Content Placeholder 2"/>
          <p:cNvSpPr>
            <a:spLocks noGrp="1"/>
          </p:cNvSpPr>
          <p:nvPr>
            <p:ph idx="1"/>
          </p:nvPr>
        </p:nvSpPr>
        <p:spPr/>
        <p:txBody>
          <a:bodyPr>
            <a:noAutofit/>
          </a:bodyPr>
          <a:lstStyle/>
          <a:p>
            <a:r>
              <a:rPr lang="en-GB" sz="2800" dirty="0"/>
              <a:t>You can use questions to check that learners understand new language.  </a:t>
            </a:r>
            <a:endParaRPr lang="en-GB" sz="2400" dirty="0"/>
          </a:p>
          <a:p>
            <a:pPr marL="118872" indent="0">
              <a:buNone/>
            </a:pPr>
            <a:r>
              <a:rPr lang="en-GB" sz="2400" b="1" u="sng" dirty="0"/>
              <a:t>Example</a:t>
            </a:r>
          </a:p>
          <a:p>
            <a:pPr marL="411480" lvl="1" indent="0">
              <a:buNone/>
            </a:pPr>
            <a:endParaRPr lang="en-GB" sz="800" i="1" dirty="0"/>
          </a:p>
          <a:p>
            <a:pPr marL="411480" lvl="1" indent="0">
              <a:buNone/>
            </a:pPr>
            <a:r>
              <a:rPr lang="en-GB" sz="2400" i="1" dirty="0"/>
              <a:t>I</a:t>
            </a:r>
            <a:r>
              <a:rPr lang="en-US" sz="2400" i="1" dirty="0"/>
              <a:t>t can’t be John at the door – he’s gone overseas.</a:t>
            </a:r>
          </a:p>
          <a:p>
            <a:pPr marL="118872" indent="0">
              <a:buNone/>
            </a:pPr>
            <a:endParaRPr lang="en-US" sz="2400" b="1" dirty="0"/>
          </a:p>
          <a:p>
            <a:pPr marL="118872" indent="0">
              <a:buNone/>
            </a:pPr>
            <a:r>
              <a:rPr lang="en-US" sz="2400" dirty="0"/>
              <a:t>Is the speaker talking about now or the future? (now) </a:t>
            </a:r>
          </a:p>
          <a:p>
            <a:pPr marL="118872" indent="0">
              <a:buNone/>
            </a:pPr>
            <a:endParaRPr lang="en-US" sz="2400" dirty="0"/>
          </a:p>
          <a:p>
            <a:pPr marL="118872" indent="0">
              <a:buNone/>
            </a:pPr>
            <a:r>
              <a:rPr lang="en-US" sz="2400" dirty="0"/>
              <a:t>Is the speaker certain or does he think it’s a possibility? (certain) </a:t>
            </a:r>
          </a:p>
          <a:p>
            <a:pPr marL="118872" indent="0">
              <a:buNone/>
            </a:pPr>
            <a:endParaRPr lang="en-US" sz="2400" dirty="0"/>
          </a:p>
          <a:p>
            <a:pPr marL="118872" indent="0">
              <a:buNone/>
            </a:pPr>
            <a:r>
              <a:rPr lang="en-US" sz="2400" dirty="0"/>
              <a:t>Is he 100% certain or more like 95%? (more like 95%)</a:t>
            </a:r>
            <a:endParaRPr lang="en-GB" sz="2400" dirty="0"/>
          </a:p>
          <a:p>
            <a:pPr>
              <a:buNone/>
            </a:pPr>
            <a:endParaRPr lang="en-GB" sz="2400" dirty="0"/>
          </a:p>
          <a:p>
            <a:pPr>
              <a:buNone/>
            </a:pPr>
            <a:r>
              <a:rPr lang="en-GB" sz="2400" dirty="0"/>
              <a:t/>
            </a:r>
            <a:br>
              <a:rPr lang="en-GB" sz="2400" dirty="0"/>
            </a:br>
            <a:endParaRPr lang="en-GB" sz="2400" dirty="0"/>
          </a:p>
        </p:txBody>
      </p:sp>
    </p:spTree>
    <p:extLst>
      <p:ext uri="{BB962C8B-B14F-4D97-AF65-F5344CB8AC3E}">
        <p14:creationId xmlns:p14="http://schemas.microsoft.com/office/powerpoint/2010/main" val="3848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118872" indent="0">
              <a:buNone/>
            </a:pPr>
            <a:r>
              <a:rPr lang="en-US" b="1" i="1" dirty="0"/>
              <a:t>Look! They're painting the wall</a:t>
            </a:r>
            <a:endParaRPr lang="en-US" i="1" dirty="0"/>
          </a:p>
          <a:p>
            <a:endParaRPr lang="en-US" dirty="0"/>
          </a:p>
          <a:p>
            <a:pPr marL="118872" indent="0">
              <a:buNone/>
            </a:pPr>
            <a:r>
              <a:rPr lang="en-US" b="1" u="sng" dirty="0"/>
              <a:t>Example concept questions </a:t>
            </a:r>
            <a:r>
              <a:rPr lang="en-US" dirty="0"/>
              <a:t>	</a:t>
            </a:r>
          </a:p>
          <a:p>
            <a:pPr marL="118872" indent="0">
              <a:buNone/>
            </a:pPr>
            <a:r>
              <a:rPr lang="en-US" dirty="0"/>
              <a:t> 	</a:t>
            </a:r>
          </a:p>
          <a:p>
            <a:r>
              <a:rPr lang="en-US" dirty="0"/>
              <a:t>Is it happening now?	Yes	</a:t>
            </a:r>
          </a:p>
          <a:p>
            <a:r>
              <a:rPr lang="en-US" dirty="0"/>
              <a:t>Can you see it? 		Yes	</a:t>
            </a:r>
          </a:p>
          <a:p>
            <a:r>
              <a:rPr lang="en-US" dirty="0"/>
              <a:t>Is the painting finished? No	</a:t>
            </a:r>
          </a:p>
          <a:p>
            <a:r>
              <a:rPr lang="en-US" dirty="0"/>
              <a:t>Are they painting now?	Yes	</a:t>
            </a:r>
          </a:p>
          <a:p>
            <a:r>
              <a:rPr lang="en-US" dirty="0"/>
              <a:t>Is this the past, present or future? 	Present 	</a:t>
            </a:r>
          </a:p>
          <a:p>
            <a:endParaRPr lang="en-US" dirty="0"/>
          </a:p>
        </p:txBody>
      </p:sp>
    </p:spTree>
    <p:custDataLst>
      <p:tags r:id="rId1"/>
    </p:custDataLst>
    <p:extLst>
      <p:ext uri="{BB962C8B-B14F-4D97-AF65-F5344CB8AC3E}">
        <p14:creationId xmlns:p14="http://schemas.microsoft.com/office/powerpoint/2010/main" val="1388307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Devising concept questions</a:t>
            </a:r>
          </a:p>
        </p:txBody>
      </p:sp>
      <p:sp>
        <p:nvSpPr>
          <p:cNvPr id="3" name="Content Placeholder 2"/>
          <p:cNvSpPr>
            <a:spLocks noGrp="1"/>
          </p:cNvSpPr>
          <p:nvPr>
            <p:ph idx="1"/>
          </p:nvPr>
        </p:nvSpPr>
        <p:spPr>
          <a:xfrm>
            <a:off x="457200" y="1775191"/>
            <a:ext cx="8229600" cy="5082809"/>
          </a:xfrm>
        </p:spPr>
        <p:txBody>
          <a:bodyPr>
            <a:normAutofit lnSpcReduction="10000"/>
          </a:bodyPr>
          <a:lstStyle/>
          <a:p>
            <a:r>
              <a:rPr lang="en-US" sz="3300" dirty="0"/>
              <a:t>Make sure the questions are simple and that no difficult language is required to answer the question e.g.  Yes/no questions, either/or questions and simple '</a:t>
            </a:r>
            <a:r>
              <a:rPr lang="en-US" sz="3300" dirty="0" err="1"/>
              <a:t>wh</a:t>
            </a:r>
            <a:r>
              <a:rPr lang="en-US" sz="3300" dirty="0"/>
              <a:t>' questions</a:t>
            </a:r>
          </a:p>
          <a:p>
            <a:r>
              <a:rPr lang="en-US" sz="3300" dirty="0"/>
              <a:t>Don't use the new (target) grammar in your questions</a:t>
            </a:r>
          </a:p>
          <a:p>
            <a:r>
              <a:rPr lang="en-US" sz="3300" dirty="0"/>
              <a:t>Don't use unfamiliar vocabulary</a:t>
            </a:r>
          </a:p>
          <a:p>
            <a:r>
              <a:rPr lang="en-US" sz="3300" dirty="0"/>
              <a:t>Use as many questions as possible to check various aspects of the language and to cover as many learners as possible.</a:t>
            </a:r>
          </a:p>
        </p:txBody>
      </p:sp>
    </p:spTree>
    <p:extLst>
      <p:ext uri="{BB962C8B-B14F-4D97-AF65-F5344CB8AC3E}">
        <p14:creationId xmlns:p14="http://schemas.microsoft.com/office/powerpoint/2010/main" val="3844579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86" name="Group 14"/>
          <p:cNvGrpSpPr>
            <a:grpSpLocks/>
          </p:cNvGrpSpPr>
          <p:nvPr/>
        </p:nvGrpSpPr>
        <p:grpSpPr bwMode="auto">
          <a:xfrm>
            <a:off x="762000" y="1143000"/>
            <a:ext cx="7827963" cy="4914900"/>
            <a:chOff x="528" y="288"/>
            <a:chExt cx="4931" cy="3096"/>
          </a:xfrm>
        </p:grpSpPr>
        <p:pic>
          <p:nvPicPr>
            <p:cNvPr id="3074" name="Picture 2" descr="http://www.englishpage.com/images/verbs/simplepresentusual.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8" y="1056"/>
              <a:ext cx="1858" cy="36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http://www.englishpage.com/images/verbs/simplepresentfact.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 y="1776"/>
              <a:ext cx="1858" cy="36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englishpage.com/images/verbs/simplefuture.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 y="336"/>
              <a:ext cx="1858" cy="36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ttp://www.englishpage.com/images/verbs/presentcontinuousnow.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 y="2400"/>
              <a:ext cx="1858" cy="36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englishpage.com/images/verbs/presentcontinuouslongnow.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8" y="3024"/>
              <a:ext cx="1858" cy="360"/>
            </a:xfrm>
            <a:prstGeom prst="rect">
              <a:avLst/>
            </a:prstGeom>
            <a:noFill/>
            <a:extLst>
              <a:ext uri="{909E8E84-426E-40DD-AFC4-6F175D3DCCD1}">
                <a14:hiddenFill xmlns:a14="http://schemas.microsoft.com/office/drawing/2010/main">
                  <a:solidFill>
                    <a:srgbClr val="FFFFFF"/>
                  </a:solidFill>
                </a14:hiddenFill>
              </a:ext>
            </a:extLst>
          </p:spPr>
        </p:pic>
        <p:sp>
          <p:nvSpPr>
            <p:cNvPr id="3080" name="Text Box 8"/>
            <p:cNvSpPr txBox="1">
              <a:spLocks noChangeArrowheads="1"/>
            </p:cNvSpPr>
            <p:nvPr/>
          </p:nvSpPr>
          <p:spPr bwMode="auto">
            <a:xfrm>
              <a:off x="2688" y="288"/>
              <a:ext cx="2549"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sz="2000" b="1">
                  <a:latin typeface="Corbel" charset="0"/>
                </a:rPr>
                <a:t>The train leaves at 6.30pm.</a:t>
              </a:r>
            </a:p>
            <a:p>
              <a:r>
                <a:rPr lang="en-GB" sz="2000" b="1">
                  <a:latin typeface="Corbel" charset="0"/>
                </a:rPr>
                <a:t>I am going to the cinema tomorrow</a:t>
              </a:r>
            </a:p>
          </p:txBody>
        </p:sp>
        <p:sp>
          <p:nvSpPr>
            <p:cNvPr id="3081" name="Text Box 9"/>
            <p:cNvSpPr txBox="1">
              <a:spLocks noChangeArrowheads="1"/>
            </p:cNvSpPr>
            <p:nvPr/>
          </p:nvSpPr>
          <p:spPr bwMode="auto">
            <a:xfrm>
              <a:off x="2688" y="2435"/>
              <a:ext cx="277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sz="2000" b="1" dirty="0">
                  <a:latin typeface="Corbel" charset="0"/>
                </a:rPr>
                <a:t>I’m watching TV.  What are you doing?</a:t>
              </a:r>
            </a:p>
          </p:txBody>
        </p:sp>
        <p:sp>
          <p:nvSpPr>
            <p:cNvPr id="3082" name="Text Box 10"/>
            <p:cNvSpPr txBox="1">
              <a:spLocks noChangeArrowheads="1"/>
            </p:cNvSpPr>
            <p:nvPr/>
          </p:nvSpPr>
          <p:spPr bwMode="auto">
            <a:xfrm>
              <a:off x="2688" y="3124"/>
              <a:ext cx="27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sz="2000" b="1" dirty="0">
                  <a:latin typeface="Corbel" charset="0"/>
                </a:rPr>
                <a:t>We’re eating in the kitchen this winter</a:t>
              </a:r>
            </a:p>
          </p:txBody>
        </p:sp>
        <p:sp>
          <p:nvSpPr>
            <p:cNvPr id="3083" name="Text Box 11"/>
            <p:cNvSpPr txBox="1">
              <a:spLocks noChangeArrowheads="1"/>
            </p:cNvSpPr>
            <p:nvPr/>
          </p:nvSpPr>
          <p:spPr bwMode="auto">
            <a:xfrm>
              <a:off x="2784" y="1728"/>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p>
          </p:txBody>
        </p:sp>
        <p:sp>
          <p:nvSpPr>
            <p:cNvPr id="3084" name="Text Box 12"/>
            <p:cNvSpPr txBox="1">
              <a:spLocks noChangeArrowheads="1"/>
            </p:cNvSpPr>
            <p:nvPr/>
          </p:nvSpPr>
          <p:spPr bwMode="auto">
            <a:xfrm>
              <a:off x="2688" y="1776"/>
              <a:ext cx="23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sz="2000" b="1">
                  <a:latin typeface="Corbel" charset="0"/>
                </a:rPr>
                <a:t>The earth moves around the sun</a:t>
              </a:r>
            </a:p>
          </p:txBody>
        </p:sp>
      </p:grpSp>
      <p:sp>
        <p:nvSpPr>
          <p:cNvPr id="3085" name="Text Box 13"/>
          <p:cNvSpPr txBox="1">
            <a:spLocks noChangeArrowheads="1"/>
          </p:cNvSpPr>
          <p:nvPr/>
        </p:nvSpPr>
        <p:spPr bwMode="auto">
          <a:xfrm>
            <a:off x="4287838" y="2438400"/>
            <a:ext cx="4916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sz="2000" b="1" dirty="0">
                <a:latin typeface="Corbel" charset="0"/>
              </a:rPr>
              <a:t>He’s always leaving his clothes on the floor</a:t>
            </a:r>
          </a:p>
        </p:txBody>
      </p:sp>
      <p:sp>
        <p:nvSpPr>
          <p:cNvPr id="3087" name="Text Box 15"/>
          <p:cNvSpPr txBox="1">
            <a:spLocks noChangeArrowheads="1"/>
          </p:cNvSpPr>
          <p:nvPr/>
        </p:nvSpPr>
        <p:spPr bwMode="auto">
          <a:xfrm>
            <a:off x="1905000" y="314325"/>
            <a:ext cx="64128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GB" sz="2800" b="1" dirty="0">
                <a:latin typeface="Corbel" charset="0"/>
              </a:rPr>
              <a:t>Using Timelines to Check Understanding</a:t>
            </a:r>
          </a:p>
        </p:txBody>
      </p:sp>
    </p:spTree>
    <p:extLst>
      <p:ext uri="{BB962C8B-B14F-4D97-AF65-F5344CB8AC3E}">
        <p14:creationId xmlns:p14="http://schemas.microsoft.com/office/powerpoint/2010/main" val="1644031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930B3-3469-4154-99E9-61E396C2E94D}"/>
              </a:ext>
            </a:extLst>
          </p:cNvPr>
          <p:cNvSpPr>
            <a:spLocks noGrp="1"/>
          </p:cNvSpPr>
          <p:nvPr>
            <p:ph type="title"/>
          </p:nvPr>
        </p:nvSpPr>
        <p:spPr>
          <a:xfrm>
            <a:off x="1" y="1"/>
            <a:ext cx="9143999" cy="1454046"/>
          </a:xfrm>
          <a:solidFill>
            <a:schemeClr val="accent1">
              <a:lumMod val="20000"/>
              <a:lumOff val="80000"/>
            </a:schemeClr>
          </a:solidFill>
        </p:spPr>
        <p:txBody>
          <a:bodyPr>
            <a:noAutofit/>
          </a:bodyPr>
          <a:lstStyle/>
          <a:p>
            <a:pPr algn="ctr"/>
            <a:r>
              <a:rPr lang="en-GB" sz="3200" dirty="0" smtClean="0">
                <a:solidFill>
                  <a:schemeClr val="tx1"/>
                </a:solidFill>
                <a:latin typeface="Gill Sans Ultra Bold" panose="020B0A02020104020203" pitchFamily="34" charset="0"/>
                <a:ea typeface="Calibri" panose="020F0502020204030204" pitchFamily="34" charset="0"/>
                <a:cs typeface="Arial" panose="020B0604020202020204" pitchFamily="34" charset="0"/>
              </a:rPr>
              <a:t/>
            </a:r>
            <a:br>
              <a:rPr lang="en-GB" sz="3200" dirty="0" smtClean="0">
                <a:solidFill>
                  <a:schemeClr val="tx1"/>
                </a:solidFill>
                <a:latin typeface="Gill Sans Ultra Bold" panose="020B0A02020104020203" pitchFamily="34" charset="0"/>
                <a:ea typeface="Calibri" panose="020F0502020204030204" pitchFamily="34" charset="0"/>
                <a:cs typeface="Arial" panose="020B0604020202020204" pitchFamily="34" charset="0"/>
              </a:rPr>
            </a:br>
            <a:r>
              <a:rPr lang="en-GB" sz="3200" dirty="0" smtClean="0">
                <a:solidFill>
                  <a:schemeClr val="tx1"/>
                </a:solidFill>
                <a:latin typeface="Gill Sans Ultra Bold" panose="020B0A02020104020203" pitchFamily="34" charset="0"/>
                <a:ea typeface="Calibri" panose="020F0502020204030204" pitchFamily="34" charset="0"/>
                <a:cs typeface="Arial" panose="020B0604020202020204" pitchFamily="34" charset="0"/>
              </a:rPr>
              <a:t>Teaching Grammar and Vocabulary </a:t>
            </a:r>
            <a:br>
              <a:rPr lang="en-GB" sz="3200" dirty="0" smtClean="0">
                <a:solidFill>
                  <a:schemeClr val="tx1"/>
                </a:solidFill>
                <a:latin typeface="Gill Sans Ultra Bold" panose="020B0A02020104020203" pitchFamily="34" charset="0"/>
                <a:ea typeface="Calibri" panose="020F0502020204030204" pitchFamily="34" charset="0"/>
                <a:cs typeface="Arial" panose="020B0604020202020204" pitchFamily="34" charset="0"/>
              </a:rPr>
            </a:br>
            <a:r>
              <a:rPr lang="en-GB" sz="3200" dirty="0" smtClean="0">
                <a:solidFill>
                  <a:schemeClr val="tx1"/>
                </a:solidFill>
                <a:latin typeface="Gill Sans Ultra Bold" panose="020B0A02020104020203" pitchFamily="34" charset="0"/>
                <a:ea typeface="Calibri" panose="020F0502020204030204" pitchFamily="34" charset="0"/>
                <a:cs typeface="Arial" panose="020B0604020202020204" pitchFamily="34" charset="0"/>
              </a:rPr>
              <a:t>Assessment Scheme</a:t>
            </a:r>
            <a:r>
              <a:rPr lang="en-US" sz="3200" dirty="0" smtClean="0">
                <a:solidFill>
                  <a:schemeClr val="tx1"/>
                </a:solidFill>
                <a:latin typeface="Gill Sans Ultra Bold" panose="020B0A02020104020203" pitchFamily="34" charset="0"/>
                <a:ea typeface="Calibri" panose="020F0502020204030204" pitchFamily="34" charset="0"/>
                <a:cs typeface="Arial" panose="020B0604020202020204" pitchFamily="34" charset="0"/>
              </a:rPr>
              <a:t/>
            </a:r>
            <a:br>
              <a:rPr lang="en-US" sz="3200" dirty="0" smtClean="0">
                <a:solidFill>
                  <a:schemeClr val="tx1"/>
                </a:solidFill>
                <a:latin typeface="Gill Sans Ultra Bold" panose="020B0A02020104020203" pitchFamily="34" charset="0"/>
                <a:ea typeface="Calibri" panose="020F0502020204030204" pitchFamily="34" charset="0"/>
                <a:cs typeface="Arial" panose="020B0604020202020204" pitchFamily="34" charset="0"/>
              </a:rPr>
            </a:br>
            <a:endParaRPr lang="en-US" sz="3200" dirty="0">
              <a:solidFill>
                <a:schemeClr val="tx1"/>
              </a:solidFill>
              <a:latin typeface="Gill Sans Ultra Bold" panose="020B0A02020104020203" pitchFamily="34" charset="0"/>
            </a:endParaRPr>
          </a:p>
        </p:txBody>
      </p:sp>
      <p:sp>
        <p:nvSpPr>
          <p:cNvPr id="3" name="Content Placeholder 2">
            <a:extLst>
              <a:ext uri="{FF2B5EF4-FFF2-40B4-BE49-F238E27FC236}">
                <a16:creationId xmlns:a16="http://schemas.microsoft.com/office/drawing/2014/main" id="{41C93F00-5ADE-4152-9F82-6F769A9E9B70}"/>
              </a:ext>
            </a:extLst>
          </p:cNvPr>
          <p:cNvSpPr>
            <a:spLocks noGrp="1"/>
          </p:cNvSpPr>
          <p:nvPr>
            <p:ph idx="1"/>
          </p:nvPr>
        </p:nvSpPr>
        <p:spPr>
          <a:xfrm>
            <a:off x="1" y="1454048"/>
            <a:ext cx="9144000" cy="4546702"/>
          </a:xfrm>
          <a:solidFill>
            <a:schemeClr val="bg1">
              <a:lumMod val="95000"/>
            </a:schemeClr>
          </a:solidFill>
          <a:ln>
            <a:solidFill>
              <a:schemeClr val="accent1"/>
            </a:solidFill>
          </a:ln>
        </p:spPr>
        <p:txBody>
          <a:bodyPr>
            <a:normAutofit/>
          </a:bodyPr>
          <a:lstStyle/>
          <a:p>
            <a:pPr marL="257175" indent="-257175" algn="just">
              <a:lnSpc>
                <a:spcPct val="200000"/>
              </a:lnSpc>
              <a:buFont typeface="Symbol" panose="05050102010706020507" pitchFamily="18" charset="2"/>
              <a:buChar char=""/>
            </a:pPr>
            <a:r>
              <a:rPr lang="en-GB" sz="2100" dirty="0">
                <a:latin typeface="Times New Roman" panose="02020603050405020304" pitchFamily="18" charset="0"/>
                <a:ea typeface="Calibri" panose="020F0502020204030204" pitchFamily="34" charset="0"/>
                <a:cs typeface="Arial" panose="020B0604020202020204" pitchFamily="34" charset="0"/>
              </a:rPr>
              <a:t>Group tasks (analysing and designing activities) + quizzes	10 Marks</a:t>
            </a:r>
            <a:endParaRPr lang="en-US" sz="2100" dirty="0">
              <a:latin typeface="Calibri" panose="020F0502020204030204" pitchFamily="34" charset="0"/>
              <a:ea typeface="Calibri" panose="020F0502020204030204" pitchFamily="34" charset="0"/>
              <a:cs typeface="Arial" panose="020B0604020202020204" pitchFamily="34" charset="0"/>
            </a:endParaRPr>
          </a:p>
          <a:p>
            <a:pPr marL="257175" indent="-257175" algn="just">
              <a:lnSpc>
                <a:spcPct val="200000"/>
              </a:lnSpc>
              <a:buFont typeface="Symbol" panose="05050102010706020507" pitchFamily="18" charset="2"/>
              <a:buChar char=""/>
            </a:pPr>
            <a:r>
              <a:rPr lang="en-GB" sz="2100" dirty="0">
                <a:latin typeface="Times New Roman" panose="02020603050405020304" pitchFamily="18" charset="0"/>
                <a:ea typeface="Calibri" panose="020F0502020204030204" pitchFamily="34" charset="0"/>
                <a:cs typeface="Arial" panose="020B0604020202020204" pitchFamily="34" charset="0"/>
              </a:rPr>
              <a:t>Daily participation 						5 </a:t>
            </a:r>
            <a:r>
              <a:rPr lang="en-GB" sz="2100" dirty="0" smtClean="0">
                <a:latin typeface="Times New Roman" panose="02020603050405020304" pitchFamily="18" charset="0"/>
                <a:ea typeface="Calibri" panose="020F0502020204030204" pitchFamily="34" charset="0"/>
                <a:cs typeface="Arial" panose="020B0604020202020204" pitchFamily="34" charset="0"/>
              </a:rPr>
              <a:t>Marks</a:t>
            </a:r>
          </a:p>
          <a:p>
            <a:pPr marL="257175" indent="-257175" algn="just">
              <a:lnSpc>
                <a:spcPct val="200000"/>
              </a:lnSpc>
              <a:buFont typeface="Symbol" panose="05050102010706020507" pitchFamily="18" charset="2"/>
              <a:buChar char=""/>
            </a:pPr>
            <a:r>
              <a:rPr lang="en-GB" sz="2100" dirty="0" smtClean="0">
                <a:latin typeface="Times New Roman" panose="02020603050405020304" pitchFamily="18" charset="0"/>
                <a:ea typeface="Calibri" panose="020F0502020204030204" pitchFamily="34" charset="0"/>
                <a:cs typeface="Arial" panose="020B0604020202020204" pitchFamily="34" charset="0"/>
              </a:rPr>
              <a:t>Attendance          </a:t>
            </a:r>
            <a:r>
              <a:rPr lang="en-GB" sz="2100" dirty="0">
                <a:latin typeface="Times New Roman" panose="02020603050405020304" pitchFamily="18" charset="0"/>
                <a:ea typeface="Calibri" panose="020F0502020204030204" pitchFamily="34" charset="0"/>
                <a:cs typeface="Arial" panose="020B0604020202020204" pitchFamily="34" charset="0"/>
              </a:rPr>
              <a:t>						5 </a:t>
            </a:r>
            <a:r>
              <a:rPr lang="en-GB" sz="2100" dirty="0" smtClean="0">
                <a:latin typeface="Times New Roman" panose="02020603050405020304" pitchFamily="18" charset="0"/>
                <a:ea typeface="Calibri" panose="020F0502020204030204" pitchFamily="34" charset="0"/>
                <a:cs typeface="Arial" panose="020B0604020202020204" pitchFamily="34" charset="0"/>
              </a:rPr>
              <a:t>Marks</a:t>
            </a:r>
            <a:endParaRPr lang="en-US" sz="2100" dirty="0">
              <a:latin typeface="Calibri" panose="020F0502020204030204" pitchFamily="34" charset="0"/>
              <a:ea typeface="Calibri" panose="020F0502020204030204" pitchFamily="34" charset="0"/>
              <a:cs typeface="Arial" panose="020B0604020202020204" pitchFamily="34" charset="0"/>
            </a:endParaRPr>
          </a:p>
          <a:p>
            <a:pPr marL="257175" indent="-257175" algn="just">
              <a:lnSpc>
                <a:spcPct val="200000"/>
              </a:lnSpc>
              <a:buFont typeface="Symbol" panose="05050102010706020507" pitchFamily="18" charset="2"/>
              <a:buChar char=""/>
            </a:pPr>
            <a:r>
              <a:rPr lang="en-GB" sz="2100" dirty="0">
                <a:latin typeface="Times New Roman" panose="02020603050405020304" pitchFamily="18" charset="0"/>
                <a:ea typeface="Calibri" panose="020F0502020204030204" pitchFamily="34" charset="0"/>
                <a:cs typeface="Arial" panose="020B0604020202020204" pitchFamily="34" charset="0"/>
              </a:rPr>
              <a:t>Mid-term exams 						</a:t>
            </a:r>
            <a:r>
              <a:rPr lang="en-GB" sz="2100" dirty="0" smtClean="0">
                <a:latin typeface="Times New Roman" panose="02020603050405020304" pitchFamily="18" charset="0"/>
                <a:ea typeface="Calibri" panose="020F0502020204030204" pitchFamily="34" charset="0"/>
                <a:cs typeface="Arial" panose="020B0604020202020204" pitchFamily="34" charset="0"/>
              </a:rPr>
              <a:t>20 Marks</a:t>
            </a:r>
          </a:p>
          <a:p>
            <a:pPr marL="257175" indent="-257175" algn="just">
              <a:lnSpc>
                <a:spcPct val="200000"/>
              </a:lnSpc>
              <a:buFont typeface="Symbol" panose="05050102010706020507" pitchFamily="18" charset="2"/>
              <a:buChar char=""/>
            </a:pPr>
            <a:r>
              <a:rPr lang="en-GB" sz="2100" dirty="0" smtClean="0">
                <a:latin typeface="Times New Roman" panose="02020603050405020304" pitchFamily="18" charset="0"/>
                <a:ea typeface="Calibri" panose="020F0502020204030204" pitchFamily="34" charset="0"/>
                <a:cs typeface="Arial" panose="020B0604020202020204" pitchFamily="34" charset="0"/>
              </a:rPr>
              <a:t>Project                                                                                              10 Marks</a:t>
            </a:r>
            <a:endParaRPr lang="en-GB" sz="2100" dirty="0">
              <a:latin typeface="Times New Roman" panose="02020603050405020304" pitchFamily="18" charset="0"/>
              <a:ea typeface="Calibri" panose="020F0502020204030204" pitchFamily="34" charset="0"/>
              <a:cs typeface="Arial" panose="020B0604020202020204" pitchFamily="34" charset="0"/>
            </a:endParaRPr>
          </a:p>
        </p:txBody>
      </p:sp>
      <p:graphicFrame>
        <p:nvGraphicFramePr>
          <p:cNvPr id="5" name="Table 5">
            <a:extLst>
              <a:ext uri="{FF2B5EF4-FFF2-40B4-BE49-F238E27FC236}">
                <a16:creationId xmlns:a16="http://schemas.microsoft.com/office/drawing/2014/main" id="{6D8CDE63-FCA9-42D0-B5B6-80F5A0331EC0}"/>
              </a:ext>
            </a:extLst>
          </p:cNvPr>
          <p:cNvGraphicFramePr>
            <a:graphicFrameLocks noGrp="1"/>
          </p:cNvGraphicFramePr>
          <p:nvPr>
            <p:extLst>
              <p:ext uri="{D42A27DB-BD31-4B8C-83A1-F6EECF244321}">
                <p14:modId xmlns:p14="http://schemas.microsoft.com/office/powerpoint/2010/main" val="1038993976"/>
              </p:ext>
            </p:extLst>
          </p:nvPr>
        </p:nvGraphicFramePr>
        <p:xfrm>
          <a:off x="1" y="4908549"/>
          <a:ext cx="9143999" cy="1949450"/>
        </p:xfrm>
        <a:graphic>
          <a:graphicData uri="http://schemas.openxmlformats.org/drawingml/2006/table">
            <a:tbl>
              <a:tblPr firstRow="1" bandRow="1">
                <a:tableStyleId>{5C22544A-7EE6-4342-B048-85BDC9FD1C3A}</a:tableStyleId>
              </a:tblPr>
              <a:tblGrid>
                <a:gridCol w="7637466">
                  <a:extLst>
                    <a:ext uri="{9D8B030D-6E8A-4147-A177-3AD203B41FA5}">
                      <a16:colId xmlns:a16="http://schemas.microsoft.com/office/drawing/2014/main" val="3028513529"/>
                    </a:ext>
                  </a:extLst>
                </a:gridCol>
                <a:gridCol w="1506533">
                  <a:extLst>
                    <a:ext uri="{9D8B030D-6E8A-4147-A177-3AD203B41FA5}">
                      <a16:colId xmlns:a16="http://schemas.microsoft.com/office/drawing/2014/main" val="3383384797"/>
                    </a:ext>
                  </a:extLst>
                </a:gridCol>
              </a:tblGrid>
              <a:tr h="1101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Times New Roman" panose="02020603050405020304" pitchFamily="18" charset="0"/>
                          <a:ea typeface="Calibri" panose="020F0502020204030204" pitchFamily="34" charset="0"/>
                          <a:cs typeface="Arial" panose="020B0604020202020204" pitchFamily="34" charset="0"/>
                        </a:rPr>
                        <a:t>Group task </a:t>
                      </a:r>
                      <a:r>
                        <a:rPr lang="en-GB" sz="2400" dirty="0" smtClean="0">
                          <a:latin typeface="Times New Roman" panose="02020603050405020304" pitchFamily="18" charset="0"/>
                          <a:ea typeface="Calibri" panose="020F0502020204030204" pitchFamily="34" charset="0"/>
                          <a:cs typeface="Arial" panose="020B0604020202020204" pitchFamily="34" charset="0"/>
                        </a:rPr>
                        <a:t>(plan </a:t>
                      </a:r>
                      <a:r>
                        <a:rPr lang="en-GB" sz="2400" dirty="0">
                          <a:latin typeface="Times New Roman" panose="02020603050405020304" pitchFamily="18" charset="0"/>
                          <a:ea typeface="Calibri" panose="020F0502020204030204" pitchFamily="34" charset="0"/>
                          <a:cs typeface="Arial" panose="020B0604020202020204" pitchFamily="34" charset="0"/>
                        </a:rPr>
                        <a:t>a </a:t>
                      </a:r>
                      <a:r>
                        <a:rPr lang="en-GB" sz="2400" dirty="0" smtClean="0">
                          <a:latin typeface="Times New Roman" panose="02020603050405020304" pitchFamily="18" charset="0"/>
                          <a:ea typeface="Calibri" panose="020F0502020204030204" pitchFamily="34" charset="0"/>
                          <a:cs typeface="Arial" panose="020B0604020202020204" pitchFamily="34" charset="0"/>
                        </a:rPr>
                        <a:t>15 minute lesson) </a:t>
                      </a:r>
                      <a:r>
                        <a:rPr lang="en-GB" sz="2400" dirty="0">
                          <a:latin typeface="Times New Roman" panose="02020603050405020304" pitchFamily="18" charset="0"/>
                          <a:ea typeface="Calibri" panose="020F0502020204030204" pitchFamily="34" charset="0"/>
                          <a:cs typeface="Arial" panose="020B0604020202020204" pitchFamily="34" charset="0"/>
                        </a:rPr>
                        <a:t>+ teaching </a:t>
                      </a:r>
                      <a:r>
                        <a:rPr lang="en-GB" sz="2400" dirty="0" smtClean="0">
                          <a:latin typeface="Times New Roman" panose="02020603050405020304" pitchFamily="18" charset="0"/>
                          <a:ea typeface="Calibri" panose="020F0502020204030204" pitchFamily="34" charset="0"/>
                          <a:cs typeface="Arial" panose="020B0604020202020204" pitchFamily="34" charset="0"/>
                        </a:rPr>
                        <a:t>it.</a:t>
                      </a:r>
                      <a:endParaRPr lang="en-US" sz="2400" dirty="0"/>
                    </a:p>
                  </a:txBody>
                  <a:tcPr marL="68580" marR="68580" marT="34290" marB="34290">
                    <a:solidFill>
                      <a:schemeClr val="accent6">
                        <a:lumMod val="75000"/>
                      </a:schemeClr>
                    </a:solidFill>
                  </a:tcPr>
                </a:tc>
                <a:tc>
                  <a:txBody>
                    <a:bodyPr/>
                    <a:lstStyle/>
                    <a:p>
                      <a:r>
                        <a:rPr lang="en-US" sz="2800" dirty="0" smtClean="0">
                          <a:solidFill>
                            <a:srgbClr val="002060"/>
                          </a:solidFill>
                        </a:rPr>
                        <a:t>10</a:t>
                      </a:r>
                      <a:r>
                        <a:rPr lang="en-US" sz="2100" dirty="0" smtClean="0">
                          <a:solidFill>
                            <a:srgbClr val="002060"/>
                          </a:solidFill>
                        </a:rPr>
                        <a:t> </a:t>
                      </a:r>
                      <a:r>
                        <a:rPr lang="en-US" sz="2100" dirty="0">
                          <a:solidFill>
                            <a:srgbClr val="002060"/>
                          </a:solidFill>
                        </a:rPr>
                        <a:t>Marks</a:t>
                      </a:r>
                    </a:p>
                  </a:txBody>
                  <a:tcPr marL="68580" marR="68580" marT="34290" marB="34290"/>
                </a:tc>
                <a:extLst>
                  <a:ext uri="{0D108BD9-81ED-4DB2-BD59-A6C34878D82A}">
                    <a16:rowId xmlns:a16="http://schemas.microsoft.com/office/drawing/2014/main" val="3857483537"/>
                  </a:ext>
                </a:extLst>
              </a:tr>
              <a:tr h="848446">
                <a:tc>
                  <a:txBody>
                    <a:bodyPr/>
                    <a:lstStyle/>
                    <a:p>
                      <a:r>
                        <a:rPr lang="en-US" sz="2100" b="1" dirty="0"/>
                        <a:t>Final exam</a:t>
                      </a:r>
                    </a:p>
                  </a:txBody>
                  <a:tcPr marL="68580" marR="68580" marT="34290" marB="34290">
                    <a:solidFill>
                      <a:schemeClr val="accent4">
                        <a:lumMod val="60000"/>
                        <a:lumOff val="40000"/>
                      </a:schemeClr>
                    </a:solidFill>
                  </a:tcPr>
                </a:tc>
                <a:tc>
                  <a:txBody>
                    <a:bodyPr/>
                    <a:lstStyle/>
                    <a:p>
                      <a:r>
                        <a:rPr lang="en-US" sz="2100" b="1" dirty="0"/>
                        <a:t>40 Marks</a:t>
                      </a:r>
                    </a:p>
                  </a:txBody>
                  <a:tcPr marL="68580" marR="68580" marT="34290" marB="34290"/>
                </a:tc>
                <a:extLst>
                  <a:ext uri="{0D108BD9-81ED-4DB2-BD59-A6C34878D82A}">
                    <a16:rowId xmlns:a16="http://schemas.microsoft.com/office/drawing/2014/main" val="1279627787"/>
                  </a:ext>
                </a:extLst>
              </a:tr>
            </a:tbl>
          </a:graphicData>
        </a:graphic>
      </p:graphicFrame>
    </p:spTree>
    <p:extLst>
      <p:ext uri="{BB962C8B-B14F-4D97-AF65-F5344CB8AC3E}">
        <p14:creationId xmlns:p14="http://schemas.microsoft.com/office/powerpoint/2010/main" val="220291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3895"/>
            <a:ext cx="8077200" cy="4635305"/>
          </a:xfrm>
        </p:spPr>
        <p:txBody>
          <a:bodyPr>
            <a:normAutofit/>
          </a:bodyPr>
          <a:lstStyle/>
          <a:p>
            <a:pPr algn="ctr"/>
            <a:r>
              <a:rPr lang="en-GB" sz="6600" dirty="0" smtClean="0"/>
              <a:t/>
            </a:r>
            <a:br>
              <a:rPr lang="en-GB" sz="6600" dirty="0" smtClean="0"/>
            </a:br>
            <a:r>
              <a:rPr lang="en-GB" sz="6600" dirty="0" smtClean="0"/>
              <a:t/>
            </a:r>
            <a:br>
              <a:rPr lang="en-GB" sz="6600" dirty="0" smtClean="0"/>
            </a:br>
            <a:r>
              <a:rPr lang="en-GB" sz="6600" dirty="0" smtClean="0"/>
              <a:t>Presenting </a:t>
            </a:r>
            <a:r>
              <a:rPr lang="en-GB" sz="6600" dirty="0"/>
              <a:t>Language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Presenting Language </a:t>
            </a:r>
          </a:p>
        </p:txBody>
      </p:sp>
      <p:sp>
        <p:nvSpPr>
          <p:cNvPr id="3" name="Content Placeholder 2"/>
          <p:cNvSpPr>
            <a:spLocks noGrp="1"/>
          </p:cNvSpPr>
          <p:nvPr>
            <p:ph idx="1"/>
          </p:nvPr>
        </p:nvSpPr>
        <p:spPr/>
        <p:txBody>
          <a:bodyPr/>
          <a:lstStyle/>
          <a:p>
            <a:r>
              <a:rPr lang="en-GB" dirty="0"/>
              <a:t>Presentation is the stage at which students are introduced to the </a:t>
            </a:r>
            <a:r>
              <a:rPr lang="en-GB" b="1" dirty="0"/>
              <a:t>form, meaning </a:t>
            </a:r>
            <a:r>
              <a:rPr lang="en-GB" dirty="0"/>
              <a:t>and </a:t>
            </a:r>
            <a:r>
              <a:rPr lang="en-GB" b="1" dirty="0"/>
              <a:t>use</a:t>
            </a:r>
            <a:r>
              <a:rPr lang="en-GB" dirty="0"/>
              <a:t> of a new piece of language</a:t>
            </a:r>
          </a:p>
          <a:p>
            <a:endParaRPr lang="en-GB" dirty="0"/>
          </a:p>
          <a:p>
            <a:pPr>
              <a:buNone/>
            </a:pP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GB" dirty="0">
                <a:ea typeface="ＭＳ Ｐゴシック" charset="0"/>
              </a:rPr>
              <a:t>Form, meaning and use</a:t>
            </a:r>
          </a:p>
        </p:txBody>
      </p:sp>
      <p:sp>
        <p:nvSpPr>
          <p:cNvPr id="18434" name="Rectangle 3"/>
          <p:cNvSpPr>
            <a:spLocks noGrp="1" noChangeArrowheads="1"/>
          </p:cNvSpPr>
          <p:nvPr>
            <p:ph type="body" idx="1"/>
          </p:nvPr>
        </p:nvSpPr>
        <p:spPr/>
        <p:txBody>
          <a:bodyPr/>
          <a:lstStyle/>
          <a:p>
            <a:pPr eaLnBrk="1" hangingPunct="1">
              <a:buFont typeface="Wingdings" charset="0"/>
              <a:buNone/>
            </a:pPr>
            <a:r>
              <a:rPr lang="en-GB" dirty="0">
                <a:latin typeface="Arial" charset="0"/>
                <a:ea typeface="ＭＳ Ｐゴシック" charset="0"/>
              </a:rPr>
              <a:t>Grammatical structures have </a:t>
            </a:r>
            <a:r>
              <a:rPr lang="en-GB" dirty="0">
                <a:solidFill>
                  <a:srgbClr val="FF0000"/>
                </a:solidFill>
                <a:latin typeface="Arial" charset="0"/>
                <a:ea typeface="ＭＳ Ｐゴシック" charset="0"/>
              </a:rPr>
              <a:t>FORM</a:t>
            </a:r>
            <a:r>
              <a:rPr lang="en-GB" dirty="0">
                <a:latin typeface="Arial" charset="0"/>
                <a:ea typeface="ＭＳ Ｐゴシック" charset="0"/>
              </a:rPr>
              <a:t> and</a:t>
            </a:r>
          </a:p>
          <a:p>
            <a:pPr eaLnBrk="1" hangingPunct="1">
              <a:buFont typeface="Wingdings" charset="0"/>
              <a:buNone/>
            </a:pPr>
            <a:r>
              <a:rPr lang="en-GB" dirty="0">
                <a:latin typeface="Arial" charset="0"/>
                <a:ea typeface="ＭＳ Ｐゴシック" charset="0"/>
              </a:rPr>
              <a:t>are used to express </a:t>
            </a:r>
            <a:r>
              <a:rPr lang="en-GB" dirty="0">
                <a:solidFill>
                  <a:srgbClr val="FF0000"/>
                </a:solidFill>
                <a:latin typeface="Arial" charset="0"/>
                <a:ea typeface="ＭＳ Ｐゴシック" charset="0"/>
              </a:rPr>
              <a:t>MEANING</a:t>
            </a:r>
            <a:r>
              <a:rPr lang="en-GB" dirty="0">
                <a:latin typeface="Arial" charset="0"/>
                <a:ea typeface="ＭＳ Ｐゴシック" charset="0"/>
              </a:rPr>
              <a:t> in </a:t>
            </a:r>
          </a:p>
          <a:p>
            <a:pPr eaLnBrk="1" hangingPunct="1">
              <a:buFont typeface="Wingdings" charset="0"/>
              <a:buNone/>
            </a:pPr>
            <a:r>
              <a:rPr lang="en-GB" dirty="0">
                <a:latin typeface="Arial" charset="0"/>
                <a:ea typeface="ＭＳ Ｐゴシック" charset="0"/>
              </a:rPr>
              <a:t>context-appropriate </a:t>
            </a:r>
            <a:r>
              <a:rPr lang="en-GB" dirty="0">
                <a:solidFill>
                  <a:srgbClr val="FF0000"/>
                </a:solidFill>
                <a:latin typeface="Arial" charset="0"/>
                <a:ea typeface="ＭＳ Ｐゴシック" charset="0"/>
              </a:rPr>
              <a:t>USE</a:t>
            </a:r>
          </a:p>
        </p:txBody>
      </p:sp>
    </p:spTree>
    <p:extLst>
      <p:ext uri="{BB962C8B-B14F-4D97-AF65-F5344CB8AC3E}">
        <p14:creationId xmlns:p14="http://schemas.microsoft.com/office/powerpoint/2010/main" val="26980701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162705" y="1114424"/>
            <a:ext cx="5029200" cy="4772025"/>
            <a:chOff x="2590800" y="1143000"/>
            <a:chExt cx="5029200" cy="4772025"/>
          </a:xfrm>
        </p:grpSpPr>
        <p:sp>
          <p:nvSpPr>
            <p:cNvPr id="15364" name="Oval 4"/>
            <p:cNvSpPr>
              <a:spLocks noChangeArrowheads="1"/>
            </p:cNvSpPr>
            <p:nvPr/>
          </p:nvSpPr>
          <p:spPr bwMode="auto">
            <a:xfrm>
              <a:off x="2590800" y="1143000"/>
              <a:ext cx="5029200" cy="4724400"/>
            </a:xfrm>
            <a:prstGeom prst="ellipse">
              <a:avLst/>
            </a:prstGeom>
            <a:solidFill>
              <a:schemeClr val="accent1"/>
            </a:solidFill>
            <a:ln w="9525">
              <a:solidFill>
                <a:srgbClr val="A2C816"/>
              </a:solidFill>
              <a:round/>
              <a:headEnd/>
              <a:tailEnd/>
            </a:ln>
            <a:effectLst/>
          </p:spPr>
          <p:txBody>
            <a:bodyPr wrap="none" anchor="ctr"/>
            <a:lstStyle/>
            <a:p>
              <a:pPr>
                <a:defRPr/>
              </a:pPr>
              <a:endParaRPr lang="en-US">
                <a:cs typeface="Times New Roman" charset="0"/>
              </a:endParaRPr>
            </a:p>
          </p:txBody>
        </p:sp>
        <p:sp>
          <p:nvSpPr>
            <p:cNvPr id="15365" name="Line 5"/>
            <p:cNvSpPr>
              <a:spLocks noChangeShapeType="1"/>
            </p:cNvSpPr>
            <p:nvPr/>
          </p:nvSpPr>
          <p:spPr bwMode="auto">
            <a:xfrm>
              <a:off x="5105400" y="12192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Times New Roman" charset="0"/>
              </a:endParaRPr>
            </a:p>
          </p:txBody>
        </p:sp>
        <p:sp>
          <p:nvSpPr>
            <p:cNvPr id="15366" name="Line 6"/>
            <p:cNvSpPr>
              <a:spLocks noChangeShapeType="1"/>
            </p:cNvSpPr>
            <p:nvPr/>
          </p:nvSpPr>
          <p:spPr bwMode="auto">
            <a:xfrm>
              <a:off x="5105400" y="3505200"/>
              <a:ext cx="20574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Times New Roman" charset="0"/>
              </a:endParaRPr>
            </a:p>
          </p:txBody>
        </p:sp>
        <p:sp>
          <p:nvSpPr>
            <p:cNvPr id="15367" name="Line 7"/>
            <p:cNvSpPr>
              <a:spLocks noChangeShapeType="1"/>
            </p:cNvSpPr>
            <p:nvPr/>
          </p:nvSpPr>
          <p:spPr bwMode="auto">
            <a:xfrm flipH="1">
              <a:off x="3048000" y="3505200"/>
              <a:ext cx="2057400" cy="137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Times New Roman" charset="0"/>
              </a:endParaRPr>
            </a:p>
          </p:txBody>
        </p:sp>
        <p:sp>
          <p:nvSpPr>
            <p:cNvPr id="15368" name="Text Box 8"/>
            <p:cNvSpPr txBox="1">
              <a:spLocks noChangeArrowheads="1"/>
            </p:cNvSpPr>
            <p:nvPr/>
          </p:nvSpPr>
          <p:spPr bwMode="auto">
            <a:xfrm>
              <a:off x="3124200" y="1905000"/>
              <a:ext cx="19621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GB">
                  <a:cs typeface="Times New Roman" charset="0"/>
                </a:rPr>
                <a:t>FORM/</a:t>
              </a:r>
            </a:p>
            <a:p>
              <a:pPr>
                <a:defRPr/>
              </a:pPr>
              <a:r>
                <a:rPr lang="en-GB">
                  <a:cs typeface="Times New Roman" charset="0"/>
                </a:rPr>
                <a:t>STRUCTURE</a:t>
              </a:r>
            </a:p>
          </p:txBody>
        </p:sp>
        <p:sp>
          <p:nvSpPr>
            <p:cNvPr id="15369" name="Text Box 9"/>
            <p:cNvSpPr txBox="1">
              <a:spLocks noChangeArrowheads="1"/>
            </p:cNvSpPr>
            <p:nvPr/>
          </p:nvSpPr>
          <p:spPr bwMode="auto">
            <a:xfrm>
              <a:off x="5334000" y="1828800"/>
              <a:ext cx="19129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GB" dirty="0">
                  <a:cs typeface="Times New Roman" charset="0"/>
                </a:rPr>
                <a:t>MEANING/</a:t>
              </a:r>
            </a:p>
            <a:p>
              <a:pPr>
                <a:defRPr/>
              </a:pPr>
              <a:r>
                <a:rPr lang="en-GB" dirty="0">
                  <a:cs typeface="Times New Roman" charset="0"/>
                </a:rPr>
                <a:t>SEMANTICS</a:t>
              </a:r>
            </a:p>
          </p:txBody>
        </p:sp>
        <p:sp>
          <p:nvSpPr>
            <p:cNvPr id="15370" name="Text Box 10"/>
            <p:cNvSpPr txBox="1">
              <a:spLocks noChangeArrowheads="1"/>
            </p:cNvSpPr>
            <p:nvPr/>
          </p:nvSpPr>
          <p:spPr bwMode="auto">
            <a:xfrm>
              <a:off x="4267200" y="3962400"/>
              <a:ext cx="21510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GB">
                  <a:cs typeface="Times New Roman" charset="0"/>
                </a:rPr>
                <a:t>USE/</a:t>
              </a:r>
            </a:p>
            <a:p>
              <a:pPr>
                <a:defRPr/>
              </a:pPr>
              <a:r>
                <a:rPr lang="en-GB">
                  <a:cs typeface="Times New Roman" charset="0"/>
                </a:rPr>
                <a:t>PRAGMATICS</a:t>
              </a:r>
            </a:p>
          </p:txBody>
        </p:sp>
        <p:sp>
          <p:nvSpPr>
            <p:cNvPr id="15371" name="Text Box 11"/>
            <p:cNvSpPr txBox="1">
              <a:spLocks noChangeArrowheads="1"/>
            </p:cNvSpPr>
            <p:nvPr/>
          </p:nvSpPr>
          <p:spPr bwMode="auto">
            <a:xfrm>
              <a:off x="2955925" y="2805113"/>
              <a:ext cx="16160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GB" sz="1600">
                  <a:cs typeface="Times New Roman" charset="0"/>
                </a:rPr>
                <a:t>Morphosyntactic </a:t>
              </a:r>
            </a:p>
            <a:p>
              <a:pPr>
                <a:defRPr/>
              </a:pPr>
              <a:r>
                <a:rPr lang="en-GB" sz="1600">
                  <a:cs typeface="Times New Roman" charset="0"/>
                </a:rPr>
                <a:t>and lexical </a:t>
              </a:r>
            </a:p>
            <a:p>
              <a:pPr>
                <a:defRPr/>
              </a:pPr>
              <a:r>
                <a:rPr lang="en-GB" sz="1600">
                  <a:cs typeface="Times New Roman" charset="0"/>
                </a:rPr>
                <a:t>patterns</a:t>
              </a:r>
            </a:p>
          </p:txBody>
        </p:sp>
        <p:sp>
          <p:nvSpPr>
            <p:cNvPr id="15372" name="Text Box 12"/>
            <p:cNvSpPr txBox="1">
              <a:spLocks noChangeArrowheads="1"/>
            </p:cNvSpPr>
            <p:nvPr/>
          </p:nvSpPr>
          <p:spPr bwMode="auto">
            <a:xfrm>
              <a:off x="5410200" y="2895600"/>
              <a:ext cx="20018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GB" sz="1600" dirty="0">
                  <a:cs typeface="Times New Roman" charset="0"/>
                </a:rPr>
                <a:t>Lexical meaning</a:t>
              </a:r>
            </a:p>
            <a:p>
              <a:pPr>
                <a:defRPr/>
              </a:pPr>
              <a:r>
                <a:rPr lang="en-GB" sz="1600" dirty="0">
                  <a:cs typeface="Times New Roman" charset="0"/>
                </a:rPr>
                <a:t>Grammatical meaning</a:t>
              </a:r>
            </a:p>
          </p:txBody>
        </p:sp>
        <p:sp>
          <p:nvSpPr>
            <p:cNvPr id="15373" name="Text Box 13"/>
            <p:cNvSpPr txBox="1">
              <a:spLocks noChangeArrowheads="1"/>
            </p:cNvSpPr>
            <p:nvPr/>
          </p:nvSpPr>
          <p:spPr bwMode="auto">
            <a:xfrm>
              <a:off x="3962400" y="4724400"/>
              <a:ext cx="24828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GB" sz="1600">
                  <a:cs typeface="Times New Roman" charset="0"/>
                </a:rPr>
                <a:t>Social context</a:t>
              </a:r>
            </a:p>
            <a:p>
              <a:pPr>
                <a:defRPr/>
              </a:pPr>
              <a:r>
                <a:rPr lang="en-GB" sz="1600">
                  <a:cs typeface="Times New Roman" charset="0"/>
                </a:rPr>
                <a:t>Linguistic discourse context</a:t>
              </a:r>
            </a:p>
            <a:p>
              <a:pPr>
                <a:defRPr/>
              </a:pPr>
              <a:r>
                <a:rPr lang="en-GB" sz="1600">
                  <a:cs typeface="Times New Roman" charset="0"/>
                </a:rPr>
                <a:t>Suppositions about context</a:t>
              </a:r>
            </a:p>
            <a:p>
              <a:pPr>
                <a:defRPr/>
              </a:pPr>
              <a:endParaRPr lang="en-GB">
                <a:cs typeface="Times New Roman" charset="0"/>
              </a:endParaRPr>
            </a:p>
          </p:txBody>
        </p:sp>
      </p:grpSp>
    </p:spTree>
    <p:extLst>
      <p:ext uri="{BB962C8B-B14F-4D97-AF65-F5344CB8AC3E}">
        <p14:creationId xmlns:p14="http://schemas.microsoft.com/office/powerpoint/2010/main" val="3673372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280180" y="1143000"/>
            <a:ext cx="5029200" cy="4724400"/>
            <a:chOff x="2590800" y="1143000"/>
            <a:chExt cx="5029200" cy="4724400"/>
          </a:xfrm>
        </p:grpSpPr>
        <p:sp>
          <p:nvSpPr>
            <p:cNvPr id="16386" name="Oval 2"/>
            <p:cNvSpPr>
              <a:spLocks noChangeArrowheads="1"/>
            </p:cNvSpPr>
            <p:nvPr/>
          </p:nvSpPr>
          <p:spPr bwMode="auto">
            <a:xfrm>
              <a:off x="2590800" y="1143000"/>
              <a:ext cx="5029200" cy="4724400"/>
            </a:xfrm>
            <a:prstGeom prst="ellipse">
              <a:avLst/>
            </a:prstGeom>
            <a:solidFill>
              <a:srgbClr val="F0AD00"/>
            </a:solidFill>
            <a:ln w="9525">
              <a:solidFill>
                <a:schemeClr val="tx1"/>
              </a:solidFill>
              <a:round/>
              <a:headEnd/>
              <a:tailEnd/>
            </a:ln>
            <a:effectLst/>
          </p:spPr>
          <p:txBody>
            <a:bodyPr wrap="none" anchor="ctr"/>
            <a:lstStyle/>
            <a:p>
              <a:pPr algn="ctr">
                <a:defRPr/>
              </a:pPr>
              <a:endParaRPr lang="en-US">
                <a:cs typeface="Times New Roman" charset="0"/>
              </a:endParaRPr>
            </a:p>
          </p:txBody>
        </p:sp>
        <p:sp>
          <p:nvSpPr>
            <p:cNvPr id="16387" name="Line 3"/>
            <p:cNvSpPr>
              <a:spLocks noChangeShapeType="1"/>
            </p:cNvSpPr>
            <p:nvPr/>
          </p:nvSpPr>
          <p:spPr bwMode="auto">
            <a:xfrm>
              <a:off x="5105400" y="1143000"/>
              <a:ext cx="0" cy="2362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Times New Roman" charset="0"/>
              </a:endParaRPr>
            </a:p>
          </p:txBody>
        </p:sp>
        <p:sp>
          <p:nvSpPr>
            <p:cNvPr id="16388" name="Line 4"/>
            <p:cNvSpPr>
              <a:spLocks noChangeShapeType="1"/>
            </p:cNvSpPr>
            <p:nvPr/>
          </p:nvSpPr>
          <p:spPr bwMode="auto">
            <a:xfrm>
              <a:off x="5105400" y="3505200"/>
              <a:ext cx="22098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Times New Roman" charset="0"/>
              </a:endParaRPr>
            </a:p>
          </p:txBody>
        </p:sp>
        <p:sp>
          <p:nvSpPr>
            <p:cNvPr id="16389" name="Line 5"/>
            <p:cNvSpPr>
              <a:spLocks noChangeShapeType="1"/>
            </p:cNvSpPr>
            <p:nvPr/>
          </p:nvSpPr>
          <p:spPr bwMode="auto">
            <a:xfrm flipH="1">
              <a:off x="2895600" y="3505200"/>
              <a:ext cx="22098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Times New Roman" charset="0"/>
              </a:endParaRPr>
            </a:p>
          </p:txBody>
        </p:sp>
        <p:sp>
          <p:nvSpPr>
            <p:cNvPr id="16391" name="Text Box 7"/>
            <p:cNvSpPr txBox="1">
              <a:spLocks noChangeArrowheads="1"/>
            </p:cNvSpPr>
            <p:nvPr/>
          </p:nvSpPr>
          <p:spPr bwMode="auto">
            <a:xfrm>
              <a:off x="2957513" y="2338388"/>
              <a:ext cx="20224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GB" sz="2000" b="1">
                  <a:cs typeface="Times New Roman" charset="0"/>
                </a:rPr>
                <a:t>FORM</a:t>
              </a:r>
            </a:p>
            <a:p>
              <a:pPr algn="ctr">
                <a:defRPr/>
              </a:pPr>
              <a:r>
                <a:rPr lang="en-GB" sz="2000">
                  <a:cs typeface="Times New Roman" charset="0"/>
                </a:rPr>
                <a:t>How is it formed?</a:t>
              </a:r>
            </a:p>
          </p:txBody>
        </p:sp>
        <p:sp>
          <p:nvSpPr>
            <p:cNvPr id="16393" name="Text Box 9"/>
            <p:cNvSpPr txBox="1">
              <a:spLocks noChangeArrowheads="1"/>
            </p:cNvSpPr>
            <p:nvPr/>
          </p:nvSpPr>
          <p:spPr bwMode="auto">
            <a:xfrm>
              <a:off x="5175250" y="2438400"/>
              <a:ext cx="21907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GB" sz="2000" b="1">
                  <a:cs typeface="Times New Roman" charset="0"/>
                </a:rPr>
                <a:t>MEANING</a:t>
              </a:r>
            </a:p>
            <a:p>
              <a:pPr algn="ctr">
                <a:defRPr/>
              </a:pPr>
              <a:r>
                <a:rPr lang="en-GB" sz="2000">
                  <a:cs typeface="Times New Roman" charset="0"/>
                </a:rPr>
                <a:t>What does it mean?</a:t>
              </a:r>
            </a:p>
          </p:txBody>
        </p:sp>
        <p:sp>
          <p:nvSpPr>
            <p:cNvPr id="16394" name="Text Box 10"/>
            <p:cNvSpPr txBox="1">
              <a:spLocks noChangeArrowheads="1"/>
            </p:cNvSpPr>
            <p:nvPr/>
          </p:nvSpPr>
          <p:spPr bwMode="auto">
            <a:xfrm>
              <a:off x="3863975" y="4343400"/>
              <a:ext cx="2374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GB" sz="2000" b="1">
                  <a:cs typeface="Times New Roman" charset="0"/>
                </a:rPr>
                <a:t>USE</a:t>
              </a:r>
            </a:p>
            <a:p>
              <a:pPr algn="ctr">
                <a:defRPr/>
              </a:pPr>
              <a:r>
                <a:rPr lang="en-GB" sz="2000">
                  <a:cs typeface="Times New Roman" charset="0"/>
                </a:rPr>
                <a:t>When/why is it used?</a:t>
              </a:r>
            </a:p>
          </p:txBody>
        </p:sp>
      </p:grpSp>
    </p:spTree>
    <p:extLst>
      <p:ext uri="{BB962C8B-B14F-4D97-AF65-F5344CB8AC3E}">
        <p14:creationId xmlns:p14="http://schemas.microsoft.com/office/powerpoint/2010/main" val="2928768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Criteria for effective presentations</a:t>
            </a:r>
          </a:p>
        </p:txBody>
      </p:sp>
      <p:sp>
        <p:nvSpPr>
          <p:cNvPr id="3" name="Content Placeholder 2"/>
          <p:cNvSpPr>
            <a:spLocks noGrp="1"/>
          </p:cNvSpPr>
          <p:nvPr>
            <p:ph idx="1"/>
          </p:nvPr>
        </p:nvSpPr>
        <p:spPr/>
        <p:txBody>
          <a:bodyPr/>
          <a:lstStyle/>
          <a:p>
            <a:r>
              <a:rPr lang="en-GB" dirty="0"/>
              <a:t>Memorable – interesting/lively</a:t>
            </a:r>
          </a:p>
          <a:p>
            <a:r>
              <a:rPr lang="en-GB" dirty="0"/>
              <a:t>Efficient – gets to the point quickly</a:t>
            </a:r>
          </a:p>
          <a:p>
            <a:r>
              <a:rPr lang="en-GB" dirty="0"/>
              <a:t>Clear – the meaning/use of language is conveyed with little risk of confusion</a:t>
            </a:r>
          </a:p>
          <a:p>
            <a:r>
              <a:rPr lang="en-GB" dirty="0"/>
              <a:t>Personalised – students can apply the new language to themselves</a:t>
            </a:r>
          </a:p>
          <a:p>
            <a:r>
              <a:rPr lang="en-GB" dirty="0"/>
              <a:t>Sufficient opportunity and language for communication</a:t>
            </a:r>
          </a:p>
          <a:p>
            <a:r>
              <a:rPr lang="en-GB" dirty="0"/>
              <a:t>Pre-existing knowledge is checked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presentation </a:t>
            </a:r>
          </a:p>
        </p:txBody>
      </p:sp>
      <p:sp>
        <p:nvSpPr>
          <p:cNvPr id="3" name="Text Placeholder 2"/>
          <p:cNvSpPr>
            <a:spLocks noGrp="1"/>
          </p:cNvSpPr>
          <p:nvPr>
            <p:ph type="body" idx="1"/>
          </p:nvPr>
        </p:nvSpPr>
        <p:spPr/>
        <p:txBody>
          <a:bodyPr/>
          <a:lstStyle/>
          <a:p>
            <a:r>
              <a:rPr lang="en-GB" dirty="0"/>
              <a:t>Deductive</a:t>
            </a:r>
          </a:p>
        </p:txBody>
      </p:sp>
      <p:sp>
        <p:nvSpPr>
          <p:cNvPr id="4" name="Content Placeholder 3"/>
          <p:cNvSpPr>
            <a:spLocks noGrp="1"/>
          </p:cNvSpPr>
          <p:nvPr>
            <p:ph sz="half" idx="2"/>
          </p:nvPr>
        </p:nvSpPr>
        <p:spPr/>
        <p:txBody>
          <a:bodyPr/>
          <a:lstStyle/>
          <a:p>
            <a:r>
              <a:rPr lang="en-GB" dirty="0"/>
              <a:t>‘Explain and practise’</a:t>
            </a:r>
          </a:p>
          <a:p>
            <a:pPr>
              <a:buNone/>
            </a:pPr>
            <a:r>
              <a:rPr lang="en-GB" dirty="0"/>
              <a:t>Students given rules or </a:t>
            </a:r>
          </a:p>
          <a:p>
            <a:pPr>
              <a:buNone/>
            </a:pPr>
            <a:r>
              <a:rPr lang="en-GB" dirty="0"/>
              <a:t>explanations and then use the</a:t>
            </a:r>
          </a:p>
          <a:p>
            <a:pPr>
              <a:buNone/>
            </a:pPr>
            <a:r>
              <a:rPr lang="en-GB" dirty="0"/>
              <a:t>New language </a:t>
            </a:r>
          </a:p>
          <a:p>
            <a:pPr>
              <a:buNone/>
            </a:pPr>
            <a:endParaRPr lang="en-GB" dirty="0"/>
          </a:p>
          <a:p>
            <a:pPr>
              <a:buNone/>
            </a:pPr>
            <a:endParaRPr lang="en-GB" dirty="0"/>
          </a:p>
        </p:txBody>
      </p:sp>
      <p:sp>
        <p:nvSpPr>
          <p:cNvPr id="5" name="Text Placeholder 4"/>
          <p:cNvSpPr>
            <a:spLocks noGrp="1"/>
          </p:cNvSpPr>
          <p:nvPr>
            <p:ph type="body" sz="quarter" idx="3"/>
          </p:nvPr>
        </p:nvSpPr>
        <p:spPr/>
        <p:txBody>
          <a:bodyPr/>
          <a:lstStyle/>
          <a:p>
            <a:r>
              <a:rPr lang="en-GB" dirty="0"/>
              <a:t>Inductive</a:t>
            </a:r>
          </a:p>
        </p:txBody>
      </p:sp>
      <p:sp>
        <p:nvSpPr>
          <p:cNvPr id="6" name="Content Placeholder 5"/>
          <p:cNvSpPr>
            <a:spLocks noGrp="1"/>
          </p:cNvSpPr>
          <p:nvPr>
            <p:ph sz="quarter" idx="4"/>
          </p:nvPr>
        </p:nvSpPr>
        <p:spPr/>
        <p:txBody>
          <a:bodyPr/>
          <a:lstStyle/>
          <a:p>
            <a:r>
              <a:rPr lang="en-GB" dirty="0"/>
              <a:t>‘Discover and practise’ </a:t>
            </a:r>
          </a:p>
          <a:p>
            <a:pPr>
              <a:buNone/>
            </a:pPr>
            <a:r>
              <a:rPr lang="en-GB" dirty="0"/>
              <a:t>Students see examples of </a:t>
            </a:r>
          </a:p>
          <a:p>
            <a:pPr>
              <a:buNone/>
            </a:pPr>
            <a:r>
              <a:rPr lang="en-GB" dirty="0"/>
              <a:t>language and try to work out </a:t>
            </a:r>
          </a:p>
          <a:p>
            <a:pPr>
              <a:buNone/>
            </a:pPr>
            <a:r>
              <a:rPr lang="en-GB" dirty="0"/>
              <a:t>the rules themselves</a:t>
            </a:r>
          </a:p>
        </p:txBody>
      </p:sp>
      <p:grpSp>
        <p:nvGrpSpPr>
          <p:cNvPr id="9" name="Group 8"/>
          <p:cNvGrpSpPr/>
          <p:nvPr/>
        </p:nvGrpSpPr>
        <p:grpSpPr>
          <a:xfrm>
            <a:off x="642910" y="4143380"/>
            <a:ext cx="3000396" cy="2214578"/>
            <a:chOff x="642910" y="4143380"/>
            <a:chExt cx="3000396" cy="2214578"/>
          </a:xfrm>
        </p:grpSpPr>
        <p:sp>
          <p:nvSpPr>
            <p:cNvPr id="7" name="Isosceles Triangle 6"/>
            <p:cNvSpPr/>
            <p:nvPr/>
          </p:nvSpPr>
          <p:spPr>
            <a:xfrm>
              <a:off x="642910" y="4143380"/>
              <a:ext cx="3000396" cy="22145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Practice</a:t>
              </a:r>
            </a:p>
          </p:txBody>
        </p:sp>
        <p:sp>
          <p:nvSpPr>
            <p:cNvPr id="10" name="TextBox 9"/>
            <p:cNvSpPr txBox="1"/>
            <p:nvPr/>
          </p:nvSpPr>
          <p:spPr>
            <a:xfrm>
              <a:off x="1714480" y="4786322"/>
              <a:ext cx="936475" cy="646331"/>
            </a:xfrm>
            <a:prstGeom prst="rect">
              <a:avLst/>
            </a:prstGeom>
            <a:noFill/>
          </p:spPr>
          <p:txBody>
            <a:bodyPr wrap="none" rtlCol="0">
              <a:spAutoFit/>
            </a:bodyPr>
            <a:lstStyle/>
            <a:p>
              <a:r>
                <a:rPr lang="en-GB" dirty="0"/>
                <a:t>Rules /</a:t>
              </a:r>
            </a:p>
            <a:p>
              <a:r>
                <a:rPr lang="en-GB" dirty="0"/>
                <a:t>analysis</a:t>
              </a:r>
            </a:p>
          </p:txBody>
        </p:sp>
      </p:grpSp>
      <p:grpSp>
        <p:nvGrpSpPr>
          <p:cNvPr id="8" name="Group 7"/>
          <p:cNvGrpSpPr/>
          <p:nvPr/>
        </p:nvGrpSpPr>
        <p:grpSpPr>
          <a:xfrm>
            <a:off x="5286380" y="4286256"/>
            <a:ext cx="2643206" cy="2071702"/>
            <a:chOff x="5286380" y="4286256"/>
            <a:chExt cx="2643206" cy="2071702"/>
          </a:xfrm>
        </p:grpSpPr>
        <p:sp>
          <p:nvSpPr>
            <p:cNvPr id="18" name="Isosceles Triangle 17"/>
            <p:cNvSpPr/>
            <p:nvPr/>
          </p:nvSpPr>
          <p:spPr>
            <a:xfrm rot="10800000">
              <a:off x="5286380" y="4286256"/>
              <a:ext cx="2643206" cy="207170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dirty="0"/>
            </a:p>
          </p:txBody>
        </p:sp>
        <p:sp>
          <p:nvSpPr>
            <p:cNvPr id="19" name="TextBox 18"/>
            <p:cNvSpPr txBox="1"/>
            <p:nvPr/>
          </p:nvSpPr>
          <p:spPr>
            <a:xfrm>
              <a:off x="5786446" y="4286256"/>
              <a:ext cx="1571636" cy="1508105"/>
            </a:xfrm>
            <a:prstGeom prst="rect">
              <a:avLst/>
            </a:prstGeom>
            <a:noFill/>
          </p:spPr>
          <p:txBody>
            <a:bodyPr wrap="square" rtlCol="0">
              <a:spAutoFit/>
            </a:bodyPr>
            <a:lstStyle/>
            <a:p>
              <a:pPr algn="ctr"/>
              <a:r>
                <a:rPr lang="en-GB" dirty="0"/>
                <a:t>Context</a:t>
              </a:r>
            </a:p>
            <a:p>
              <a:pPr algn="ctr"/>
              <a:endParaRPr lang="en-GB" sz="1000" dirty="0"/>
            </a:p>
            <a:p>
              <a:pPr algn="ctr"/>
              <a:r>
                <a:rPr lang="en-GB" dirty="0"/>
                <a:t>Practice</a:t>
              </a:r>
            </a:p>
            <a:p>
              <a:pPr algn="ctr"/>
              <a:endParaRPr lang="en-GB" sz="1000" dirty="0"/>
            </a:p>
            <a:p>
              <a:pPr algn="ctr"/>
              <a:r>
                <a:rPr lang="en-GB" dirty="0"/>
                <a:t>Rules/</a:t>
              </a:r>
            </a:p>
            <a:p>
              <a:pPr algn="ctr"/>
              <a:r>
                <a:rPr lang="en-GB" dirty="0"/>
                <a:t>analysis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case for and against</a:t>
            </a:r>
          </a:p>
        </p:txBody>
      </p:sp>
      <p:sp>
        <p:nvSpPr>
          <p:cNvPr id="3" name="Text Placeholder 2"/>
          <p:cNvSpPr>
            <a:spLocks noGrp="1"/>
          </p:cNvSpPr>
          <p:nvPr>
            <p:ph type="body" idx="1"/>
          </p:nvPr>
        </p:nvSpPr>
        <p:spPr/>
        <p:txBody>
          <a:bodyPr/>
          <a:lstStyle/>
          <a:p>
            <a:r>
              <a:rPr lang="en-GB" dirty="0"/>
              <a:t>Deductive</a:t>
            </a:r>
          </a:p>
        </p:txBody>
      </p:sp>
      <p:sp>
        <p:nvSpPr>
          <p:cNvPr id="4" name="Content Placeholder 3"/>
          <p:cNvSpPr>
            <a:spLocks noGrp="1"/>
          </p:cNvSpPr>
          <p:nvPr>
            <p:ph sz="half" idx="2"/>
          </p:nvPr>
        </p:nvSpPr>
        <p:spPr/>
        <p:txBody>
          <a:bodyPr>
            <a:normAutofit fontScale="92500" lnSpcReduction="10000"/>
          </a:bodyPr>
          <a:lstStyle/>
          <a:p>
            <a:r>
              <a:rPr lang="en-GB" dirty="0"/>
              <a:t>Quicker</a:t>
            </a:r>
          </a:p>
          <a:p>
            <a:r>
              <a:rPr lang="en-GB" dirty="0">
                <a:solidFill>
                  <a:srgbClr val="FF0000"/>
                </a:solidFill>
              </a:rPr>
              <a:t>Teacher centred</a:t>
            </a:r>
          </a:p>
          <a:p>
            <a:r>
              <a:rPr lang="en-GB" dirty="0" smtClean="0"/>
              <a:t>Objectives </a:t>
            </a:r>
            <a:r>
              <a:rPr lang="en-GB" dirty="0"/>
              <a:t>clearer to students</a:t>
            </a:r>
          </a:p>
          <a:p>
            <a:r>
              <a:rPr lang="en-GB" dirty="0">
                <a:solidFill>
                  <a:srgbClr val="FF0000"/>
                </a:solidFill>
              </a:rPr>
              <a:t>Less ‘cognitive’ – not learning for themselves</a:t>
            </a:r>
          </a:p>
          <a:p>
            <a:r>
              <a:rPr lang="en-GB" dirty="0" smtClean="0"/>
              <a:t>Can </a:t>
            </a:r>
            <a:r>
              <a:rPr lang="en-GB" dirty="0"/>
              <a:t>be good for lower level students</a:t>
            </a:r>
          </a:p>
          <a:p>
            <a:r>
              <a:rPr lang="en-GB" dirty="0"/>
              <a:t>Suits many learners expectations</a:t>
            </a:r>
          </a:p>
          <a:p>
            <a:pPr>
              <a:buNone/>
            </a:pPr>
            <a:endParaRPr lang="en-GB" dirty="0"/>
          </a:p>
          <a:p>
            <a:r>
              <a:rPr lang="en-GB" dirty="0" smtClean="0">
                <a:solidFill>
                  <a:srgbClr val="FF0000"/>
                </a:solidFill>
              </a:rPr>
              <a:t>Less </a:t>
            </a:r>
            <a:r>
              <a:rPr lang="en-GB" dirty="0">
                <a:solidFill>
                  <a:srgbClr val="FF0000"/>
                </a:solidFill>
              </a:rPr>
              <a:t>attention often paid to production</a:t>
            </a:r>
          </a:p>
          <a:p>
            <a:pPr>
              <a:buNone/>
            </a:pPr>
            <a:endParaRPr lang="en-GB" dirty="0"/>
          </a:p>
        </p:txBody>
      </p:sp>
      <p:sp>
        <p:nvSpPr>
          <p:cNvPr id="5" name="Text Placeholder 4"/>
          <p:cNvSpPr>
            <a:spLocks noGrp="1"/>
          </p:cNvSpPr>
          <p:nvPr>
            <p:ph type="body" sz="quarter" idx="3"/>
          </p:nvPr>
        </p:nvSpPr>
        <p:spPr/>
        <p:txBody>
          <a:bodyPr/>
          <a:lstStyle/>
          <a:p>
            <a:r>
              <a:rPr lang="en-GB" dirty="0"/>
              <a:t>inductive</a:t>
            </a:r>
          </a:p>
        </p:txBody>
      </p:sp>
      <p:sp>
        <p:nvSpPr>
          <p:cNvPr id="6" name="Content Placeholder 5"/>
          <p:cNvSpPr>
            <a:spLocks noGrp="1"/>
          </p:cNvSpPr>
          <p:nvPr>
            <p:ph sz="quarter" idx="4"/>
          </p:nvPr>
        </p:nvSpPr>
        <p:spPr/>
        <p:txBody>
          <a:bodyPr>
            <a:normAutofit lnSpcReduction="10000"/>
          </a:bodyPr>
          <a:lstStyle/>
          <a:p>
            <a:r>
              <a:rPr lang="en-GB" sz="2000" dirty="0">
                <a:solidFill>
                  <a:srgbClr val="FF0000"/>
                </a:solidFill>
              </a:rPr>
              <a:t>Time consuming</a:t>
            </a:r>
          </a:p>
          <a:p>
            <a:r>
              <a:rPr lang="en-GB" sz="2000" dirty="0" smtClean="0"/>
              <a:t>Student-centred</a:t>
            </a:r>
            <a:r>
              <a:rPr lang="en-GB" sz="2000" dirty="0"/>
              <a:t>: finding out for themselves</a:t>
            </a:r>
          </a:p>
          <a:p>
            <a:r>
              <a:rPr lang="en-GB" sz="2000" dirty="0">
                <a:solidFill>
                  <a:srgbClr val="FF0000"/>
                </a:solidFill>
              </a:rPr>
              <a:t>Can be confusing</a:t>
            </a:r>
          </a:p>
          <a:p>
            <a:r>
              <a:rPr lang="en-GB" sz="2000" dirty="0" smtClean="0"/>
              <a:t>Challenging/cognitive </a:t>
            </a:r>
            <a:r>
              <a:rPr lang="en-GB" sz="2000" dirty="0"/>
              <a:t>which may help acquisition</a:t>
            </a:r>
          </a:p>
          <a:p>
            <a:r>
              <a:rPr lang="en-GB" sz="2000" dirty="0"/>
              <a:t>More naturalistic – students learn to observe and analyse language in </a:t>
            </a:r>
            <a:r>
              <a:rPr lang="en-GB" sz="2000" dirty="0" smtClean="0"/>
              <a:t>context.</a:t>
            </a:r>
          </a:p>
          <a:p>
            <a:r>
              <a:rPr lang="en-GB" sz="2000" dirty="0" smtClean="0"/>
              <a:t>Doesn’t suit </a:t>
            </a:r>
            <a:r>
              <a:rPr lang="en-GB" sz="2000" dirty="0"/>
              <a:t>many learners </a:t>
            </a:r>
            <a:r>
              <a:rPr lang="en-GB" sz="2000" dirty="0" smtClean="0"/>
              <a:t>expectations.</a:t>
            </a:r>
          </a:p>
          <a:p>
            <a:r>
              <a:rPr lang="en-US" sz="2000" dirty="0" smtClean="0"/>
              <a:t>More </a:t>
            </a:r>
            <a:r>
              <a:rPr lang="en-US" sz="2000" dirty="0"/>
              <a:t>attention often paid to production</a:t>
            </a:r>
          </a:p>
          <a:p>
            <a:endParaRPr lang="en-GB" sz="2000" dirty="0"/>
          </a:p>
          <a:p>
            <a:endParaRPr lang="en-GB" dirty="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01080" cy="1252728"/>
          </a:xfrm>
        </p:spPr>
        <p:txBody>
          <a:bodyPr>
            <a:normAutofit fontScale="90000"/>
          </a:bodyPr>
          <a:lstStyle/>
          <a:p>
            <a:r>
              <a:rPr lang="en-GB" dirty="0"/>
              <a:t>The PPP Model - a deductive approach </a:t>
            </a:r>
          </a:p>
        </p:txBody>
      </p:sp>
      <p:sp>
        <p:nvSpPr>
          <p:cNvPr id="3" name="Content Placeholder 2"/>
          <p:cNvSpPr>
            <a:spLocks noGrp="1"/>
          </p:cNvSpPr>
          <p:nvPr>
            <p:ph idx="1"/>
          </p:nvPr>
        </p:nvSpPr>
        <p:spPr/>
        <p:txBody>
          <a:bodyPr/>
          <a:lstStyle/>
          <a:p>
            <a:r>
              <a:rPr lang="en-GB" b="1" dirty="0"/>
              <a:t>P</a:t>
            </a:r>
            <a:r>
              <a:rPr lang="en-GB" dirty="0"/>
              <a:t>resentation, </a:t>
            </a:r>
            <a:r>
              <a:rPr lang="en-GB" b="1" dirty="0"/>
              <a:t>P</a:t>
            </a:r>
            <a:r>
              <a:rPr lang="en-GB" dirty="0"/>
              <a:t>ractice, </a:t>
            </a:r>
            <a:r>
              <a:rPr lang="en-GB" b="1" dirty="0"/>
              <a:t>P</a:t>
            </a:r>
            <a:r>
              <a:rPr lang="en-GB" dirty="0"/>
              <a:t>roduction </a:t>
            </a:r>
          </a:p>
          <a:p>
            <a:r>
              <a:rPr lang="en-GB" dirty="0"/>
              <a:t>Derived from the audio-lingual method</a:t>
            </a:r>
          </a:p>
          <a:p>
            <a:r>
              <a:rPr lang="en-GB" dirty="0"/>
              <a:t>Very popular model on initial teacher training courses but…</a:t>
            </a:r>
          </a:p>
          <a:p>
            <a:r>
              <a:rPr lang="en-GB" dirty="0"/>
              <a:t>Came under sustained attack in the 1990s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PPP Lesson Stages</a:t>
            </a:r>
            <a:endParaRPr lang="en-GB" dirty="0"/>
          </a:p>
        </p:txBody>
      </p:sp>
      <p:sp>
        <p:nvSpPr>
          <p:cNvPr id="3" name="Content Placeholder 2"/>
          <p:cNvSpPr>
            <a:spLocks noGrp="1"/>
          </p:cNvSpPr>
          <p:nvPr>
            <p:ph sz="half" idx="1"/>
          </p:nvPr>
        </p:nvSpPr>
        <p:spPr/>
        <p:txBody>
          <a:bodyPr>
            <a:normAutofit lnSpcReduction="10000"/>
          </a:bodyPr>
          <a:lstStyle/>
          <a:p>
            <a:r>
              <a:rPr lang="en-GB" b="1" dirty="0"/>
              <a:t>Presentation</a:t>
            </a:r>
          </a:p>
          <a:p>
            <a:endParaRPr lang="en-GB" dirty="0"/>
          </a:p>
          <a:p>
            <a:endParaRPr lang="en-GB" dirty="0"/>
          </a:p>
          <a:p>
            <a:endParaRPr lang="en-GB" dirty="0"/>
          </a:p>
          <a:p>
            <a:pPr>
              <a:buNone/>
            </a:pPr>
            <a:endParaRPr lang="en-GB" dirty="0"/>
          </a:p>
          <a:p>
            <a:r>
              <a:rPr lang="en-GB" b="1" dirty="0"/>
              <a:t>Practice</a:t>
            </a:r>
          </a:p>
          <a:p>
            <a:endParaRPr lang="en-GB" dirty="0"/>
          </a:p>
          <a:p>
            <a:pPr>
              <a:buNone/>
            </a:pPr>
            <a:endParaRPr lang="en-GB" dirty="0"/>
          </a:p>
          <a:p>
            <a:r>
              <a:rPr lang="en-GB" b="1" dirty="0"/>
              <a:t>Production</a:t>
            </a:r>
          </a:p>
          <a:p>
            <a:endParaRPr lang="en-GB" dirty="0"/>
          </a:p>
        </p:txBody>
      </p:sp>
      <p:sp>
        <p:nvSpPr>
          <p:cNvPr id="9" name="Content Placeholder 8"/>
          <p:cNvSpPr>
            <a:spLocks noGrp="1"/>
          </p:cNvSpPr>
          <p:nvPr>
            <p:ph sz="half" idx="2"/>
          </p:nvPr>
        </p:nvSpPr>
        <p:spPr>
          <a:xfrm>
            <a:off x="3071802" y="1773936"/>
            <a:ext cx="5614998" cy="4623816"/>
          </a:xfrm>
        </p:spPr>
        <p:txBody>
          <a:bodyPr>
            <a:normAutofit lnSpcReduction="10000"/>
          </a:bodyPr>
          <a:lstStyle/>
          <a:p>
            <a:r>
              <a:rPr lang="en-GB" dirty="0"/>
              <a:t>Teacher sets context for the language taught</a:t>
            </a:r>
          </a:p>
          <a:p>
            <a:r>
              <a:rPr lang="en-GB" dirty="0"/>
              <a:t>Key language elicited from students of provided</a:t>
            </a:r>
          </a:p>
          <a:p>
            <a:pPr>
              <a:buNone/>
            </a:pPr>
            <a:endParaRPr lang="en-GB" dirty="0"/>
          </a:p>
          <a:p>
            <a:r>
              <a:rPr lang="en-GB" dirty="0"/>
              <a:t>Teacher drills students in the language</a:t>
            </a:r>
          </a:p>
          <a:p>
            <a:pPr>
              <a:buNone/>
            </a:pPr>
            <a:endParaRPr lang="en-GB" dirty="0"/>
          </a:p>
          <a:p>
            <a:r>
              <a:rPr lang="en-GB" dirty="0"/>
              <a:t>Students use language to make their own sentences in a freer way using the target language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369F643-ACFC-4A4B-9C55-2E425EB09EF2}"/>
              </a:ext>
            </a:extLst>
          </p:cNvPr>
          <p:cNvSpPr>
            <a:spLocks noGrp="1" noChangeArrowheads="1"/>
          </p:cNvSpPr>
          <p:nvPr>
            <p:ph type="ctrTitle"/>
          </p:nvPr>
        </p:nvSpPr>
        <p:spPr>
          <a:xfrm>
            <a:off x="320040" y="1997612"/>
            <a:ext cx="8077200" cy="2011680"/>
          </a:xfrm>
        </p:spPr>
        <p:style>
          <a:lnRef idx="1">
            <a:schemeClr val="accent4"/>
          </a:lnRef>
          <a:fillRef idx="2">
            <a:schemeClr val="accent4"/>
          </a:fillRef>
          <a:effectRef idx="1">
            <a:schemeClr val="accent4"/>
          </a:effectRef>
          <a:fontRef idx="minor">
            <a:schemeClr val="dk1"/>
          </a:fontRef>
        </p:style>
        <p:txBody>
          <a:bodyPr>
            <a:noAutofit/>
          </a:bodyPr>
          <a:lstStyle/>
          <a:p>
            <a:pPr eaLnBrk="1" hangingPunct="1"/>
            <a:r>
              <a:rPr lang="en-GB" altLang="en-US" sz="6000" dirty="0" smtClean="0"/>
              <a:t> To </a:t>
            </a:r>
            <a:r>
              <a:rPr lang="en-GB" altLang="en-US" sz="6000" dirty="0"/>
              <a:t>teach or not to </a:t>
            </a:r>
            <a:r>
              <a:rPr lang="en-GB" altLang="en-US" sz="6000" dirty="0" smtClean="0"/>
              <a:t>       teach…grammar</a:t>
            </a:r>
            <a:r>
              <a:rPr lang="en-GB" altLang="en-US" sz="6000" dirty="0"/>
              <a: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800" dirty="0"/>
              <a:t>Task-based Learning (TBL)</a:t>
            </a:r>
          </a:p>
        </p:txBody>
      </p:sp>
      <p:sp>
        <p:nvSpPr>
          <p:cNvPr id="5" name="Subtitle 4"/>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41968281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Effective Tasks</a:t>
            </a:r>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188913"/>
            <a:ext cx="7980363" cy="1152525"/>
          </a:xfrm>
        </p:spPr>
        <p:txBody>
          <a:bodyPr>
            <a:normAutofit fontScale="90000"/>
          </a:bodyPr>
          <a:lstStyle/>
          <a:p>
            <a:pPr eaLnBrk="1" hangingPunct="1">
              <a:defRPr/>
            </a:pPr>
            <a:r>
              <a:rPr lang="en-GB" sz="3200" b="1" dirty="0">
                <a:cs typeface="+mj-cs"/>
              </a:rPr>
              <a:t/>
            </a:r>
            <a:br>
              <a:rPr lang="en-GB" sz="3200" b="1" dirty="0">
                <a:cs typeface="+mj-cs"/>
              </a:rPr>
            </a:br>
            <a:r>
              <a:rPr lang="en-GB" sz="3200" b="1" dirty="0">
                <a:cs typeface="+mj-cs"/>
              </a:rPr>
              <a:t>Characteristics of effective tasks: </a:t>
            </a:r>
            <a:br>
              <a:rPr lang="en-GB" sz="3200" b="1" dirty="0">
                <a:cs typeface="+mj-cs"/>
              </a:rPr>
            </a:br>
            <a:endParaRPr lang="en-GB" dirty="0">
              <a:cs typeface="+mj-cs"/>
            </a:endParaRPr>
          </a:p>
        </p:txBody>
      </p:sp>
      <p:sp>
        <p:nvSpPr>
          <p:cNvPr id="80899" name="Rectangle 3"/>
          <p:cNvSpPr>
            <a:spLocks noGrp="1" noChangeArrowheads="1"/>
          </p:cNvSpPr>
          <p:nvPr>
            <p:ph type="body" idx="1"/>
          </p:nvPr>
        </p:nvSpPr>
        <p:spPr>
          <a:xfrm>
            <a:off x="169863" y="1779179"/>
            <a:ext cx="7980363" cy="4509998"/>
          </a:xfrm>
        </p:spPr>
        <p:txBody>
          <a:bodyPr>
            <a:normAutofit fontScale="47500" lnSpcReduction="20000"/>
          </a:bodyPr>
          <a:lstStyle/>
          <a:p>
            <a:pPr eaLnBrk="1" hangingPunct="1">
              <a:buFont typeface="Wingdings" panose="05000000000000000000" pitchFamily="2" charset="2"/>
              <a:buChar char="Ø"/>
              <a:defRPr/>
            </a:pPr>
            <a:r>
              <a:rPr lang="en-GB" sz="7500" dirty="0">
                <a:cs typeface="+mn-cs"/>
              </a:rPr>
              <a:t>The activity </a:t>
            </a:r>
            <a:r>
              <a:rPr lang="en-GB" sz="7500" b="1" dirty="0">
                <a:cs typeface="+mn-cs"/>
              </a:rPr>
              <a:t>engages learners</a:t>
            </a:r>
            <a:r>
              <a:rPr lang="ja-JP" altLang="en-GB" sz="7500" b="1" dirty="0">
                <a:latin typeface="Arial"/>
                <a:cs typeface="+mn-cs"/>
              </a:rPr>
              <a:t>’</a:t>
            </a:r>
            <a:r>
              <a:rPr lang="en-GB" sz="7500" b="1" dirty="0">
                <a:cs typeface="+mn-cs"/>
              </a:rPr>
              <a:t> interest</a:t>
            </a:r>
            <a:endParaRPr lang="en-GB" sz="7500" dirty="0">
              <a:cs typeface="+mn-cs"/>
            </a:endParaRPr>
          </a:p>
          <a:p>
            <a:pPr eaLnBrk="1" hangingPunct="1">
              <a:buFont typeface="Wingdings" panose="05000000000000000000" pitchFamily="2" charset="2"/>
              <a:buChar char="Ø"/>
              <a:defRPr/>
            </a:pPr>
            <a:r>
              <a:rPr lang="en-GB" sz="7500" dirty="0"/>
              <a:t>T</a:t>
            </a:r>
            <a:r>
              <a:rPr lang="en-GB" sz="7500" dirty="0">
                <a:cs typeface="+mn-cs"/>
              </a:rPr>
              <a:t>here is a primary </a:t>
            </a:r>
            <a:r>
              <a:rPr lang="en-GB" sz="7500" b="1" dirty="0">
                <a:cs typeface="+mn-cs"/>
              </a:rPr>
              <a:t>focus on meaning</a:t>
            </a:r>
            <a:endParaRPr lang="en-GB" sz="7500" dirty="0">
              <a:cs typeface="+mn-cs"/>
            </a:endParaRPr>
          </a:p>
          <a:p>
            <a:pPr eaLnBrk="1" hangingPunct="1">
              <a:buFont typeface="Wingdings" panose="05000000000000000000" pitchFamily="2" charset="2"/>
              <a:buChar char="Ø"/>
              <a:defRPr/>
            </a:pPr>
            <a:r>
              <a:rPr lang="en-GB" sz="7500" dirty="0"/>
              <a:t>L</a:t>
            </a:r>
            <a:r>
              <a:rPr lang="en-GB" sz="7500" dirty="0">
                <a:cs typeface="+mn-cs"/>
              </a:rPr>
              <a:t>earners are allowed </a:t>
            </a:r>
            <a:r>
              <a:rPr lang="en-GB" sz="7500" b="1" dirty="0">
                <a:cs typeface="+mn-cs"/>
              </a:rPr>
              <a:t>free use of language</a:t>
            </a:r>
            <a:endParaRPr lang="en-GB" sz="7500" dirty="0">
              <a:cs typeface="+mn-cs"/>
            </a:endParaRPr>
          </a:p>
          <a:p>
            <a:pPr eaLnBrk="1" hangingPunct="1">
              <a:buFont typeface="Wingdings" panose="05000000000000000000" pitchFamily="2" charset="2"/>
              <a:buChar char="Ø"/>
              <a:defRPr/>
            </a:pPr>
            <a:r>
              <a:rPr lang="en-GB" sz="7500" dirty="0"/>
              <a:t>T</a:t>
            </a:r>
            <a:r>
              <a:rPr lang="en-GB" sz="7500" dirty="0">
                <a:cs typeface="+mn-cs"/>
              </a:rPr>
              <a:t>here is </a:t>
            </a:r>
            <a:r>
              <a:rPr lang="en-GB" sz="7500" b="1" dirty="0">
                <a:cs typeface="+mn-cs"/>
              </a:rPr>
              <a:t>a clear outcome</a:t>
            </a:r>
            <a:r>
              <a:rPr lang="en-GB" sz="7500" dirty="0">
                <a:cs typeface="+mn-cs"/>
              </a:rPr>
              <a:t> for learners to achieve</a:t>
            </a:r>
          </a:p>
          <a:p>
            <a:pPr eaLnBrk="1" hangingPunct="1">
              <a:buFont typeface="Wingdings" panose="05000000000000000000" pitchFamily="2" charset="2"/>
              <a:buChar char="Ø"/>
              <a:defRPr/>
            </a:pPr>
            <a:r>
              <a:rPr lang="en-GB" sz="7500" b="1" dirty="0"/>
              <a:t>C</a:t>
            </a:r>
            <a:r>
              <a:rPr lang="en-GB" sz="7500" b="1" dirty="0">
                <a:cs typeface="+mn-cs"/>
              </a:rPr>
              <a:t>ompletion</a:t>
            </a:r>
            <a:r>
              <a:rPr lang="en-GB" sz="7500" dirty="0">
                <a:cs typeface="+mn-cs"/>
              </a:rPr>
              <a:t> of the task is a priority</a:t>
            </a:r>
          </a:p>
          <a:p>
            <a:pPr eaLnBrk="1" hangingPunct="1">
              <a:buFont typeface="Wingdings" panose="05000000000000000000" pitchFamily="2" charset="2"/>
              <a:buChar char="Ø"/>
              <a:defRPr/>
            </a:pPr>
            <a:r>
              <a:rPr lang="en-GB" sz="7500" dirty="0"/>
              <a:t>I</a:t>
            </a:r>
            <a:r>
              <a:rPr lang="en-GB" sz="7500" dirty="0">
                <a:cs typeface="+mn-cs"/>
              </a:rPr>
              <a:t>t relates to </a:t>
            </a:r>
            <a:r>
              <a:rPr lang="en-GB" sz="7500" b="1" dirty="0">
                <a:cs typeface="+mn-cs"/>
              </a:rPr>
              <a:t>real world activities</a:t>
            </a:r>
            <a:endParaRPr lang="en-GB" sz="7500" dirty="0">
              <a:cs typeface="+mn-cs"/>
            </a:endParaRPr>
          </a:p>
          <a:p>
            <a:pPr eaLnBrk="1" hangingPunct="1">
              <a:buFont typeface="Wingdings" panose="05000000000000000000" pitchFamily="2" charset="2"/>
              <a:buChar char="Ø"/>
              <a:defRPr/>
            </a:pPr>
            <a:endParaRPr lang="en-GB" sz="2400" dirty="0">
              <a:cs typeface="+mn-cs"/>
            </a:endParaRPr>
          </a:p>
        </p:txBody>
      </p:sp>
    </p:spTree>
    <p:extLst>
      <p:ext uri="{BB962C8B-B14F-4D97-AF65-F5344CB8AC3E}">
        <p14:creationId xmlns:p14="http://schemas.microsoft.com/office/powerpoint/2010/main" val="7662612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0899">
                                            <p:txEl>
                                              <p:pRg st="3" end="3"/>
                                            </p:txEl>
                                          </p:spTgt>
                                        </p:tgtEl>
                                        <p:attrNameLst>
                                          <p:attrName>style.visibility</p:attrName>
                                        </p:attrNameLst>
                                      </p:cBhvr>
                                      <p:to>
                                        <p:strVal val="visible"/>
                                      </p:to>
                                    </p:set>
                                    <p:animEffect transition="in" filter="box(in)">
                                      <p:cBhvr>
                                        <p:cTn id="7" dur="500"/>
                                        <p:tgtEl>
                                          <p:spTgt spid="80899">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0899">
                                            <p:txEl>
                                              <p:pRg st="4" end="4"/>
                                            </p:txEl>
                                          </p:spTgt>
                                        </p:tgtEl>
                                        <p:attrNameLst>
                                          <p:attrName>style.visibility</p:attrName>
                                        </p:attrNameLst>
                                      </p:cBhvr>
                                      <p:to>
                                        <p:strVal val="visible"/>
                                      </p:to>
                                    </p:set>
                                    <p:animEffect transition="in" filter="box(in)">
                                      <p:cBhvr>
                                        <p:cTn id="12" dur="500"/>
                                        <p:tgtEl>
                                          <p:spTgt spid="80899">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80899">
                                            <p:txEl>
                                              <p:pRg st="5" end="5"/>
                                            </p:txEl>
                                          </p:spTgt>
                                        </p:tgtEl>
                                        <p:attrNameLst>
                                          <p:attrName>style.visibility</p:attrName>
                                        </p:attrNameLst>
                                      </p:cBhvr>
                                      <p:to>
                                        <p:strVal val="visible"/>
                                      </p:to>
                                    </p:set>
                                    <p:animEffect transition="in" filter="box(in)">
                                      <p:cBhvr>
                                        <p:cTn id="17" dur="500"/>
                                        <p:tgtEl>
                                          <p:spTgt spid="808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0" y="383064"/>
            <a:ext cx="8913813" cy="914400"/>
          </a:xfrm>
        </p:spPr>
        <p:txBody>
          <a:bodyPr>
            <a:normAutofit/>
          </a:bodyPr>
          <a:lstStyle/>
          <a:p>
            <a:pPr eaLnBrk="1" hangingPunct="1">
              <a:defRPr/>
            </a:pPr>
            <a:r>
              <a:rPr lang="en-GB" sz="3200" b="1" dirty="0">
                <a:cs typeface="+mj-cs"/>
              </a:rPr>
              <a:t>What a task is NOT…</a:t>
            </a:r>
          </a:p>
        </p:txBody>
      </p:sp>
      <p:sp>
        <p:nvSpPr>
          <p:cNvPr id="81923" name="Rectangle 3"/>
          <p:cNvSpPr>
            <a:spLocks noGrp="1" noChangeArrowheads="1"/>
          </p:cNvSpPr>
          <p:nvPr>
            <p:ph type="body" idx="1"/>
          </p:nvPr>
        </p:nvSpPr>
        <p:spPr>
          <a:xfrm>
            <a:off x="539750" y="1628775"/>
            <a:ext cx="7835900" cy="4560888"/>
          </a:xfrm>
        </p:spPr>
        <p:txBody>
          <a:bodyPr>
            <a:normAutofit/>
          </a:bodyPr>
          <a:lstStyle/>
          <a:p>
            <a:pPr eaLnBrk="1" hangingPunct="1">
              <a:lnSpc>
                <a:spcPct val="98000"/>
              </a:lnSpc>
              <a:buFontTx/>
              <a:buBlip>
                <a:blip r:embed="rId3"/>
              </a:buBlip>
              <a:defRPr/>
            </a:pPr>
            <a:r>
              <a:rPr lang="en-GB" sz="2800" dirty="0">
                <a:cs typeface="+mn-cs"/>
              </a:rPr>
              <a:t>Learners acting out a dialogue or a strip cartoon</a:t>
            </a:r>
          </a:p>
          <a:p>
            <a:pPr eaLnBrk="1" hangingPunct="1">
              <a:lnSpc>
                <a:spcPct val="98000"/>
              </a:lnSpc>
              <a:buFontTx/>
              <a:buBlip>
                <a:blip r:embed="rId3"/>
              </a:buBlip>
              <a:defRPr/>
            </a:pPr>
            <a:r>
              <a:rPr lang="en-GB" sz="2800" dirty="0">
                <a:cs typeface="+mn-cs"/>
              </a:rPr>
              <a:t>A </a:t>
            </a:r>
            <a:r>
              <a:rPr lang="ja-JP" altLang="en-GB" sz="2800" dirty="0">
                <a:latin typeface="Arial"/>
                <a:cs typeface="+mn-cs"/>
              </a:rPr>
              <a:t>‘</a:t>
            </a:r>
            <a:r>
              <a:rPr lang="en-GB" sz="2800" dirty="0">
                <a:cs typeface="+mn-cs"/>
              </a:rPr>
              <a:t>free</a:t>
            </a:r>
            <a:r>
              <a:rPr lang="ja-JP" altLang="en-GB" sz="2800" dirty="0">
                <a:latin typeface="Arial"/>
                <a:cs typeface="+mn-cs"/>
              </a:rPr>
              <a:t>’</a:t>
            </a:r>
            <a:r>
              <a:rPr lang="en-GB" sz="2800" dirty="0">
                <a:cs typeface="+mn-cs"/>
              </a:rPr>
              <a:t> production activity to </a:t>
            </a:r>
            <a:r>
              <a:rPr lang="ja-JP" altLang="en-GB" sz="2800" dirty="0">
                <a:latin typeface="Arial"/>
                <a:cs typeface="+mn-cs"/>
              </a:rPr>
              <a:t>‘</a:t>
            </a:r>
            <a:r>
              <a:rPr lang="en-GB" sz="2800" dirty="0">
                <a:cs typeface="+mn-cs"/>
              </a:rPr>
              <a:t>personalise</a:t>
            </a:r>
            <a:r>
              <a:rPr lang="ja-JP" altLang="en-GB" sz="2800" dirty="0">
                <a:latin typeface="Arial"/>
                <a:cs typeface="+mn-cs"/>
              </a:rPr>
              <a:t>’</a:t>
            </a:r>
            <a:r>
              <a:rPr lang="en-GB" sz="2800" dirty="0">
                <a:cs typeface="+mn-cs"/>
              </a:rPr>
              <a:t> a pre-taught structure </a:t>
            </a:r>
          </a:p>
          <a:p>
            <a:pPr eaLnBrk="1" hangingPunct="1">
              <a:lnSpc>
                <a:spcPct val="98000"/>
              </a:lnSpc>
              <a:buFontTx/>
              <a:buNone/>
              <a:defRPr/>
            </a:pPr>
            <a:r>
              <a:rPr lang="en-GB" sz="2800" dirty="0">
                <a:cs typeface="+mn-cs"/>
              </a:rPr>
              <a:t>	e.g. After a presentation of </a:t>
            </a:r>
            <a:r>
              <a:rPr lang="ja-JP" altLang="en-GB" sz="2800" i="1" dirty="0">
                <a:latin typeface="Arial"/>
                <a:cs typeface="+mn-cs"/>
              </a:rPr>
              <a:t>‘</a:t>
            </a:r>
            <a:r>
              <a:rPr lang="en-GB" sz="2800" i="1" u="sng" dirty="0">
                <a:cs typeface="+mn-cs"/>
              </a:rPr>
              <a:t>going to</a:t>
            </a:r>
            <a:r>
              <a:rPr lang="ja-JP" altLang="en-GB" sz="2800" i="1" dirty="0">
                <a:latin typeface="Arial"/>
                <a:cs typeface="+mn-cs"/>
              </a:rPr>
              <a:t>’</a:t>
            </a:r>
            <a:r>
              <a:rPr lang="en-GB" sz="2800" dirty="0">
                <a:cs typeface="+mn-cs"/>
              </a:rPr>
              <a:t> future:  Ask your partner what they are going to</a:t>
            </a:r>
            <a:r>
              <a:rPr lang="en-GB" sz="2800" i="1" dirty="0">
                <a:cs typeface="+mn-cs"/>
              </a:rPr>
              <a:t> </a:t>
            </a:r>
            <a:r>
              <a:rPr lang="en-GB" sz="2800" dirty="0">
                <a:cs typeface="+mn-cs"/>
              </a:rPr>
              <a:t>do this week-end.</a:t>
            </a:r>
          </a:p>
          <a:p>
            <a:pPr eaLnBrk="1" hangingPunct="1">
              <a:lnSpc>
                <a:spcPct val="98000"/>
              </a:lnSpc>
              <a:buFontTx/>
              <a:buBlip>
                <a:blip r:embed="rId3"/>
              </a:buBlip>
              <a:defRPr/>
            </a:pPr>
            <a:r>
              <a:rPr lang="en-GB" sz="2800" dirty="0">
                <a:cs typeface="+mn-cs"/>
              </a:rPr>
              <a:t>Role-play activities with role cards (i.e. where learners are acting, not meaning what they say.)</a:t>
            </a:r>
          </a:p>
          <a:p>
            <a:pPr algn="ctr" eaLnBrk="1" hangingPunct="1">
              <a:lnSpc>
                <a:spcPct val="98000"/>
              </a:lnSpc>
              <a:buFontTx/>
              <a:buNone/>
              <a:defRPr/>
            </a:pPr>
            <a:r>
              <a:rPr lang="en-GB" sz="2800" dirty="0">
                <a:solidFill>
                  <a:schemeClr val="accent1"/>
                </a:solidFill>
                <a:cs typeface="+mn-cs"/>
              </a:rPr>
              <a:t>All these are perfectly viable practice activities, </a:t>
            </a:r>
          </a:p>
          <a:p>
            <a:pPr algn="ctr" eaLnBrk="1" hangingPunct="1">
              <a:lnSpc>
                <a:spcPct val="98000"/>
              </a:lnSpc>
              <a:buFontTx/>
              <a:buNone/>
              <a:defRPr/>
            </a:pPr>
            <a:r>
              <a:rPr lang="en-GB" sz="2800" dirty="0">
                <a:solidFill>
                  <a:schemeClr val="accent1"/>
                </a:solidFill>
                <a:cs typeface="+mn-cs"/>
              </a:rPr>
              <a:t>but would not count as </a:t>
            </a:r>
            <a:r>
              <a:rPr lang="ja-JP" altLang="en-GB" sz="2800" dirty="0">
                <a:solidFill>
                  <a:schemeClr val="accent1"/>
                </a:solidFill>
                <a:latin typeface="Arial"/>
                <a:cs typeface="+mn-cs"/>
              </a:rPr>
              <a:t>‘</a:t>
            </a:r>
            <a:r>
              <a:rPr lang="en-GB" sz="2800" dirty="0">
                <a:solidFill>
                  <a:schemeClr val="accent1"/>
                </a:solidFill>
                <a:cs typeface="+mn-cs"/>
              </a:rPr>
              <a:t>tasks</a:t>
            </a:r>
            <a:r>
              <a:rPr lang="ja-JP" altLang="en-GB" sz="2800" dirty="0">
                <a:solidFill>
                  <a:schemeClr val="accent1"/>
                </a:solidFill>
                <a:latin typeface="Arial"/>
                <a:cs typeface="+mn-cs"/>
              </a:rPr>
              <a:t>’</a:t>
            </a:r>
            <a:r>
              <a:rPr lang="en-GB" sz="2800" dirty="0">
                <a:solidFill>
                  <a:schemeClr val="accent1"/>
                </a:solidFill>
                <a:cs typeface="+mn-cs"/>
              </a:rPr>
              <a:t>.</a:t>
            </a:r>
          </a:p>
          <a:p>
            <a:pPr eaLnBrk="1" hangingPunct="1">
              <a:lnSpc>
                <a:spcPct val="98000"/>
              </a:lnSpc>
              <a:buFontTx/>
              <a:buNone/>
              <a:defRPr/>
            </a:pPr>
            <a:endParaRPr lang="en-GB" sz="400" dirty="0">
              <a:solidFill>
                <a:srgbClr val="009900"/>
              </a:solidFill>
              <a:cs typeface="+mn-cs"/>
            </a:endParaRPr>
          </a:p>
        </p:txBody>
      </p:sp>
    </p:spTree>
    <p:extLst>
      <p:ext uri="{BB962C8B-B14F-4D97-AF65-F5344CB8AC3E}">
        <p14:creationId xmlns:p14="http://schemas.microsoft.com/office/powerpoint/2010/main" val="4080606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1923">
                                            <p:txEl>
                                              <p:pRg st="3" end="3"/>
                                            </p:txEl>
                                          </p:spTgt>
                                        </p:tgtEl>
                                        <p:attrNameLst>
                                          <p:attrName>style.visibility</p:attrName>
                                        </p:attrNameLst>
                                      </p:cBhvr>
                                      <p:to>
                                        <p:strVal val="visible"/>
                                      </p:to>
                                    </p:set>
                                    <p:animEffect transition="in" filter="box(in)">
                                      <p:cBhvr>
                                        <p:cTn id="7" dur="500"/>
                                        <p:tgtEl>
                                          <p:spTgt spid="8192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1923">
                                            <p:txEl>
                                              <p:pRg st="4" end="4"/>
                                            </p:txEl>
                                          </p:spTgt>
                                        </p:tgtEl>
                                        <p:attrNameLst>
                                          <p:attrName>style.visibility</p:attrName>
                                        </p:attrNameLst>
                                      </p:cBhvr>
                                      <p:to>
                                        <p:strVal val="visible"/>
                                      </p:to>
                                    </p:set>
                                    <p:animEffect transition="in" filter="box(in)">
                                      <p:cBhvr>
                                        <p:cTn id="12" dur="500"/>
                                        <p:tgtEl>
                                          <p:spTgt spid="81923">
                                            <p:txEl>
                                              <p:pRg st="4" end="4"/>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81923">
                                            <p:txEl>
                                              <p:pRg st="5" end="5"/>
                                            </p:txEl>
                                          </p:spTgt>
                                        </p:tgtEl>
                                        <p:attrNameLst>
                                          <p:attrName>style.visibility</p:attrName>
                                        </p:attrNameLst>
                                      </p:cBhvr>
                                      <p:to>
                                        <p:strVal val="visible"/>
                                      </p:to>
                                    </p:set>
                                    <p:animEffect transition="in" filter="box(in)">
                                      <p:cBhvr>
                                        <p:cTn id="15" dur="500"/>
                                        <p:tgtEl>
                                          <p:spTgt spid="819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0638" y="209456"/>
            <a:ext cx="8913813" cy="914400"/>
          </a:xfrm>
        </p:spPr>
        <p:txBody>
          <a:bodyPr>
            <a:normAutofit fontScale="90000"/>
          </a:bodyPr>
          <a:lstStyle/>
          <a:p>
            <a:pPr eaLnBrk="1" hangingPunct="1">
              <a:defRPr/>
            </a:pPr>
            <a:r>
              <a:rPr lang="en-GB" sz="3600" b="1" dirty="0">
                <a:cs typeface="+mj-cs"/>
              </a:rPr>
              <a:t/>
            </a:r>
            <a:br>
              <a:rPr lang="en-GB" sz="3600" b="1" dirty="0">
                <a:cs typeface="+mj-cs"/>
              </a:rPr>
            </a:br>
            <a:r>
              <a:rPr lang="en-GB" sz="3600" b="1" dirty="0">
                <a:cs typeface="+mj-cs"/>
              </a:rPr>
              <a:t>Seven types of task</a:t>
            </a:r>
            <a:br>
              <a:rPr lang="en-GB" sz="3600" b="1" dirty="0">
                <a:cs typeface="+mj-cs"/>
              </a:rPr>
            </a:br>
            <a:endParaRPr lang="en-GB" sz="3600" b="1" dirty="0">
              <a:cs typeface="+mj-cs"/>
            </a:endParaRPr>
          </a:p>
        </p:txBody>
      </p:sp>
      <p:sp>
        <p:nvSpPr>
          <p:cNvPr id="79875" name="Rectangle 3"/>
          <p:cNvSpPr>
            <a:spLocks noGrp="1" noChangeArrowheads="1"/>
          </p:cNvSpPr>
          <p:nvPr>
            <p:ph type="body" idx="1"/>
          </p:nvPr>
        </p:nvSpPr>
        <p:spPr>
          <a:xfrm>
            <a:off x="250825" y="1628775"/>
            <a:ext cx="8642350" cy="4816475"/>
          </a:xfrm>
        </p:spPr>
        <p:txBody>
          <a:bodyPr>
            <a:noAutofit/>
          </a:bodyPr>
          <a:lstStyle/>
          <a:p>
            <a:pPr eaLnBrk="1" hangingPunct="1">
              <a:buFontTx/>
              <a:buBlip>
                <a:blip r:embed="rId3"/>
              </a:buBlip>
              <a:defRPr/>
            </a:pPr>
            <a:r>
              <a:rPr lang="en-GB" sz="2400" b="1" dirty="0">
                <a:cs typeface="+mn-cs"/>
              </a:rPr>
              <a:t>1. Listing: brainstorming and/or fact finding  </a:t>
            </a:r>
            <a:endParaRPr lang="en-GB" sz="2400" dirty="0">
              <a:cs typeface="+mn-cs"/>
            </a:endParaRPr>
          </a:p>
          <a:p>
            <a:pPr eaLnBrk="1" hangingPunct="1">
              <a:buFontTx/>
              <a:buNone/>
              <a:defRPr/>
            </a:pPr>
            <a:r>
              <a:rPr lang="en-GB" sz="2400" dirty="0">
                <a:cs typeface="+mn-cs"/>
              </a:rPr>
              <a:t>	e.g. qualities, priorities, places, things, features, things to do, reasons.</a:t>
            </a:r>
            <a:endParaRPr lang="en-GB" sz="2400" b="1" dirty="0">
              <a:cs typeface="+mn-cs"/>
            </a:endParaRPr>
          </a:p>
          <a:p>
            <a:pPr eaLnBrk="1" hangingPunct="1">
              <a:buFontTx/>
              <a:buBlip>
                <a:blip r:embed="rId3"/>
              </a:buBlip>
              <a:defRPr/>
            </a:pPr>
            <a:r>
              <a:rPr lang="en-GB" sz="2400" b="1" dirty="0">
                <a:cs typeface="+mn-cs"/>
              </a:rPr>
              <a:t>2. Ordering and sorting</a:t>
            </a:r>
            <a:r>
              <a:rPr lang="en-GB" sz="2400" dirty="0">
                <a:cs typeface="+mn-cs"/>
              </a:rPr>
              <a:t>: </a:t>
            </a:r>
            <a:r>
              <a:rPr lang="en-GB" sz="2400" b="1" dirty="0">
                <a:cs typeface="+mn-cs"/>
              </a:rPr>
              <a:t>sequencing, ranking, classifying</a:t>
            </a:r>
            <a:endParaRPr lang="en-GB" sz="2400" dirty="0">
              <a:cs typeface="+mn-cs"/>
            </a:endParaRPr>
          </a:p>
          <a:p>
            <a:pPr eaLnBrk="1" hangingPunct="1">
              <a:buFontTx/>
              <a:buNone/>
              <a:defRPr/>
            </a:pPr>
            <a:r>
              <a:rPr lang="en-GB" sz="2400" dirty="0">
                <a:cs typeface="+mn-cs"/>
              </a:rPr>
              <a:t>	e.g. sequencing story pictures, ranking items according to cost, popularity, negative or positive.</a:t>
            </a:r>
            <a:endParaRPr lang="en-GB" sz="2400" b="1" dirty="0">
              <a:cs typeface="+mn-cs"/>
            </a:endParaRPr>
          </a:p>
          <a:p>
            <a:pPr eaLnBrk="1" hangingPunct="1">
              <a:buFontTx/>
              <a:buBlip>
                <a:blip r:embed="rId3"/>
              </a:buBlip>
              <a:defRPr/>
            </a:pPr>
            <a:r>
              <a:rPr lang="en-GB" sz="2400" b="1" dirty="0">
                <a:cs typeface="+mn-cs"/>
              </a:rPr>
              <a:t>3. Matching   </a:t>
            </a:r>
            <a:r>
              <a:rPr lang="en-GB" sz="2400" dirty="0">
                <a:cs typeface="+mn-cs"/>
              </a:rPr>
              <a:t>e.g.</a:t>
            </a:r>
            <a:r>
              <a:rPr lang="en-GB" sz="2400" b="1" dirty="0">
                <a:cs typeface="+mn-cs"/>
              </a:rPr>
              <a:t> </a:t>
            </a:r>
            <a:r>
              <a:rPr lang="en-GB" sz="2400" dirty="0">
                <a:cs typeface="+mn-cs"/>
              </a:rPr>
              <a:t>Listen and identify, listen and do (TPR), match phrases/descriptions to pictures, match directions to maps. </a:t>
            </a:r>
            <a:endParaRPr lang="en-GB" sz="2400" b="1" dirty="0">
              <a:cs typeface="+mn-cs"/>
            </a:endParaRPr>
          </a:p>
          <a:p>
            <a:pPr eaLnBrk="1" hangingPunct="1">
              <a:buFontTx/>
              <a:buBlip>
                <a:blip r:embed="rId3"/>
              </a:buBlip>
              <a:defRPr/>
            </a:pPr>
            <a:r>
              <a:rPr lang="en-GB" sz="2400" b="1" dirty="0">
                <a:cs typeface="+mn-cs"/>
              </a:rPr>
              <a:t> </a:t>
            </a:r>
          </a:p>
        </p:txBody>
      </p:sp>
    </p:spTree>
    <p:extLst>
      <p:ext uri="{BB962C8B-B14F-4D97-AF65-F5344CB8AC3E}">
        <p14:creationId xmlns:p14="http://schemas.microsoft.com/office/powerpoint/2010/main" val="2600499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9875">
                                            <p:txEl>
                                              <p:pRg st="2" end="2"/>
                                            </p:txEl>
                                          </p:spTgt>
                                        </p:tgtEl>
                                        <p:attrNameLst>
                                          <p:attrName>style.visibility</p:attrName>
                                        </p:attrNameLst>
                                      </p:cBhvr>
                                      <p:to>
                                        <p:strVal val="visible"/>
                                      </p:to>
                                    </p:set>
                                    <p:animEffect transition="in" filter="box(in)">
                                      <p:cBhvr>
                                        <p:cTn id="7" dur="500"/>
                                        <p:tgtEl>
                                          <p:spTgt spid="79875">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9875">
                                            <p:txEl>
                                              <p:pRg st="3" end="3"/>
                                            </p:txEl>
                                          </p:spTgt>
                                        </p:tgtEl>
                                        <p:attrNameLst>
                                          <p:attrName>style.visibility</p:attrName>
                                        </p:attrNameLst>
                                      </p:cBhvr>
                                      <p:to>
                                        <p:strVal val="visible"/>
                                      </p:to>
                                    </p:set>
                                    <p:animEffect transition="in" filter="box(in)">
                                      <p:cBhvr>
                                        <p:cTn id="10" dur="500"/>
                                        <p:tgtEl>
                                          <p:spTgt spid="79875">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79875">
                                            <p:txEl>
                                              <p:pRg st="4" end="4"/>
                                            </p:txEl>
                                          </p:spTgt>
                                        </p:tgtEl>
                                        <p:attrNameLst>
                                          <p:attrName>style.visibility</p:attrName>
                                        </p:attrNameLst>
                                      </p:cBhvr>
                                      <p:to>
                                        <p:strVal val="visible"/>
                                      </p:to>
                                    </p:set>
                                    <p:animEffect transition="in" filter="box(in)">
                                      <p:cBhvr>
                                        <p:cTn id="15" dur="500"/>
                                        <p:tgtEl>
                                          <p:spTgt spid="79875">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79875">
                                            <p:txEl>
                                              <p:pRg st="5" end="5"/>
                                            </p:txEl>
                                          </p:spTgt>
                                        </p:tgtEl>
                                        <p:attrNameLst>
                                          <p:attrName>style.visibility</p:attrName>
                                        </p:attrNameLst>
                                      </p:cBhvr>
                                      <p:to>
                                        <p:strVal val="visible"/>
                                      </p:to>
                                    </p:set>
                                    <p:animEffect transition="in" filter="box(in)">
                                      <p:cBhvr>
                                        <p:cTn id="20" dur="500"/>
                                        <p:tgtEl>
                                          <p:spTgt spid="798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250825" y="1663908"/>
            <a:ext cx="8893175" cy="4586990"/>
          </a:xfrm>
        </p:spPr>
        <p:txBody>
          <a:bodyPr>
            <a:noAutofit/>
          </a:bodyPr>
          <a:lstStyle/>
          <a:p>
            <a:pPr>
              <a:buBlip>
                <a:blip r:embed="rId3"/>
              </a:buBlip>
              <a:defRPr/>
            </a:pPr>
            <a:r>
              <a:rPr lang="en-GB" sz="2400" b="1" dirty="0"/>
              <a:t>4. Comparing: finding similarities or differences</a:t>
            </a:r>
            <a:endParaRPr lang="en-GB" sz="2400" dirty="0"/>
          </a:p>
          <a:p>
            <a:pPr>
              <a:buNone/>
              <a:defRPr/>
            </a:pPr>
            <a:r>
              <a:rPr lang="en-GB" sz="2400" dirty="0"/>
              <a:t>	e.g. comparing ways of greetings or local customs,  playing </a:t>
            </a:r>
            <a:r>
              <a:rPr lang="ja-JP" altLang="en-GB" sz="2400" dirty="0">
                <a:latin typeface="Arial"/>
              </a:rPr>
              <a:t>‘</a:t>
            </a:r>
            <a:r>
              <a:rPr lang="en-GB" sz="2400" dirty="0"/>
              <a:t>Spot the Difference</a:t>
            </a:r>
            <a:r>
              <a:rPr lang="ja-JP" altLang="en-GB" sz="2400" dirty="0">
                <a:latin typeface="Arial"/>
              </a:rPr>
              <a:t>’</a:t>
            </a:r>
            <a:r>
              <a:rPr lang="en-GB" sz="2400" dirty="0"/>
              <a:t>, contrasting two countries.</a:t>
            </a:r>
            <a:endParaRPr lang="en-GB" sz="2400" b="1" dirty="0"/>
          </a:p>
          <a:p>
            <a:pPr eaLnBrk="1" hangingPunct="1">
              <a:buFontTx/>
              <a:buBlip>
                <a:blip r:embed="rId3"/>
              </a:buBlip>
              <a:defRPr/>
            </a:pPr>
            <a:r>
              <a:rPr lang="en-GB" sz="2400" b="1" dirty="0"/>
              <a:t>5. Problem-solving: real-life problems, case studies, incomplete texts </a:t>
            </a:r>
            <a:r>
              <a:rPr lang="en-GB" sz="2400" dirty="0"/>
              <a:t>e.g. logic problems, giving advice, proposing and evaluating solutions, predicting a story ending.</a:t>
            </a:r>
            <a:endParaRPr lang="en-GB" sz="2400" b="1" dirty="0"/>
          </a:p>
          <a:p>
            <a:pPr eaLnBrk="1" hangingPunct="1">
              <a:buFontTx/>
              <a:buBlip>
                <a:blip r:embed="rId3"/>
              </a:buBlip>
              <a:defRPr/>
            </a:pPr>
            <a:r>
              <a:rPr lang="en-GB" sz="2400" b="1" dirty="0"/>
              <a:t>6. Projects and creative tasks </a:t>
            </a:r>
            <a:r>
              <a:rPr lang="en-GB" sz="2400" dirty="0"/>
              <a:t>e.g. doing and reporting a survey, producing a class newspaper, planning a radio show, designing a brochure.</a:t>
            </a:r>
            <a:endParaRPr lang="en-GB" sz="2400" b="1" dirty="0"/>
          </a:p>
          <a:p>
            <a:pPr eaLnBrk="1" hangingPunct="1">
              <a:buFontTx/>
              <a:buBlip>
                <a:blip r:embed="rId3"/>
              </a:buBlip>
              <a:defRPr/>
            </a:pPr>
            <a:r>
              <a:rPr lang="en-GB" sz="2400" b="1" dirty="0"/>
              <a:t>7. Sharing personal experiences: story-telling, anecdotes, reminiscences, opinions, reactions</a:t>
            </a:r>
            <a:r>
              <a:rPr lang="en-GB" sz="2400" dirty="0"/>
              <a:t>  e.g. early schooldays, terrible journeys, embarrassing moments, personality quizzes.		</a:t>
            </a:r>
            <a:r>
              <a:rPr lang="en-GB" sz="1800" dirty="0"/>
              <a:t>(Jane Willis 2010)</a:t>
            </a:r>
          </a:p>
        </p:txBody>
      </p:sp>
    </p:spTree>
    <p:extLst>
      <p:ext uri="{BB962C8B-B14F-4D97-AF65-F5344CB8AC3E}">
        <p14:creationId xmlns:p14="http://schemas.microsoft.com/office/powerpoint/2010/main" val="37876665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8067">
                                            <p:txEl>
                                              <p:pRg st="3" end="3"/>
                                            </p:txEl>
                                          </p:spTgt>
                                        </p:tgtEl>
                                        <p:attrNameLst>
                                          <p:attrName>style.visibility</p:attrName>
                                        </p:attrNameLst>
                                      </p:cBhvr>
                                      <p:to>
                                        <p:strVal val="visible"/>
                                      </p:to>
                                    </p:set>
                                    <p:animEffect transition="in" filter="box(in)">
                                      <p:cBhvr>
                                        <p:cTn id="7" dur="500"/>
                                        <p:tgtEl>
                                          <p:spTgt spid="88067">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8067">
                                            <p:txEl>
                                              <p:pRg st="4" end="4"/>
                                            </p:txEl>
                                          </p:spTgt>
                                        </p:tgtEl>
                                        <p:attrNameLst>
                                          <p:attrName>style.visibility</p:attrName>
                                        </p:attrNameLst>
                                      </p:cBhvr>
                                      <p:to>
                                        <p:strVal val="visible"/>
                                      </p:to>
                                    </p:set>
                                    <p:animEffect transition="in" filter="box(in)">
                                      <p:cBhvr>
                                        <p:cTn id="12" dur="500"/>
                                        <p:tgtEl>
                                          <p:spTgt spid="880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264D4-667A-4DD5-AF6E-0CEA1E5DA76C}"/>
              </a:ext>
            </a:extLst>
          </p:cNvPr>
          <p:cNvSpPr>
            <a:spLocks noGrp="1"/>
          </p:cNvSpPr>
          <p:nvPr>
            <p:ph type="title"/>
          </p:nvPr>
        </p:nvSpPr>
        <p:spPr/>
        <p:txBody>
          <a:bodyPr>
            <a:noAutofit/>
          </a:bodyPr>
          <a:lstStyle/>
          <a:p>
            <a:r>
              <a:rPr lang="en-US" sz="4000" dirty="0"/>
              <a:t>ESA lesson plan</a:t>
            </a:r>
            <a:br>
              <a:rPr lang="en-US" sz="4000" dirty="0"/>
            </a:br>
            <a:r>
              <a:rPr lang="en-US" sz="4000" dirty="0"/>
              <a:t>inductive approach</a:t>
            </a:r>
            <a:endParaRPr lang="en-US" sz="1600" dirty="0"/>
          </a:p>
        </p:txBody>
      </p:sp>
      <p:sp>
        <p:nvSpPr>
          <p:cNvPr id="3" name="Content Placeholder 2">
            <a:extLst>
              <a:ext uri="{FF2B5EF4-FFF2-40B4-BE49-F238E27FC236}">
                <a16:creationId xmlns:a16="http://schemas.microsoft.com/office/drawing/2014/main" id="{E1887952-E45D-4365-B74F-EEB85C02E366}"/>
              </a:ext>
            </a:extLst>
          </p:cNvPr>
          <p:cNvSpPr>
            <a:spLocks noGrp="1"/>
          </p:cNvSpPr>
          <p:nvPr>
            <p:ph idx="1"/>
          </p:nvPr>
        </p:nvSpPr>
        <p:spPr>
          <a:xfrm>
            <a:off x="0" y="1775191"/>
            <a:ext cx="9144000" cy="4625609"/>
          </a:xfrm>
        </p:spPr>
        <p:txBody>
          <a:bodyPr>
            <a:normAutofit/>
          </a:bodyPr>
          <a:lstStyle/>
          <a:p>
            <a:endParaRPr lang="en-US" sz="6600" b="1" dirty="0"/>
          </a:p>
          <a:p>
            <a:pPr marL="118872" indent="0">
              <a:buNone/>
            </a:pPr>
            <a:r>
              <a:rPr lang="en-US" sz="6600" b="1" dirty="0"/>
              <a:t>Engage Study Activate</a:t>
            </a:r>
          </a:p>
        </p:txBody>
      </p:sp>
    </p:spTree>
    <p:extLst>
      <p:ext uri="{BB962C8B-B14F-4D97-AF65-F5344CB8AC3E}">
        <p14:creationId xmlns:p14="http://schemas.microsoft.com/office/powerpoint/2010/main" val="27462552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322CC-F628-4D49-BEEC-C6C353326AEA}"/>
              </a:ext>
            </a:extLst>
          </p:cNvPr>
          <p:cNvSpPr>
            <a:spLocks noGrp="1"/>
          </p:cNvSpPr>
          <p:nvPr>
            <p:ph type="title"/>
          </p:nvPr>
        </p:nvSpPr>
        <p:spPr/>
        <p:txBody>
          <a:bodyPr/>
          <a:lstStyle/>
          <a:p>
            <a:r>
              <a:rPr lang="en-US" dirty="0"/>
              <a:t>Engage </a:t>
            </a:r>
          </a:p>
        </p:txBody>
      </p:sp>
      <p:sp>
        <p:nvSpPr>
          <p:cNvPr id="3" name="Content Placeholder 2">
            <a:extLst>
              <a:ext uri="{FF2B5EF4-FFF2-40B4-BE49-F238E27FC236}">
                <a16:creationId xmlns:a16="http://schemas.microsoft.com/office/drawing/2014/main" id="{C4C407BA-369C-4A43-B6F2-E71227F86F65}"/>
              </a:ext>
            </a:extLst>
          </p:cNvPr>
          <p:cNvSpPr>
            <a:spLocks noGrp="1"/>
          </p:cNvSpPr>
          <p:nvPr>
            <p:ph idx="1"/>
          </p:nvPr>
        </p:nvSpPr>
        <p:spPr/>
        <p:txBody>
          <a:bodyPr/>
          <a:lstStyle/>
          <a:p>
            <a:r>
              <a:rPr lang="en-US" dirty="0"/>
              <a:t>The teacher tries to arouse student’s interest.</a:t>
            </a:r>
          </a:p>
          <a:p>
            <a:r>
              <a:rPr lang="en-US" dirty="0"/>
              <a:t>Get them involved in the lesson.</a:t>
            </a:r>
          </a:p>
          <a:p>
            <a:endParaRPr lang="en-US" dirty="0"/>
          </a:p>
          <a:p>
            <a:r>
              <a:rPr lang="en-US" dirty="0"/>
              <a:t>If they are involved and interested, they will find the lesson more stimulating and fun.</a:t>
            </a:r>
          </a:p>
          <a:p>
            <a:endParaRPr lang="en-US" dirty="0"/>
          </a:p>
          <a:p>
            <a:r>
              <a:rPr lang="en-US" dirty="0"/>
              <a:t>Engage activities include</a:t>
            </a:r>
          </a:p>
          <a:p>
            <a:pPr marL="118872" indent="0">
              <a:buNone/>
            </a:pPr>
            <a:r>
              <a:rPr lang="en-US" dirty="0"/>
              <a:t>( games, discussion, music, pictures, stories, </a:t>
            </a:r>
            <a:r>
              <a:rPr lang="en-US" dirty="0" err="1"/>
              <a:t>etc</a:t>
            </a:r>
            <a:r>
              <a:rPr lang="en-US" dirty="0"/>
              <a:t>)</a:t>
            </a:r>
          </a:p>
          <a:p>
            <a:pPr marL="118872" indent="0">
              <a:buNone/>
            </a:pPr>
            <a:endParaRPr lang="en-US" dirty="0"/>
          </a:p>
        </p:txBody>
      </p:sp>
    </p:spTree>
    <p:extLst>
      <p:ext uri="{BB962C8B-B14F-4D97-AF65-F5344CB8AC3E}">
        <p14:creationId xmlns:p14="http://schemas.microsoft.com/office/powerpoint/2010/main" val="1942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44139-BEDD-4D1B-BD87-46FEDD82485C}"/>
              </a:ext>
            </a:extLst>
          </p:cNvPr>
          <p:cNvSpPr>
            <a:spLocks noGrp="1"/>
          </p:cNvSpPr>
          <p:nvPr>
            <p:ph type="title"/>
          </p:nvPr>
        </p:nvSpPr>
        <p:spPr/>
        <p:txBody>
          <a:bodyPr>
            <a:normAutofit fontScale="90000"/>
          </a:bodyPr>
          <a:lstStyle/>
          <a:p>
            <a:r>
              <a:rPr lang="en-US" sz="4800" dirty="0">
                <a:latin typeface="Arial" panose="020B0604020202020204" pitchFamily="34" charset="0"/>
                <a:ea typeface="Arial MT"/>
                <a:cs typeface="Arial MT"/>
              </a:rPr>
              <a:t>Engage</a:t>
            </a:r>
            <a:r>
              <a:rPr lang="en-US" sz="4800" dirty="0">
                <a:latin typeface="Arial MT"/>
                <a:ea typeface="Arial MT"/>
                <a:cs typeface="Arial MT"/>
              </a:rPr>
              <a:t/>
            </a:r>
            <a:br>
              <a:rPr lang="en-US" sz="4800" dirty="0">
                <a:latin typeface="Arial MT"/>
                <a:ea typeface="Arial MT"/>
                <a:cs typeface="Arial MT"/>
              </a:rPr>
            </a:br>
            <a:endParaRPr lang="en-US" dirty="0"/>
          </a:p>
        </p:txBody>
      </p:sp>
      <p:sp>
        <p:nvSpPr>
          <p:cNvPr id="3" name="Content Placeholder 2">
            <a:extLst>
              <a:ext uri="{FF2B5EF4-FFF2-40B4-BE49-F238E27FC236}">
                <a16:creationId xmlns:a16="http://schemas.microsoft.com/office/drawing/2014/main" id="{1BC5A900-1683-4661-A954-0925350CE92E}"/>
              </a:ext>
            </a:extLst>
          </p:cNvPr>
          <p:cNvSpPr>
            <a:spLocks noGrp="1"/>
          </p:cNvSpPr>
          <p:nvPr>
            <p:ph idx="1"/>
          </p:nvPr>
        </p:nvSpPr>
        <p:spPr>
          <a:xfrm>
            <a:off x="0" y="1408176"/>
            <a:ext cx="8229600" cy="5570937"/>
          </a:xfrm>
        </p:spPr>
        <p:txBody>
          <a:bodyPr>
            <a:normAutofit/>
          </a:bodyPr>
          <a:lstStyle/>
          <a:p>
            <a:pPr marL="0" marR="0" indent="0">
              <a:lnSpc>
                <a:spcPct val="120000"/>
              </a:lnSpc>
              <a:spcBef>
                <a:spcPts val="0"/>
              </a:spcBef>
              <a:spcAft>
                <a:spcPts val="0"/>
              </a:spcAft>
              <a:buNone/>
            </a:pPr>
            <a:r>
              <a:rPr lang="en-US" sz="2400" dirty="0">
                <a:effectLst/>
                <a:latin typeface="Arial MT"/>
                <a:ea typeface="Arial MT"/>
                <a:cs typeface="Arial MT"/>
              </a:rPr>
              <a:t>The</a:t>
            </a:r>
            <a:r>
              <a:rPr lang="en-US" sz="2400" spc="160" dirty="0">
                <a:effectLst/>
                <a:latin typeface="Arial MT"/>
                <a:ea typeface="Arial MT"/>
                <a:cs typeface="Arial MT"/>
              </a:rPr>
              <a:t> </a:t>
            </a:r>
            <a:r>
              <a:rPr lang="en-US" sz="2400" dirty="0">
                <a:effectLst/>
                <a:latin typeface="Arial MT"/>
                <a:ea typeface="Arial MT"/>
                <a:cs typeface="Arial MT"/>
              </a:rPr>
              <a:t>following</a:t>
            </a:r>
            <a:r>
              <a:rPr lang="en-US" sz="2400" spc="160" dirty="0">
                <a:effectLst/>
                <a:latin typeface="Arial MT"/>
                <a:ea typeface="Arial MT"/>
                <a:cs typeface="Arial MT"/>
              </a:rPr>
              <a:t> </a:t>
            </a:r>
            <a:r>
              <a:rPr lang="en-US" sz="2400" dirty="0">
                <a:effectLst/>
                <a:latin typeface="Arial MT"/>
                <a:ea typeface="Arial MT"/>
                <a:cs typeface="Arial MT"/>
              </a:rPr>
              <a:t>methods</a:t>
            </a:r>
            <a:r>
              <a:rPr lang="en-US" sz="2400" spc="165" dirty="0">
                <a:effectLst/>
                <a:latin typeface="Arial MT"/>
                <a:ea typeface="Arial MT"/>
                <a:cs typeface="Arial MT"/>
              </a:rPr>
              <a:t> </a:t>
            </a:r>
            <a:r>
              <a:rPr lang="en-US" sz="2400" dirty="0">
                <a:effectLst/>
                <a:latin typeface="Arial MT"/>
                <a:ea typeface="Arial MT"/>
                <a:cs typeface="Arial MT"/>
              </a:rPr>
              <a:t>can</a:t>
            </a:r>
            <a:r>
              <a:rPr lang="en-US" sz="2400" spc="160" dirty="0">
                <a:effectLst/>
                <a:latin typeface="Arial MT"/>
                <a:ea typeface="Arial MT"/>
                <a:cs typeface="Arial MT"/>
              </a:rPr>
              <a:t> </a:t>
            </a:r>
            <a:r>
              <a:rPr lang="en-US" sz="2400" dirty="0">
                <a:effectLst/>
                <a:latin typeface="Arial MT"/>
                <a:ea typeface="Arial MT"/>
                <a:cs typeface="Arial MT"/>
              </a:rPr>
              <a:t>all</a:t>
            </a:r>
            <a:r>
              <a:rPr lang="en-US" sz="2400" spc="160" dirty="0">
                <a:effectLst/>
                <a:latin typeface="Arial MT"/>
                <a:ea typeface="Arial MT"/>
                <a:cs typeface="Arial MT"/>
              </a:rPr>
              <a:t> </a:t>
            </a:r>
            <a:r>
              <a:rPr lang="en-US" sz="2400" dirty="0">
                <a:effectLst/>
                <a:latin typeface="Arial MT"/>
                <a:ea typeface="Arial MT"/>
                <a:cs typeface="Arial MT"/>
              </a:rPr>
              <a:t>be</a:t>
            </a:r>
            <a:r>
              <a:rPr lang="en-US" sz="2400" spc="165" dirty="0">
                <a:effectLst/>
                <a:latin typeface="Arial MT"/>
                <a:ea typeface="Arial MT"/>
                <a:cs typeface="Arial MT"/>
              </a:rPr>
              <a:t> </a:t>
            </a:r>
            <a:r>
              <a:rPr lang="en-US" sz="2400" dirty="0">
                <a:effectLst/>
                <a:latin typeface="Arial MT"/>
                <a:ea typeface="Arial MT"/>
                <a:cs typeface="Arial MT"/>
              </a:rPr>
              <a:t>used</a:t>
            </a:r>
            <a:r>
              <a:rPr lang="en-US" sz="2400" spc="160" dirty="0">
                <a:effectLst/>
                <a:latin typeface="Arial MT"/>
                <a:ea typeface="Arial MT"/>
                <a:cs typeface="Arial MT"/>
              </a:rPr>
              <a:t> </a:t>
            </a:r>
            <a:r>
              <a:rPr lang="en-US" sz="2400" dirty="0">
                <a:effectLst/>
                <a:latin typeface="Arial MT"/>
                <a:ea typeface="Arial MT"/>
                <a:cs typeface="Arial MT"/>
              </a:rPr>
              <a:t>to</a:t>
            </a:r>
            <a:r>
              <a:rPr lang="en-US" sz="2400" spc="165" dirty="0">
                <a:effectLst/>
                <a:latin typeface="Arial MT"/>
                <a:ea typeface="Arial MT"/>
                <a:cs typeface="Arial MT"/>
              </a:rPr>
              <a:t> </a:t>
            </a:r>
            <a:r>
              <a:rPr lang="en-US" sz="2400" dirty="0">
                <a:effectLst/>
                <a:latin typeface="Arial MT"/>
                <a:ea typeface="Arial MT"/>
                <a:cs typeface="Arial MT"/>
              </a:rPr>
              <a:t>help</a:t>
            </a:r>
            <a:r>
              <a:rPr lang="en-US" sz="2400" spc="165" dirty="0">
                <a:effectLst/>
                <a:latin typeface="Arial MT"/>
                <a:ea typeface="Arial MT"/>
                <a:cs typeface="Arial MT"/>
              </a:rPr>
              <a:t> </a:t>
            </a:r>
            <a:r>
              <a:rPr lang="en-US" sz="2400" dirty="0">
                <a:effectLst/>
                <a:latin typeface="Arial MT"/>
                <a:ea typeface="Arial MT"/>
                <a:cs typeface="Arial MT"/>
              </a:rPr>
              <a:t>engage</a:t>
            </a:r>
            <a:r>
              <a:rPr lang="en-US" sz="2400" spc="160" dirty="0">
                <a:effectLst/>
                <a:latin typeface="Arial MT"/>
                <a:ea typeface="Arial MT"/>
                <a:cs typeface="Arial MT"/>
              </a:rPr>
              <a:t> </a:t>
            </a:r>
            <a:r>
              <a:rPr lang="en-US" sz="2400" dirty="0">
                <a:effectLst/>
                <a:latin typeface="Arial MT"/>
                <a:ea typeface="Arial MT"/>
                <a:cs typeface="Arial MT"/>
              </a:rPr>
              <a:t>the</a:t>
            </a:r>
            <a:r>
              <a:rPr lang="en-US" sz="2400" spc="160" dirty="0">
                <a:effectLst/>
                <a:latin typeface="Arial MT"/>
                <a:ea typeface="Arial MT"/>
                <a:cs typeface="Arial MT"/>
              </a:rPr>
              <a:t> </a:t>
            </a:r>
            <a:r>
              <a:rPr lang="en-US" sz="2400" dirty="0">
                <a:effectLst/>
                <a:latin typeface="Arial MT"/>
                <a:ea typeface="Arial MT"/>
                <a:cs typeface="Arial MT"/>
              </a:rPr>
              <a:t>students</a:t>
            </a:r>
            <a:r>
              <a:rPr lang="en-US" sz="2400" spc="165" dirty="0">
                <a:effectLst/>
                <a:latin typeface="Arial MT"/>
                <a:ea typeface="Arial MT"/>
                <a:cs typeface="Arial MT"/>
              </a:rPr>
              <a:t> </a:t>
            </a:r>
            <a:r>
              <a:rPr lang="en-US" sz="2400" dirty="0">
                <a:effectLst/>
                <a:latin typeface="Arial MT"/>
                <a:ea typeface="Arial MT"/>
                <a:cs typeface="Arial MT"/>
              </a:rPr>
              <a:t>and</a:t>
            </a:r>
            <a:r>
              <a:rPr lang="en-US" sz="2400" spc="160" dirty="0">
                <a:effectLst/>
                <a:latin typeface="Arial MT"/>
                <a:ea typeface="Arial MT"/>
                <a:cs typeface="Arial MT"/>
              </a:rPr>
              <a:t> </a:t>
            </a:r>
            <a:r>
              <a:rPr lang="en-US" sz="2400" dirty="0">
                <a:effectLst/>
                <a:latin typeface="Arial MT"/>
                <a:ea typeface="Arial MT"/>
                <a:cs typeface="Arial MT"/>
              </a:rPr>
              <a:t>to</a:t>
            </a:r>
            <a:r>
              <a:rPr lang="en-US" sz="2400" spc="-320" dirty="0">
                <a:effectLst/>
                <a:latin typeface="Arial MT"/>
                <a:ea typeface="Arial MT"/>
                <a:cs typeface="Arial MT"/>
              </a:rPr>
              <a:t> </a:t>
            </a:r>
            <a:r>
              <a:rPr lang="en-US" sz="2400" dirty="0">
                <a:effectLst/>
                <a:latin typeface="Arial MT"/>
                <a:ea typeface="Arial MT"/>
                <a:cs typeface="Arial MT"/>
              </a:rPr>
              <a:t>elicit/explain meaning</a:t>
            </a:r>
          </a:p>
          <a:p>
            <a:pPr marL="0" marR="0" indent="0">
              <a:spcBef>
                <a:spcPts val="50"/>
              </a:spcBef>
              <a:spcAft>
                <a:spcPts val="0"/>
              </a:spcAft>
              <a:buNone/>
            </a:pPr>
            <a:r>
              <a:rPr lang="en-US" sz="2400" dirty="0">
                <a:effectLst/>
                <a:latin typeface="Arial MT"/>
                <a:ea typeface="Arial MT"/>
                <a:cs typeface="Arial MT"/>
              </a:rPr>
              <a:t> </a:t>
            </a: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2400" dirty="0">
                <a:effectLst/>
                <a:latin typeface="Arial MT"/>
                <a:ea typeface="Symbol" panose="05050102010706020507" pitchFamily="18" charset="2"/>
                <a:cs typeface="Symbol" panose="05050102010706020507" pitchFamily="18" charset="2"/>
              </a:rPr>
              <a:t>Realia</a:t>
            </a:r>
          </a:p>
          <a:p>
            <a:pPr marL="0" marR="0" indent="0">
              <a:spcBef>
                <a:spcPts val="45"/>
              </a:spcBef>
              <a:spcAft>
                <a:spcPts val="0"/>
              </a:spcAft>
              <a:buNone/>
            </a:pPr>
            <a:r>
              <a:rPr lang="en-US" sz="2400" dirty="0">
                <a:effectLst/>
                <a:latin typeface="Arial MT"/>
                <a:ea typeface="Arial MT"/>
                <a:cs typeface="Arial MT"/>
              </a:rPr>
              <a:t> </a:t>
            </a:r>
          </a:p>
          <a:p>
            <a:pPr marL="342900" marR="0" lvl="0" indent="-342900">
              <a:spcBef>
                <a:spcPts val="500"/>
              </a:spcBef>
              <a:spcAft>
                <a:spcPts val="0"/>
              </a:spcAft>
              <a:buSzPts val="1200"/>
              <a:buFont typeface="Symbol" panose="05050102010706020507" pitchFamily="18" charset="2"/>
              <a:buChar char=""/>
              <a:tabLst>
                <a:tab pos="315595" algn="l"/>
                <a:tab pos="316230" algn="l"/>
              </a:tabLst>
            </a:pPr>
            <a:r>
              <a:rPr lang="en-US" sz="2400" dirty="0">
                <a:effectLst/>
                <a:latin typeface="Arial MT"/>
                <a:ea typeface="Symbol" panose="05050102010706020507" pitchFamily="18" charset="2"/>
                <a:cs typeface="Symbol" panose="05050102010706020507" pitchFamily="18" charset="2"/>
              </a:rPr>
              <a:t>Mime</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and</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action</a:t>
            </a:r>
          </a:p>
          <a:p>
            <a:pPr marL="0" marR="0" indent="0">
              <a:spcBef>
                <a:spcPts val="20"/>
              </a:spcBef>
              <a:spcAft>
                <a:spcPts val="0"/>
              </a:spcAft>
              <a:buNone/>
            </a:pPr>
            <a:r>
              <a:rPr lang="en-US" sz="2400" dirty="0">
                <a:effectLst/>
                <a:latin typeface="Arial MT"/>
                <a:ea typeface="Arial MT"/>
                <a:cs typeface="Arial MT"/>
              </a:rPr>
              <a:t> </a:t>
            </a: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2400" dirty="0">
                <a:effectLst/>
                <a:latin typeface="Arial MT"/>
                <a:ea typeface="Symbol" panose="05050102010706020507" pitchFamily="18" charset="2"/>
                <a:cs typeface="Symbol" panose="05050102010706020507" pitchFamily="18" charset="2"/>
              </a:rPr>
              <a:t>Pictures</a:t>
            </a:r>
          </a:p>
          <a:p>
            <a:pPr marL="0" marR="0" indent="0">
              <a:spcBef>
                <a:spcPts val="30"/>
              </a:spcBef>
              <a:spcAft>
                <a:spcPts val="0"/>
              </a:spcAft>
              <a:buNone/>
            </a:pPr>
            <a:r>
              <a:rPr lang="en-US" sz="2400" dirty="0">
                <a:effectLst/>
                <a:latin typeface="Arial MT"/>
                <a:ea typeface="Arial MT"/>
                <a:cs typeface="Arial MT"/>
              </a:rPr>
              <a:t> </a:t>
            </a: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2400" dirty="0">
                <a:effectLst/>
                <a:latin typeface="Arial MT"/>
                <a:ea typeface="Symbol" panose="05050102010706020507" pitchFamily="18" charset="2"/>
                <a:cs typeface="Symbol" panose="05050102010706020507" pitchFamily="18" charset="2"/>
              </a:rPr>
              <a:t>Contrast</a:t>
            </a:r>
          </a:p>
          <a:p>
            <a:pPr marL="0" marR="0" indent="0">
              <a:spcBef>
                <a:spcPts val="20"/>
              </a:spcBef>
              <a:spcAft>
                <a:spcPts val="0"/>
              </a:spcAft>
              <a:buNone/>
            </a:pPr>
            <a:r>
              <a:rPr lang="en-US" sz="2400" dirty="0">
                <a:effectLst/>
                <a:latin typeface="Arial MT"/>
                <a:ea typeface="Arial MT"/>
                <a:cs typeface="Arial MT"/>
              </a:rPr>
              <a:t> </a:t>
            </a:r>
          </a:p>
          <a:p>
            <a:pPr marL="342900" marR="0" lvl="0" indent="-342900">
              <a:spcBef>
                <a:spcPts val="5"/>
              </a:spcBef>
              <a:spcAft>
                <a:spcPts val="0"/>
              </a:spcAft>
              <a:buSzPts val="1200"/>
              <a:buFont typeface="Symbol" panose="05050102010706020507" pitchFamily="18" charset="2"/>
              <a:buChar char=""/>
              <a:tabLst>
                <a:tab pos="315595" algn="l"/>
                <a:tab pos="316230" algn="l"/>
              </a:tabLst>
            </a:pPr>
            <a:r>
              <a:rPr lang="en-US" sz="2400" dirty="0">
                <a:effectLst/>
                <a:latin typeface="Arial MT"/>
                <a:ea typeface="Symbol" panose="05050102010706020507" pitchFamily="18" charset="2"/>
                <a:cs typeface="Symbol" panose="05050102010706020507" pitchFamily="18" charset="2"/>
              </a:rPr>
              <a:t>Discussion</a:t>
            </a:r>
          </a:p>
          <a:p>
            <a:pPr marL="0" marR="0" indent="0">
              <a:spcBef>
                <a:spcPts val="20"/>
              </a:spcBef>
              <a:spcAft>
                <a:spcPts val="0"/>
              </a:spcAft>
              <a:buNone/>
            </a:pPr>
            <a:r>
              <a:rPr lang="en-US" sz="2400" dirty="0">
                <a:effectLst/>
                <a:latin typeface="Arial MT"/>
                <a:ea typeface="Arial MT"/>
                <a:cs typeface="Arial MT"/>
              </a:rPr>
              <a:t> </a:t>
            </a: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2400" dirty="0">
                <a:effectLst/>
                <a:latin typeface="Arial MT"/>
                <a:ea typeface="Symbol" panose="05050102010706020507" pitchFamily="18" charset="2"/>
                <a:cs typeface="Symbol" panose="05050102010706020507" pitchFamily="18" charset="2"/>
              </a:rPr>
              <a:t>Discovery</a:t>
            </a:r>
          </a:p>
          <a:p>
            <a:endParaRPr lang="en-US" sz="4000" dirty="0"/>
          </a:p>
        </p:txBody>
      </p:sp>
      <p:grpSp>
        <p:nvGrpSpPr>
          <p:cNvPr id="9" name="Group 7">
            <a:extLst>
              <a:ext uri="{FF2B5EF4-FFF2-40B4-BE49-F238E27FC236}">
                <a16:creationId xmlns:a16="http://schemas.microsoft.com/office/drawing/2014/main" id="{0E8181C5-CCD4-46F7-8806-AF831A2E3AE9}"/>
              </a:ext>
            </a:extLst>
          </p:cNvPr>
          <p:cNvGrpSpPr>
            <a:grpSpLocks/>
          </p:cNvGrpSpPr>
          <p:nvPr/>
        </p:nvGrpSpPr>
        <p:grpSpPr bwMode="auto">
          <a:xfrm>
            <a:off x="4572000" y="3238044"/>
            <a:ext cx="3248025" cy="3208337"/>
            <a:chOff x="5359" y="27"/>
            <a:chExt cx="5115" cy="5054"/>
          </a:xfrm>
        </p:grpSpPr>
        <p:sp>
          <p:nvSpPr>
            <p:cNvPr id="10" name="Rectangle 8">
              <a:extLst>
                <a:ext uri="{FF2B5EF4-FFF2-40B4-BE49-F238E27FC236}">
                  <a16:creationId xmlns:a16="http://schemas.microsoft.com/office/drawing/2014/main" id="{7A0FEAB8-7C42-467B-9A48-048B3C4F09E7}"/>
                </a:ext>
              </a:extLst>
            </p:cNvPr>
            <p:cNvSpPr>
              <a:spLocks noChangeArrowheads="1"/>
            </p:cNvSpPr>
            <p:nvPr/>
          </p:nvSpPr>
          <p:spPr bwMode="auto">
            <a:xfrm>
              <a:off x="6056" y="897"/>
              <a:ext cx="3861" cy="36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9">
              <a:extLst>
                <a:ext uri="{FF2B5EF4-FFF2-40B4-BE49-F238E27FC236}">
                  <a16:creationId xmlns:a16="http://schemas.microsoft.com/office/drawing/2014/main" id="{51DB757D-A1CC-4113-854A-F3EB2185D522}"/>
                </a:ext>
              </a:extLst>
            </p:cNvPr>
            <p:cNvSpPr>
              <a:spLocks noChangeArrowheads="1"/>
            </p:cNvSpPr>
            <p:nvPr/>
          </p:nvSpPr>
          <p:spPr bwMode="auto">
            <a:xfrm>
              <a:off x="6097" y="938"/>
              <a:ext cx="3780" cy="3551"/>
            </a:xfrm>
            <a:prstGeom prst="rect">
              <a:avLst/>
            </a:prstGeom>
            <a:solidFill>
              <a:srgbClr val="9A7E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058" name="Picture 10">
              <a:extLst>
                <a:ext uri="{FF2B5EF4-FFF2-40B4-BE49-F238E27FC236}">
                  <a16:creationId xmlns:a16="http://schemas.microsoft.com/office/drawing/2014/main" id="{92BFFBB2-52CD-4A5B-84B5-E03340C41367}"/>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59" y="26"/>
              <a:ext cx="5115" cy="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749044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A1797-D76C-446E-B64F-1959F35CEA4F}"/>
              </a:ext>
            </a:extLst>
          </p:cNvPr>
          <p:cNvSpPr>
            <a:spLocks noGrp="1"/>
          </p:cNvSpPr>
          <p:nvPr>
            <p:ph type="title"/>
          </p:nvPr>
        </p:nvSpPr>
        <p:spPr/>
        <p:txBody>
          <a:bodyPr/>
          <a:lstStyle/>
          <a:p>
            <a:r>
              <a:rPr lang="en-US" dirty="0"/>
              <a:t>Study </a:t>
            </a:r>
          </a:p>
        </p:txBody>
      </p:sp>
      <p:sp>
        <p:nvSpPr>
          <p:cNvPr id="3" name="Content Placeholder 2">
            <a:extLst>
              <a:ext uri="{FF2B5EF4-FFF2-40B4-BE49-F238E27FC236}">
                <a16:creationId xmlns:a16="http://schemas.microsoft.com/office/drawing/2014/main" id="{C73D9323-EF2A-4020-9131-65A1A139776B}"/>
              </a:ext>
            </a:extLst>
          </p:cNvPr>
          <p:cNvSpPr>
            <a:spLocks noGrp="1"/>
          </p:cNvSpPr>
          <p:nvPr>
            <p:ph idx="1"/>
          </p:nvPr>
        </p:nvSpPr>
        <p:spPr/>
        <p:txBody>
          <a:bodyPr>
            <a:normAutofit fontScale="92500" lnSpcReduction="20000"/>
          </a:bodyPr>
          <a:lstStyle/>
          <a:p>
            <a:r>
              <a:rPr lang="en-US" dirty="0"/>
              <a:t>These activities are those where the students will focus on the language and how it is constructed. </a:t>
            </a:r>
          </a:p>
          <a:p>
            <a:r>
              <a:rPr lang="en-US" dirty="0"/>
              <a:t>Sometimes the teacher will explain the language, at other times the teacher will want the students to discover it for themselves. They may work in groups  studying a text for vocabulary etc. </a:t>
            </a:r>
          </a:p>
          <a:p>
            <a:r>
              <a:rPr lang="en-US" dirty="0"/>
              <a:t>In short, study means any stage where the students will be focused on the construction of the language.</a:t>
            </a:r>
          </a:p>
        </p:txBody>
      </p:sp>
    </p:spTree>
    <p:extLst>
      <p:ext uri="{BB962C8B-B14F-4D97-AF65-F5344CB8AC3E}">
        <p14:creationId xmlns:p14="http://schemas.microsoft.com/office/powerpoint/2010/main" val="319900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665E2D5-C5CA-4273-A73C-93B6B4183508}"/>
              </a:ext>
            </a:extLst>
          </p:cNvPr>
          <p:cNvSpPr>
            <a:spLocks noGrp="1" noChangeArrowheads="1"/>
          </p:cNvSpPr>
          <p:nvPr>
            <p:ph type="title"/>
          </p:nvPr>
        </p:nvSpPr>
        <p:spPr/>
        <p:txBody>
          <a:bodyPr/>
          <a:lstStyle/>
          <a:p>
            <a:pPr eaLnBrk="1" hangingPunct="1"/>
            <a:r>
              <a:rPr lang="en-GB" altLang="en-US"/>
              <a:t>Attitudes to teaching grammar</a:t>
            </a:r>
          </a:p>
        </p:txBody>
      </p:sp>
      <p:sp>
        <p:nvSpPr>
          <p:cNvPr id="4099" name="Rectangle 3">
            <a:extLst>
              <a:ext uri="{FF2B5EF4-FFF2-40B4-BE49-F238E27FC236}">
                <a16:creationId xmlns:a16="http://schemas.microsoft.com/office/drawing/2014/main" id="{4B5AB562-57A2-4A37-BDF0-3E09BB6FD2DF}"/>
              </a:ext>
            </a:extLst>
          </p:cNvPr>
          <p:cNvSpPr>
            <a:spLocks noGrp="1" noChangeArrowheads="1"/>
          </p:cNvSpPr>
          <p:nvPr>
            <p:ph type="body" idx="1"/>
          </p:nvPr>
        </p:nvSpPr>
        <p:spPr>
          <a:xfrm>
            <a:off x="457200" y="1600200"/>
            <a:ext cx="8229600" cy="4924425"/>
          </a:xfrm>
        </p:spPr>
        <p:txBody>
          <a:bodyPr/>
          <a:lstStyle/>
          <a:p>
            <a:pPr eaLnBrk="1" hangingPunct="1"/>
            <a:r>
              <a:rPr lang="en-GB" altLang="en-US" sz="2400" dirty="0"/>
              <a:t>‘</a:t>
            </a:r>
            <a:r>
              <a:rPr lang="en-GB" altLang="en-US" sz="2400" i="1" dirty="0"/>
              <a:t>There is no doubt that a knowledge  - implicit or explicit – of grammatical rules is essential for the mastery of a language</a:t>
            </a:r>
            <a:r>
              <a:rPr lang="en-GB" altLang="en-US" sz="2400" dirty="0"/>
              <a:t>’</a:t>
            </a:r>
            <a:r>
              <a:rPr lang="en-GB" altLang="en-US" dirty="0"/>
              <a:t> </a:t>
            </a:r>
            <a:r>
              <a:rPr lang="en-GB" altLang="en-US" sz="2000" dirty="0"/>
              <a:t>(Penny Ur)</a:t>
            </a:r>
          </a:p>
          <a:p>
            <a:pPr eaLnBrk="1" hangingPunct="1">
              <a:buFont typeface="Wingdings" panose="05000000000000000000" pitchFamily="2" charset="2"/>
              <a:buNone/>
            </a:pPr>
            <a:endParaRPr lang="en-GB" altLang="en-US" sz="800" dirty="0"/>
          </a:p>
          <a:p>
            <a:pPr eaLnBrk="1" hangingPunct="1"/>
            <a:r>
              <a:rPr lang="en-GB" altLang="en-US" sz="2400" i="1" dirty="0"/>
              <a:t>‘The effects of grammar teaching appear to be peripheral (minor) and fragile</a:t>
            </a:r>
            <a:r>
              <a:rPr lang="en-GB" altLang="en-US" sz="2400" dirty="0"/>
              <a:t>’</a:t>
            </a:r>
            <a:r>
              <a:rPr lang="en-GB" altLang="en-US" dirty="0"/>
              <a:t> </a:t>
            </a:r>
            <a:r>
              <a:rPr lang="en-GB" altLang="en-US" sz="2000" dirty="0"/>
              <a:t>(Steven Krashen)</a:t>
            </a:r>
          </a:p>
          <a:p>
            <a:pPr eaLnBrk="1" hangingPunct="1">
              <a:buFont typeface="Wingdings" panose="05000000000000000000" pitchFamily="2" charset="2"/>
              <a:buNone/>
            </a:pPr>
            <a:endParaRPr lang="en-GB" altLang="en-US" sz="800" dirty="0"/>
          </a:p>
          <a:p>
            <a:pPr eaLnBrk="1" hangingPunct="1"/>
            <a:r>
              <a:rPr lang="en-GB" altLang="en-US" sz="2400" i="1" dirty="0"/>
              <a:t>‘A sound knowledge of grammar is essential if pupils are going to use English creatively’</a:t>
            </a:r>
            <a:r>
              <a:rPr lang="en-GB" altLang="en-US" sz="2000" dirty="0"/>
              <a:t>    (Tom Hutchinson)</a:t>
            </a:r>
          </a:p>
          <a:p>
            <a:pPr eaLnBrk="1" hangingPunct="1">
              <a:buFont typeface="Wingdings" panose="05000000000000000000" pitchFamily="2" charset="2"/>
              <a:buNone/>
            </a:pPr>
            <a:endParaRPr lang="en-GB" altLang="en-US" sz="800" dirty="0"/>
          </a:p>
          <a:p>
            <a:pPr eaLnBrk="1" hangingPunct="1"/>
            <a:r>
              <a:rPr lang="en-GB" altLang="en-US" sz="2400" i="1" dirty="0"/>
              <a:t>‘Grammar is not the basis for language acquisition, and the balance of linguistic research clearly invalidates any view to the contrary.’</a:t>
            </a:r>
            <a:r>
              <a:rPr lang="en-GB" altLang="en-US" sz="2000" dirty="0"/>
              <a:t> (Michael Lewis)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arn(inVertic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barn(inVertical)">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barn(inVertical)">
                                      <p:cBhvr>
                                        <p:cTn id="17" dur="5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Effect transition="in" filter="barn(inVertical)">
                                      <p:cBhvr>
                                        <p:cTn id="22"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9F110-4C3D-4BF0-BF2E-A0B42D668E1B}"/>
              </a:ext>
            </a:extLst>
          </p:cNvPr>
          <p:cNvSpPr>
            <a:spLocks noGrp="1"/>
          </p:cNvSpPr>
          <p:nvPr>
            <p:ph type="title"/>
          </p:nvPr>
        </p:nvSpPr>
        <p:spPr/>
        <p:txBody>
          <a:bodyPr>
            <a:normAutofit fontScale="90000"/>
          </a:bodyPr>
          <a:lstStyle/>
          <a:p>
            <a:r>
              <a:rPr lang="en-US" sz="4800" b="1" dirty="0">
                <a:effectLst/>
                <a:latin typeface="Arial" panose="020B0604020202020204" pitchFamily="34" charset="0"/>
                <a:ea typeface="Arial" panose="020B0604020202020204" pitchFamily="34" charset="0"/>
              </a:rPr>
              <a:t>Study</a:t>
            </a:r>
            <a:br>
              <a:rPr lang="en-US" sz="4800" b="1"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9A079BB9-8D9B-4F5A-86EF-049A57F8A796}"/>
              </a:ext>
            </a:extLst>
          </p:cNvPr>
          <p:cNvSpPr>
            <a:spLocks noGrp="1"/>
          </p:cNvSpPr>
          <p:nvPr>
            <p:ph idx="1"/>
          </p:nvPr>
        </p:nvSpPr>
        <p:spPr>
          <a:xfrm>
            <a:off x="0" y="1408176"/>
            <a:ext cx="8686800" cy="5449823"/>
          </a:xfrm>
        </p:spPr>
        <p:txBody>
          <a:bodyPr>
            <a:normAutofit/>
          </a:bodyPr>
          <a:lstStyle/>
          <a:p>
            <a:pPr marL="0" marR="0" indent="0">
              <a:spcBef>
                <a:spcPts val="25"/>
              </a:spcBef>
              <a:spcAft>
                <a:spcPts val="0"/>
              </a:spcAft>
              <a:buNone/>
            </a:pPr>
            <a:endParaRPr lang="en-US" sz="1800" dirty="0">
              <a:effectLst/>
              <a:latin typeface="Arial MT"/>
              <a:ea typeface="Arial MT"/>
              <a:cs typeface="Arial MT"/>
            </a:endParaRPr>
          </a:p>
          <a:p>
            <a:pPr marL="86995" marR="0">
              <a:spcBef>
                <a:spcPts val="5"/>
              </a:spcBef>
              <a:spcAft>
                <a:spcPts val="0"/>
              </a:spcAft>
            </a:pPr>
            <a:r>
              <a:rPr lang="en-US" sz="1800" dirty="0">
                <a:effectLst/>
                <a:latin typeface="Arial MT"/>
                <a:ea typeface="Arial MT"/>
                <a:cs typeface="Arial MT"/>
              </a:rPr>
              <a:t>Study</a:t>
            </a:r>
            <a:r>
              <a:rPr lang="en-US" sz="1800" spc="-30" dirty="0">
                <a:effectLst/>
                <a:latin typeface="Arial MT"/>
                <a:ea typeface="Arial MT"/>
                <a:cs typeface="Arial MT"/>
              </a:rPr>
              <a:t> </a:t>
            </a:r>
            <a:r>
              <a:rPr lang="en-US" sz="1800" dirty="0">
                <a:effectLst/>
                <a:latin typeface="Arial MT"/>
                <a:ea typeface="Arial MT"/>
                <a:cs typeface="Arial MT"/>
              </a:rPr>
              <a:t>activities</a:t>
            </a:r>
            <a:r>
              <a:rPr lang="en-US" sz="1800" spc="-30" dirty="0">
                <a:effectLst/>
                <a:latin typeface="Arial MT"/>
                <a:ea typeface="Arial MT"/>
                <a:cs typeface="Arial MT"/>
              </a:rPr>
              <a:t> </a:t>
            </a:r>
            <a:r>
              <a:rPr lang="en-US" sz="1800" dirty="0">
                <a:effectLst/>
                <a:latin typeface="Arial MT"/>
                <a:ea typeface="Arial MT"/>
                <a:cs typeface="Arial MT"/>
              </a:rPr>
              <a:t>can</a:t>
            </a:r>
            <a:r>
              <a:rPr lang="en-US" sz="1800" spc="-25" dirty="0">
                <a:effectLst/>
                <a:latin typeface="Arial MT"/>
                <a:ea typeface="Arial MT"/>
                <a:cs typeface="Arial MT"/>
              </a:rPr>
              <a:t> </a:t>
            </a:r>
            <a:r>
              <a:rPr lang="en-US" sz="1800" dirty="0">
                <a:effectLst/>
                <a:latin typeface="Arial MT"/>
                <a:ea typeface="Arial MT"/>
                <a:cs typeface="Arial MT"/>
              </a:rPr>
              <a:t>include:</a:t>
            </a:r>
          </a:p>
          <a:p>
            <a:pPr marL="0" marR="0" indent="0">
              <a:spcBef>
                <a:spcPts val="35"/>
              </a:spcBef>
              <a:spcAft>
                <a:spcPts val="0"/>
              </a:spcAft>
              <a:buNone/>
            </a:pPr>
            <a:r>
              <a:rPr lang="en-US" sz="1800" dirty="0">
                <a:effectLst/>
                <a:latin typeface="Arial MT"/>
                <a:ea typeface="Arial MT"/>
                <a:cs typeface="Arial MT"/>
              </a:rPr>
              <a:t> </a:t>
            </a: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1800" dirty="0">
                <a:effectLst/>
                <a:latin typeface="Arial MT"/>
                <a:ea typeface="Symbol" panose="05050102010706020507" pitchFamily="18" charset="2"/>
                <a:cs typeface="Symbol" panose="05050102010706020507" pitchFamily="18" charset="2"/>
              </a:rPr>
              <a:t>Gap-fill</a:t>
            </a:r>
            <a:r>
              <a:rPr lang="en-US" sz="1800" spc="-3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exercises</a:t>
            </a:r>
          </a:p>
          <a:p>
            <a:pPr marL="0" marR="0" indent="0">
              <a:spcBef>
                <a:spcPts val="20"/>
              </a:spcBef>
              <a:spcAft>
                <a:spcPts val="0"/>
              </a:spcAft>
              <a:buNone/>
            </a:pPr>
            <a:r>
              <a:rPr lang="en-US" sz="1800" dirty="0">
                <a:effectLst/>
                <a:latin typeface="Arial MT"/>
                <a:ea typeface="Arial MT"/>
                <a:cs typeface="Arial MT"/>
              </a:rPr>
              <a:t> </a:t>
            </a:r>
          </a:p>
          <a:p>
            <a:pPr marL="342900" marR="0" lvl="0" indent="-342900">
              <a:spcBef>
                <a:spcPts val="5"/>
              </a:spcBef>
              <a:spcAft>
                <a:spcPts val="0"/>
              </a:spcAft>
              <a:buSzPts val="1200"/>
              <a:buFont typeface="Symbol" panose="05050102010706020507" pitchFamily="18" charset="2"/>
              <a:buChar char=""/>
              <a:tabLst>
                <a:tab pos="315595" algn="l"/>
                <a:tab pos="316230" algn="l"/>
              </a:tabLst>
            </a:pPr>
            <a:r>
              <a:rPr lang="en-US" sz="1800" dirty="0">
                <a:effectLst/>
                <a:latin typeface="Arial MT"/>
                <a:ea typeface="Symbol" panose="05050102010706020507" pitchFamily="18" charset="2"/>
                <a:cs typeface="Symbol" panose="05050102010706020507" pitchFamily="18" charset="2"/>
              </a:rPr>
              <a:t>Word</a:t>
            </a:r>
            <a:r>
              <a:rPr lang="en-US" sz="1800" spc="-30"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searches</a:t>
            </a:r>
          </a:p>
          <a:p>
            <a:pPr marL="0" marR="0" indent="0">
              <a:spcBef>
                <a:spcPts val="25"/>
              </a:spcBef>
              <a:spcAft>
                <a:spcPts val="0"/>
              </a:spcAft>
              <a:buNone/>
            </a:pPr>
            <a:r>
              <a:rPr lang="en-US" sz="1800" dirty="0">
                <a:effectLst/>
                <a:latin typeface="Arial MT"/>
                <a:ea typeface="Arial MT"/>
                <a:cs typeface="Arial MT"/>
              </a:rPr>
              <a:t> </a:t>
            </a: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1800" dirty="0">
                <a:effectLst/>
                <a:latin typeface="Arial MT"/>
                <a:ea typeface="Symbol" panose="05050102010706020507" pitchFamily="18" charset="2"/>
                <a:cs typeface="Symbol" panose="05050102010706020507" pitchFamily="18" charset="2"/>
              </a:rPr>
              <a:t>Crosswords</a:t>
            </a:r>
          </a:p>
          <a:p>
            <a:pPr marL="0" marR="0" indent="0">
              <a:spcBef>
                <a:spcPts val="25"/>
              </a:spcBef>
              <a:spcAft>
                <a:spcPts val="0"/>
              </a:spcAft>
              <a:buNone/>
            </a:pPr>
            <a:r>
              <a:rPr lang="en-US" sz="1800" dirty="0">
                <a:effectLst/>
                <a:latin typeface="Arial MT"/>
                <a:ea typeface="Arial MT"/>
                <a:cs typeface="Arial MT"/>
              </a:rPr>
              <a:t> </a:t>
            </a: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1800" dirty="0">
                <a:effectLst/>
                <a:latin typeface="Arial MT"/>
                <a:ea typeface="Symbol" panose="05050102010706020507" pitchFamily="18" charset="2"/>
                <a:cs typeface="Symbol" panose="05050102010706020507" pitchFamily="18" charset="2"/>
              </a:rPr>
              <a:t>Matching</a:t>
            </a:r>
            <a:r>
              <a:rPr lang="en-US" sz="1800" spc="-40"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exercises</a:t>
            </a:r>
          </a:p>
          <a:p>
            <a:pPr marL="0" marR="0" indent="0">
              <a:spcBef>
                <a:spcPts val="25"/>
              </a:spcBef>
              <a:spcAft>
                <a:spcPts val="0"/>
              </a:spcAft>
              <a:buNone/>
            </a:pPr>
            <a:r>
              <a:rPr lang="en-US" sz="1800" dirty="0">
                <a:effectLst/>
                <a:latin typeface="Arial MT"/>
                <a:ea typeface="Arial MT"/>
                <a:cs typeface="Arial MT"/>
              </a:rPr>
              <a:t> </a:t>
            </a:r>
          </a:p>
          <a:p>
            <a:pPr marL="342900" marR="0" lvl="0" indent="-342900">
              <a:spcBef>
                <a:spcPts val="5"/>
              </a:spcBef>
              <a:spcAft>
                <a:spcPts val="0"/>
              </a:spcAft>
              <a:buSzPts val="1200"/>
              <a:buFont typeface="Symbol" panose="05050102010706020507" pitchFamily="18" charset="2"/>
              <a:buChar char=""/>
              <a:tabLst>
                <a:tab pos="315595" algn="l"/>
                <a:tab pos="316230" algn="l"/>
              </a:tabLst>
            </a:pPr>
            <a:r>
              <a:rPr lang="en-US" sz="1800" dirty="0">
                <a:effectLst/>
                <a:latin typeface="Arial MT"/>
                <a:ea typeface="Symbol" panose="05050102010706020507" pitchFamily="18" charset="2"/>
                <a:cs typeface="Symbol" panose="05050102010706020507" pitchFamily="18" charset="2"/>
              </a:rPr>
              <a:t>Example</a:t>
            </a:r>
            <a:r>
              <a:rPr lang="en-US" sz="1800" spc="-3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sentences</a:t>
            </a:r>
          </a:p>
          <a:p>
            <a:pPr marL="0" marR="0" indent="0">
              <a:spcBef>
                <a:spcPts val="20"/>
              </a:spcBef>
              <a:spcAft>
                <a:spcPts val="0"/>
              </a:spcAft>
              <a:buNone/>
            </a:pPr>
            <a:r>
              <a:rPr lang="en-US" sz="1800" dirty="0">
                <a:effectLst/>
                <a:latin typeface="Arial MT"/>
                <a:ea typeface="Arial MT"/>
                <a:cs typeface="Arial MT"/>
              </a:rPr>
              <a:t> </a:t>
            </a: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1800" dirty="0">
                <a:effectLst/>
                <a:latin typeface="Arial MT"/>
                <a:ea typeface="Symbol" panose="05050102010706020507" pitchFamily="18" charset="2"/>
                <a:cs typeface="Symbol" panose="05050102010706020507" pitchFamily="18" charset="2"/>
              </a:rPr>
              <a:t>Pronunciation</a:t>
            </a:r>
            <a:r>
              <a:rPr lang="en-US" sz="1800" spc="-30"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exercises</a:t>
            </a:r>
            <a:r>
              <a:rPr lang="en-US" sz="1800" spc="-30"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such</a:t>
            </a:r>
            <a:r>
              <a:rPr lang="en-US" sz="1800" spc="-30"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as</a:t>
            </a:r>
            <a:r>
              <a:rPr lang="en-US" sz="1800" spc="-2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drilling</a:t>
            </a:r>
          </a:p>
          <a:p>
            <a:pPr marL="0" marR="0" indent="0">
              <a:spcBef>
                <a:spcPts val="20"/>
              </a:spcBef>
              <a:spcAft>
                <a:spcPts val="0"/>
              </a:spcAft>
              <a:buNone/>
            </a:pPr>
            <a:r>
              <a:rPr lang="en-US" sz="1800" dirty="0">
                <a:effectLst/>
                <a:latin typeface="Arial MT"/>
                <a:ea typeface="Arial MT"/>
                <a:cs typeface="Arial MT"/>
              </a:rPr>
              <a:t> </a:t>
            </a:r>
          </a:p>
          <a:p>
            <a:pPr marL="342900" marR="0" lvl="0" indent="-342900">
              <a:spcBef>
                <a:spcPts val="5"/>
              </a:spcBef>
              <a:spcAft>
                <a:spcPts val="0"/>
              </a:spcAft>
              <a:buSzPts val="1200"/>
              <a:buFont typeface="Symbol" panose="05050102010706020507" pitchFamily="18" charset="2"/>
              <a:buChar char=""/>
              <a:tabLst>
                <a:tab pos="315595" algn="l"/>
                <a:tab pos="316230" algn="l"/>
              </a:tabLst>
            </a:pPr>
            <a:r>
              <a:rPr lang="en-US" sz="1800" dirty="0">
                <a:effectLst/>
                <a:latin typeface="Arial MT"/>
                <a:ea typeface="Symbol" panose="05050102010706020507" pitchFamily="18" charset="2"/>
                <a:cs typeface="Symbol" panose="05050102010706020507" pitchFamily="18" charset="2"/>
              </a:rPr>
              <a:t>Study</a:t>
            </a:r>
            <a:r>
              <a:rPr lang="en-US" sz="1800" spc="-1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from</a:t>
            </a:r>
            <a:r>
              <a:rPr lang="en-US" sz="1800" spc="-20"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texts</a:t>
            </a:r>
            <a:r>
              <a:rPr lang="en-US" sz="1800" spc="-1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and</a:t>
            </a:r>
            <a:r>
              <a:rPr lang="en-US" sz="1800" spc="-1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dialogues</a:t>
            </a:r>
          </a:p>
          <a:p>
            <a:endParaRPr lang="en-US" dirty="0"/>
          </a:p>
        </p:txBody>
      </p:sp>
    </p:spTree>
    <p:extLst>
      <p:ext uri="{BB962C8B-B14F-4D97-AF65-F5344CB8AC3E}">
        <p14:creationId xmlns:p14="http://schemas.microsoft.com/office/powerpoint/2010/main" val="8731762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C0EAE-D4EF-42FD-BDC5-F6597ADDFECF}"/>
              </a:ext>
            </a:extLst>
          </p:cNvPr>
          <p:cNvSpPr>
            <a:spLocks noGrp="1"/>
          </p:cNvSpPr>
          <p:nvPr>
            <p:ph type="title"/>
          </p:nvPr>
        </p:nvSpPr>
        <p:spPr/>
        <p:txBody>
          <a:bodyPr/>
          <a:lstStyle/>
          <a:p>
            <a:r>
              <a:rPr lang="en-US" dirty="0"/>
              <a:t>Activate</a:t>
            </a:r>
          </a:p>
        </p:txBody>
      </p:sp>
      <p:sp>
        <p:nvSpPr>
          <p:cNvPr id="3" name="Content Placeholder 2">
            <a:extLst>
              <a:ext uri="{FF2B5EF4-FFF2-40B4-BE49-F238E27FC236}">
                <a16:creationId xmlns:a16="http://schemas.microsoft.com/office/drawing/2014/main" id="{DC247A1C-36A3-4951-AA1C-D944B4AC822D}"/>
              </a:ext>
            </a:extLst>
          </p:cNvPr>
          <p:cNvSpPr>
            <a:spLocks noGrp="1"/>
          </p:cNvSpPr>
          <p:nvPr>
            <p:ph idx="1"/>
          </p:nvPr>
        </p:nvSpPr>
        <p:spPr/>
        <p:txBody>
          <a:bodyPr/>
          <a:lstStyle/>
          <a:p>
            <a:r>
              <a:rPr lang="en-US" dirty="0"/>
              <a:t>This is the stage where the students are encouraged to use any/all of the language they know as freely and communicatively as possible.</a:t>
            </a:r>
          </a:p>
          <a:p>
            <a:r>
              <a:rPr lang="en-US" dirty="0"/>
              <a:t>The focus is on fluency rather than accuracy.</a:t>
            </a:r>
          </a:p>
          <a:p>
            <a:endParaRPr lang="en-US" dirty="0"/>
          </a:p>
          <a:p>
            <a:r>
              <a:rPr lang="en-US" dirty="0"/>
              <a:t>Typical activate activities include role plays, games, discussion, story telling etc.</a:t>
            </a:r>
          </a:p>
        </p:txBody>
      </p:sp>
    </p:spTree>
    <p:extLst>
      <p:ext uri="{BB962C8B-B14F-4D97-AF65-F5344CB8AC3E}">
        <p14:creationId xmlns:p14="http://schemas.microsoft.com/office/powerpoint/2010/main" val="28645986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772C-7D89-45BD-AF3A-407708D92726}"/>
              </a:ext>
            </a:extLst>
          </p:cNvPr>
          <p:cNvSpPr>
            <a:spLocks noGrp="1"/>
          </p:cNvSpPr>
          <p:nvPr>
            <p:ph type="title"/>
          </p:nvPr>
        </p:nvSpPr>
        <p:spPr/>
        <p:txBody>
          <a:bodyPr/>
          <a:lstStyle/>
          <a:p>
            <a:r>
              <a:rPr lang="en-US" sz="4800" dirty="0">
                <a:latin typeface="Arial" panose="020B0604020202020204" pitchFamily="34" charset="0"/>
                <a:ea typeface="Arial" panose="020B0604020202020204" pitchFamily="34" charset="0"/>
              </a:rPr>
              <a:t>Activate</a:t>
            </a:r>
            <a:endParaRPr lang="en-US" dirty="0"/>
          </a:p>
        </p:txBody>
      </p:sp>
      <p:sp>
        <p:nvSpPr>
          <p:cNvPr id="3" name="Content Placeholder 2">
            <a:extLst>
              <a:ext uri="{FF2B5EF4-FFF2-40B4-BE49-F238E27FC236}">
                <a16:creationId xmlns:a16="http://schemas.microsoft.com/office/drawing/2014/main" id="{FAE6085F-A47F-4BA0-877A-CC00275B6AA1}"/>
              </a:ext>
            </a:extLst>
          </p:cNvPr>
          <p:cNvSpPr>
            <a:spLocks noGrp="1"/>
          </p:cNvSpPr>
          <p:nvPr>
            <p:ph idx="1"/>
          </p:nvPr>
        </p:nvSpPr>
        <p:spPr>
          <a:xfrm>
            <a:off x="457200" y="1775191"/>
            <a:ext cx="8229600" cy="4927361"/>
          </a:xfrm>
        </p:spPr>
        <p:txBody>
          <a:bodyPr>
            <a:normAutofit/>
          </a:bodyPr>
          <a:lstStyle/>
          <a:p>
            <a:pPr marL="0" marR="0" indent="0">
              <a:spcBef>
                <a:spcPts val="0"/>
              </a:spcBef>
              <a:spcAft>
                <a:spcPts val="0"/>
              </a:spcAft>
              <a:buNone/>
            </a:pPr>
            <a:r>
              <a:rPr lang="en-US" sz="1800" dirty="0">
                <a:effectLst/>
                <a:latin typeface="Arial MT"/>
                <a:ea typeface="Arial MT"/>
                <a:cs typeface="Arial MT"/>
              </a:rPr>
              <a:t>The</a:t>
            </a:r>
            <a:r>
              <a:rPr lang="en-US" sz="1800" spc="-25" dirty="0">
                <a:effectLst/>
                <a:latin typeface="Arial MT"/>
                <a:ea typeface="Arial MT"/>
                <a:cs typeface="Arial MT"/>
              </a:rPr>
              <a:t> </a:t>
            </a:r>
            <a:r>
              <a:rPr lang="en-US" sz="1800" dirty="0">
                <a:effectLst/>
                <a:latin typeface="Arial MT"/>
                <a:ea typeface="Arial MT"/>
                <a:cs typeface="Arial MT"/>
              </a:rPr>
              <a:t>activate</a:t>
            </a:r>
            <a:r>
              <a:rPr lang="en-US" sz="1800" spc="-25" dirty="0">
                <a:effectLst/>
                <a:latin typeface="Arial MT"/>
                <a:ea typeface="Arial MT"/>
                <a:cs typeface="Arial MT"/>
              </a:rPr>
              <a:t> </a:t>
            </a:r>
            <a:r>
              <a:rPr lang="en-US" sz="1800" dirty="0">
                <a:effectLst/>
                <a:latin typeface="Arial MT"/>
                <a:ea typeface="Arial MT"/>
                <a:cs typeface="Arial MT"/>
              </a:rPr>
              <a:t>stage</a:t>
            </a:r>
            <a:r>
              <a:rPr lang="en-US" sz="1800" spc="-20" dirty="0">
                <a:effectLst/>
                <a:latin typeface="Arial MT"/>
                <a:ea typeface="Arial MT"/>
                <a:cs typeface="Arial MT"/>
              </a:rPr>
              <a:t> </a:t>
            </a:r>
            <a:r>
              <a:rPr lang="en-US" sz="1800" dirty="0">
                <a:effectLst/>
                <a:latin typeface="Arial MT"/>
                <a:ea typeface="Arial MT"/>
                <a:cs typeface="Arial MT"/>
              </a:rPr>
              <a:t>of</a:t>
            </a:r>
            <a:r>
              <a:rPr lang="en-US" sz="1800" spc="-25" dirty="0">
                <a:effectLst/>
                <a:latin typeface="Arial MT"/>
                <a:ea typeface="Arial MT"/>
                <a:cs typeface="Arial MT"/>
              </a:rPr>
              <a:t> </a:t>
            </a:r>
            <a:r>
              <a:rPr lang="en-US" sz="1800" dirty="0">
                <a:effectLst/>
                <a:latin typeface="Arial MT"/>
                <a:ea typeface="Arial MT"/>
                <a:cs typeface="Arial MT"/>
              </a:rPr>
              <a:t>a</a:t>
            </a:r>
            <a:r>
              <a:rPr lang="en-US" sz="1800" spc="-25" dirty="0">
                <a:effectLst/>
                <a:latin typeface="Arial MT"/>
                <a:ea typeface="Arial MT"/>
                <a:cs typeface="Arial MT"/>
              </a:rPr>
              <a:t> </a:t>
            </a:r>
            <a:r>
              <a:rPr lang="en-US" sz="1800" dirty="0">
                <a:effectLst/>
                <a:latin typeface="Arial MT"/>
                <a:ea typeface="Arial MT"/>
                <a:cs typeface="Arial MT"/>
              </a:rPr>
              <a:t>vocabulary</a:t>
            </a:r>
            <a:r>
              <a:rPr lang="en-US" sz="1800" spc="-20" dirty="0">
                <a:effectLst/>
                <a:latin typeface="Arial MT"/>
                <a:ea typeface="Arial MT"/>
                <a:cs typeface="Arial MT"/>
              </a:rPr>
              <a:t> </a:t>
            </a:r>
            <a:r>
              <a:rPr lang="en-US" sz="1800" dirty="0">
                <a:effectLst/>
                <a:latin typeface="Arial MT"/>
                <a:ea typeface="Arial MT"/>
                <a:cs typeface="Arial MT"/>
              </a:rPr>
              <a:t>lesson</a:t>
            </a:r>
            <a:r>
              <a:rPr lang="en-US" sz="1800" spc="-25" dirty="0">
                <a:effectLst/>
                <a:latin typeface="Arial MT"/>
                <a:ea typeface="Arial MT"/>
                <a:cs typeface="Arial MT"/>
              </a:rPr>
              <a:t> </a:t>
            </a:r>
            <a:r>
              <a:rPr lang="en-US" sz="1800" dirty="0">
                <a:effectLst/>
                <a:latin typeface="Arial MT"/>
                <a:ea typeface="Arial MT"/>
                <a:cs typeface="Arial MT"/>
              </a:rPr>
              <a:t>may</a:t>
            </a:r>
            <a:r>
              <a:rPr lang="en-US" sz="1800" spc="-25" dirty="0">
                <a:effectLst/>
                <a:latin typeface="Arial MT"/>
                <a:ea typeface="Arial MT"/>
                <a:cs typeface="Arial MT"/>
              </a:rPr>
              <a:t> </a:t>
            </a:r>
            <a:r>
              <a:rPr lang="en-US" sz="1800" dirty="0">
                <a:effectLst/>
                <a:latin typeface="Arial MT"/>
                <a:ea typeface="Arial MT"/>
                <a:cs typeface="Arial MT"/>
              </a:rPr>
              <a:t>include</a:t>
            </a:r>
            <a:r>
              <a:rPr lang="en-US" sz="1800" spc="-20" dirty="0">
                <a:effectLst/>
                <a:latin typeface="Arial MT"/>
                <a:ea typeface="Arial MT"/>
                <a:cs typeface="Arial MT"/>
              </a:rPr>
              <a:t> </a:t>
            </a:r>
            <a:r>
              <a:rPr lang="en-US" sz="1800" dirty="0">
                <a:effectLst/>
                <a:latin typeface="Arial MT"/>
                <a:ea typeface="Arial MT"/>
                <a:cs typeface="Arial MT"/>
              </a:rPr>
              <a:t>such</a:t>
            </a:r>
            <a:r>
              <a:rPr lang="en-US" sz="1800" spc="-25" dirty="0">
                <a:effectLst/>
                <a:latin typeface="Arial MT"/>
                <a:ea typeface="Arial MT"/>
                <a:cs typeface="Arial MT"/>
              </a:rPr>
              <a:t> </a:t>
            </a:r>
            <a:r>
              <a:rPr lang="en-US" sz="1800" dirty="0">
                <a:effectLst/>
                <a:latin typeface="Arial MT"/>
                <a:ea typeface="Arial MT"/>
                <a:cs typeface="Arial MT"/>
              </a:rPr>
              <a:t>activities</a:t>
            </a:r>
            <a:r>
              <a:rPr lang="en-US" sz="1800" spc="-20" dirty="0">
                <a:effectLst/>
                <a:latin typeface="Arial MT"/>
                <a:ea typeface="Arial MT"/>
                <a:cs typeface="Arial MT"/>
              </a:rPr>
              <a:t> </a:t>
            </a:r>
            <a:r>
              <a:rPr lang="en-US" sz="1800" dirty="0">
                <a:effectLst/>
                <a:latin typeface="Arial MT"/>
                <a:ea typeface="Arial MT"/>
                <a:cs typeface="Arial MT"/>
              </a:rPr>
              <a:t>as:</a:t>
            </a:r>
          </a:p>
          <a:p>
            <a:pPr marL="0" marR="0" indent="0">
              <a:spcBef>
                <a:spcPts val="40"/>
              </a:spcBef>
              <a:spcAft>
                <a:spcPts val="0"/>
              </a:spcAft>
              <a:buNone/>
            </a:pPr>
            <a:r>
              <a:rPr lang="en-US" sz="2400" dirty="0">
                <a:effectLst/>
                <a:latin typeface="Arial MT"/>
                <a:ea typeface="Arial MT"/>
                <a:cs typeface="Arial MT"/>
              </a:rPr>
              <a:t> </a:t>
            </a:r>
            <a:endParaRPr lang="en-US" sz="1800" dirty="0">
              <a:effectLst/>
              <a:latin typeface="Arial MT"/>
              <a:ea typeface="Arial MT"/>
              <a:cs typeface="Arial MT"/>
            </a:endParaRPr>
          </a:p>
          <a:p>
            <a:pPr marL="742950" marR="0" lvl="1" indent="-285750">
              <a:spcBef>
                <a:spcPts val="0"/>
              </a:spcBef>
              <a:spcAft>
                <a:spcPts val="0"/>
              </a:spcAft>
              <a:buSzPts val="1200"/>
              <a:buFont typeface="Symbol" panose="05050102010706020507" pitchFamily="18" charset="2"/>
              <a:buChar char=""/>
              <a:tabLst>
                <a:tab pos="544195" algn="l"/>
                <a:tab pos="544830" algn="l"/>
              </a:tabLst>
            </a:pPr>
            <a:r>
              <a:rPr lang="en-US" sz="1800" dirty="0">
                <a:effectLst/>
                <a:latin typeface="Arial MT"/>
                <a:ea typeface="Symbol" panose="05050102010706020507" pitchFamily="18" charset="2"/>
                <a:cs typeface="Symbol" panose="05050102010706020507" pitchFamily="18" charset="2"/>
              </a:rPr>
              <a:t>Open</a:t>
            </a:r>
            <a:r>
              <a:rPr lang="en-US" sz="1800" spc="-30"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class,</a:t>
            </a:r>
            <a:r>
              <a:rPr lang="en-US" sz="1800" spc="-2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small</a:t>
            </a:r>
            <a:r>
              <a:rPr lang="en-US" sz="1800" spc="-2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group</a:t>
            </a:r>
            <a:r>
              <a:rPr lang="en-US" sz="1800" spc="-2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or</a:t>
            </a:r>
            <a:r>
              <a:rPr lang="en-US" sz="1800" spc="-2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pair</a:t>
            </a:r>
            <a:r>
              <a:rPr lang="en-US" sz="1800" spc="-2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discussion</a:t>
            </a:r>
            <a:endParaRPr lang="en-US" sz="1600" dirty="0">
              <a:effectLst/>
              <a:latin typeface="Arial MT"/>
              <a:ea typeface="Symbol" panose="05050102010706020507" pitchFamily="18" charset="2"/>
              <a:cs typeface="Symbol" panose="05050102010706020507" pitchFamily="18" charset="2"/>
            </a:endParaRPr>
          </a:p>
          <a:p>
            <a:pPr marL="0" marR="0" indent="0">
              <a:spcBef>
                <a:spcPts val="20"/>
              </a:spcBef>
              <a:spcAft>
                <a:spcPts val="0"/>
              </a:spcAft>
              <a:buNone/>
            </a:pPr>
            <a:r>
              <a:rPr lang="en-US" sz="2400" dirty="0">
                <a:effectLst/>
                <a:latin typeface="Arial MT"/>
                <a:ea typeface="Arial MT"/>
                <a:cs typeface="Arial MT"/>
              </a:rPr>
              <a:t> </a:t>
            </a:r>
            <a:endParaRPr lang="en-US" sz="1800" dirty="0">
              <a:effectLst/>
              <a:latin typeface="Arial MT"/>
              <a:ea typeface="Arial MT"/>
              <a:cs typeface="Arial MT"/>
            </a:endParaRPr>
          </a:p>
          <a:p>
            <a:pPr marL="742950" marR="0" lvl="1" indent="-285750">
              <a:spcBef>
                <a:spcPts val="0"/>
              </a:spcBef>
              <a:spcAft>
                <a:spcPts val="0"/>
              </a:spcAft>
              <a:buSzPts val="1200"/>
              <a:buFont typeface="Symbol" panose="05050102010706020507" pitchFamily="18" charset="2"/>
              <a:buChar char=""/>
              <a:tabLst>
                <a:tab pos="544195" algn="l"/>
                <a:tab pos="544830" algn="l"/>
              </a:tabLst>
            </a:pPr>
            <a:r>
              <a:rPr lang="en-US" sz="1800" dirty="0">
                <a:effectLst/>
                <a:latin typeface="Arial MT"/>
                <a:ea typeface="Symbol" panose="05050102010706020507" pitchFamily="18" charset="2"/>
                <a:cs typeface="Symbol" panose="05050102010706020507" pitchFamily="18" charset="2"/>
              </a:rPr>
              <a:t>Role-play</a:t>
            </a:r>
            <a:endParaRPr lang="en-US" sz="1600" dirty="0">
              <a:effectLst/>
              <a:latin typeface="Arial MT"/>
              <a:ea typeface="Symbol" panose="05050102010706020507" pitchFamily="18" charset="2"/>
              <a:cs typeface="Symbol" panose="05050102010706020507" pitchFamily="18" charset="2"/>
            </a:endParaRPr>
          </a:p>
          <a:p>
            <a:pPr marL="0" marR="0" indent="0">
              <a:spcBef>
                <a:spcPts val="30"/>
              </a:spcBef>
              <a:spcAft>
                <a:spcPts val="0"/>
              </a:spcAft>
              <a:buNone/>
            </a:pPr>
            <a:r>
              <a:rPr lang="en-US" sz="2400" dirty="0">
                <a:effectLst/>
                <a:latin typeface="Arial MT"/>
                <a:ea typeface="Arial MT"/>
                <a:cs typeface="Arial MT"/>
              </a:rPr>
              <a:t> </a:t>
            </a:r>
            <a:endParaRPr lang="en-US" sz="1800" dirty="0">
              <a:effectLst/>
              <a:latin typeface="Arial MT"/>
              <a:ea typeface="Arial MT"/>
              <a:cs typeface="Arial MT"/>
            </a:endParaRPr>
          </a:p>
          <a:p>
            <a:pPr marL="742950" marR="0" lvl="1" indent="-285750">
              <a:spcBef>
                <a:spcPts val="0"/>
              </a:spcBef>
              <a:spcAft>
                <a:spcPts val="0"/>
              </a:spcAft>
              <a:buSzPts val="1200"/>
              <a:buFont typeface="Symbol" panose="05050102010706020507" pitchFamily="18" charset="2"/>
              <a:buChar char=""/>
              <a:tabLst>
                <a:tab pos="544195" algn="l"/>
                <a:tab pos="544830" algn="l"/>
              </a:tabLst>
            </a:pPr>
            <a:r>
              <a:rPr lang="en-US" sz="1800" dirty="0">
                <a:effectLst/>
                <a:latin typeface="Arial MT"/>
                <a:ea typeface="Symbol" panose="05050102010706020507" pitchFamily="18" charset="2"/>
                <a:cs typeface="Symbol" panose="05050102010706020507" pitchFamily="18" charset="2"/>
              </a:rPr>
              <a:t>Simulation</a:t>
            </a:r>
            <a:endParaRPr lang="en-US" sz="1600" dirty="0">
              <a:effectLst/>
              <a:latin typeface="Arial MT"/>
              <a:ea typeface="Symbol" panose="05050102010706020507" pitchFamily="18" charset="2"/>
              <a:cs typeface="Symbol" panose="05050102010706020507" pitchFamily="18" charset="2"/>
            </a:endParaRPr>
          </a:p>
          <a:p>
            <a:pPr marL="0" marR="0" indent="0">
              <a:spcBef>
                <a:spcPts val="20"/>
              </a:spcBef>
              <a:spcAft>
                <a:spcPts val="0"/>
              </a:spcAft>
              <a:buNone/>
            </a:pPr>
            <a:r>
              <a:rPr lang="en-US" sz="2400" dirty="0">
                <a:effectLst/>
                <a:latin typeface="Arial MT"/>
                <a:ea typeface="Arial MT"/>
                <a:cs typeface="Arial MT"/>
              </a:rPr>
              <a:t> </a:t>
            </a:r>
            <a:endParaRPr lang="en-US" sz="1800" dirty="0">
              <a:effectLst/>
              <a:latin typeface="Arial MT"/>
              <a:ea typeface="Arial MT"/>
              <a:cs typeface="Arial MT"/>
            </a:endParaRPr>
          </a:p>
          <a:p>
            <a:pPr marL="742950" marR="0" lvl="1" indent="-285750">
              <a:spcBef>
                <a:spcPts val="5"/>
              </a:spcBef>
              <a:spcAft>
                <a:spcPts val="0"/>
              </a:spcAft>
              <a:buSzPts val="1200"/>
              <a:buFont typeface="Symbol" panose="05050102010706020507" pitchFamily="18" charset="2"/>
              <a:buChar char=""/>
              <a:tabLst>
                <a:tab pos="544195" algn="l"/>
                <a:tab pos="544830" algn="l"/>
              </a:tabLst>
            </a:pPr>
            <a:r>
              <a:rPr lang="en-US" sz="1800" dirty="0">
                <a:effectLst/>
                <a:latin typeface="Arial MT"/>
                <a:ea typeface="Symbol" panose="05050102010706020507" pitchFamily="18" charset="2"/>
                <a:cs typeface="Symbol" panose="05050102010706020507" pitchFamily="18" charset="2"/>
              </a:rPr>
              <a:t>Story</a:t>
            </a:r>
            <a:r>
              <a:rPr lang="en-US" sz="1800" spc="-30"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building</a:t>
            </a:r>
            <a:endParaRPr lang="en-US" sz="1600" dirty="0">
              <a:effectLst/>
              <a:latin typeface="Arial MT"/>
              <a:ea typeface="Symbol" panose="05050102010706020507" pitchFamily="18" charset="2"/>
              <a:cs typeface="Symbol" panose="05050102010706020507" pitchFamily="18" charset="2"/>
            </a:endParaRPr>
          </a:p>
          <a:p>
            <a:pPr marL="0" marR="0" indent="0">
              <a:spcBef>
                <a:spcPts val="25"/>
              </a:spcBef>
              <a:spcAft>
                <a:spcPts val="0"/>
              </a:spcAft>
              <a:buNone/>
            </a:pPr>
            <a:r>
              <a:rPr lang="en-US" sz="2400" dirty="0">
                <a:effectLst/>
                <a:latin typeface="Arial MT"/>
                <a:ea typeface="Arial MT"/>
                <a:cs typeface="Arial MT"/>
              </a:rPr>
              <a:t> </a:t>
            </a:r>
            <a:endParaRPr lang="en-US" sz="1800" dirty="0">
              <a:effectLst/>
              <a:latin typeface="Arial MT"/>
              <a:ea typeface="Arial MT"/>
              <a:cs typeface="Arial MT"/>
            </a:endParaRPr>
          </a:p>
          <a:p>
            <a:pPr marL="742950" marR="0" lvl="1" indent="-285750">
              <a:spcBef>
                <a:spcPts val="0"/>
              </a:spcBef>
              <a:spcAft>
                <a:spcPts val="0"/>
              </a:spcAft>
              <a:buSzPts val="1200"/>
              <a:buFont typeface="Symbol" panose="05050102010706020507" pitchFamily="18" charset="2"/>
              <a:buChar char=""/>
              <a:tabLst>
                <a:tab pos="544195" algn="l"/>
                <a:tab pos="544830" algn="l"/>
              </a:tabLst>
            </a:pPr>
            <a:r>
              <a:rPr lang="en-US" sz="1800" dirty="0">
                <a:effectLst/>
                <a:latin typeface="Arial MT"/>
                <a:ea typeface="Symbol" panose="05050102010706020507" pitchFamily="18" charset="2"/>
                <a:cs typeface="Symbol" panose="05050102010706020507" pitchFamily="18" charset="2"/>
              </a:rPr>
              <a:t>Material</a:t>
            </a:r>
            <a:r>
              <a:rPr lang="en-US" sz="1800" spc="-40"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production</a:t>
            </a:r>
            <a:r>
              <a:rPr lang="en-US" sz="1800" spc="-3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task</a:t>
            </a:r>
            <a:r>
              <a:rPr lang="en-US" sz="1800" spc="-35"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(poster,</a:t>
            </a:r>
            <a:r>
              <a:rPr lang="en-US" sz="1800" spc="-40"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advertisement,</a:t>
            </a:r>
            <a:r>
              <a:rPr lang="en-US" sz="1800" spc="-40" dirty="0">
                <a:effectLst/>
                <a:latin typeface="Arial MT"/>
                <a:ea typeface="Symbol" panose="05050102010706020507" pitchFamily="18" charset="2"/>
                <a:cs typeface="Symbol" panose="05050102010706020507" pitchFamily="18" charset="2"/>
              </a:rPr>
              <a:t> </a:t>
            </a:r>
            <a:r>
              <a:rPr lang="en-US" sz="1800" dirty="0">
                <a:effectLst/>
                <a:latin typeface="Arial MT"/>
                <a:ea typeface="Symbol" panose="05050102010706020507" pitchFamily="18" charset="2"/>
                <a:cs typeface="Symbol" panose="05050102010706020507" pitchFamily="18" charset="2"/>
              </a:rPr>
              <a:t>etc.)</a:t>
            </a:r>
            <a:endParaRPr lang="en-US" sz="1600" dirty="0">
              <a:effectLst/>
              <a:latin typeface="Arial MT"/>
              <a:ea typeface="Symbol" panose="05050102010706020507" pitchFamily="18" charset="2"/>
              <a:cs typeface="Symbol" panose="05050102010706020507" pitchFamily="18" charset="2"/>
            </a:endParaRPr>
          </a:p>
          <a:p>
            <a:pPr marL="0" marR="0" indent="0">
              <a:spcBef>
                <a:spcPts val="25"/>
              </a:spcBef>
              <a:spcAft>
                <a:spcPts val="0"/>
              </a:spcAft>
              <a:buNone/>
            </a:pPr>
            <a:r>
              <a:rPr lang="en-US" sz="2400" dirty="0">
                <a:effectLst/>
                <a:latin typeface="Arial MT"/>
                <a:ea typeface="Arial MT"/>
                <a:cs typeface="Arial MT"/>
              </a:rPr>
              <a:t> </a:t>
            </a:r>
            <a:endParaRPr lang="en-US" sz="1800" dirty="0">
              <a:effectLst/>
              <a:latin typeface="Arial MT"/>
              <a:ea typeface="Arial MT"/>
              <a:cs typeface="Arial MT"/>
            </a:endParaRPr>
          </a:p>
          <a:p>
            <a:pPr marL="742950" marR="0" lvl="1" indent="-285750">
              <a:spcBef>
                <a:spcPts val="0"/>
              </a:spcBef>
              <a:spcAft>
                <a:spcPts val="0"/>
              </a:spcAft>
              <a:buSzPts val="1200"/>
              <a:buFont typeface="Symbol" panose="05050102010706020507" pitchFamily="18" charset="2"/>
              <a:buChar char=""/>
              <a:tabLst>
                <a:tab pos="544195" algn="l"/>
                <a:tab pos="544830" algn="l"/>
              </a:tabLst>
            </a:pPr>
            <a:r>
              <a:rPr lang="en-US" sz="1800" dirty="0">
                <a:effectLst/>
                <a:latin typeface="Arial MT"/>
                <a:ea typeface="Symbol" panose="05050102010706020507" pitchFamily="18" charset="2"/>
                <a:cs typeface="Symbol" panose="05050102010706020507" pitchFamily="18" charset="2"/>
              </a:rPr>
              <a:t>Debate</a:t>
            </a:r>
            <a:endParaRPr lang="en-US" sz="1600" dirty="0">
              <a:effectLst/>
              <a:latin typeface="Arial MT"/>
              <a:ea typeface="Symbol" panose="05050102010706020507" pitchFamily="18" charset="2"/>
              <a:cs typeface="Symbol" panose="05050102010706020507" pitchFamily="18" charset="2"/>
            </a:endParaRPr>
          </a:p>
          <a:p>
            <a:endParaRPr lang="en-US" sz="4400" dirty="0"/>
          </a:p>
        </p:txBody>
      </p:sp>
    </p:spTree>
    <p:extLst>
      <p:ext uri="{BB962C8B-B14F-4D97-AF65-F5344CB8AC3E}">
        <p14:creationId xmlns:p14="http://schemas.microsoft.com/office/powerpoint/2010/main" val="43877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FBF41-EE1E-4BDE-BC2E-ECD6FA510277}"/>
              </a:ext>
            </a:extLst>
          </p:cNvPr>
          <p:cNvSpPr>
            <a:spLocks noGrp="1"/>
          </p:cNvSpPr>
          <p:nvPr>
            <p:ph type="title"/>
          </p:nvPr>
        </p:nvSpPr>
        <p:spPr/>
        <p:txBody>
          <a:bodyPr>
            <a:noAutofit/>
          </a:bodyPr>
          <a:lstStyle/>
          <a:p>
            <a:r>
              <a:rPr lang="en-US" sz="3200" i="1" dirty="0">
                <a:latin typeface="Arial" panose="020B0604020202020204" pitchFamily="34" charset="0"/>
                <a:ea typeface="Arial" panose="020B0604020202020204" pitchFamily="34" charset="0"/>
              </a:rPr>
              <a:t>What</a:t>
            </a:r>
            <a:r>
              <a:rPr lang="en-US" sz="3200" i="1" spc="-20" dirty="0">
                <a:latin typeface="Arial" panose="020B0604020202020204" pitchFamily="34" charset="0"/>
                <a:ea typeface="Arial" panose="020B0604020202020204" pitchFamily="34" charset="0"/>
              </a:rPr>
              <a:t> </a:t>
            </a:r>
            <a:r>
              <a:rPr lang="en-US" sz="3200" i="1" dirty="0">
                <a:latin typeface="Arial" panose="020B0604020202020204" pitchFamily="34" charset="0"/>
                <a:ea typeface="Arial" panose="020B0604020202020204" pitchFamily="34" charset="0"/>
              </a:rPr>
              <a:t>do</a:t>
            </a:r>
            <a:r>
              <a:rPr lang="en-US" sz="3200" i="1" spc="-15" dirty="0">
                <a:latin typeface="Arial" panose="020B0604020202020204" pitchFamily="34" charset="0"/>
                <a:ea typeface="Arial" panose="020B0604020202020204" pitchFamily="34" charset="0"/>
              </a:rPr>
              <a:t> </a:t>
            </a:r>
            <a:r>
              <a:rPr lang="en-US" sz="3200" i="1" dirty="0">
                <a:latin typeface="Arial" panose="020B0604020202020204" pitchFamily="34" charset="0"/>
                <a:ea typeface="Arial" panose="020B0604020202020204" pitchFamily="34" charset="0"/>
              </a:rPr>
              <a:t>students</a:t>
            </a:r>
            <a:r>
              <a:rPr lang="en-US" sz="3200" i="1" spc="-20" dirty="0">
                <a:latin typeface="Arial" panose="020B0604020202020204" pitchFamily="34" charset="0"/>
                <a:ea typeface="Arial" panose="020B0604020202020204" pitchFamily="34" charset="0"/>
              </a:rPr>
              <a:t> </a:t>
            </a:r>
            <a:r>
              <a:rPr lang="en-US" sz="3200" i="1" dirty="0">
                <a:latin typeface="Arial" panose="020B0604020202020204" pitchFamily="34" charset="0"/>
                <a:ea typeface="Arial" panose="020B0604020202020204" pitchFamily="34" charset="0"/>
              </a:rPr>
              <a:t>need</a:t>
            </a:r>
            <a:r>
              <a:rPr lang="en-US" sz="3200" i="1" spc="-15" dirty="0">
                <a:latin typeface="Arial" panose="020B0604020202020204" pitchFamily="34" charset="0"/>
                <a:ea typeface="Arial" panose="020B0604020202020204" pitchFamily="34" charset="0"/>
              </a:rPr>
              <a:t> </a:t>
            </a:r>
            <a:r>
              <a:rPr lang="en-US" sz="3200" i="1" dirty="0">
                <a:latin typeface="Arial" panose="020B0604020202020204" pitchFamily="34" charset="0"/>
                <a:ea typeface="Arial" panose="020B0604020202020204" pitchFamily="34" charset="0"/>
              </a:rPr>
              <a:t>to</a:t>
            </a:r>
            <a:r>
              <a:rPr lang="en-US" sz="3200" i="1" spc="-20" dirty="0">
                <a:latin typeface="Arial" panose="020B0604020202020204" pitchFamily="34" charset="0"/>
                <a:ea typeface="Arial" panose="020B0604020202020204" pitchFamily="34" charset="0"/>
              </a:rPr>
              <a:t> </a:t>
            </a:r>
            <a:r>
              <a:rPr lang="en-US" sz="3200" i="1" dirty="0">
                <a:latin typeface="Arial" panose="020B0604020202020204" pitchFamily="34" charset="0"/>
                <a:ea typeface="Arial" panose="020B0604020202020204" pitchFamily="34" charset="0"/>
              </a:rPr>
              <a:t>know</a:t>
            </a:r>
            <a:r>
              <a:rPr lang="en-US" sz="3200" i="1" spc="-15" dirty="0">
                <a:latin typeface="Arial" panose="020B0604020202020204" pitchFamily="34" charset="0"/>
                <a:ea typeface="Arial" panose="020B0604020202020204" pitchFamily="34" charset="0"/>
              </a:rPr>
              <a:t> </a:t>
            </a:r>
            <a:r>
              <a:rPr lang="en-US" sz="3200" i="1" dirty="0">
                <a:latin typeface="Arial" panose="020B0604020202020204" pitchFamily="34" charset="0"/>
                <a:ea typeface="Arial" panose="020B0604020202020204" pitchFamily="34" charset="0"/>
              </a:rPr>
              <a:t>about</a:t>
            </a:r>
            <a:r>
              <a:rPr lang="en-US" sz="3200" i="1" spc="-15" dirty="0">
                <a:latin typeface="Arial" panose="020B0604020202020204" pitchFamily="34" charset="0"/>
                <a:ea typeface="Arial" panose="020B0604020202020204" pitchFamily="34" charset="0"/>
              </a:rPr>
              <a:t> </a:t>
            </a:r>
            <a:r>
              <a:rPr lang="en-US" sz="3200" i="1" dirty="0">
                <a:latin typeface="Arial" panose="020B0604020202020204" pitchFamily="34" charset="0"/>
                <a:ea typeface="Arial" panose="020B0604020202020204" pitchFamily="34" charset="0"/>
              </a:rPr>
              <a:t>a</a:t>
            </a:r>
            <a:r>
              <a:rPr lang="en-US" sz="3200" i="1" spc="-20" dirty="0">
                <a:latin typeface="Arial" panose="020B0604020202020204" pitchFamily="34" charset="0"/>
                <a:ea typeface="Arial" panose="020B0604020202020204" pitchFamily="34" charset="0"/>
              </a:rPr>
              <a:t> </a:t>
            </a:r>
            <a:r>
              <a:rPr lang="en-US" sz="3200" i="1" dirty="0">
                <a:latin typeface="Arial" panose="020B0604020202020204" pitchFamily="34" charset="0"/>
                <a:ea typeface="Arial" panose="020B0604020202020204" pitchFamily="34" charset="0"/>
              </a:rPr>
              <a:t>vocabulary</a:t>
            </a:r>
            <a:r>
              <a:rPr lang="en-US" sz="3200" i="1" spc="-15" dirty="0">
                <a:latin typeface="Arial" panose="020B0604020202020204" pitchFamily="34" charset="0"/>
                <a:ea typeface="Arial" panose="020B0604020202020204" pitchFamily="34" charset="0"/>
              </a:rPr>
              <a:t> </a:t>
            </a:r>
            <a:r>
              <a:rPr lang="en-US" sz="3200" i="1" dirty="0">
                <a:latin typeface="Arial" panose="020B0604020202020204" pitchFamily="34" charset="0"/>
                <a:ea typeface="Arial" panose="020B0604020202020204" pitchFamily="34" charset="0"/>
              </a:rPr>
              <a:t>item?</a:t>
            </a:r>
            <a:br>
              <a:rPr lang="en-US" sz="3200" i="1" dirty="0">
                <a:latin typeface="Arial" panose="020B0604020202020204" pitchFamily="34" charset="0"/>
                <a:ea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E13C49A1-CD3D-4415-BD01-243CFF8864E3}"/>
              </a:ext>
            </a:extLst>
          </p:cNvPr>
          <p:cNvSpPr>
            <a:spLocks noGrp="1"/>
          </p:cNvSpPr>
          <p:nvPr>
            <p:ph idx="1"/>
          </p:nvPr>
        </p:nvSpPr>
        <p:spPr/>
        <p:txBody>
          <a:bodyPr>
            <a:normAutofit/>
          </a:bodyPr>
          <a:lstStyle/>
          <a:p>
            <a:pPr marL="0" marR="0">
              <a:spcBef>
                <a:spcPts val="0"/>
              </a:spcBef>
              <a:spcAft>
                <a:spcPts val="0"/>
              </a:spcAft>
            </a:pPr>
            <a:r>
              <a:rPr lang="en-US" sz="2400" b="1" i="1" dirty="0">
                <a:effectLst/>
                <a:latin typeface="Arial" panose="020B0604020202020204" pitchFamily="34" charset="0"/>
                <a:ea typeface="Arial MT"/>
                <a:cs typeface="Arial MT"/>
              </a:rPr>
              <a:t> </a:t>
            </a:r>
            <a:r>
              <a:rPr lang="en-US" sz="2400" dirty="0">
                <a:effectLst/>
                <a:latin typeface="Arial MT"/>
                <a:ea typeface="Symbol" panose="05050102010706020507" pitchFamily="18" charset="2"/>
                <a:cs typeface="Symbol" panose="05050102010706020507" pitchFamily="18" charset="2"/>
              </a:rPr>
              <a:t>Meaning</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what</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it</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means</a:t>
            </a:r>
          </a:p>
          <a:p>
            <a:pPr marL="0" marR="0" indent="0">
              <a:spcBef>
                <a:spcPts val="20"/>
              </a:spcBef>
              <a:spcAft>
                <a:spcPts val="0"/>
              </a:spcAft>
              <a:buNone/>
            </a:pPr>
            <a:endParaRPr lang="en-US" sz="2400" dirty="0">
              <a:effectLst/>
              <a:latin typeface="Arial MT"/>
              <a:ea typeface="Arial MT"/>
              <a:cs typeface="Arial MT"/>
            </a:endParaRP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2400" dirty="0">
                <a:effectLst/>
                <a:latin typeface="Arial MT"/>
                <a:ea typeface="Symbol" panose="05050102010706020507" pitchFamily="18" charset="2"/>
                <a:cs typeface="Symbol" panose="05050102010706020507" pitchFamily="18" charset="2"/>
              </a:rPr>
              <a:t>Use</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how/when</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it</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is</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appropriate</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to</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use</a:t>
            </a:r>
          </a:p>
          <a:p>
            <a:pPr marL="0" marR="0" indent="0">
              <a:spcBef>
                <a:spcPts val="30"/>
              </a:spcBef>
              <a:spcAft>
                <a:spcPts val="0"/>
              </a:spcAft>
              <a:buNone/>
            </a:pPr>
            <a:r>
              <a:rPr lang="en-US" sz="2400" dirty="0">
                <a:effectLst/>
                <a:latin typeface="Arial MT"/>
                <a:ea typeface="Arial MT"/>
                <a:cs typeface="Arial MT"/>
              </a:rPr>
              <a:t> </a:t>
            </a: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2400" dirty="0">
                <a:effectLst/>
                <a:latin typeface="Arial MT"/>
                <a:ea typeface="Symbol" panose="05050102010706020507" pitchFamily="18" charset="2"/>
                <a:cs typeface="Symbol" panose="05050102010706020507" pitchFamily="18" charset="2"/>
              </a:rPr>
              <a:t>Word</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grammar</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where</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it</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belongs</a:t>
            </a:r>
          </a:p>
          <a:p>
            <a:pPr marL="0" marR="0" indent="0">
              <a:spcBef>
                <a:spcPts val="20"/>
              </a:spcBef>
              <a:spcAft>
                <a:spcPts val="0"/>
              </a:spcAft>
              <a:buNone/>
            </a:pPr>
            <a:r>
              <a:rPr lang="en-US" sz="2400" dirty="0">
                <a:effectLst/>
                <a:latin typeface="Arial MT"/>
                <a:ea typeface="Arial MT"/>
                <a:cs typeface="Arial MT"/>
              </a:rPr>
              <a:t> </a:t>
            </a:r>
          </a:p>
          <a:p>
            <a:pPr marL="342900" marR="0" lvl="0" indent="-342900">
              <a:spcBef>
                <a:spcPts val="5"/>
              </a:spcBef>
              <a:spcAft>
                <a:spcPts val="0"/>
              </a:spcAft>
              <a:buSzPts val="1200"/>
              <a:buFont typeface="Symbol" panose="05050102010706020507" pitchFamily="18" charset="2"/>
              <a:buChar char=""/>
              <a:tabLst>
                <a:tab pos="315595" algn="l"/>
                <a:tab pos="316230" algn="l"/>
              </a:tabLst>
            </a:pPr>
            <a:r>
              <a:rPr lang="en-US" sz="2400" dirty="0">
                <a:effectLst/>
                <a:latin typeface="Arial MT"/>
                <a:ea typeface="Symbol" panose="05050102010706020507" pitchFamily="18" charset="2"/>
                <a:cs typeface="Symbol" panose="05050102010706020507" pitchFamily="18" charset="2"/>
              </a:rPr>
              <a:t>Interaction</a:t>
            </a:r>
            <a:r>
              <a:rPr lang="en-US" sz="2400" spc="-2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how</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it</a:t>
            </a:r>
            <a:r>
              <a:rPr lang="en-US" sz="2400" spc="-2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interacts</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and</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affects</a:t>
            </a:r>
            <a:r>
              <a:rPr lang="en-US" sz="2400" spc="-2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other</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words</a:t>
            </a:r>
          </a:p>
          <a:p>
            <a:pPr marL="0" marR="0" indent="0">
              <a:spcBef>
                <a:spcPts val="25"/>
              </a:spcBef>
              <a:spcAft>
                <a:spcPts val="0"/>
              </a:spcAft>
              <a:buNone/>
            </a:pPr>
            <a:r>
              <a:rPr lang="en-US" sz="2400" dirty="0">
                <a:effectLst/>
                <a:latin typeface="Arial MT"/>
                <a:ea typeface="Arial MT"/>
                <a:cs typeface="Arial MT"/>
              </a:rPr>
              <a:t> </a:t>
            </a: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2400" dirty="0">
                <a:effectLst/>
                <a:latin typeface="Arial MT"/>
                <a:ea typeface="Symbol" panose="05050102010706020507" pitchFamily="18" charset="2"/>
                <a:cs typeface="Symbol" panose="05050102010706020507" pitchFamily="18" charset="2"/>
              </a:rPr>
              <a:t>Spelling</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how</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it</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is</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written</a:t>
            </a:r>
          </a:p>
          <a:p>
            <a:pPr marL="0" marR="0" indent="0">
              <a:spcBef>
                <a:spcPts val="25"/>
              </a:spcBef>
              <a:spcAft>
                <a:spcPts val="0"/>
              </a:spcAft>
              <a:buNone/>
            </a:pPr>
            <a:r>
              <a:rPr lang="en-US" sz="2400" dirty="0">
                <a:effectLst/>
                <a:latin typeface="Arial MT"/>
                <a:ea typeface="Arial MT"/>
                <a:cs typeface="Arial MT"/>
              </a:rPr>
              <a:t> </a:t>
            </a:r>
          </a:p>
          <a:p>
            <a:pPr marL="342900" marR="0" lvl="0" indent="-342900">
              <a:spcBef>
                <a:spcPts val="0"/>
              </a:spcBef>
              <a:spcAft>
                <a:spcPts val="0"/>
              </a:spcAft>
              <a:buSzPts val="1200"/>
              <a:buFont typeface="Symbol" panose="05050102010706020507" pitchFamily="18" charset="2"/>
              <a:buChar char=""/>
              <a:tabLst>
                <a:tab pos="315595" algn="l"/>
                <a:tab pos="316230" algn="l"/>
              </a:tabLst>
            </a:pPr>
            <a:r>
              <a:rPr lang="en-US" sz="2400" dirty="0">
                <a:effectLst/>
                <a:latin typeface="Arial MT"/>
                <a:ea typeface="Symbol" panose="05050102010706020507" pitchFamily="18" charset="2"/>
                <a:cs typeface="Symbol" panose="05050102010706020507" pitchFamily="18" charset="2"/>
              </a:rPr>
              <a:t>Pronunciation</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how</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it</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is</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spoken</a:t>
            </a:r>
          </a:p>
          <a:p>
            <a:endParaRPr lang="en-US" sz="4000" dirty="0"/>
          </a:p>
        </p:txBody>
      </p:sp>
    </p:spTree>
    <p:extLst>
      <p:ext uri="{BB962C8B-B14F-4D97-AF65-F5344CB8AC3E}">
        <p14:creationId xmlns:p14="http://schemas.microsoft.com/office/powerpoint/2010/main" val="12813797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9C188-75F2-4463-9EEA-DE8EA472CE37}"/>
              </a:ext>
            </a:extLst>
          </p:cNvPr>
          <p:cNvSpPr>
            <a:spLocks noGrp="1"/>
          </p:cNvSpPr>
          <p:nvPr>
            <p:ph type="title"/>
          </p:nvPr>
        </p:nvSpPr>
        <p:spPr/>
        <p:txBody>
          <a:bodyPr>
            <a:normAutofit/>
          </a:bodyPr>
          <a:lstStyle/>
          <a:p>
            <a:pPr marL="86995" marR="0">
              <a:spcBef>
                <a:spcPts val="5"/>
              </a:spcBef>
              <a:spcAft>
                <a:spcPts val="0"/>
              </a:spcAft>
            </a:pPr>
            <a:r>
              <a:rPr lang="en-US" dirty="0"/>
              <a:t>Introducing new words</a:t>
            </a:r>
          </a:p>
        </p:txBody>
      </p:sp>
      <p:sp>
        <p:nvSpPr>
          <p:cNvPr id="3" name="Content Placeholder 2">
            <a:extLst>
              <a:ext uri="{FF2B5EF4-FFF2-40B4-BE49-F238E27FC236}">
                <a16:creationId xmlns:a16="http://schemas.microsoft.com/office/drawing/2014/main" id="{F6168C0E-4C5F-4ED8-91FD-2C4AEA7CD72D}"/>
              </a:ext>
            </a:extLst>
          </p:cNvPr>
          <p:cNvSpPr>
            <a:spLocks noGrp="1"/>
          </p:cNvSpPr>
          <p:nvPr>
            <p:ph idx="1"/>
          </p:nvPr>
        </p:nvSpPr>
        <p:spPr/>
        <p:txBody>
          <a:bodyPr/>
          <a:lstStyle/>
          <a:p>
            <a:r>
              <a:rPr lang="en-US" dirty="0"/>
              <a:t>Pointing</a:t>
            </a:r>
          </a:p>
          <a:p>
            <a:r>
              <a:rPr lang="en-US" dirty="0"/>
              <a:t>Naming</a:t>
            </a:r>
          </a:p>
          <a:p>
            <a:r>
              <a:rPr lang="en-US" dirty="0"/>
              <a:t>Substitution (synonyms, antonyms) </a:t>
            </a:r>
          </a:p>
          <a:p>
            <a:r>
              <a:rPr lang="en-US" dirty="0"/>
              <a:t>Miming and acting out</a:t>
            </a:r>
          </a:p>
          <a:p>
            <a:r>
              <a:rPr lang="en-US" dirty="0"/>
              <a:t>Flashcards</a:t>
            </a:r>
          </a:p>
          <a:p>
            <a:r>
              <a:rPr lang="en-US" dirty="0"/>
              <a:t>Listing</a:t>
            </a:r>
          </a:p>
          <a:p>
            <a:r>
              <a:rPr lang="en-US" dirty="0"/>
              <a:t>Drawing</a:t>
            </a:r>
          </a:p>
          <a:p>
            <a:r>
              <a:rPr lang="en-US" dirty="0"/>
              <a:t>Realia</a:t>
            </a:r>
          </a:p>
        </p:txBody>
      </p:sp>
    </p:spTree>
    <p:extLst>
      <p:ext uri="{BB962C8B-B14F-4D97-AF65-F5344CB8AC3E}">
        <p14:creationId xmlns:p14="http://schemas.microsoft.com/office/powerpoint/2010/main" val="145879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EEE48-9AD9-4911-9D06-DA1751B95C1E}"/>
              </a:ext>
            </a:extLst>
          </p:cNvPr>
          <p:cNvSpPr>
            <a:spLocks noGrp="1"/>
          </p:cNvSpPr>
          <p:nvPr>
            <p:ph type="title"/>
          </p:nvPr>
        </p:nvSpPr>
        <p:spPr/>
        <p:txBody>
          <a:bodyPr>
            <a:normAutofit/>
          </a:bodyPr>
          <a:lstStyle/>
          <a:p>
            <a:pPr marL="86995" marR="0">
              <a:spcBef>
                <a:spcPts val="5"/>
              </a:spcBef>
              <a:spcAft>
                <a:spcPts val="0"/>
              </a:spcAft>
            </a:pPr>
            <a:r>
              <a:rPr lang="en-US" dirty="0"/>
              <a:t>Games for teaching vocabulary</a:t>
            </a:r>
          </a:p>
        </p:txBody>
      </p:sp>
      <p:sp>
        <p:nvSpPr>
          <p:cNvPr id="3" name="Content Placeholder 2">
            <a:extLst>
              <a:ext uri="{FF2B5EF4-FFF2-40B4-BE49-F238E27FC236}">
                <a16:creationId xmlns:a16="http://schemas.microsoft.com/office/drawing/2014/main" id="{4F517926-2016-4803-938F-A4064493879F}"/>
              </a:ext>
            </a:extLst>
          </p:cNvPr>
          <p:cNvSpPr>
            <a:spLocks noGrp="1"/>
          </p:cNvSpPr>
          <p:nvPr>
            <p:ph idx="1"/>
          </p:nvPr>
        </p:nvSpPr>
        <p:spPr/>
        <p:txBody>
          <a:bodyPr/>
          <a:lstStyle/>
          <a:p>
            <a:r>
              <a:rPr lang="en-US" dirty="0"/>
              <a:t>Charades </a:t>
            </a:r>
          </a:p>
          <a:p>
            <a:r>
              <a:rPr lang="en-US" dirty="0"/>
              <a:t>Claymation</a:t>
            </a:r>
          </a:p>
          <a:p>
            <a:r>
              <a:rPr lang="en-US" dirty="0"/>
              <a:t>Bingo</a:t>
            </a:r>
          </a:p>
          <a:p>
            <a:r>
              <a:rPr lang="en-US" dirty="0"/>
              <a:t>Memory</a:t>
            </a:r>
          </a:p>
          <a:p>
            <a:r>
              <a:rPr lang="en-US" dirty="0"/>
              <a:t>Pictionary</a:t>
            </a:r>
          </a:p>
          <a:p>
            <a:r>
              <a:rPr lang="en-US" dirty="0"/>
              <a:t>Hot chair</a:t>
            </a:r>
          </a:p>
          <a:p>
            <a:r>
              <a:rPr lang="en-US" dirty="0"/>
              <a:t>Checkers</a:t>
            </a:r>
          </a:p>
          <a:p>
            <a:r>
              <a:rPr lang="en-US" dirty="0"/>
              <a:t>Trashcan Basketball</a:t>
            </a:r>
          </a:p>
          <a:p>
            <a:r>
              <a:rPr lang="en-US" dirty="0"/>
              <a:t>Flyswatter Game</a:t>
            </a:r>
          </a:p>
          <a:p>
            <a:endParaRPr lang="en-US" b="1" i="0" u="none" strike="noStrike" dirty="0">
              <a:solidFill>
                <a:srgbClr val="432B6B"/>
              </a:solidFill>
              <a:effectLst/>
              <a:latin typeface="tondo"/>
            </a:endParaRPr>
          </a:p>
          <a:p>
            <a:endParaRPr lang="en-US" dirty="0"/>
          </a:p>
        </p:txBody>
      </p:sp>
    </p:spTree>
    <p:extLst>
      <p:ext uri="{BB962C8B-B14F-4D97-AF65-F5344CB8AC3E}">
        <p14:creationId xmlns:p14="http://schemas.microsoft.com/office/powerpoint/2010/main" val="22755970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8AC57-FEC0-4B4A-8321-7CDC3988B197}"/>
              </a:ext>
            </a:extLst>
          </p:cNvPr>
          <p:cNvSpPr>
            <a:spLocks noGrp="1"/>
          </p:cNvSpPr>
          <p:nvPr>
            <p:ph type="title"/>
          </p:nvPr>
        </p:nvSpPr>
        <p:spPr/>
        <p:txBody>
          <a:bodyPr>
            <a:normAutofit fontScale="90000"/>
          </a:bodyPr>
          <a:lstStyle/>
          <a:p>
            <a:r>
              <a:rPr lang="en-US" dirty="0" smtClean="0"/>
              <a:t>A typical/sample ‘straight arrow’ structured ESA vocabulary. </a:t>
            </a:r>
            <a:endParaRPr lang="en-US" dirty="0"/>
          </a:p>
        </p:txBody>
      </p:sp>
      <p:sp>
        <p:nvSpPr>
          <p:cNvPr id="3" name="Content Placeholder 2">
            <a:extLst>
              <a:ext uri="{FF2B5EF4-FFF2-40B4-BE49-F238E27FC236}">
                <a16:creationId xmlns:a16="http://schemas.microsoft.com/office/drawing/2014/main" id="{BBEC83E6-280B-4AAF-920D-42389AB1A620}"/>
              </a:ext>
            </a:extLst>
          </p:cNvPr>
          <p:cNvSpPr>
            <a:spLocks noGrp="1"/>
          </p:cNvSpPr>
          <p:nvPr>
            <p:ph idx="1"/>
          </p:nvPr>
        </p:nvSpPr>
        <p:spPr>
          <a:xfrm>
            <a:off x="457200" y="1775191"/>
            <a:ext cx="8229600" cy="4927361"/>
          </a:xfrm>
        </p:spPr>
        <p:txBody>
          <a:bodyPr>
            <a:normAutofit lnSpcReduction="10000"/>
          </a:bodyPr>
          <a:lstStyle/>
          <a:p>
            <a:r>
              <a:rPr lang="en-US" dirty="0"/>
              <a:t>(for household furniture vocabulary) lesson for lower level students with the learning objective – “At the end of the lesson students will be able to use vocabulary associated with houses, rooms and furniture” might look something like this:</a:t>
            </a:r>
          </a:p>
          <a:p>
            <a:endParaRPr lang="en-US" dirty="0"/>
          </a:p>
          <a:p>
            <a:r>
              <a:rPr lang="en-US" dirty="0"/>
              <a:t>N.B: please note that this isn’t the right way to approach it.   It is just one way. There are many other ways of achieving the same end. </a:t>
            </a:r>
          </a:p>
        </p:txBody>
      </p:sp>
    </p:spTree>
    <p:extLst>
      <p:ext uri="{BB962C8B-B14F-4D97-AF65-F5344CB8AC3E}">
        <p14:creationId xmlns:p14="http://schemas.microsoft.com/office/powerpoint/2010/main" val="38878491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56898-9E5F-4C21-BD8F-98116881E838}"/>
              </a:ext>
            </a:extLst>
          </p:cNvPr>
          <p:cNvSpPr>
            <a:spLocks noGrp="1"/>
          </p:cNvSpPr>
          <p:nvPr>
            <p:ph type="title"/>
          </p:nvPr>
        </p:nvSpPr>
        <p:spPr/>
        <p:txBody>
          <a:bodyPr/>
          <a:lstStyle/>
          <a:p>
            <a:r>
              <a:rPr lang="en-US" dirty="0"/>
              <a:t>Engage</a:t>
            </a:r>
          </a:p>
        </p:txBody>
      </p:sp>
      <p:sp>
        <p:nvSpPr>
          <p:cNvPr id="3" name="Content Placeholder 2">
            <a:extLst>
              <a:ext uri="{FF2B5EF4-FFF2-40B4-BE49-F238E27FC236}">
                <a16:creationId xmlns:a16="http://schemas.microsoft.com/office/drawing/2014/main" id="{9AECA4F8-D20E-4DFA-B0DF-135DB2F5E84C}"/>
              </a:ext>
            </a:extLst>
          </p:cNvPr>
          <p:cNvSpPr>
            <a:spLocks noGrp="1"/>
          </p:cNvSpPr>
          <p:nvPr>
            <p:ph idx="1"/>
          </p:nvPr>
        </p:nvSpPr>
        <p:spPr/>
        <p:txBody>
          <a:bodyPr/>
          <a:lstStyle/>
          <a:p>
            <a:r>
              <a:rPr lang="en-US" dirty="0"/>
              <a:t>Open class activity where students share information about where they live, type of house they live in, rooms they have. Maybe students can be asked in the lesson before to bring pictures or draw a floor plan to show other students. If this is likely to create any social discomfort, the teacher can bring a picture of his/her house, or houses in general, for discussion.</a:t>
            </a:r>
          </a:p>
          <a:p>
            <a:endParaRPr lang="en-US" dirty="0"/>
          </a:p>
          <a:p>
            <a:endParaRPr lang="en-US" dirty="0"/>
          </a:p>
        </p:txBody>
      </p:sp>
    </p:spTree>
    <p:extLst>
      <p:ext uri="{BB962C8B-B14F-4D97-AF65-F5344CB8AC3E}">
        <p14:creationId xmlns:p14="http://schemas.microsoft.com/office/powerpoint/2010/main" val="13441955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AB265-8F69-49CF-B435-D4B652E07C0D}"/>
              </a:ext>
            </a:extLst>
          </p:cNvPr>
          <p:cNvSpPr>
            <a:spLocks noGrp="1"/>
          </p:cNvSpPr>
          <p:nvPr>
            <p:ph type="title"/>
          </p:nvPr>
        </p:nvSpPr>
        <p:spPr/>
        <p:txBody>
          <a:bodyPr/>
          <a:lstStyle/>
          <a:p>
            <a:r>
              <a:rPr lang="en-US" dirty="0"/>
              <a:t>Study</a:t>
            </a:r>
          </a:p>
        </p:txBody>
      </p:sp>
      <p:sp>
        <p:nvSpPr>
          <p:cNvPr id="3" name="Content Placeholder 2">
            <a:extLst>
              <a:ext uri="{FF2B5EF4-FFF2-40B4-BE49-F238E27FC236}">
                <a16:creationId xmlns:a16="http://schemas.microsoft.com/office/drawing/2014/main" id="{89B62A28-484E-48CC-8AEA-6DEBBC5FEA85}"/>
              </a:ext>
            </a:extLst>
          </p:cNvPr>
          <p:cNvSpPr>
            <a:spLocks noGrp="1"/>
          </p:cNvSpPr>
          <p:nvPr>
            <p:ph idx="1"/>
          </p:nvPr>
        </p:nvSpPr>
        <p:spPr/>
        <p:txBody>
          <a:bodyPr/>
          <a:lstStyle/>
          <a:p>
            <a:r>
              <a:rPr lang="en-US" dirty="0"/>
              <a:t>	Teacher shows a small text, or plays dialogue, of someone describing their house. Checks pronunciation, spelling, meaning, </a:t>
            </a:r>
            <a:r>
              <a:rPr lang="en-US" dirty="0" err="1"/>
              <a:t>etc</a:t>
            </a:r>
            <a:r>
              <a:rPr lang="en-US" dirty="0"/>
              <a:t> with some of the study activities mentioned above.</a:t>
            </a:r>
          </a:p>
        </p:txBody>
      </p:sp>
    </p:spTree>
    <p:extLst>
      <p:ext uri="{BB962C8B-B14F-4D97-AF65-F5344CB8AC3E}">
        <p14:creationId xmlns:p14="http://schemas.microsoft.com/office/powerpoint/2010/main" val="35312187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55B58-B0F4-46A9-810C-6610E3AD34FC}"/>
              </a:ext>
            </a:extLst>
          </p:cNvPr>
          <p:cNvSpPr>
            <a:spLocks noGrp="1"/>
          </p:cNvSpPr>
          <p:nvPr>
            <p:ph type="title"/>
          </p:nvPr>
        </p:nvSpPr>
        <p:spPr/>
        <p:txBody>
          <a:bodyPr/>
          <a:lstStyle/>
          <a:p>
            <a:r>
              <a:rPr lang="en-US" dirty="0"/>
              <a:t>Activate</a:t>
            </a:r>
          </a:p>
        </p:txBody>
      </p:sp>
      <p:sp>
        <p:nvSpPr>
          <p:cNvPr id="3" name="Content Placeholder 2">
            <a:extLst>
              <a:ext uri="{FF2B5EF4-FFF2-40B4-BE49-F238E27FC236}">
                <a16:creationId xmlns:a16="http://schemas.microsoft.com/office/drawing/2014/main" id="{DBFC7696-8E71-4BBC-BA8A-7D07BE117AD9}"/>
              </a:ext>
            </a:extLst>
          </p:cNvPr>
          <p:cNvSpPr>
            <a:spLocks noGrp="1"/>
          </p:cNvSpPr>
          <p:nvPr>
            <p:ph idx="1"/>
          </p:nvPr>
        </p:nvSpPr>
        <p:spPr/>
        <p:txBody>
          <a:bodyPr/>
          <a:lstStyle/>
          <a:p>
            <a:r>
              <a:rPr lang="en-US" dirty="0"/>
              <a:t>Teacher tells small groups or pairs of students that they can design their perfect house, complete with furnishings, money no object. Later students present their ‘dream’ house to the class and the class has a discussion on pros and cons of each house before voting on which house they would like to live in.</a:t>
            </a:r>
          </a:p>
          <a:p>
            <a:endParaRPr lang="en-US" dirty="0"/>
          </a:p>
          <a:p>
            <a:endParaRPr lang="en-US" dirty="0"/>
          </a:p>
        </p:txBody>
      </p:sp>
    </p:spTree>
    <p:extLst>
      <p:ext uri="{BB962C8B-B14F-4D97-AF65-F5344CB8AC3E}">
        <p14:creationId xmlns:p14="http://schemas.microsoft.com/office/powerpoint/2010/main" val="3014661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3F4C7D4-B344-45E0-BEC1-B1CE6AA78F4B}"/>
              </a:ext>
            </a:extLst>
          </p:cNvPr>
          <p:cNvSpPr>
            <a:spLocks noGrp="1" noChangeArrowheads="1"/>
          </p:cNvSpPr>
          <p:nvPr>
            <p:ph type="title"/>
          </p:nvPr>
        </p:nvSpPr>
        <p:spPr/>
        <p:txBody>
          <a:bodyPr/>
          <a:lstStyle/>
          <a:p>
            <a:pPr eaLnBrk="1" hangingPunct="1"/>
            <a:r>
              <a:rPr lang="en-GB" altLang="en-US"/>
              <a:t>The case for grammar</a:t>
            </a:r>
          </a:p>
        </p:txBody>
      </p:sp>
      <p:sp>
        <p:nvSpPr>
          <p:cNvPr id="16387" name="Rectangle 3">
            <a:extLst>
              <a:ext uri="{FF2B5EF4-FFF2-40B4-BE49-F238E27FC236}">
                <a16:creationId xmlns:a16="http://schemas.microsoft.com/office/drawing/2014/main" id="{4110E5D3-E175-4829-8F8B-56B6941793EC}"/>
              </a:ext>
            </a:extLst>
          </p:cNvPr>
          <p:cNvSpPr>
            <a:spLocks noGrp="1" noChangeArrowheads="1"/>
          </p:cNvSpPr>
          <p:nvPr>
            <p:ph type="body" idx="1"/>
          </p:nvPr>
        </p:nvSpPr>
        <p:spPr/>
        <p:txBody>
          <a:bodyPr/>
          <a:lstStyle/>
          <a:p>
            <a:pPr eaLnBrk="1" hangingPunct="1"/>
            <a:r>
              <a:rPr lang="en-GB" altLang="en-US" dirty="0"/>
              <a:t>The sentence machine argument</a:t>
            </a:r>
          </a:p>
          <a:p>
            <a:pPr lvl="2" eaLnBrk="1" hangingPunct="1"/>
            <a:r>
              <a:rPr lang="en-GB" altLang="en-US" dirty="0"/>
              <a:t>Item learning alone limits what can be achieved in a language.  Knowledge of grammar gives speakers the possibility to create huge numbers of original sentences.  </a:t>
            </a:r>
          </a:p>
          <a:p>
            <a:pPr eaLnBrk="1" hangingPunct="1"/>
            <a:r>
              <a:rPr lang="en-GB" altLang="en-US" dirty="0"/>
              <a:t>The fine-tuning argument</a:t>
            </a:r>
          </a:p>
          <a:p>
            <a:pPr lvl="2" eaLnBrk="1" hangingPunct="1"/>
            <a:r>
              <a:rPr lang="en-GB" altLang="en-US" dirty="0"/>
              <a:t>Grammar allows for more subtlety( sensitivity) than the lexical system alone can manage e.g. </a:t>
            </a:r>
          </a:p>
          <a:p>
            <a:pPr lvl="3" eaLnBrk="1" hangingPunct="1"/>
            <a:r>
              <a:rPr lang="en-GB" altLang="en-US" i="1" dirty="0"/>
              <a:t>‘After speaking a lot time with him I thought that him attracted 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arn(inVertical)">
                                      <p:cBhvr>
                                        <p:cTn id="7" dur="500"/>
                                        <p:tgtEl>
                                          <p:spTgt spid="16387">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barn(inVertical)">
                                      <p:cBhvr>
                                        <p:cTn id="10" dur="500"/>
                                        <p:tgtEl>
                                          <p:spTgt spid="1638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barn(inVertical)">
                                      <p:cBhvr>
                                        <p:cTn id="15" dur="500"/>
                                        <p:tgtEl>
                                          <p:spTgt spid="16387">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6387">
                                            <p:txEl>
                                              <p:pRg st="3" end="3"/>
                                            </p:txEl>
                                          </p:spTgt>
                                        </p:tgtEl>
                                        <p:attrNameLst>
                                          <p:attrName>style.visibility</p:attrName>
                                        </p:attrNameLst>
                                      </p:cBhvr>
                                      <p:to>
                                        <p:strVal val="visible"/>
                                      </p:to>
                                    </p:set>
                                    <p:animEffect transition="in" filter="barn(inVertical)">
                                      <p:cBhvr>
                                        <p:cTn id="18" dur="500"/>
                                        <p:tgtEl>
                                          <p:spTgt spid="16387">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Effect transition="in" filter="barn(inVertical)">
                                      <p:cBhvr>
                                        <p:cTn id="21"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8E48D-E14D-4C0F-B931-6981EDA5E5A2}"/>
              </a:ext>
            </a:extLst>
          </p:cNvPr>
          <p:cNvSpPr>
            <a:spLocks noGrp="1"/>
          </p:cNvSpPr>
          <p:nvPr>
            <p:ph type="title"/>
          </p:nvPr>
        </p:nvSpPr>
        <p:spPr>
          <a:xfrm>
            <a:off x="0" y="155448"/>
            <a:ext cx="9144000" cy="1252728"/>
          </a:xfrm>
        </p:spPr>
        <p:txBody>
          <a:bodyPr>
            <a:noAutofit/>
          </a:bodyPr>
          <a:lstStyle/>
          <a:p>
            <a:r>
              <a:rPr lang="en-US" sz="4400" dirty="0"/>
              <a:t>A sample of ESA lesson plan</a:t>
            </a:r>
          </a:p>
        </p:txBody>
      </p:sp>
      <p:sp>
        <p:nvSpPr>
          <p:cNvPr id="3" name="Content Placeholder 2">
            <a:extLst>
              <a:ext uri="{FF2B5EF4-FFF2-40B4-BE49-F238E27FC236}">
                <a16:creationId xmlns:a16="http://schemas.microsoft.com/office/drawing/2014/main" id="{E6987D2A-8680-4312-9EA5-15F5D3A69BF9}"/>
              </a:ext>
            </a:extLst>
          </p:cNvPr>
          <p:cNvSpPr>
            <a:spLocks noGrp="1"/>
          </p:cNvSpPr>
          <p:nvPr>
            <p:ph idx="1"/>
          </p:nvPr>
        </p:nvSpPr>
        <p:spPr/>
        <p:txBody>
          <a:bodyPr/>
          <a:lstStyle/>
          <a:p>
            <a:r>
              <a:rPr lang="en-US" sz="3200" dirty="0">
                <a:effectLst/>
                <a:latin typeface="Arial MT"/>
                <a:ea typeface="Arial MT"/>
                <a:cs typeface="Arial MT"/>
              </a:rPr>
              <a:t>A typical ESA patchwork </a:t>
            </a:r>
            <a:r>
              <a:rPr lang="en-US" sz="3200" b="1" dirty="0">
                <a:effectLst/>
                <a:latin typeface="Arial MT"/>
                <a:ea typeface="Arial MT"/>
                <a:cs typeface="Arial MT"/>
              </a:rPr>
              <a:t>grammar</a:t>
            </a:r>
            <a:r>
              <a:rPr lang="en-US" sz="3200" dirty="0">
                <a:effectLst/>
                <a:latin typeface="Arial MT"/>
                <a:ea typeface="Arial MT"/>
                <a:cs typeface="Arial MT"/>
              </a:rPr>
              <a:t> lesson for mid level students with the</a:t>
            </a:r>
            <a:r>
              <a:rPr lang="en-US" sz="3200" spc="5" dirty="0">
                <a:effectLst/>
                <a:latin typeface="Arial MT"/>
                <a:ea typeface="Arial MT"/>
                <a:cs typeface="Arial MT"/>
              </a:rPr>
              <a:t> </a:t>
            </a:r>
            <a:r>
              <a:rPr lang="en-US" sz="3200" dirty="0">
                <a:effectLst/>
                <a:latin typeface="Arial MT"/>
                <a:ea typeface="Arial MT"/>
                <a:cs typeface="Arial MT"/>
              </a:rPr>
              <a:t>learning objective – “At the end of the lesson students will be able to talk/write</a:t>
            </a:r>
            <a:r>
              <a:rPr lang="en-US" sz="3200" spc="5" dirty="0">
                <a:effectLst/>
                <a:latin typeface="Arial MT"/>
                <a:ea typeface="Arial MT"/>
                <a:cs typeface="Arial MT"/>
              </a:rPr>
              <a:t> </a:t>
            </a:r>
            <a:r>
              <a:rPr lang="en-US" sz="3200" dirty="0">
                <a:effectLst/>
                <a:latin typeface="Arial MT"/>
                <a:ea typeface="Arial MT"/>
                <a:cs typeface="Arial MT"/>
              </a:rPr>
              <a:t>about</a:t>
            </a:r>
            <a:r>
              <a:rPr lang="en-US" sz="3200" spc="-5" dirty="0">
                <a:effectLst/>
                <a:latin typeface="Arial MT"/>
                <a:ea typeface="Arial MT"/>
                <a:cs typeface="Arial MT"/>
              </a:rPr>
              <a:t> </a:t>
            </a:r>
            <a:r>
              <a:rPr lang="en-US" sz="3200" b="1" dirty="0">
                <a:effectLst/>
                <a:latin typeface="Arial MT"/>
                <a:ea typeface="Arial MT"/>
                <a:cs typeface="Arial MT"/>
              </a:rPr>
              <a:t>films</a:t>
            </a:r>
            <a:r>
              <a:rPr lang="en-US" sz="3200" b="1" spc="-5" dirty="0">
                <a:effectLst/>
                <a:latin typeface="Arial MT"/>
                <a:ea typeface="Arial MT"/>
                <a:cs typeface="Arial MT"/>
              </a:rPr>
              <a:t> </a:t>
            </a:r>
            <a:r>
              <a:rPr lang="en-US" sz="3200" b="1" dirty="0">
                <a:effectLst/>
                <a:latin typeface="Arial MT"/>
                <a:ea typeface="Arial MT"/>
                <a:cs typeface="Arial MT"/>
              </a:rPr>
              <a:t>and</a:t>
            </a:r>
            <a:r>
              <a:rPr lang="en-US" sz="3200" b="1" spc="-5" dirty="0">
                <a:effectLst/>
                <a:latin typeface="Arial MT"/>
                <a:ea typeface="Arial MT"/>
                <a:cs typeface="Arial MT"/>
              </a:rPr>
              <a:t> </a:t>
            </a:r>
            <a:r>
              <a:rPr lang="en-US" sz="3200" b="1" dirty="0">
                <a:effectLst/>
                <a:latin typeface="Arial MT"/>
                <a:ea typeface="Arial MT"/>
                <a:cs typeface="Arial MT"/>
              </a:rPr>
              <a:t>books using</a:t>
            </a:r>
            <a:r>
              <a:rPr lang="en-US" sz="3200" b="1" spc="-5" dirty="0">
                <a:effectLst/>
                <a:latin typeface="Arial MT"/>
                <a:ea typeface="Arial MT"/>
                <a:cs typeface="Arial MT"/>
              </a:rPr>
              <a:t> </a:t>
            </a:r>
            <a:r>
              <a:rPr lang="en-US" sz="3200" b="1" dirty="0">
                <a:effectLst/>
                <a:latin typeface="Arial MT"/>
                <a:ea typeface="Arial MT"/>
                <a:cs typeface="Arial MT"/>
              </a:rPr>
              <a:t>the</a:t>
            </a:r>
            <a:r>
              <a:rPr lang="en-US" sz="3200" b="1" spc="-5" dirty="0">
                <a:effectLst/>
                <a:latin typeface="Arial MT"/>
                <a:ea typeface="Arial MT"/>
                <a:cs typeface="Arial MT"/>
              </a:rPr>
              <a:t> </a:t>
            </a:r>
            <a:r>
              <a:rPr lang="en-US" sz="3200" b="1" dirty="0">
                <a:effectLst/>
                <a:latin typeface="Arial MT"/>
                <a:ea typeface="Arial MT"/>
                <a:cs typeface="Arial MT"/>
              </a:rPr>
              <a:t>past</a:t>
            </a:r>
            <a:r>
              <a:rPr lang="en-US" sz="3200" b="1" spc="-5" dirty="0">
                <a:effectLst/>
                <a:latin typeface="Arial MT"/>
                <a:ea typeface="Arial MT"/>
                <a:cs typeface="Arial MT"/>
              </a:rPr>
              <a:t> </a:t>
            </a:r>
            <a:r>
              <a:rPr lang="en-US" sz="3200" b="1" dirty="0">
                <a:effectLst/>
                <a:latin typeface="Arial MT"/>
                <a:ea typeface="Arial MT"/>
                <a:cs typeface="Arial MT"/>
              </a:rPr>
              <a:t>simple tense.”:</a:t>
            </a:r>
            <a:br>
              <a:rPr lang="en-US" sz="3200" b="1" dirty="0">
                <a:effectLst/>
                <a:latin typeface="Arial MT"/>
                <a:ea typeface="Arial MT"/>
                <a:cs typeface="Arial MT"/>
              </a:rPr>
            </a:br>
            <a:endParaRPr lang="en-US" b="1" dirty="0"/>
          </a:p>
        </p:txBody>
      </p:sp>
    </p:spTree>
    <p:extLst>
      <p:ext uri="{BB962C8B-B14F-4D97-AF65-F5344CB8AC3E}">
        <p14:creationId xmlns:p14="http://schemas.microsoft.com/office/powerpoint/2010/main" val="8542698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F56A6-F8B4-4DDA-B04E-41F4F624C3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93DE14-7F36-41FC-97A0-711CC5965444}"/>
              </a:ext>
            </a:extLst>
          </p:cNvPr>
          <p:cNvSpPr>
            <a:spLocks noGrp="1"/>
          </p:cNvSpPr>
          <p:nvPr>
            <p:ph idx="1"/>
          </p:nvPr>
        </p:nvSpPr>
        <p:spPr/>
        <p:txBody>
          <a:bodyPr>
            <a:normAutofit fontScale="92500"/>
          </a:bodyPr>
          <a:lstStyle/>
          <a:p>
            <a:pPr marL="1001395" marR="730885" indent="-914400" algn="just">
              <a:lnSpc>
                <a:spcPct val="120000"/>
              </a:lnSpc>
              <a:spcBef>
                <a:spcPts val="0"/>
              </a:spcBef>
              <a:spcAft>
                <a:spcPts val="0"/>
              </a:spcAft>
            </a:pPr>
            <a:r>
              <a:rPr lang="en-US" sz="2400" b="1" dirty="0" smtClean="0">
                <a:effectLst/>
                <a:latin typeface="Arial" panose="020B0604020202020204" pitchFamily="34" charset="0"/>
                <a:ea typeface="Arial MT"/>
                <a:cs typeface="Arial MT"/>
              </a:rPr>
              <a:t>Engage     </a:t>
            </a:r>
            <a:r>
              <a:rPr lang="en-US" sz="2400" b="1" spc="5" dirty="0" smtClean="0">
                <a:effectLst/>
                <a:latin typeface="Arial" panose="020B0604020202020204" pitchFamily="34" charset="0"/>
                <a:ea typeface="Arial MT"/>
                <a:cs typeface="Arial MT"/>
              </a:rPr>
              <a:t> </a:t>
            </a:r>
            <a:r>
              <a:rPr lang="en-US" sz="2400" dirty="0" smtClean="0">
                <a:effectLst/>
                <a:latin typeface="Arial MT"/>
                <a:ea typeface="Arial MT"/>
                <a:cs typeface="Arial MT"/>
              </a:rPr>
              <a:t>Students discuss </a:t>
            </a:r>
            <a:r>
              <a:rPr lang="en-US" sz="2400" dirty="0" err="1" smtClean="0">
                <a:effectLst/>
                <a:latin typeface="Arial MT"/>
                <a:ea typeface="Arial MT"/>
                <a:cs typeface="Arial MT"/>
              </a:rPr>
              <a:t>favourite</a:t>
            </a:r>
            <a:r>
              <a:rPr lang="en-US" sz="2400" dirty="0" smtClean="0">
                <a:effectLst/>
                <a:latin typeface="Arial MT"/>
                <a:ea typeface="Arial MT"/>
                <a:cs typeface="Arial MT"/>
              </a:rPr>
              <a:t> books/films, what they liked about</a:t>
            </a:r>
            <a:r>
              <a:rPr lang="en-US" sz="2400" spc="5" dirty="0" smtClean="0">
                <a:effectLst/>
                <a:latin typeface="Arial MT"/>
                <a:ea typeface="Arial MT"/>
                <a:cs typeface="Arial MT"/>
              </a:rPr>
              <a:t> </a:t>
            </a:r>
            <a:r>
              <a:rPr lang="en-US" sz="2400" dirty="0" smtClean="0">
                <a:effectLst/>
                <a:latin typeface="Arial MT"/>
                <a:ea typeface="Arial MT"/>
                <a:cs typeface="Arial MT"/>
              </a:rPr>
              <a:t>them, etc.</a:t>
            </a:r>
            <a:r>
              <a:rPr lang="en-US" sz="2400" spc="5" dirty="0" smtClean="0">
                <a:effectLst/>
                <a:latin typeface="Arial MT"/>
                <a:ea typeface="Arial MT"/>
                <a:cs typeface="Arial MT"/>
              </a:rPr>
              <a:t> </a:t>
            </a:r>
            <a:r>
              <a:rPr lang="en-US" sz="2400" dirty="0" smtClean="0">
                <a:effectLst/>
                <a:latin typeface="Arial MT"/>
                <a:ea typeface="Arial MT"/>
                <a:cs typeface="Arial MT"/>
              </a:rPr>
              <a:t>If teacher has told them in advance, they can bring</a:t>
            </a:r>
            <a:r>
              <a:rPr lang="en-US" sz="2400" spc="5" dirty="0" smtClean="0">
                <a:effectLst/>
                <a:latin typeface="Arial MT"/>
                <a:ea typeface="Arial MT"/>
                <a:cs typeface="Arial MT"/>
              </a:rPr>
              <a:t> </a:t>
            </a:r>
            <a:r>
              <a:rPr lang="en-US" sz="2400" dirty="0" smtClean="0">
                <a:effectLst/>
                <a:latin typeface="Arial MT"/>
                <a:ea typeface="Arial MT"/>
                <a:cs typeface="Arial MT"/>
              </a:rPr>
              <a:t>copies</a:t>
            </a:r>
            <a:r>
              <a:rPr lang="en-US" sz="2400" spc="-5" dirty="0" smtClean="0">
                <a:effectLst/>
                <a:latin typeface="Arial MT"/>
                <a:ea typeface="Arial MT"/>
                <a:cs typeface="Arial MT"/>
              </a:rPr>
              <a:t> </a:t>
            </a:r>
            <a:r>
              <a:rPr lang="en-US" sz="2400" dirty="0" smtClean="0">
                <a:effectLst/>
                <a:latin typeface="Arial MT"/>
                <a:ea typeface="Arial MT"/>
                <a:cs typeface="Arial MT"/>
              </a:rPr>
              <a:t>in.</a:t>
            </a:r>
          </a:p>
          <a:p>
            <a:pPr marL="0" marR="0">
              <a:spcBef>
                <a:spcPts val="45"/>
              </a:spcBef>
              <a:spcAft>
                <a:spcPts val="0"/>
              </a:spcAft>
            </a:pPr>
            <a:endParaRPr lang="en-US" sz="2400" dirty="0" smtClean="0">
              <a:effectLst/>
              <a:latin typeface="Arial MT"/>
              <a:ea typeface="Arial MT"/>
              <a:cs typeface="Arial MT"/>
            </a:endParaRPr>
          </a:p>
          <a:p>
            <a:pPr marL="1001395" marR="731520" indent="-914400" algn="just">
              <a:lnSpc>
                <a:spcPct val="120000"/>
              </a:lnSpc>
              <a:spcBef>
                <a:spcPts val="0"/>
              </a:spcBef>
              <a:spcAft>
                <a:spcPts val="0"/>
              </a:spcAft>
            </a:pPr>
            <a:r>
              <a:rPr lang="en-US" sz="2400" b="1" dirty="0" smtClean="0">
                <a:effectLst/>
                <a:latin typeface="Arial" panose="020B0604020202020204" pitchFamily="34" charset="0"/>
                <a:ea typeface="Arial MT"/>
                <a:cs typeface="Arial MT"/>
              </a:rPr>
              <a:t>Activate</a:t>
            </a:r>
            <a:r>
              <a:rPr lang="en-US" sz="2400" b="1" spc="5" dirty="0" smtClean="0">
                <a:effectLst/>
                <a:latin typeface="Arial" panose="020B0604020202020204" pitchFamily="34" charset="0"/>
                <a:ea typeface="Arial MT"/>
                <a:cs typeface="Arial MT"/>
              </a:rPr>
              <a:t> </a:t>
            </a:r>
            <a:r>
              <a:rPr lang="en-US" sz="2400" dirty="0" smtClean="0">
                <a:effectLst/>
                <a:latin typeface="Arial MT"/>
                <a:ea typeface="Arial MT"/>
                <a:cs typeface="Arial MT"/>
              </a:rPr>
              <a:t>In pairs students write brief synopsis of a book or film they have</a:t>
            </a:r>
            <a:r>
              <a:rPr lang="en-US" sz="2400" spc="5" dirty="0" smtClean="0">
                <a:effectLst/>
                <a:latin typeface="Arial MT"/>
                <a:ea typeface="Arial MT"/>
                <a:cs typeface="Arial MT"/>
              </a:rPr>
              <a:t> </a:t>
            </a:r>
            <a:r>
              <a:rPr lang="en-US" sz="2400" dirty="0" smtClean="0">
                <a:effectLst/>
                <a:latin typeface="Arial MT"/>
                <a:ea typeface="Arial MT"/>
                <a:cs typeface="Arial MT"/>
              </a:rPr>
              <a:t>seen.</a:t>
            </a:r>
          </a:p>
          <a:p>
            <a:pPr marL="0" marR="0">
              <a:spcBef>
                <a:spcPts val="40"/>
              </a:spcBef>
              <a:spcAft>
                <a:spcPts val="0"/>
              </a:spcAft>
            </a:pPr>
            <a:endParaRPr lang="en-US" sz="2400" dirty="0" smtClean="0">
              <a:effectLst/>
              <a:latin typeface="Arial MT"/>
              <a:ea typeface="Arial MT"/>
              <a:cs typeface="Arial MT"/>
            </a:endParaRPr>
          </a:p>
          <a:p>
            <a:pPr marL="1001395" marR="730885" indent="-914400" algn="just">
              <a:lnSpc>
                <a:spcPct val="120000"/>
              </a:lnSpc>
              <a:spcBef>
                <a:spcPts val="0"/>
              </a:spcBef>
              <a:spcAft>
                <a:spcPts val="0"/>
              </a:spcAft>
              <a:tabLst>
                <a:tab pos="1001395" algn="l"/>
              </a:tabLst>
            </a:pPr>
            <a:r>
              <a:rPr lang="en-US" sz="2400" b="1" dirty="0" smtClean="0">
                <a:effectLst/>
                <a:latin typeface="Arial" panose="020B0604020202020204" pitchFamily="34" charset="0"/>
                <a:ea typeface="Arial MT"/>
                <a:cs typeface="Arial MT"/>
              </a:rPr>
              <a:t>Study	</a:t>
            </a:r>
            <a:r>
              <a:rPr lang="en-US" sz="2400" dirty="0" smtClean="0">
                <a:effectLst/>
                <a:latin typeface="Arial MT"/>
                <a:ea typeface="Arial MT"/>
                <a:cs typeface="Arial MT"/>
              </a:rPr>
              <a:t>From the synopsis, analyze the usage of the past simple tense.</a:t>
            </a:r>
            <a:r>
              <a:rPr lang="en-US" sz="2400" spc="5" dirty="0" smtClean="0">
                <a:effectLst/>
                <a:latin typeface="Arial MT"/>
                <a:ea typeface="Arial MT"/>
                <a:cs typeface="Arial MT"/>
              </a:rPr>
              <a:t> </a:t>
            </a:r>
            <a:r>
              <a:rPr lang="en-US" sz="2400" dirty="0" smtClean="0">
                <a:effectLst/>
                <a:latin typeface="Arial MT"/>
                <a:ea typeface="Arial MT"/>
                <a:cs typeface="Arial MT"/>
              </a:rPr>
              <a:t>Further</a:t>
            </a:r>
            <a:r>
              <a:rPr lang="en-US" sz="2400" spc="5" dirty="0" smtClean="0">
                <a:effectLst/>
                <a:latin typeface="Arial MT"/>
                <a:ea typeface="Arial MT"/>
                <a:cs typeface="Arial MT"/>
              </a:rPr>
              <a:t> </a:t>
            </a:r>
            <a:r>
              <a:rPr lang="en-US" sz="2400" dirty="0" smtClean="0">
                <a:effectLst/>
                <a:latin typeface="Arial MT"/>
                <a:ea typeface="Arial MT"/>
                <a:cs typeface="Arial MT"/>
              </a:rPr>
              <a:t>study</a:t>
            </a:r>
            <a:r>
              <a:rPr lang="en-US" sz="2400" spc="5" dirty="0" smtClean="0">
                <a:effectLst/>
                <a:latin typeface="Arial MT"/>
                <a:ea typeface="Arial MT"/>
                <a:cs typeface="Arial MT"/>
              </a:rPr>
              <a:t> </a:t>
            </a:r>
            <a:r>
              <a:rPr lang="en-US" sz="2400" dirty="0" smtClean="0">
                <a:effectLst/>
                <a:latin typeface="Arial MT"/>
                <a:ea typeface="Arial MT"/>
                <a:cs typeface="Arial MT"/>
              </a:rPr>
              <a:t>activities</a:t>
            </a:r>
            <a:r>
              <a:rPr lang="en-US" sz="2400" spc="5" dirty="0" smtClean="0">
                <a:effectLst/>
                <a:latin typeface="Arial MT"/>
                <a:ea typeface="Arial MT"/>
                <a:cs typeface="Arial MT"/>
              </a:rPr>
              <a:t> </a:t>
            </a:r>
            <a:r>
              <a:rPr lang="en-US" sz="2400" dirty="0" smtClean="0">
                <a:effectLst/>
                <a:latin typeface="Arial MT"/>
                <a:ea typeface="Arial MT"/>
                <a:cs typeface="Arial MT"/>
              </a:rPr>
              <a:t>to</a:t>
            </a:r>
            <a:r>
              <a:rPr lang="en-US" sz="2400" spc="5" dirty="0" smtClean="0">
                <a:effectLst/>
                <a:latin typeface="Arial MT"/>
                <a:ea typeface="Arial MT"/>
                <a:cs typeface="Arial MT"/>
              </a:rPr>
              <a:t> </a:t>
            </a:r>
            <a:r>
              <a:rPr lang="en-US" sz="2400" dirty="0" smtClean="0">
                <a:effectLst/>
                <a:latin typeface="Arial MT"/>
                <a:ea typeface="Arial MT"/>
                <a:cs typeface="Arial MT"/>
              </a:rPr>
              <a:t>reinforce</a:t>
            </a:r>
            <a:r>
              <a:rPr lang="en-US" sz="2400" spc="5" dirty="0" smtClean="0">
                <a:effectLst/>
                <a:latin typeface="Arial MT"/>
                <a:ea typeface="Arial MT"/>
                <a:cs typeface="Arial MT"/>
              </a:rPr>
              <a:t> </a:t>
            </a:r>
            <a:r>
              <a:rPr lang="en-US" sz="2400" dirty="0" smtClean="0">
                <a:effectLst/>
                <a:latin typeface="Arial MT"/>
                <a:ea typeface="Arial MT"/>
                <a:cs typeface="Arial MT"/>
              </a:rPr>
              <a:t>meaning,</a:t>
            </a:r>
            <a:r>
              <a:rPr lang="en-US" sz="2400" spc="5" dirty="0" smtClean="0">
                <a:effectLst/>
                <a:latin typeface="Arial MT"/>
                <a:ea typeface="Arial MT"/>
                <a:cs typeface="Arial MT"/>
              </a:rPr>
              <a:t> </a:t>
            </a:r>
            <a:r>
              <a:rPr lang="en-US" sz="2400" dirty="0" smtClean="0">
                <a:effectLst/>
                <a:latin typeface="Arial MT"/>
                <a:ea typeface="Arial MT"/>
                <a:cs typeface="Arial MT"/>
              </a:rPr>
              <a:t>formation</a:t>
            </a:r>
            <a:r>
              <a:rPr lang="en-US" sz="2400" spc="5" dirty="0" smtClean="0">
                <a:effectLst/>
                <a:latin typeface="Arial MT"/>
                <a:ea typeface="Arial MT"/>
                <a:cs typeface="Arial MT"/>
              </a:rPr>
              <a:t> </a:t>
            </a:r>
            <a:r>
              <a:rPr lang="en-US" sz="2400" dirty="0" smtClean="0">
                <a:effectLst/>
                <a:latin typeface="Arial MT"/>
                <a:ea typeface="Arial MT"/>
                <a:cs typeface="Arial MT"/>
              </a:rPr>
              <a:t>and</a:t>
            </a:r>
            <a:r>
              <a:rPr lang="en-US" sz="2400" spc="5" dirty="0" smtClean="0">
                <a:effectLst/>
                <a:latin typeface="Arial MT"/>
                <a:ea typeface="Arial MT"/>
                <a:cs typeface="Arial MT"/>
              </a:rPr>
              <a:t> </a:t>
            </a:r>
            <a:r>
              <a:rPr lang="en-US" sz="2400" dirty="0" smtClean="0">
                <a:effectLst/>
                <a:latin typeface="Arial MT"/>
                <a:ea typeface="Arial MT"/>
                <a:cs typeface="Arial MT"/>
              </a:rPr>
              <a:t>pronunciation.</a:t>
            </a:r>
          </a:p>
          <a:p>
            <a:endParaRPr lang="en-US" sz="4000" dirty="0"/>
          </a:p>
        </p:txBody>
      </p:sp>
    </p:spTree>
    <p:extLst>
      <p:ext uri="{BB962C8B-B14F-4D97-AF65-F5344CB8AC3E}">
        <p14:creationId xmlns:p14="http://schemas.microsoft.com/office/powerpoint/2010/main" val="28420612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CEA7D-7F9A-4C74-A413-98CD3989AA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A90A2F-37C5-4D2F-8ABA-B35399E51F54}"/>
              </a:ext>
            </a:extLst>
          </p:cNvPr>
          <p:cNvSpPr>
            <a:spLocks noGrp="1"/>
          </p:cNvSpPr>
          <p:nvPr>
            <p:ph idx="1"/>
          </p:nvPr>
        </p:nvSpPr>
        <p:spPr/>
        <p:txBody>
          <a:bodyPr>
            <a:normAutofit/>
          </a:bodyPr>
          <a:lstStyle/>
          <a:p>
            <a:pPr marL="86995" marR="0" algn="just">
              <a:spcBef>
                <a:spcPts val="5"/>
              </a:spcBef>
              <a:spcAft>
                <a:spcPts val="0"/>
              </a:spcAft>
            </a:pPr>
            <a:r>
              <a:rPr lang="en-US" sz="2400" b="1" dirty="0">
                <a:effectLst/>
                <a:latin typeface="Arial" panose="020B0604020202020204" pitchFamily="34" charset="0"/>
                <a:ea typeface="Arial MT"/>
                <a:cs typeface="Arial MT"/>
              </a:rPr>
              <a:t>Activate     </a:t>
            </a:r>
            <a:r>
              <a:rPr lang="en-US" sz="2400" b="1" spc="145" dirty="0">
                <a:effectLst/>
                <a:latin typeface="Arial" panose="020B0604020202020204" pitchFamily="34" charset="0"/>
                <a:ea typeface="Arial MT"/>
                <a:cs typeface="Arial MT"/>
              </a:rPr>
              <a:t> </a:t>
            </a:r>
            <a:r>
              <a:rPr lang="en-US" sz="2400" dirty="0">
                <a:effectLst/>
                <a:latin typeface="Arial MT"/>
                <a:ea typeface="Arial MT"/>
                <a:cs typeface="Arial MT"/>
              </a:rPr>
              <a:t>In</a:t>
            </a:r>
            <a:r>
              <a:rPr lang="en-US" sz="2400" spc="-10" dirty="0">
                <a:effectLst/>
                <a:latin typeface="Arial MT"/>
                <a:ea typeface="Arial MT"/>
                <a:cs typeface="Arial MT"/>
              </a:rPr>
              <a:t> </a:t>
            </a:r>
            <a:r>
              <a:rPr lang="en-US" sz="2400" dirty="0">
                <a:effectLst/>
                <a:latin typeface="Arial MT"/>
                <a:ea typeface="Arial MT"/>
                <a:cs typeface="Arial MT"/>
              </a:rPr>
              <a:t>groups</a:t>
            </a:r>
            <a:r>
              <a:rPr lang="en-US" sz="2400" spc="-10" dirty="0">
                <a:effectLst/>
                <a:latin typeface="Arial MT"/>
                <a:ea typeface="Arial MT"/>
                <a:cs typeface="Arial MT"/>
              </a:rPr>
              <a:t> </a:t>
            </a:r>
            <a:r>
              <a:rPr lang="en-US" sz="2400" dirty="0">
                <a:effectLst/>
                <a:latin typeface="Arial MT"/>
                <a:ea typeface="Arial MT"/>
                <a:cs typeface="Arial MT"/>
              </a:rPr>
              <a:t>students</a:t>
            </a:r>
            <a:r>
              <a:rPr lang="en-US" sz="2400" spc="-5" dirty="0">
                <a:effectLst/>
                <a:latin typeface="Arial MT"/>
                <a:ea typeface="Arial MT"/>
                <a:cs typeface="Arial MT"/>
              </a:rPr>
              <a:t> </a:t>
            </a:r>
            <a:r>
              <a:rPr lang="en-US" sz="2400" dirty="0">
                <a:effectLst/>
                <a:latin typeface="Arial MT"/>
                <a:ea typeface="Arial MT"/>
                <a:cs typeface="Arial MT"/>
              </a:rPr>
              <a:t>write</a:t>
            </a:r>
            <a:r>
              <a:rPr lang="en-US" sz="2400" spc="-10" dirty="0">
                <a:effectLst/>
                <a:latin typeface="Arial MT"/>
                <a:ea typeface="Arial MT"/>
                <a:cs typeface="Arial MT"/>
              </a:rPr>
              <a:t> </a:t>
            </a:r>
            <a:r>
              <a:rPr lang="en-US" sz="2400" dirty="0">
                <a:effectLst/>
                <a:latin typeface="Arial MT"/>
                <a:ea typeface="Arial MT"/>
                <a:cs typeface="Arial MT"/>
              </a:rPr>
              <a:t>short</a:t>
            </a:r>
            <a:r>
              <a:rPr lang="en-US" sz="2400" spc="-10" dirty="0">
                <a:effectLst/>
                <a:latin typeface="Arial MT"/>
                <a:ea typeface="Arial MT"/>
                <a:cs typeface="Arial MT"/>
              </a:rPr>
              <a:t> </a:t>
            </a:r>
            <a:r>
              <a:rPr lang="en-US" sz="2400" dirty="0">
                <a:effectLst/>
                <a:latin typeface="Arial MT"/>
                <a:ea typeface="Arial MT"/>
                <a:cs typeface="Arial MT"/>
              </a:rPr>
              <a:t>story</a:t>
            </a:r>
            <a:r>
              <a:rPr lang="en-US" sz="2400" spc="-5" dirty="0">
                <a:effectLst/>
                <a:latin typeface="Arial MT"/>
                <a:ea typeface="Arial MT"/>
                <a:cs typeface="Arial MT"/>
              </a:rPr>
              <a:t> </a:t>
            </a:r>
            <a:r>
              <a:rPr lang="en-US" sz="2400" dirty="0">
                <a:effectLst/>
                <a:latin typeface="Arial MT"/>
                <a:ea typeface="Arial MT"/>
                <a:cs typeface="Arial MT"/>
              </a:rPr>
              <a:t>from</a:t>
            </a:r>
            <a:r>
              <a:rPr lang="en-US" sz="2400" spc="-10" dirty="0">
                <a:effectLst/>
                <a:latin typeface="Arial MT"/>
                <a:ea typeface="Arial MT"/>
                <a:cs typeface="Arial MT"/>
              </a:rPr>
              <a:t> </a:t>
            </a:r>
            <a:r>
              <a:rPr lang="en-US" sz="2400" dirty="0">
                <a:effectLst/>
                <a:latin typeface="Arial MT"/>
                <a:ea typeface="Arial MT"/>
                <a:cs typeface="Arial MT"/>
              </a:rPr>
              <a:t>picture</a:t>
            </a:r>
            <a:r>
              <a:rPr lang="en-US" sz="2400" spc="-10" dirty="0">
                <a:effectLst/>
                <a:latin typeface="Arial MT"/>
                <a:ea typeface="Arial MT"/>
                <a:cs typeface="Arial MT"/>
              </a:rPr>
              <a:t> </a:t>
            </a:r>
            <a:r>
              <a:rPr lang="en-US" sz="2400" dirty="0">
                <a:effectLst/>
                <a:latin typeface="Arial MT"/>
                <a:ea typeface="Arial MT"/>
                <a:cs typeface="Arial MT"/>
              </a:rPr>
              <a:t>prompts.</a:t>
            </a:r>
          </a:p>
          <a:p>
            <a:pPr marL="0" marR="0">
              <a:spcBef>
                <a:spcPts val="30"/>
              </a:spcBef>
              <a:spcAft>
                <a:spcPts val="0"/>
              </a:spcAft>
            </a:pPr>
            <a:endParaRPr lang="en-US" sz="2400" dirty="0">
              <a:effectLst/>
              <a:latin typeface="Arial MT"/>
              <a:ea typeface="Arial MT"/>
              <a:cs typeface="Arial MT"/>
            </a:endParaRPr>
          </a:p>
          <a:p>
            <a:pPr marL="1001395" marR="732155" indent="-914400" algn="just">
              <a:lnSpc>
                <a:spcPct val="120000"/>
              </a:lnSpc>
              <a:spcBef>
                <a:spcPts val="0"/>
              </a:spcBef>
              <a:spcAft>
                <a:spcPts val="0"/>
              </a:spcAft>
              <a:tabLst>
                <a:tab pos="1001395" algn="l"/>
              </a:tabLst>
            </a:pPr>
            <a:r>
              <a:rPr lang="en-US" sz="2400" b="1" dirty="0">
                <a:effectLst/>
                <a:latin typeface="Arial" panose="020B0604020202020204" pitchFamily="34" charset="0"/>
                <a:ea typeface="Arial MT"/>
                <a:cs typeface="Arial MT"/>
              </a:rPr>
              <a:t>Study	</a:t>
            </a:r>
            <a:r>
              <a:rPr lang="en-US" sz="2400" dirty="0">
                <a:effectLst/>
                <a:latin typeface="Arial MT"/>
                <a:ea typeface="Arial MT"/>
                <a:cs typeface="Arial MT"/>
              </a:rPr>
              <a:t>Group</a:t>
            </a:r>
            <a:r>
              <a:rPr lang="en-US" sz="2400" spc="5" dirty="0">
                <a:effectLst/>
                <a:latin typeface="Arial MT"/>
                <a:ea typeface="Arial MT"/>
                <a:cs typeface="Arial MT"/>
              </a:rPr>
              <a:t> </a:t>
            </a:r>
            <a:r>
              <a:rPr lang="en-US" sz="2400" dirty="0">
                <a:effectLst/>
                <a:latin typeface="Arial MT"/>
                <a:ea typeface="Arial MT"/>
                <a:cs typeface="Arial MT"/>
              </a:rPr>
              <a:t>passes</a:t>
            </a:r>
            <a:r>
              <a:rPr lang="en-US" sz="2400" spc="5" dirty="0">
                <a:effectLst/>
                <a:latin typeface="Arial MT"/>
                <a:ea typeface="Arial MT"/>
                <a:cs typeface="Arial MT"/>
              </a:rPr>
              <a:t> </a:t>
            </a:r>
            <a:r>
              <a:rPr lang="en-US" sz="2400" dirty="0">
                <a:effectLst/>
                <a:latin typeface="Arial MT"/>
                <a:ea typeface="Arial MT"/>
                <a:cs typeface="Arial MT"/>
              </a:rPr>
              <a:t>story</a:t>
            </a:r>
            <a:r>
              <a:rPr lang="en-US" sz="2400" spc="5" dirty="0">
                <a:effectLst/>
                <a:latin typeface="Arial MT"/>
                <a:ea typeface="Arial MT"/>
                <a:cs typeface="Arial MT"/>
              </a:rPr>
              <a:t> </a:t>
            </a:r>
            <a:r>
              <a:rPr lang="en-US" sz="2400" dirty="0">
                <a:effectLst/>
                <a:latin typeface="Arial MT"/>
                <a:ea typeface="Arial MT"/>
                <a:cs typeface="Arial MT"/>
              </a:rPr>
              <a:t>to</a:t>
            </a:r>
            <a:r>
              <a:rPr lang="en-US" sz="2400" spc="5" dirty="0">
                <a:effectLst/>
                <a:latin typeface="Arial MT"/>
                <a:ea typeface="Arial MT"/>
                <a:cs typeface="Arial MT"/>
              </a:rPr>
              <a:t> </a:t>
            </a:r>
            <a:r>
              <a:rPr lang="en-US" sz="2400" dirty="0">
                <a:effectLst/>
                <a:latin typeface="Arial MT"/>
                <a:ea typeface="Arial MT"/>
                <a:cs typeface="Arial MT"/>
              </a:rPr>
              <a:t>another</a:t>
            </a:r>
            <a:r>
              <a:rPr lang="en-US" sz="2400" spc="5" dirty="0">
                <a:effectLst/>
                <a:latin typeface="Arial MT"/>
                <a:ea typeface="Arial MT"/>
                <a:cs typeface="Arial MT"/>
              </a:rPr>
              <a:t> </a:t>
            </a:r>
            <a:r>
              <a:rPr lang="en-US" sz="2400" dirty="0">
                <a:effectLst/>
                <a:latin typeface="Arial MT"/>
                <a:ea typeface="Arial MT"/>
                <a:cs typeface="Arial MT"/>
              </a:rPr>
              <a:t>group</a:t>
            </a:r>
            <a:r>
              <a:rPr lang="en-US" sz="2400" spc="5" dirty="0">
                <a:effectLst/>
                <a:latin typeface="Arial MT"/>
                <a:ea typeface="Arial MT"/>
                <a:cs typeface="Arial MT"/>
              </a:rPr>
              <a:t> </a:t>
            </a:r>
            <a:r>
              <a:rPr lang="en-US" sz="2400" dirty="0">
                <a:effectLst/>
                <a:latin typeface="Arial MT"/>
                <a:ea typeface="Arial MT"/>
                <a:cs typeface="Arial MT"/>
              </a:rPr>
              <a:t>who</a:t>
            </a:r>
            <a:r>
              <a:rPr lang="en-US" sz="2400" spc="5" dirty="0">
                <a:effectLst/>
                <a:latin typeface="Arial MT"/>
                <a:ea typeface="Arial MT"/>
                <a:cs typeface="Arial MT"/>
              </a:rPr>
              <a:t> </a:t>
            </a:r>
            <a:r>
              <a:rPr lang="en-US" sz="2400" dirty="0">
                <a:effectLst/>
                <a:latin typeface="Arial MT"/>
                <a:ea typeface="Arial MT"/>
                <a:cs typeface="Arial MT"/>
              </a:rPr>
              <a:t>check</a:t>
            </a:r>
            <a:r>
              <a:rPr lang="en-US" sz="2400" spc="5" dirty="0">
                <a:effectLst/>
                <a:latin typeface="Arial MT"/>
                <a:ea typeface="Arial MT"/>
                <a:cs typeface="Arial MT"/>
              </a:rPr>
              <a:t> </a:t>
            </a:r>
            <a:r>
              <a:rPr lang="en-US" sz="2400" dirty="0">
                <a:effectLst/>
                <a:latin typeface="Arial MT"/>
                <a:ea typeface="Arial MT"/>
                <a:cs typeface="Arial MT"/>
              </a:rPr>
              <a:t>for</a:t>
            </a:r>
            <a:r>
              <a:rPr lang="en-US" sz="2400" spc="5" dirty="0">
                <a:effectLst/>
                <a:latin typeface="Arial MT"/>
                <a:ea typeface="Arial MT"/>
                <a:cs typeface="Arial MT"/>
              </a:rPr>
              <a:t> </a:t>
            </a:r>
            <a:r>
              <a:rPr lang="en-US" sz="2400" dirty="0">
                <a:effectLst/>
                <a:latin typeface="Arial MT"/>
                <a:ea typeface="Arial MT"/>
                <a:cs typeface="Arial MT"/>
              </a:rPr>
              <a:t>correct</a:t>
            </a:r>
            <a:r>
              <a:rPr lang="en-US" sz="2400" spc="-320" dirty="0">
                <a:effectLst/>
                <a:latin typeface="Arial MT"/>
                <a:ea typeface="Arial MT"/>
                <a:cs typeface="Arial MT"/>
              </a:rPr>
              <a:t> </a:t>
            </a:r>
            <a:r>
              <a:rPr lang="en-US" sz="2400" dirty="0">
                <a:effectLst/>
                <a:latin typeface="Arial MT"/>
                <a:ea typeface="Arial MT"/>
                <a:cs typeface="Arial MT"/>
              </a:rPr>
              <a:t>usage</a:t>
            </a:r>
            <a:r>
              <a:rPr lang="en-US" sz="2400" spc="-15" dirty="0">
                <a:effectLst/>
                <a:latin typeface="Arial MT"/>
                <a:ea typeface="Arial MT"/>
                <a:cs typeface="Arial MT"/>
              </a:rPr>
              <a:t> </a:t>
            </a:r>
            <a:r>
              <a:rPr lang="en-US" sz="2400" dirty="0">
                <a:effectLst/>
                <a:latin typeface="Arial MT"/>
                <a:ea typeface="Arial MT"/>
                <a:cs typeface="Arial MT"/>
              </a:rPr>
              <a:t>of</a:t>
            </a:r>
            <a:r>
              <a:rPr lang="en-US" sz="2400" spc="-15" dirty="0">
                <a:effectLst/>
                <a:latin typeface="Arial MT"/>
                <a:ea typeface="Arial MT"/>
                <a:cs typeface="Arial MT"/>
              </a:rPr>
              <a:t> </a:t>
            </a:r>
            <a:r>
              <a:rPr lang="en-US" sz="2400" dirty="0">
                <a:effectLst/>
                <a:latin typeface="Arial MT"/>
                <a:ea typeface="Arial MT"/>
                <a:cs typeface="Arial MT"/>
              </a:rPr>
              <a:t>past</a:t>
            </a:r>
            <a:r>
              <a:rPr lang="en-US" sz="2400" spc="-15" dirty="0">
                <a:effectLst/>
                <a:latin typeface="Arial MT"/>
                <a:ea typeface="Arial MT"/>
                <a:cs typeface="Arial MT"/>
              </a:rPr>
              <a:t> </a:t>
            </a:r>
            <a:r>
              <a:rPr lang="en-US" sz="2400" dirty="0">
                <a:effectLst/>
                <a:latin typeface="Arial MT"/>
                <a:ea typeface="Arial MT"/>
                <a:cs typeface="Arial MT"/>
              </a:rPr>
              <a:t>tense.</a:t>
            </a:r>
            <a:r>
              <a:rPr lang="en-US" sz="2400" spc="305" dirty="0">
                <a:effectLst/>
                <a:latin typeface="Arial MT"/>
                <a:ea typeface="Arial MT"/>
                <a:cs typeface="Arial MT"/>
              </a:rPr>
              <a:t> </a:t>
            </a:r>
            <a:r>
              <a:rPr lang="en-US" sz="2400" dirty="0">
                <a:effectLst/>
                <a:latin typeface="Arial MT"/>
                <a:ea typeface="Arial MT"/>
                <a:cs typeface="Arial MT"/>
              </a:rPr>
              <a:t>Any</a:t>
            </a:r>
            <a:r>
              <a:rPr lang="en-US" sz="2400" spc="-10" dirty="0">
                <a:effectLst/>
                <a:latin typeface="Arial MT"/>
                <a:ea typeface="Arial MT"/>
                <a:cs typeface="Arial MT"/>
              </a:rPr>
              <a:t> </a:t>
            </a:r>
            <a:r>
              <a:rPr lang="en-US" sz="2400" dirty="0">
                <a:effectLst/>
                <a:latin typeface="Arial MT"/>
                <a:ea typeface="Arial MT"/>
                <a:cs typeface="Arial MT"/>
              </a:rPr>
              <a:t>errors</a:t>
            </a:r>
            <a:r>
              <a:rPr lang="en-US" sz="2400" spc="-15" dirty="0">
                <a:effectLst/>
                <a:latin typeface="Arial MT"/>
                <a:ea typeface="Arial MT"/>
                <a:cs typeface="Arial MT"/>
              </a:rPr>
              <a:t> </a:t>
            </a:r>
            <a:r>
              <a:rPr lang="en-US" sz="2400" dirty="0">
                <a:effectLst/>
                <a:latin typeface="Arial MT"/>
                <a:ea typeface="Arial MT"/>
                <a:cs typeface="Arial MT"/>
              </a:rPr>
              <a:t>discussed/analyzed</a:t>
            </a:r>
            <a:r>
              <a:rPr lang="en-US" sz="2400" spc="-15" dirty="0">
                <a:effectLst/>
                <a:latin typeface="Arial MT"/>
                <a:ea typeface="Arial MT"/>
                <a:cs typeface="Arial MT"/>
              </a:rPr>
              <a:t> </a:t>
            </a:r>
            <a:r>
              <a:rPr lang="en-US" sz="2400" dirty="0">
                <a:effectLst/>
                <a:latin typeface="Arial MT"/>
                <a:ea typeface="Arial MT"/>
                <a:cs typeface="Arial MT"/>
              </a:rPr>
              <a:t>in</a:t>
            </a:r>
            <a:r>
              <a:rPr lang="en-US" sz="2400" spc="-15" dirty="0">
                <a:effectLst/>
                <a:latin typeface="Arial MT"/>
                <a:ea typeface="Arial MT"/>
                <a:cs typeface="Arial MT"/>
              </a:rPr>
              <a:t> </a:t>
            </a:r>
            <a:r>
              <a:rPr lang="en-US" sz="2400" dirty="0">
                <a:effectLst/>
                <a:latin typeface="Arial MT"/>
                <a:ea typeface="Arial MT"/>
                <a:cs typeface="Arial MT"/>
              </a:rPr>
              <a:t>class.</a:t>
            </a:r>
          </a:p>
          <a:p>
            <a:pPr marL="0" marR="0">
              <a:spcBef>
                <a:spcPts val="50"/>
              </a:spcBef>
              <a:spcAft>
                <a:spcPts val="0"/>
              </a:spcAft>
            </a:pPr>
            <a:endParaRPr lang="en-US" sz="2400" dirty="0">
              <a:effectLst/>
              <a:latin typeface="Arial MT"/>
              <a:ea typeface="Arial MT"/>
              <a:cs typeface="Arial MT"/>
            </a:endParaRPr>
          </a:p>
          <a:p>
            <a:pPr marL="1039495" marR="731520" indent="-952500" algn="just">
              <a:lnSpc>
                <a:spcPct val="120000"/>
              </a:lnSpc>
              <a:spcBef>
                <a:spcPts val="0"/>
              </a:spcBef>
              <a:spcAft>
                <a:spcPts val="0"/>
              </a:spcAft>
            </a:pPr>
            <a:r>
              <a:rPr lang="en-US" sz="2400" b="1" dirty="0">
                <a:effectLst/>
                <a:latin typeface="Arial" panose="020B0604020202020204" pitchFamily="34" charset="0"/>
                <a:ea typeface="Arial MT"/>
                <a:cs typeface="Arial MT"/>
              </a:rPr>
              <a:t>Activate    </a:t>
            </a:r>
            <a:r>
              <a:rPr lang="en-US" sz="2400" b="1" spc="5" dirty="0">
                <a:effectLst/>
                <a:latin typeface="Arial" panose="020B0604020202020204" pitchFamily="34" charset="0"/>
                <a:ea typeface="Arial MT"/>
                <a:cs typeface="Arial MT"/>
              </a:rPr>
              <a:t> </a:t>
            </a:r>
            <a:r>
              <a:rPr lang="en-US" sz="2400" dirty="0">
                <a:effectLst/>
                <a:latin typeface="Arial MT"/>
                <a:ea typeface="Arial MT"/>
                <a:cs typeface="Arial MT"/>
              </a:rPr>
              <a:t>Chain story communication game.</a:t>
            </a:r>
            <a:r>
              <a:rPr lang="en-US" sz="2400" spc="330" dirty="0">
                <a:effectLst/>
                <a:latin typeface="Arial MT"/>
                <a:ea typeface="Arial MT"/>
                <a:cs typeface="Arial MT"/>
              </a:rPr>
              <a:t> </a:t>
            </a:r>
            <a:r>
              <a:rPr lang="en-US" sz="2400" dirty="0">
                <a:effectLst/>
                <a:latin typeface="Arial MT"/>
                <a:ea typeface="Arial MT"/>
                <a:cs typeface="Arial MT"/>
              </a:rPr>
              <a:t>One student starts the story,</a:t>
            </a:r>
            <a:r>
              <a:rPr lang="en-US" sz="2400" spc="5" dirty="0">
                <a:effectLst/>
                <a:latin typeface="Arial MT"/>
                <a:ea typeface="Arial MT"/>
                <a:cs typeface="Arial MT"/>
              </a:rPr>
              <a:t> </a:t>
            </a:r>
            <a:r>
              <a:rPr lang="en-US" sz="2400" dirty="0">
                <a:effectLst/>
                <a:latin typeface="Arial MT"/>
                <a:ea typeface="Arial MT"/>
                <a:cs typeface="Arial MT"/>
              </a:rPr>
              <a:t>the</a:t>
            </a:r>
            <a:r>
              <a:rPr lang="en-US" sz="2400" spc="-5" dirty="0">
                <a:effectLst/>
                <a:latin typeface="Arial MT"/>
                <a:ea typeface="Arial MT"/>
                <a:cs typeface="Arial MT"/>
              </a:rPr>
              <a:t> </a:t>
            </a:r>
            <a:r>
              <a:rPr lang="en-US" sz="2400" dirty="0">
                <a:effectLst/>
                <a:latin typeface="Arial MT"/>
                <a:ea typeface="Arial MT"/>
                <a:cs typeface="Arial MT"/>
              </a:rPr>
              <a:t>next continues,</a:t>
            </a:r>
            <a:r>
              <a:rPr lang="en-US" sz="2400" spc="-5" dirty="0">
                <a:effectLst/>
                <a:latin typeface="Arial MT"/>
                <a:ea typeface="Arial MT"/>
                <a:cs typeface="Arial MT"/>
              </a:rPr>
              <a:t> </a:t>
            </a:r>
            <a:r>
              <a:rPr lang="en-US" sz="2400" dirty="0">
                <a:effectLst/>
                <a:latin typeface="Arial MT"/>
                <a:ea typeface="Arial MT"/>
                <a:cs typeface="Arial MT"/>
              </a:rPr>
              <a:t>and so on.</a:t>
            </a:r>
          </a:p>
          <a:p>
            <a:pPr marL="0" marR="0">
              <a:spcBef>
                <a:spcPts val="0"/>
              </a:spcBef>
              <a:spcAft>
                <a:spcPts val="0"/>
              </a:spcAft>
            </a:pPr>
            <a:endParaRPr lang="en-US" sz="2400" dirty="0">
              <a:effectLst/>
              <a:latin typeface="Arial MT"/>
              <a:ea typeface="Arial MT"/>
              <a:cs typeface="Arial MT"/>
            </a:endParaRPr>
          </a:p>
          <a:p>
            <a:endParaRPr lang="en-US" sz="4000" dirty="0"/>
          </a:p>
        </p:txBody>
      </p:sp>
    </p:spTree>
    <p:extLst>
      <p:ext uri="{BB962C8B-B14F-4D97-AF65-F5344CB8AC3E}">
        <p14:creationId xmlns:p14="http://schemas.microsoft.com/office/powerpoint/2010/main" val="4182219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a:extLst>
              <a:ext uri="{FF2B5EF4-FFF2-40B4-BE49-F238E27FC236}">
                <a16:creationId xmlns:a16="http://schemas.microsoft.com/office/drawing/2014/main" id="{F5C7CE5B-04FF-468B-83AA-7BFE54987F03}"/>
              </a:ext>
            </a:extLst>
          </p:cNvPr>
          <p:cNvSpPr>
            <a:spLocks noGrp="1" noChangeArrowheads="1"/>
          </p:cNvSpPr>
          <p:nvPr>
            <p:ph type="body" idx="1"/>
          </p:nvPr>
        </p:nvSpPr>
        <p:spPr/>
        <p:txBody>
          <a:bodyPr/>
          <a:lstStyle/>
          <a:p>
            <a:pPr eaLnBrk="1" hangingPunct="1"/>
            <a:r>
              <a:rPr lang="en-GB" altLang="en-US"/>
              <a:t>The discrete item argument</a:t>
            </a:r>
          </a:p>
          <a:p>
            <a:pPr lvl="2" eaLnBrk="1" hangingPunct="1"/>
            <a:r>
              <a:rPr lang="en-GB" altLang="en-US"/>
              <a:t>By organising language into categories for learning, a language becomes ‘digestible’</a:t>
            </a:r>
          </a:p>
          <a:p>
            <a:pPr lvl="2" eaLnBrk="1" hangingPunct="1">
              <a:buFont typeface="Wingdings" panose="05000000000000000000" pitchFamily="2" charset="2"/>
              <a:buNone/>
            </a:pPr>
            <a:endParaRPr lang="en-GB" altLang="en-US"/>
          </a:p>
          <a:p>
            <a:pPr eaLnBrk="1" hangingPunct="1"/>
            <a:r>
              <a:rPr lang="en-GB" altLang="en-US"/>
              <a:t>The learner expectations argument</a:t>
            </a:r>
          </a:p>
          <a:p>
            <a:pPr lvl="2" eaLnBrk="1" hangingPunct="1"/>
            <a:r>
              <a:rPr lang="en-GB" altLang="en-US"/>
              <a:t>Learners may expect to be taught grammar and think that it is essential to their mastery of a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24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24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45B4B76-26BF-4261-AFF3-3FAA68262E11}"/>
              </a:ext>
            </a:extLst>
          </p:cNvPr>
          <p:cNvSpPr>
            <a:spLocks noGrp="1" noChangeArrowheads="1"/>
          </p:cNvSpPr>
          <p:nvPr>
            <p:ph type="title"/>
          </p:nvPr>
        </p:nvSpPr>
        <p:spPr/>
        <p:txBody>
          <a:bodyPr/>
          <a:lstStyle/>
          <a:p>
            <a:pPr eaLnBrk="1" hangingPunct="1"/>
            <a:r>
              <a:rPr lang="en-GB" altLang="en-US"/>
              <a:t>The case against grammar</a:t>
            </a:r>
          </a:p>
        </p:txBody>
      </p:sp>
      <p:sp>
        <p:nvSpPr>
          <p:cNvPr id="63491" name="Rectangle 3">
            <a:extLst>
              <a:ext uri="{FF2B5EF4-FFF2-40B4-BE49-F238E27FC236}">
                <a16:creationId xmlns:a16="http://schemas.microsoft.com/office/drawing/2014/main" id="{76CC5223-A86B-4C88-967B-63924672450B}"/>
              </a:ext>
            </a:extLst>
          </p:cNvPr>
          <p:cNvSpPr>
            <a:spLocks noGrp="1" noChangeArrowheads="1"/>
          </p:cNvSpPr>
          <p:nvPr>
            <p:ph type="body" idx="1"/>
          </p:nvPr>
        </p:nvSpPr>
        <p:spPr/>
        <p:txBody>
          <a:bodyPr/>
          <a:lstStyle/>
          <a:p>
            <a:pPr eaLnBrk="1" hangingPunct="1"/>
            <a:r>
              <a:rPr lang="en-GB" altLang="en-US" dirty="0"/>
              <a:t>The knowledge-how argument</a:t>
            </a:r>
          </a:p>
          <a:p>
            <a:pPr lvl="2" eaLnBrk="1" hangingPunct="1"/>
            <a:r>
              <a:rPr lang="en-GB" altLang="en-US" dirty="0"/>
              <a:t>Language is a set of skills not just a body of knowledge.  We learn by doing (using language), not by learning how to do something (learning rules). </a:t>
            </a:r>
          </a:p>
          <a:p>
            <a:pPr eaLnBrk="1" hangingPunct="1"/>
            <a:r>
              <a:rPr lang="en-GB" altLang="en-US" dirty="0"/>
              <a:t>The communication argument</a:t>
            </a:r>
          </a:p>
          <a:p>
            <a:pPr lvl="2" eaLnBrk="1" hangingPunct="1"/>
            <a:r>
              <a:rPr lang="en-GB" altLang="en-US" dirty="0"/>
              <a:t>Knowing a language involves more than knowing its grammar.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1B0F0BF-36ED-4450-ABB8-054EA6426D52}"/>
              </a:ext>
            </a:extLst>
          </p:cNvPr>
          <p:cNvSpPr>
            <a:spLocks noGrp="1" noChangeArrowheads="1"/>
          </p:cNvSpPr>
          <p:nvPr>
            <p:ph type="title"/>
          </p:nvPr>
        </p:nvSpPr>
        <p:spPr/>
        <p:txBody>
          <a:bodyPr/>
          <a:lstStyle/>
          <a:p>
            <a:pPr eaLnBrk="1" hangingPunct="1"/>
            <a:endParaRPr lang="en-US" altLang="en-US"/>
          </a:p>
        </p:txBody>
      </p:sp>
      <p:sp>
        <p:nvSpPr>
          <p:cNvPr id="64515" name="Rectangle 3">
            <a:extLst>
              <a:ext uri="{FF2B5EF4-FFF2-40B4-BE49-F238E27FC236}">
                <a16:creationId xmlns:a16="http://schemas.microsoft.com/office/drawing/2014/main" id="{06C52C2A-557A-422D-A06D-40A652F4285A}"/>
              </a:ext>
            </a:extLst>
          </p:cNvPr>
          <p:cNvSpPr>
            <a:spLocks noGrp="1" noChangeArrowheads="1"/>
          </p:cNvSpPr>
          <p:nvPr>
            <p:ph type="body" idx="1"/>
          </p:nvPr>
        </p:nvSpPr>
        <p:spPr/>
        <p:txBody>
          <a:bodyPr/>
          <a:lstStyle/>
          <a:p>
            <a:pPr eaLnBrk="1" hangingPunct="1"/>
            <a:r>
              <a:rPr lang="en-GB" altLang="en-US" dirty="0"/>
              <a:t>The acquisition argument</a:t>
            </a:r>
          </a:p>
          <a:p>
            <a:pPr lvl="2" eaLnBrk="1" hangingPunct="1"/>
            <a:r>
              <a:rPr lang="en-GB" altLang="en-US" dirty="0"/>
              <a:t>Draws on theory of L1 acquisition.  Learning vs acquisition.  Learning is of limited use for real communication and what is learned can never become acquired (Krashen)</a:t>
            </a:r>
          </a:p>
          <a:p>
            <a:pPr lvl="2" eaLnBrk="1" hangingPunct="1"/>
            <a:endParaRPr lang="en-GB" altLang="en-US" dirty="0"/>
          </a:p>
          <a:p>
            <a:r>
              <a:rPr lang="en-GB" altLang="en-US" dirty="0"/>
              <a:t>Learner expectations argument</a:t>
            </a:r>
          </a:p>
          <a:p>
            <a:pPr lvl="2"/>
            <a:r>
              <a:rPr lang="en-GB" altLang="en-US" dirty="0"/>
              <a:t>Some learners may be put off by a heavy focus on grammar – especially those who need to improve their communicative skills</a:t>
            </a:r>
          </a:p>
          <a:p>
            <a:pPr lvl="4"/>
            <a:r>
              <a:rPr lang="en-GB" altLang="en-US" dirty="0"/>
              <a:t>(Thornbury 1999)</a:t>
            </a:r>
          </a:p>
          <a:p>
            <a:pPr lvl="2" eaLnBrk="1" hangingPunct="1"/>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1000"/>
                                        <p:tgtEl>
                                          <p:spTgt spid="64515">
                                            <p:txEl>
                                              <p:pRg st="0" end="0"/>
                                            </p:txEl>
                                          </p:spTgt>
                                        </p:tgtEl>
                                      </p:cBhvr>
                                    </p:animEffect>
                                    <p:anim calcmode="lin" valueType="num">
                                      <p:cBhvr>
                                        <p:cTn id="8" dur="10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451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fade">
                                      <p:cBhvr>
                                        <p:cTn id="12" dur="1000"/>
                                        <p:tgtEl>
                                          <p:spTgt spid="64515">
                                            <p:txEl>
                                              <p:pRg st="1" end="1"/>
                                            </p:txEl>
                                          </p:spTgt>
                                        </p:tgtEl>
                                      </p:cBhvr>
                                    </p:animEffect>
                                    <p:anim calcmode="lin" valueType="num">
                                      <p:cBhvr>
                                        <p:cTn id="13" dur="10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45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4515">
                                            <p:txEl>
                                              <p:pRg st="3" end="3"/>
                                            </p:txEl>
                                          </p:spTgt>
                                        </p:tgtEl>
                                        <p:attrNameLst>
                                          <p:attrName>style.visibility</p:attrName>
                                        </p:attrNameLst>
                                      </p:cBhvr>
                                      <p:to>
                                        <p:strVal val="visible"/>
                                      </p:to>
                                    </p:set>
                                    <p:animEffect transition="in" filter="fade">
                                      <p:cBhvr>
                                        <p:cTn id="19" dur="1000"/>
                                        <p:tgtEl>
                                          <p:spTgt spid="64515">
                                            <p:txEl>
                                              <p:pRg st="3" end="3"/>
                                            </p:txEl>
                                          </p:spTgt>
                                        </p:tgtEl>
                                      </p:cBhvr>
                                    </p:animEffect>
                                    <p:anim calcmode="lin" valueType="num">
                                      <p:cBhvr>
                                        <p:cTn id="20" dur="1000" fill="hold"/>
                                        <p:tgtEl>
                                          <p:spTgt spid="6451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4515">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4515">
                                            <p:txEl>
                                              <p:pRg st="4" end="4"/>
                                            </p:txEl>
                                          </p:spTgt>
                                        </p:tgtEl>
                                        <p:attrNameLst>
                                          <p:attrName>style.visibility</p:attrName>
                                        </p:attrNameLst>
                                      </p:cBhvr>
                                      <p:to>
                                        <p:strVal val="visible"/>
                                      </p:to>
                                    </p:set>
                                    <p:animEffect transition="in" filter="fade">
                                      <p:cBhvr>
                                        <p:cTn id="24" dur="1000"/>
                                        <p:tgtEl>
                                          <p:spTgt spid="64515">
                                            <p:txEl>
                                              <p:pRg st="4" end="4"/>
                                            </p:txEl>
                                          </p:spTgt>
                                        </p:tgtEl>
                                      </p:cBhvr>
                                    </p:animEffect>
                                    <p:anim calcmode="lin" valueType="num">
                                      <p:cBhvr>
                                        <p:cTn id="25" dur="1000" fill="hold"/>
                                        <p:tgtEl>
                                          <p:spTgt spid="64515">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64515">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4515">
                                            <p:txEl>
                                              <p:pRg st="5" end="5"/>
                                            </p:txEl>
                                          </p:spTgt>
                                        </p:tgtEl>
                                        <p:attrNameLst>
                                          <p:attrName>style.visibility</p:attrName>
                                        </p:attrNameLst>
                                      </p:cBhvr>
                                      <p:to>
                                        <p:strVal val="visible"/>
                                      </p:to>
                                    </p:set>
                                    <p:animEffect transition="in" filter="fade">
                                      <p:cBhvr>
                                        <p:cTn id="29" dur="1000"/>
                                        <p:tgtEl>
                                          <p:spTgt spid="64515">
                                            <p:txEl>
                                              <p:pRg st="5" end="5"/>
                                            </p:txEl>
                                          </p:spTgt>
                                        </p:tgtEl>
                                      </p:cBhvr>
                                    </p:animEffect>
                                    <p:anim calcmode="lin" valueType="num">
                                      <p:cBhvr>
                                        <p:cTn id="30" dur="1000" fill="hold"/>
                                        <p:tgtEl>
                                          <p:spTgt spid="64515">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6451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Presenting and </a:t>
            </a:r>
            <a:r>
              <a:rPr lang="en-US" dirty="0" err="1"/>
              <a:t>practising</a:t>
            </a:r>
            <a:r>
              <a:rPr lang="en-US" dirty="0"/>
              <a:t> grammar</a:t>
            </a:r>
          </a:p>
        </p:txBody>
      </p:sp>
    </p:spTree>
    <p:custDataLst>
      <p:tags r:id="rId1"/>
    </p:custDataLst>
    <p:extLst>
      <p:ext uri="{BB962C8B-B14F-4D97-AF65-F5344CB8AC3E}">
        <p14:creationId xmlns:p14="http://schemas.microsoft.com/office/powerpoint/2010/main" val="23141782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Module.thmx</Template>
  <TotalTime>20228</TotalTime>
  <Words>1912</Words>
  <Application>Microsoft Office PowerPoint</Application>
  <PresentationFormat>On-screen Show (4:3)</PresentationFormat>
  <Paragraphs>396</Paragraphs>
  <Slides>52</Slides>
  <Notes>6</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52</vt:i4>
      </vt:variant>
    </vt:vector>
  </HeadingPairs>
  <TitlesOfParts>
    <vt:vector size="67" baseType="lpstr">
      <vt:lpstr>ＭＳ ゴシック</vt:lpstr>
      <vt:lpstr>ＭＳ Ｐゴシック</vt:lpstr>
      <vt:lpstr>Arial</vt:lpstr>
      <vt:lpstr>Arial MT</vt:lpstr>
      <vt:lpstr>Bodoni MT Black</vt:lpstr>
      <vt:lpstr>Calibri</vt:lpstr>
      <vt:lpstr>Corbel</vt:lpstr>
      <vt:lpstr>Gill Sans Ultra Bold</vt:lpstr>
      <vt:lpstr>Symbol</vt:lpstr>
      <vt:lpstr>Times New Roman</vt:lpstr>
      <vt:lpstr>tondo</vt:lpstr>
      <vt:lpstr>Wingdings</vt:lpstr>
      <vt:lpstr>Wingdings 2</vt:lpstr>
      <vt:lpstr>Wingdings 3</vt:lpstr>
      <vt:lpstr>Module</vt:lpstr>
      <vt:lpstr>PowerPoint Presentation</vt:lpstr>
      <vt:lpstr> Teaching Grammar and Vocabulary  Assessment Scheme </vt:lpstr>
      <vt:lpstr> To teach or not to        teach…grammar?</vt:lpstr>
      <vt:lpstr>Attitudes to teaching grammar</vt:lpstr>
      <vt:lpstr>The case for grammar</vt:lpstr>
      <vt:lpstr>PowerPoint Presentation</vt:lpstr>
      <vt:lpstr>The case against grammar</vt:lpstr>
      <vt:lpstr>PowerPoint Presentation</vt:lpstr>
      <vt:lpstr>Presenting and practising grammar</vt:lpstr>
      <vt:lpstr>PPP Lesson Stages</vt:lpstr>
      <vt:lpstr>Putting language in context</vt:lpstr>
      <vt:lpstr>Task 2</vt:lpstr>
      <vt:lpstr>Can/Can’t </vt:lpstr>
      <vt:lpstr>Present continuous</vt:lpstr>
      <vt:lpstr>Views of PPP</vt:lpstr>
      <vt:lpstr>Concept questions</vt:lpstr>
      <vt:lpstr>PowerPoint Presentation</vt:lpstr>
      <vt:lpstr>Devising concept questions</vt:lpstr>
      <vt:lpstr>PowerPoint Presentation</vt:lpstr>
      <vt:lpstr>  Presenting Language </vt:lpstr>
      <vt:lpstr>Presenting Language </vt:lpstr>
      <vt:lpstr>Form, meaning and use</vt:lpstr>
      <vt:lpstr>PowerPoint Presentation</vt:lpstr>
      <vt:lpstr>PowerPoint Presentation</vt:lpstr>
      <vt:lpstr>Criteria for effective presentations</vt:lpstr>
      <vt:lpstr>Types of presentation </vt:lpstr>
      <vt:lpstr>The case for and against</vt:lpstr>
      <vt:lpstr>The PPP Model - a deductive approach </vt:lpstr>
      <vt:lpstr>PPP Lesson Stages</vt:lpstr>
      <vt:lpstr>Task-based Learning (TBL)</vt:lpstr>
      <vt:lpstr>Effective Tasks</vt:lpstr>
      <vt:lpstr> Characteristics of effective tasks:  </vt:lpstr>
      <vt:lpstr>What a task is NOT…</vt:lpstr>
      <vt:lpstr> Seven types of task </vt:lpstr>
      <vt:lpstr>PowerPoint Presentation</vt:lpstr>
      <vt:lpstr>ESA lesson plan inductive approach</vt:lpstr>
      <vt:lpstr>Engage </vt:lpstr>
      <vt:lpstr>Engage </vt:lpstr>
      <vt:lpstr>Study </vt:lpstr>
      <vt:lpstr>Study </vt:lpstr>
      <vt:lpstr>Activate</vt:lpstr>
      <vt:lpstr>Activate</vt:lpstr>
      <vt:lpstr>What do students need to know about a vocabulary item? </vt:lpstr>
      <vt:lpstr>Introducing new words</vt:lpstr>
      <vt:lpstr>Games for teaching vocabulary</vt:lpstr>
      <vt:lpstr>A typical/sample ‘straight arrow’ structured ESA vocabulary. </vt:lpstr>
      <vt:lpstr>Engage</vt:lpstr>
      <vt:lpstr>Study</vt:lpstr>
      <vt:lpstr>Activate</vt:lpstr>
      <vt:lpstr>A sample of ESA lesson plan</vt:lpstr>
      <vt:lpstr>PowerPoint Presentation</vt:lpstr>
      <vt:lpstr>PowerPoint Presentation</vt:lpstr>
    </vt:vector>
  </TitlesOfParts>
  <Company>Huddersfield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Munro</dc:creator>
  <cp:lastModifiedBy>HP</cp:lastModifiedBy>
  <cp:revision>218</cp:revision>
  <dcterms:created xsi:type="dcterms:W3CDTF">2011-10-19T08:12:07Z</dcterms:created>
  <dcterms:modified xsi:type="dcterms:W3CDTF">2024-02-26T22:44:50Z</dcterms:modified>
</cp:coreProperties>
</file>