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47" r:id="rId2"/>
    <p:sldId id="380" r:id="rId3"/>
    <p:sldId id="501" r:id="rId4"/>
    <p:sldId id="502" r:id="rId5"/>
    <p:sldId id="433" r:id="rId6"/>
    <p:sldId id="444" r:id="rId7"/>
    <p:sldId id="512" r:id="rId8"/>
    <p:sldId id="513" r:id="rId9"/>
    <p:sldId id="481" r:id="rId10"/>
    <p:sldId id="432" r:id="rId11"/>
    <p:sldId id="381" r:id="rId12"/>
    <p:sldId id="429" r:id="rId13"/>
    <p:sldId id="431" r:id="rId14"/>
    <p:sldId id="422" r:id="rId15"/>
    <p:sldId id="449" r:id="rId16"/>
    <p:sldId id="394" r:id="rId17"/>
    <p:sldId id="303" r:id="rId18"/>
    <p:sldId id="423" r:id="rId19"/>
    <p:sldId id="425" r:id="rId20"/>
    <p:sldId id="382" r:id="rId21"/>
    <p:sldId id="384" r:id="rId22"/>
    <p:sldId id="496" r:id="rId23"/>
    <p:sldId id="508" r:id="rId24"/>
    <p:sldId id="446" r:id="rId25"/>
    <p:sldId id="310" r:id="rId26"/>
    <p:sldId id="311" r:id="rId27"/>
    <p:sldId id="498" r:id="rId28"/>
    <p:sldId id="499" r:id="rId29"/>
    <p:sldId id="306" r:id="rId30"/>
    <p:sldId id="312" r:id="rId31"/>
    <p:sldId id="511" r:id="rId32"/>
    <p:sldId id="483" r:id="rId33"/>
    <p:sldId id="467" r:id="rId34"/>
    <p:sldId id="468" r:id="rId35"/>
    <p:sldId id="462" r:id="rId36"/>
    <p:sldId id="463" r:id="rId37"/>
    <p:sldId id="515" r:id="rId38"/>
    <p:sldId id="504" r:id="rId39"/>
    <p:sldId id="301" r:id="rId40"/>
    <p:sldId id="469" r:id="rId41"/>
    <p:sldId id="461" r:id="rId42"/>
    <p:sldId id="484" r:id="rId43"/>
    <p:sldId id="482" r:id="rId44"/>
    <p:sldId id="505" r:id="rId45"/>
    <p:sldId id="509" r:id="rId46"/>
    <p:sldId id="503" r:id="rId47"/>
    <p:sldId id="516" r:id="rId48"/>
    <p:sldId id="491" r:id="rId49"/>
    <p:sldId id="507" r:id="rId50"/>
    <p:sldId id="424" r:id="rId51"/>
    <p:sldId id="465" r:id="rId52"/>
    <p:sldId id="466" r:id="rId53"/>
    <p:sldId id="399" r:id="rId5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1"/>
    <a:srgbClr val="009900"/>
    <a:srgbClr val="4BFF4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/>
    </p:cSldViewPr>
  </p:slideViewPr>
  <p:outlineViewPr>
    <p:cViewPr>
      <p:scale>
        <a:sx n="33" d="100"/>
        <a:sy n="33" d="100"/>
      </p:scale>
      <p:origin x="0" y="-412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F2B18C-931B-46E6-86B7-2CFB13BD7CB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09A321-255D-4AD1-8F8E-DD40E11E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2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geology/wp-content/uploads/sites/110/2016/07/mafic2-300x168.p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2A28C-2131-463B-BC24-A549C7DAF07D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856A01-5D36-47A5-83DE-E778DEE01AD6}" type="datetime1">
              <a:rPr lang="en-US" smtClean="0"/>
              <a:pPr/>
              <a:t>4/28/2023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Peralkaline rocks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those that are oversaturated with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alkalies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O), and thus undersaturated with respect to 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On a molecular basis.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rocks show: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&lt; (Na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O)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Peralkaline rocks are distinguished by the presence of Na-rich minerals like </a:t>
            </a:r>
            <a:r>
              <a:rPr lang="en-US" sz="1200" dirty="0">
                <a:solidFill>
                  <a:srgbClr val="FFFF00"/>
                </a:solidFill>
                <a:cs typeface="Times" pitchFamily="96" charset="0"/>
              </a:rPr>
              <a:t>aegirine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[NaFe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], riebeckite [Na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], arfvedsonite [Na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(Al,Fe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)Si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], or aenigmatite [Na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in the mode.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CIPW norm, acmite [NaFe</a:t>
            </a:r>
            <a:r>
              <a:rPr lang="en-US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and/or sodium metasilicate 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will occur as normative minerals.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1D592-8F63-455A-BAD3-BC5F077D5CF0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9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191919"/>
                </a:solidFill>
                <a:latin typeface="Frutiger-Black"/>
              </a:rPr>
              <a:t>FIGURE 2 </a:t>
            </a:r>
            <a:r>
              <a:rPr lang="en-US" sz="1800" b="0" i="0" u="none" strike="noStrike" baseline="0" dirty="0">
                <a:solidFill>
                  <a:srgbClr val="191919"/>
                </a:solidFill>
                <a:latin typeface="Frutiger-Roman"/>
              </a:rPr>
              <a:t>Alumina saturation classes based on the </a:t>
            </a:r>
            <a:r>
              <a:rPr lang="en-US" sz="1800" b="0" i="1" u="none" strike="noStrike" baseline="0" dirty="0">
                <a:solidFill>
                  <a:srgbClr val="191919"/>
                </a:solidFill>
                <a:latin typeface="Frutiger-Italic"/>
              </a:rPr>
              <a:t>molar </a:t>
            </a:r>
            <a:r>
              <a:rPr lang="en-US" sz="1800" b="0" i="0" u="none" strike="noStrike" baseline="0" dirty="0">
                <a:solidFill>
                  <a:srgbClr val="191919"/>
                </a:solidFill>
                <a:latin typeface="Frutiger-Roman"/>
              </a:rPr>
              <a:t>proportions of (“A/CNK”), after Shand (1927). Common non-</a:t>
            </a:r>
            <a:r>
              <a:rPr lang="en-US" sz="1800" b="0" i="0" u="none" strike="noStrike" baseline="0" dirty="0" err="1">
                <a:solidFill>
                  <a:srgbClr val="191919"/>
                </a:solidFill>
                <a:latin typeface="Frutiger-Roman"/>
              </a:rPr>
              <a:t>quartzo</a:t>
            </a:r>
            <a:r>
              <a:rPr lang="en-US" sz="1800" b="0" i="0" u="none" strike="noStrike" baseline="0" dirty="0">
                <a:solidFill>
                  <a:srgbClr val="191919"/>
                </a:solidFill>
                <a:latin typeface="Frutiger-Roman"/>
              </a:rPr>
              <a:t>-feldspathic minerals for each type are indicated. After Clarke (1992).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7650"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Subaluminous: molecular proportion of Al2O3is approximately equal to the sum of Na2O and K2O. These rocks tend to form alkali feldspar and a little Ca plagioclase and usually contain olivine and orthopyroxenes.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1D592-8F63-455A-BAD3-BC5F077D5CF0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00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1AD720A-9129-40A0-8FFA-86CD12B7832E}" type="datetime1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7D248-ADA1-49BC-B31A-15A624C5A5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Figure 7.10</a:t>
            </a:r>
            <a:r>
              <a:rPr lang="en-CA" dirty="0"/>
              <a:t> Chemical compositions of typical mafic, intermediate, and felsic magmas. </a:t>
            </a:r>
            <a:r>
              <a:rPr lang="en-CA" i="1" dirty="0"/>
              <a:t>Source: Karla Panchuk (2018) CC BY 4.0 modified after Steven Earle (2016) CC BY 4.0 </a:t>
            </a:r>
            <a:r>
              <a:rPr lang="en-CA" i="1" dirty="0">
                <a:hlinkClick r:id="rId3"/>
              </a:rPr>
              <a:t>view source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C42E2-43E6-42D5-8CDD-00D8B8CA5D7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41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IUGSRoman"/>
              </a:rPr>
              <a:t>pyroxene hornblende gabbro gabbronorite norite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1D592-8F63-455A-BAD3-BC5F077D5CF0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24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1D592-8F63-455A-BAD3-BC5F077D5CF0}" type="slidenum">
              <a:rPr lang="ar-SA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1-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Phaneritic the majority of crystals that compose the rock are readily visible with the naked eye (&gt; ~0.1 mm).</a:t>
            </a:r>
            <a:endParaRPr lang="en-US" b="0" dirty="0">
              <a:effectLst/>
            </a:endParaRPr>
          </a:p>
          <a:p>
            <a:pPr marL="3429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2-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Aphanitic Most of the crystals are too small to be seen readily with the naked eye (&lt; ~0.1 mm).</a:t>
            </a:r>
            <a:endParaRPr lang="en-US" b="0" dirty="0">
              <a:effectLst/>
            </a:endParaRPr>
          </a:p>
          <a:p>
            <a:pPr marL="34290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3-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Fragmental The rock is composed of pieces of disaggregated igneous material, deposited and later amalgamated.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1D"/>
                </a:solidFill>
              </a:rPr>
              <a:t>Volcanic: rocks are classified as those whose mineralogy cannot be determined by the unaided eye.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1D"/>
                </a:solidFill>
              </a:rPr>
              <a:t>Plutonic: If the minerals can be identified by the unaided eye the rock is plutonic.</a:t>
            </a:r>
          </a:p>
          <a:p>
            <a:pPr marL="342900"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1D592-8F63-455A-BAD3-BC5F077D5CF0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2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2A28C-2131-463B-BC24-A549C7DAF07D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57CB38-D179-442D-864B-4F464C488B86}" type="datetime1">
              <a:rPr lang="en-US" smtClean="0"/>
              <a:pPr/>
              <a:t>4/28/2023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5C5711-ABA3-4D9D-8BDA-99236C122270}" type="datetime1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7D248-ADA1-49BC-B31A-15A624C5A5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5C5711-ABA3-4D9D-8BDA-99236C122270}" type="datetime1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7D248-ADA1-49BC-B31A-15A624C5A5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5C5711-ABA3-4D9D-8BDA-99236C122270}" type="datetime1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7D248-ADA1-49BC-B31A-15A624C5A5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5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Alumina (Al</a:t>
            </a:r>
            <a:r>
              <a:rPr lang="en-US" sz="12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Saturation</a:t>
            </a:r>
            <a:endParaRPr lang="en-US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Feldspars are, in general, the most abundant minerals that occur in igneous rocks. 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concept of alumina saturation is based on whether or not there is an excess or lack of Al to make up the Feldspars. </a:t>
            </a: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occurs in feldspars in a ratio of 1 Al to 1 Na, 1K, or 1 Ca:</a:t>
            </a:r>
          </a:p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KAlSi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-- 1/2K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: 1/2Al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NaAlSi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-- 1/2Na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: 1/2Al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CaAl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-- 1CaO : 1Al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1D592-8F63-455A-BAD3-BC5F077D5CF0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8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condition is expressed chemically on a molecular basis as: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O)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peraluminous rocks we expect to find an 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-rich mineral present as a modal mineral - such as muscovite [KAl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], corundum [Al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], topaz [Al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(OH,F)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], or an 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mineral like kyanite, andalusite, or sillimanite.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Peraluminous rocks will have corundum [Al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in the CIPW norm and no diopside in the norm.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1D592-8F63-455A-BAD3-BC5F077D5CF0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Metaluminous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rocks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those for which the molecular percentages are as follows: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&lt;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O) and 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 (Na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O)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are the more common types of igneous rocks.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characterized by lack of an Al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-rich mineral and lack of sodic pyroxenes and amphiboles in the mode.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1D592-8F63-455A-BAD3-BC5F077D5CF0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1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BCC0-051F-A941-0809-19F12EC72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4F435-1643-CB14-59FF-A1B0E74E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45335-7FAC-F8BE-B8CB-9242230B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D6546-4354-258E-D88D-5DEA7F61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7F74D-0FF4-5DB5-2336-794F9F7C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9618-CF96-E4B5-7A6E-ACE04A31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1CC4A-7FF0-D796-40C4-90F8D683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6A7BE-9DE1-E7A9-F394-068F71F0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0299-E611-A0E9-0A65-D3E0E474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C8D9-13B5-F454-BD3C-D5E8FE47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CF7E6-C8D7-A79C-CBC5-CBFEF5F46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F4A0A-5269-DBFE-68B6-6988C61F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21162-DB68-C9CB-829B-2022464A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77766-655C-3040-CF54-0C5A419C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29F03-D3BA-B483-B930-C287E13C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0F25-7C5E-FD48-D6F8-60E6042B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3DC5D-EF1F-BEF5-7960-9761606D3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CF6F2-E6E1-C0EF-D5B1-A77EE589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0A3EA-0184-1DA1-BA82-B7DDC14C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360-578A-9B93-21CC-64560F50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6C71-ABE1-2F0F-A1FE-BFB9E788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2FF4A-3400-E4D5-E064-9EAEA310B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365CA-8629-3F03-523B-95832F06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26A3E-0788-8AC4-EC6F-AEDEAB61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1D464-E86C-2B5E-5F84-B883535C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4F9D-2D14-5E31-0A0E-5A7F2EFC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D3DF-265A-3B2E-AE2C-0BFFE9EFD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162F-1C00-2E70-622F-20C51D954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67339-B9D0-ED3B-59A4-AA9AF2C2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FB939-61CE-4620-18A6-A17B989D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06D95-DE8A-9ECF-49FA-79F14F98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D1C1-66CB-595D-DE75-4BAA73B3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3C3E-3BB4-472D-45E5-2E3856FC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87801-77FE-0B14-1DF2-E4AD62463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EB9FE-2497-AA28-8749-4368C84F8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A9871-AA45-440E-DE72-621426BEC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F68B3-A51F-D859-5BD4-C35E6F01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8659F-F51F-457A-5F6D-435E3A35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29A04-58DE-F5A0-5CC6-E732C0BA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7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4226-154E-49F4-DD13-2CA04108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672AF-9B4C-ED7B-DC04-4EFEAE50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546A4-BE36-DE7E-273C-46A4B1F1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C8CA1-1CF7-C2B9-4682-71EE9DAD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4914B-B4F5-9760-94E7-4D846F06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F370B-5FB8-F91B-5F9E-6202856E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656C0-ED2F-5CA7-3580-1C8AD4F5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5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CD4A-255F-8BFC-4FDF-C01F9C0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A5CC5-66DE-7894-D1A8-9328BA9A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7B667-AC43-6841-B71D-BEB5C21DD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26257-67C6-424C-F58D-5C18F95E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4BB58-DDB6-049A-174E-6E3D31B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8A66B-DDA0-AF94-B506-6BA01343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D612-0676-8A47-91F9-290B9759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841A4-73AC-8D08-0BE3-27D3A31FE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B0BF0-78F5-666C-0389-367BCE0BC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52301-B8A9-8025-E26A-F856763A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8BE14-E73C-93E9-F5EE-912172E3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30BAF-83E1-33C0-E087-4D357732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1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ADB38-DECF-E1E3-BAF0-28D5D963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6EB87-DE5E-C823-A063-33FC61900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B2EF5-02E7-6C1D-3C7D-F2171BE3D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536DC-B2E8-48D2-B8D6-D6B76CBCCDF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AD97A-282E-AC3F-D425-5911D8802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FD30-3BA1-DAE9-3618-BA4B655ED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8115-2D42-469A-A035-07CF50B86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/>
          <p:cNvSpPr/>
          <p:nvPr/>
        </p:nvSpPr>
        <p:spPr>
          <a:xfrm>
            <a:off x="2545301" y="1302234"/>
            <a:ext cx="67452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4500" b="1" dirty="0">
                <a:ln>
                  <a:solidFill>
                    <a:schemeClr val="tx1"/>
                  </a:solidFill>
                </a:ln>
              </a:rPr>
              <a:t>IGNEOUS PETROLOGY</a:t>
            </a:r>
          </a:p>
        </p:txBody>
      </p:sp>
      <p:sp>
        <p:nvSpPr>
          <p:cNvPr id="197" name="Rectangle 8">
            <a:extLst>
              <a:ext uri="{FF2B5EF4-FFF2-40B4-BE49-F238E27FC236}">
                <a16:creationId xmlns:a16="http://schemas.microsoft.com/office/drawing/2014/main" id="{D045D0BA-7014-4B5B-A2ED-C8D1638F1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92" y="40957"/>
            <a:ext cx="6285200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Kurdistan Region- Iraq</a:t>
            </a:r>
          </a:p>
          <a:p>
            <a:pPr>
              <a:defRPr/>
            </a:pP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Ministry of Higher Education and Scientific Research</a:t>
            </a:r>
            <a:r>
              <a:rPr lang="en-US" altLang="en-US" sz="2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Salahaddin University- Erbil</a:t>
            </a:r>
          </a:p>
        </p:txBody>
      </p:sp>
      <p:pic>
        <p:nvPicPr>
          <p:cNvPr id="198" name="Picture 2" descr="درووشمی_زانکۆی_سەلاحەدین_هەولێر">
            <a:extLst>
              <a:ext uri="{FF2B5EF4-FFF2-40B4-BE49-F238E27FC236}">
                <a16:creationId xmlns:a16="http://schemas.microsoft.com/office/drawing/2014/main" id="{C4A63654-5654-4AB4-8465-1B444C01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863" y="0"/>
            <a:ext cx="2260542" cy="223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" name="Rectangle 3">
            <a:extLst>
              <a:ext uri="{FF2B5EF4-FFF2-40B4-BE49-F238E27FC236}">
                <a16:creationId xmlns:a16="http://schemas.microsoft.com/office/drawing/2014/main" id="{1A06FDAC-1222-48BF-95CD-A16DB9C2C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07318"/>
            <a:ext cx="53102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buClr>
                <a:schemeClr val="accent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Earth Sciences &amp; Petroleum</a:t>
            </a:r>
          </a:p>
          <a:p>
            <a:pPr algn="ctr" rtl="0" eaLnBrk="1" hangingPunct="1">
              <a:lnSpc>
                <a:spcPct val="90000"/>
              </a:lnSpc>
              <a:buClr>
                <a:schemeClr val="accent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</a:p>
          <a:p>
            <a:pPr algn="ctr" rtl="0" eaLnBrk="1" hangingPunct="1">
              <a:lnSpc>
                <a:spcPct val="90000"/>
              </a:lnSpc>
              <a:buClr>
                <a:schemeClr val="accent2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</a:t>
            </a:r>
          </a:p>
        </p:txBody>
      </p:sp>
      <p:sp>
        <p:nvSpPr>
          <p:cNvPr id="201" name="Title 1">
            <a:extLst>
              <a:ext uri="{FF2B5EF4-FFF2-40B4-BE49-F238E27FC236}">
                <a16:creationId xmlns:a16="http://schemas.microsoft.com/office/drawing/2014/main" id="{23C2DF7D-8042-4835-88FF-175CDF00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010" y="2821388"/>
            <a:ext cx="4525170" cy="60086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 algn="ctr"/>
            <a:r>
              <a:rPr lang="en-US" sz="2500" b="1" i="1" dirty="0">
                <a:solidFill>
                  <a:srgbClr val="7030A0"/>
                </a:solidFill>
                <a:latin typeface="Times" panose="020B7200000000000000" pitchFamily="34" charset="0"/>
              </a:rPr>
              <a:t>Dr. Mohammed Zrary</a:t>
            </a:r>
          </a:p>
        </p:txBody>
      </p:sp>
      <p:sp>
        <p:nvSpPr>
          <p:cNvPr id="202" name="Title 1">
            <a:extLst>
              <a:ext uri="{FF2B5EF4-FFF2-40B4-BE49-F238E27FC236}">
                <a16:creationId xmlns:a16="http://schemas.microsoft.com/office/drawing/2014/main" id="{90BA2EBA-7AC0-4D3C-BDCC-DE7E5288DA9C}"/>
              </a:ext>
            </a:extLst>
          </p:cNvPr>
          <p:cNvSpPr txBox="1">
            <a:spLocks/>
          </p:cNvSpPr>
          <p:nvPr/>
        </p:nvSpPr>
        <p:spPr bwMode="auto">
          <a:xfrm>
            <a:off x="2663033" y="2137570"/>
            <a:ext cx="6509825" cy="7666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635020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marL="635020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marL="635020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marL="635020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marL="635020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1092234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1549448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2006663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2463877" indent="-635020"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3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Igneous Rocks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3DECD-2E27-4E79-A910-3511FFC8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4" y="2362199"/>
            <a:ext cx="9621982" cy="3440085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Al to make up the Feldspars. </a:t>
            </a:r>
          </a:p>
          <a:p>
            <a:pPr marL="400050" lvl="1" indent="0">
              <a:buNone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occurs in feldspars in a ratio of 1 Al to 1 Na, 1K, or 1 Ca:</a:t>
            </a:r>
          </a:p>
          <a:p>
            <a:pPr marL="400050" lvl="1" indent="0">
              <a:buNone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KAlSi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-- 1/2K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 : 1/2Al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NaAlSi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-- 1/2Na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 : 1/2Al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CaAl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-- 1CaO : 1Al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53C0B-EE9E-B0CD-BA7E-D438E0B7FAF0}"/>
              </a:ext>
            </a:extLst>
          </p:cNvPr>
          <p:cNvSpPr txBox="1">
            <a:spLocks/>
          </p:cNvSpPr>
          <p:nvPr/>
        </p:nvSpPr>
        <p:spPr>
          <a:xfrm>
            <a:off x="2546466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0">
                <a:solidFill>
                  <a:srgbClr val="01FF01"/>
                </a:solidFill>
                <a:effectLst/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r>
              <a:rPr lang="en-US" dirty="0">
                <a:solidFill>
                  <a:schemeClr val="tx1"/>
                </a:solidFill>
              </a:rPr>
              <a:t>2- Alumina saturation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920383F5-D17E-E820-78D9-DE51ADD7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4" y="60982"/>
            <a:ext cx="6618316" cy="13255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II- Chemical Classifications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600200" y="2541966"/>
            <a:ext cx="91440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None/>
              <a:defRPr/>
            </a:pPr>
            <a:r>
              <a:rPr lang="en-US" dirty="0">
                <a:latin typeface="Arial Black" pitchFamily="34" charset="0"/>
              </a:rPr>
              <a:t>a- Peraluminous: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Na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4500" y="3429001"/>
            <a:ext cx="9501188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3175" defTabSz="912813">
              <a:lnSpc>
                <a:spcPct val="150000"/>
              </a:lnSpc>
              <a:spcBef>
                <a:spcPct val="0"/>
              </a:spcBef>
              <a:tabLst>
                <a:tab pos="912813" algn="l"/>
                <a:tab pos="1825625" algn="l"/>
                <a:tab pos="2740025" algn="l"/>
                <a:tab pos="3652838" algn="l"/>
                <a:tab pos="4576763" algn="l"/>
                <a:tab pos="5091113" algn="l"/>
              </a:tabLst>
            </a:pPr>
            <a:r>
              <a:rPr lang="en-US" sz="2800" dirty="0">
                <a:cs typeface="Times" pitchFamily="96" charset="0"/>
              </a:rPr>
              <a:t>Muscovite, biotite, topaz, corundum, garnet, tourmaline.</a:t>
            </a:r>
          </a:p>
          <a:p>
            <a:pPr marL="365760">
              <a:lnSpc>
                <a:spcPct val="150000"/>
              </a:lnSpc>
            </a:pPr>
            <a:r>
              <a:rPr lang="en-US" sz="2800" dirty="0"/>
              <a:t>(Cordierite, Sillimanite, Andalusite) these mineral appear as norm mineral</a:t>
            </a:r>
            <a:endParaRPr lang="en-US" sz="2800" dirty="0">
              <a:cs typeface="Times" pitchFamily="96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0">
                <a:solidFill>
                  <a:srgbClr val="01FF01"/>
                </a:solidFill>
                <a:effectLst/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r>
              <a:rPr lang="en-US" dirty="0">
                <a:solidFill>
                  <a:schemeClr val="tx1"/>
                </a:solidFill>
              </a:rPr>
              <a:t>2- Alumina saturation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0B3397CF-91A4-AC34-EDF9-971530D3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4" y="60982"/>
            <a:ext cx="6618316" cy="13255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II- Chemical Classifications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524000" y="2514599"/>
            <a:ext cx="9144000" cy="102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900" dirty="0">
                <a:latin typeface="Arial Black" pitchFamily="34" charset="0"/>
              </a:rPr>
              <a:t>b- Metaluminous:   </a:t>
            </a:r>
          </a:p>
          <a:p>
            <a:pPr>
              <a:buNone/>
              <a:defRPr/>
            </a:pP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CaO + Na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O &gt; Al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&gt; Na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sz="29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4500" y="3956649"/>
            <a:ext cx="8027504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defTabSz="912813">
              <a:spcBef>
                <a:spcPct val="10000"/>
              </a:spcBef>
              <a:tabLst>
                <a:tab pos="912813" algn="l"/>
                <a:tab pos="1825625" algn="l"/>
                <a:tab pos="2740025" algn="l"/>
                <a:tab pos="3652838" algn="l"/>
                <a:tab pos="4576763" algn="l"/>
                <a:tab pos="5091113" algn="l"/>
              </a:tabLst>
            </a:pPr>
            <a:r>
              <a:rPr lang="en-US" sz="2800" dirty="0">
                <a:cs typeface="Times" pitchFamily="96" charset="0"/>
              </a:rPr>
              <a:t>These rocks are rich in mafic minerals </a:t>
            </a:r>
          </a:p>
          <a:p>
            <a:pPr marL="365760" indent="3175" defTabSz="912813">
              <a:lnSpc>
                <a:spcPct val="150000"/>
              </a:lnSpc>
              <a:tabLst>
                <a:tab pos="912813" algn="l"/>
                <a:tab pos="1825625" algn="l"/>
                <a:tab pos="2740025" algn="l"/>
                <a:tab pos="3652838" algn="l"/>
                <a:tab pos="4576763" algn="l"/>
                <a:tab pos="5091113" algn="l"/>
              </a:tabLst>
            </a:pPr>
            <a:r>
              <a:rPr lang="en-US" sz="2800" dirty="0">
                <a:cs typeface="Times" pitchFamily="96" charset="0"/>
              </a:rPr>
              <a:t>Melilite, biotite, pyroxene, hornblende.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14500" y="1066800"/>
            <a:ext cx="7734300" cy="142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0">
                <a:solidFill>
                  <a:srgbClr val="01FF01"/>
                </a:solidFill>
                <a:effectLst/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r>
              <a:rPr lang="en-US" dirty="0">
                <a:solidFill>
                  <a:schemeClr val="tx1"/>
                </a:solidFill>
              </a:rPr>
              <a:t>2- Alumina saturation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8BAAD5F7-1A75-C1A5-FB36-1E0A93570830}"/>
              </a:ext>
            </a:extLst>
          </p:cNvPr>
          <p:cNvSpPr txBox="1">
            <a:spLocks/>
          </p:cNvSpPr>
          <p:nvPr/>
        </p:nvSpPr>
        <p:spPr>
          <a:xfrm>
            <a:off x="1154084" y="60982"/>
            <a:ext cx="6618316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>
            <a:lvl1pPr marL="635020" indent="-635020">
              <a:lnSpc>
                <a:spcPct val="90000"/>
              </a:lnSpc>
              <a:spcBef>
                <a:spcPct val="0"/>
              </a:spcBef>
              <a:buNone/>
              <a:defRPr sz="3500" b="1" i="1">
                <a:solidFill>
                  <a:srgbClr val="FF0000"/>
                </a:solidFill>
                <a:latin typeface="Times-BoldItalic"/>
              </a:defRPr>
            </a:lvl1pPr>
          </a:lstStyle>
          <a:p>
            <a:r>
              <a:rPr lang="en-US" dirty="0"/>
              <a:t>II- Chemical Classifications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95010"/>
            <a:ext cx="7772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b="1" dirty="0">
                <a:latin typeface="Times-BoldItalic"/>
                <a:ea typeface="+mn-ea"/>
                <a:cs typeface="+mn-cs"/>
              </a:rPr>
              <a:t>2- Alumina saturation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343024" y="1938010"/>
            <a:ext cx="9324976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dirty="0">
                <a:latin typeface="Arial Black" pitchFamily="34" charset="0"/>
              </a:rPr>
              <a:t>c- Peralkaline: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 + K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 &gt; Al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3999" y="2733020"/>
            <a:ext cx="9820275" cy="332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3175" defTabSz="912813">
              <a:lnSpc>
                <a:spcPct val="150000"/>
              </a:lnSpc>
              <a:spcBef>
                <a:spcPct val="10000"/>
              </a:spcBef>
              <a:tabLst>
                <a:tab pos="912813" algn="l"/>
                <a:tab pos="1825625" algn="l"/>
                <a:tab pos="2740025" algn="l"/>
                <a:tab pos="3652838" algn="l"/>
                <a:tab pos="4576763" algn="l"/>
                <a:tab pos="5091113" algn="l"/>
              </a:tabLst>
            </a:pPr>
            <a:r>
              <a:rPr lang="en-US" sz="2800" dirty="0">
                <a:cs typeface="Times" pitchFamily="96" charset="0"/>
              </a:rPr>
              <a:t>Sodic pyroxenes (aegirine, aegirine-augite, jadeite) &amp; Alkali amphiboles (riebeckite, richterite) in which Fe</a:t>
            </a:r>
            <a:r>
              <a:rPr lang="en-US" dirty="0">
                <a:cs typeface="Times" pitchFamily="96" charset="0"/>
              </a:rPr>
              <a:t>2</a:t>
            </a:r>
            <a:r>
              <a:rPr lang="en-US" sz="2800" dirty="0">
                <a:cs typeface="Times" pitchFamily="96" charset="0"/>
              </a:rPr>
              <a:t>O</a:t>
            </a:r>
            <a:r>
              <a:rPr lang="en-US" dirty="0">
                <a:cs typeface="Times" pitchFamily="96" charset="0"/>
              </a:rPr>
              <a:t>3</a:t>
            </a:r>
            <a:r>
              <a:rPr lang="en-US" sz="2800" dirty="0">
                <a:cs typeface="Times" pitchFamily="96" charset="0"/>
              </a:rPr>
              <a:t> and TiO</a:t>
            </a:r>
            <a:r>
              <a:rPr lang="en-US" dirty="0">
                <a:cs typeface="Times" pitchFamily="96" charset="0"/>
              </a:rPr>
              <a:t>2</a:t>
            </a:r>
            <a:r>
              <a:rPr lang="en-US" sz="2800" dirty="0">
                <a:cs typeface="Times" pitchFamily="96" charset="0"/>
              </a:rPr>
              <a:t> substitute for Al</a:t>
            </a:r>
            <a:r>
              <a:rPr lang="en-US" dirty="0">
                <a:cs typeface="Times" pitchFamily="96" charset="0"/>
              </a:rPr>
              <a:t>2</a:t>
            </a:r>
            <a:r>
              <a:rPr lang="en-US" sz="2800" dirty="0">
                <a:cs typeface="Times" pitchFamily="96" charset="0"/>
              </a:rPr>
              <a:t>O</a:t>
            </a:r>
            <a:r>
              <a:rPr lang="en-US" dirty="0">
                <a:cs typeface="Times" pitchFamily="96" charset="0"/>
              </a:rPr>
              <a:t>3</a:t>
            </a:r>
            <a:r>
              <a:rPr lang="en-US" sz="2800" dirty="0">
                <a:cs typeface="Times" pitchFamily="96" charset="0"/>
              </a:rPr>
              <a:t>. Peralkaline rocks contain normative acmite (NaFeSi</a:t>
            </a:r>
            <a:r>
              <a:rPr lang="en-US" dirty="0">
                <a:cs typeface="Times" pitchFamily="96" charset="0"/>
              </a:rPr>
              <a:t>2</a:t>
            </a:r>
            <a:r>
              <a:rPr lang="en-US" sz="2800" dirty="0">
                <a:cs typeface="Times" pitchFamily="96" charset="0"/>
              </a:rPr>
              <a:t>O</a:t>
            </a:r>
            <a:r>
              <a:rPr lang="en-US" dirty="0">
                <a:cs typeface="Times" pitchFamily="96" charset="0"/>
              </a:rPr>
              <a:t>6</a:t>
            </a:r>
            <a:r>
              <a:rPr lang="en-US" sz="2800" dirty="0">
                <a:cs typeface="Times" pitchFamily="96" charset="0"/>
              </a:rPr>
              <a:t>) or sodium metasilicate and lack normative Anorthite.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12064A62-5B05-3620-34C9-8A4A0E6C8FF9}"/>
              </a:ext>
            </a:extLst>
          </p:cNvPr>
          <p:cNvSpPr txBox="1">
            <a:spLocks/>
          </p:cNvSpPr>
          <p:nvPr/>
        </p:nvSpPr>
        <p:spPr>
          <a:xfrm>
            <a:off x="1343024" y="60983"/>
            <a:ext cx="6429375" cy="81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635020" indent="-635020">
              <a:lnSpc>
                <a:spcPct val="90000"/>
              </a:lnSpc>
              <a:spcBef>
                <a:spcPct val="0"/>
              </a:spcBef>
              <a:buNone/>
              <a:defRPr sz="3500" b="1" i="1">
                <a:solidFill>
                  <a:srgbClr val="FF0000"/>
                </a:solidFill>
                <a:latin typeface="Times-BoldItalic"/>
              </a:defRPr>
            </a:lvl1pPr>
          </a:lstStyle>
          <a:p>
            <a:r>
              <a:rPr lang="en-US" dirty="0"/>
              <a:t>II- Chemical Classifications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45920" y="6039333"/>
            <a:ext cx="9022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latin typeface="Times New Roman" pitchFamily="18" charset="0"/>
                <a:cs typeface="Arial" pitchFamily="34" charset="0"/>
              </a:rPr>
              <a:t>Alumina saturation classes based on the </a:t>
            </a:r>
            <a:r>
              <a:rPr lang="en-US" sz="1400" b="1" i="1" dirty="0">
                <a:latin typeface="Times New Roman" pitchFamily="18" charset="0"/>
                <a:cs typeface="Arial" pitchFamily="34" charset="0"/>
              </a:rPr>
              <a:t>molar</a:t>
            </a:r>
            <a:r>
              <a:rPr lang="en-US" sz="1400" b="1" dirty="0">
                <a:latin typeface="Times New Roman" pitchFamily="18" charset="0"/>
                <a:cs typeface="Arial" pitchFamily="34" charset="0"/>
              </a:rPr>
              <a:t> proportions of Al</a:t>
            </a:r>
            <a:r>
              <a:rPr lang="en-US" sz="1400" b="1" baseline="-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1400" b="1" dirty="0">
                <a:latin typeface="Times New Roman" pitchFamily="18" charset="0"/>
                <a:cs typeface="Arial" pitchFamily="34" charset="0"/>
              </a:rPr>
              <a:t>O</a:t>
            </a:r>
            <a:r>
              <a:rPr lang="en-US" sz="1400" b="1" baseline="-30000" dirty="0">
                <a:latin typeface="Times New Roman" pitchFamily="18" charset="0"/>
                <a:cs typeface="Arial" pitchFamily="34" charset="0"/>
              </a:rPr>
              <a:t>3</a:t>
            </a:r>
            <a:r>
              <a:rPr lang="en-US" sz="1400" b="1" dirty="0">
                <a:latin typeface="Times New Roman" pitchFamily="18" charset="0"/>
                <a:cs typeface="Arial" pitchFamily="34" charset="0"/>
              </a:rPr>
              <a:t>/(CaO+Na</a:t>
            </a:r>
            <a:r>
              <a:rPr lang="en-US" sz="1400" b="1" baseline="-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1400" b="1" dirty="0">
                <a:latin typeface="Times New Roman" pitchFamily="18" charset="0"/>
                <a:cs typeface="Arial" pitchFamily="34" charset="0"/>
              </a:rPr>
              <a:t>O+K</a:t>
            </a:r>
            <a:r>
              <a:rPr lang="en-US" sz="1400" b="1" baseline="-30000" dirty="0"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1400" b="1" dirty="0">
                <a:latin typeface="Times New Roman" pitchFamily="18" charset="0"/>
                <a:cs typeface="Arial" pitchFamily="34" charset="0"/>
              </a:rPr>
              <a:t>O) (“A/CNK”) </a:t>
            </a:r>
          </a:p>
          <a:p>
            <a:pPr eaLnBrk="0" hangingPunct="0"/>
            <a:r>
              <a:rPr lang="en-US" sz="1400" b="1" dirty="0">
                <a:latin typeface="Times New Roman" pitchFamily="18" charset="0"/>
                <a:cs typeface="Arial" pitchFamily="34" charset="0"/>
              </a:rPr>
              <a:t>Common non-</a:t>
            </a:r>
            <a:r>
              <a:rPr lang="en-US" sz="1400" b="1" dirty="0" err="1">
                <a:latin typeface="Times New Roman" pitchFamily="18" charset="0"/>
                <a:cs typeface="Arial" pitchFamily="34" charset="0"/>
              </a:rPr>
              <a:t>quartzo</a:t>
            </a:r>
            <a:r>
              <a:rPr lang="en-US" sz="1400" b="1" dirty="0">
                <a:latin typeface="Times New Roman" pitchFamily="18" charset="0"/>
                <a:cs typeface="Arial" pitchFamily="34" charset="0"/>
              </a:rPr>
              <a:t>-feldspathic minerals for each type are included.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757E6-BED7-939F-8F76-8283897F6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49" y="485774"/>
            <a:ext cx="7700964" cy="53916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873" y="1917399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500" b="1" i="1" dirty="0">
                <a:ea typeface="+mn-ea"/>
                <a:cs typeface="+mn-cs"/>
              </a:rPr>
              <a:t>3- Silica content  SiO</a:t>
            </a:r>
            <a:r>
              <a:rPr lang="en-US" sz="3500" b="1" i="1" baseline="-25000" dirty="0">
                <a:ea typeface="+mn-ea"/>
                <a:cs typeface="+mn-cs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025" y="3103417"/>
            <a:ext cx="9488557" cy="29925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Silica (SiO</a:t>
            </a:r>
            <a:r>
              <a:rPr lang="en-US" baseline="-25000" dirty="0"/>
              <a:t>2</a:t>
            </a:r>
            <a:r>
              <a:rPr lang="en-US" dirty="0"/>
              <a:t>) is the principal oxide constituent of magmatic rocks and serves as a basis for broadly defined classifications.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C8D44-3667-46F6-9772-CC52308E2A7F}" type="slidenum">
              <a:rPr lang="en-US" smtClean="0">
                <a:solidFill>
                  <a:srgbClr val="FFFF00"/>
                </a:solidFill>
              </a:rPr>
              <a:pPr/>
              <a:t>15</a:t>
            </a:fld>
            <a:endParaRPr kumimoji="0" lang="en-US" dirty="0">
              <a:solidFill>
                <a:srgbClr val="FFFF00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E0B960F5-7CB5-6546-3CF3-D75F3A5D7419}"/>
              </a:ext>
            </a:extLst>
          </p:cNvPr>
          <p:cNvSpPr txBox="1">
            <a:spLocks/>
          </p:cNvSpPr>
          <p:nvPr/>
        </p:nvSpPr>
        <p:spPr>
          <a:xfrm>
            <a:off x="1343024" y="60983"/>
            <a:ext cx="6429375" cy="81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635020" indent="-635020">
              <a:lnSpc>
                <a:spcPct val="90000"/>
              </a:lnSpc>
              <a:spcBef>
                <a:spcPct val="0"/>
              </a:spcBef>
              <a:buNone/>
              <a:defRPr sz="3500" b="1" i="1">
                <a:solidFill>
                  <a:srgbClr val="FF0000"/>
                </a:solidFill>
                <a:latin typeface="Times-BoldItalic"/>
              </a:defRPr>
            </a:lvl1pPr>
          </a:lstStyle>
          <a:p>
            <a:r>
              <a:rPr lang="en-US" dirty="0"/>
              <a:t>II- Chemical Classifications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34D78A-3A68-4C4C-6B2E-E2541EAD381E}"/>
              </a:ext>
            </a:extLst>
          </p:cNvPr>
          <p:cNvSpPr txBox="1">
            <a:spLocks/>
          </p:cNvSpPr>
          <p:nvPr/>
        </p:nvSpPr>
        <p:spPr>
          <a:xfrm>
            <a:off x="2209800" y="79501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500" b="1">
                <a:latin typeface="Times-BoldItalic"/>
                <a:ea typeface="+mn-ea"/>
                <a:cs typeface="+mn-cs"/>
              </a:rPr>
              <a:t>2- Alumina saturation</a:t>
            </a:r>
            <a:endParaRPr lang="en-US" sz="3500" b="1" dirty="0">
              <a:latin typeface="Times-BoldItalic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566485"/>
              </p:ext>
            </p:extLst>
          </p:nvPr>
        </p:nvGraphicFramePr>
        <p:xfrm>
          <a:off x="1464365" y="1658505"/>
          <a:ext cx="9263270" cy="4670894"/>
        </p:xfrm>
        <a:graphic>
          <a:graphicData uri="http://schemas.openxmlformats.org/drawingml/2006/table">
            <a:tbl>
              <a:tblPr/>
              <a:tblGrid>
                <a:gridCol w="173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9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8314">
                <a:tc>
                  <a:txBody>
                    <a:bodyPr/>
                    <a:lstStyle/>
                    <a:p>
                      <a:pPr marL="635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SiO</a:t>
                      </a:r>
                      <a:r>
                        <a:rPr lang="en-US" sz="2000" b="1" spc="-15" baseline="-25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</a:t>
                      </a: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(wt. %)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Group Name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Names of Typical Rocks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&lt; 45%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Ultrabasic rocks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D8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Peridotite, dunite, Iherzolite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45-52%	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Basic rocks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Basalt, gabbro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3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52-66%	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Intermediate rocks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Alkali syenite, quartz</a:t>
                      </a:r>
                      <a:r>
                        <a:rPr lang="en-US" sz="2000" b="1" spc="-15" baseline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US" sz="2000" b="1" spc="-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monzonite, </a:t>
                      </a: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quartz diorite,…… . 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&gt;66%    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Acid rocks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Rhyolite, granite, </a:t>
                      </a:r>
                      <a:endParaRPr lang="en-US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44681E4-5CBC-FA77-7DB0-AE47CF8C0C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66688"/>
            <a:ext cx="10515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3- Silica content  SiO</a:t>
            </a:r>
            <a:r>
              <a:rPr lang="en-US" sz="3500" b="1" i="1" baseline="-25000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D8DDA3-59B4-4C10-8850-A86ECB489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20" y="1311966"/>
            <a:ext cx="10504632" cy="39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3026" y="239229"/>
            <a:ext cx="8451574" cy="1371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CIPW Norm</a:t>
            </a:r>
            <a:b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</a:br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 Normative and Modal analysis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291" y="1828800"/>
            <a:ext cx="10640291" cy="466898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600" dirty="0"/>
              <a:t>Norm is a calculated “idealized”  mineralogy from chemical composition and calculate  Wt% of minerals. 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766917" y="1807018"/>
            <a:ext cx="10707328" cy="45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00CC00"/>
              </a:buClr>
              <a:buSzPct val="50000"/>
              <a:buFont typeface="Monotype Sorts" pitchFamily="2" charset="2"/>
              <a:buChar char="l"/>
              <a:defRPr sz="3200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66"/>
              </a:buClr>
              <a:buSzPct val="60000"/>
              <a:buFont typeface="Monotype Sorts" pitchFamily="2" charset="2"/>
              <a:buChar char="F"/>
              <a:defRPr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FF"/>
              </a:buClr>
              <a:buSzPct val="50000"/>
              <a:buFont typeface="Monotype Sorts" pitchFamily="2" charset="2"/>
              <a:buChar char="s"/>
              <a:defRPr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i"/>
              <a:defRPr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Normative analysis is defined as the calculation of a theoretical assemblage of standard minerals for a rock based, on the whole rock chemical composition as determined by analytical techniques.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Mode is the volume % of minerals seen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F998FB-F12A-4264-A921-63002CFF6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39229"/>
            <a:ext cx="8153400" cy="1371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CIPW Norm</a:t>
            </a:r>
            <a:b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</a:br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 Normative and Modal analysis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991600" cy="1066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Igneous Rock Classification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380" y="1683971"/>
            <a:ext cx="10562896" cy="184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Igneous </a:t>
            </a:r>
            <a:r>
              <a:rPr lang="en-US" sz="4000" dirty="0">
                <a:cs typeface="Times" pitchFamily="96" charset="0"/>
              </a:rPr>
              <a:t>rocks can be classified according to </a:t>
            </a:r>
            <a:r>
              <a:rPr lang="en-US" sz="4000" i="1" dirty="0">
                <a:cs typeface="Times" pitchFamily="96" charset="0"/>
              </a:rPr>
              <a:t>composition</a:t>
            </a:r>
            <a:r>
              <a:rPr lang="en-US" sz="4000" dirty="0">
                <a:cs typeface="Times" pitchFamily="96" charset="0"/>
              </a:rPr>
              <a:t>, </a:t>
            </a:r>
            <a:r>
              <a:rPr lang="en-US" sz="4000" i="1" dirty="0">
                <a:cs typeface="Times" pitchFamily="96" charset="0"/>
              </a:rPr>
              <a:t>mineralogy</a:t>
            </a:r>
            <a:r>
              <a:rPr lang="en-US" sz="4000" dirty="0">
                <a:cs typeface="Times" pitchFamily="96" charset="0"/>
              </a:rPr>
              <a:t>, </a:t>
            </a:r>
            <a:r>
              <a:rPr lang="en-US" sz="4000" i="1" dirty="0">
                <a:cs typeface="Times" pitchFamily="96" charset="0"/>
              </a:rPr>
              <a:t>texture</a:t>
            </a:r>
            <a:r>
              <a:rPr lang="en-US" sz="4000" dirty="0">
                <a:cs typeface="Times" pitchFamily="96" charset="0"/>
              </a:rPr>
              <a:t> and/or locality.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36526"/>
            <a:ext cx="8686800" cy="93690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III-Mineralogical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21" y="2405959"/>
            <a:ext cx="9788234" cy="37177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Color index </a:t>
            </a:r>
            <a:r>
              <a:rPr lang="en-US" dirty="0"/>
              <a:t>It is the percentage of mafic or ferromagnesian minerals observed in a rock</a:t>
            </a:r>
            <a:r>
              <a:rPr lang="en-US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Color index values, which range from 0 to 100 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Note:</a:t>
            </a:r>
            <a:r>
              <a:rPr lang="en-US" dirty="0"/>
              <a:t> that color indices are written without the percent sign %.</a:t>
            </a:r>
            <a:r>
              <a:rPr lang="en-US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C6F0D-9E8C-4180-9444-39448501235E}"/>
              </a:ext>
            </a:extLst>
          </p:cNvPr>
          <p:cNvSpPr txBox="1"/>
          <p:nvPr/>
        </p:nvSpPr>
        <p:spPr>
          <a:xfrm>
            <a:off x="1350820" y="1318780"/>
            <a:ext cx="4946375" cy="8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1" fontAlgn="auto" hangingPunct="1">
              <a:spcAft>
                <a:spcPts val="0"/>
              </a:spcAft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  <a:cs typeface="+mn-cs"/>
              </a:defRPr>
            </a:lvl1pPr>
            <a:lvl2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2pPr>
            <a:lvl3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3pPr>
            <a:lvl4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4pPr>
            <a:lvl5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ffectLst/>
              </a:rPr>
              <a:t>1- Color index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1" y="1974574"/>
            <a:ext cx="10813772" cy="26636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Mafic </a:t>
            </a:r>
            <a:r>
              <a:rPr lang="en-US" dirty="0"/>
              <a:t>denotes minerals typically dark in color and low in silica that are rich in magnesium and iron. </a:t>
            </a:r>
            <a:r>
              <a:rPr lang="en-US" b="1" dirty="0"/>
              <a:t>(Olivine, Pyroxene, Hornblende, Biotite)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77278" y="136526"/>
            <a:ext cx="7772400" cy="76462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III-Mineralogical Classification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ABC7C-338B-46B6-830C-45232803E769}"/>
              </a:ext>
            </a:extLst>
          </p:cNvPr>
          <p:cNvSpPr txBox="1"/>
          <p:nvPr/>
        </p:nvSpPr>
        <p:spPr>
          <a:xfrm>
            <a:off x="1752601" y="1073427"/>
            <a:ext cx="4946375" cy="8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auto">
              <a:spcAft>
                <a:spcPts val="0"/>
              </a:spcAft>
              <a:defRPr sz="3500" b="1" i="1">
                <a:solidFill>
                  <a:srgbClr val="4BFF4B"/>
                </a:solidFill>
                <a:effectLst/>
                <a:latin typeface="Times-BoldItalic"/>
              </a:defRPr>
            </a:lvl1pPr>
            <a:lvl2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2pPr>
            <a:lvl3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3pPr>
            <a:lvl4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4pPr>
            <a:lvl5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1- Color index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2169354"/>
            <a:ext cx="9674087" cy="468864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Felsic </a:t>
            </a:r>
            <a:r>
              <a:rPr lang="en-US" dirty="0"/>
              <a:t>refers to light-colored silicate minerals such as: </a:t>
            </a:r>
            <a:r>
              <a:rPr lang="en-US" b="1" dirty="0"/>
              <a:t>(feldspar [plagioclase &amp; A-</a:t>
            </a:r>
            <a:r>
              <a:rPr lang="en-US" b="1" dirty="0" err="1"/>
              <a:t>feldapar</a:t>
            </a:r>
            <a:r>
              <a:rPr lang="en-US" b="1" dirty="0"/>
              <a:t>], feldspathoid, quartz, muscovite).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77278" y="136525"/>
            <a:ext cx="7772400" cy="101641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III-Mineralogical Classification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07FE9-CC8D-4987-9222-F867F59D9484}"/>
              </a:ext>
            </a:extLst>
          </p:cNvPr>
          <p:cNvSpPr txBox="1"/>
          <p:nvPr/>
        </p:nvSpPr>
        <p:spPr>
          <a:xfrm>
            <a:off x="1683329" y="1327529"/>
            <a:ext cx="4946375" cy="8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auto">
              <a:spcAft>
                <a:spcPts val="0"/>
              </a:spcAft>
              <a:defRPr sz="3500" b="1" i="1">
                <a:effectLst/>
                <a:latin typeface="Times-BoldItalic"/>
              </a:defRPr>
            </a:lvl1pPr>
            <a:lvl2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2pPr>
            <a:lvl3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3pPr>
            <a:lvl4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4pPr>
            <a:lvl5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9pPr>
          </a:lstStyle>
          <a:p>
            <a:r>
              <a:rPr lang="en-US" dirty="0"/>
              <a:t>1- Color index</a:t>
            </a:r>
          </a:p>
        </p:txBody>
      </p:sp>
    </p:spTree>
    <p:extLst>
      <p:ext uri="{BB962C8B-B14F-4D97-AF65-F5344CB8AC3E}">
        <p14:creationId xmlns:p14="http://schemas.microsoft.com/office/powerpoint/2010/main" val="307723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0" y="136526"/>
            <a:ext cx="7772400" cy="9501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III-Mineralogical Classification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86A72-5FDE-4260-B3D7-E78B283B57B8}"/>
              </a:ext>
            </a:extLst>
          </p:cNvPr>
          <p:cNvSpPr txBox="1"/>
          <p:nvPr/>
        </p:nvSpPr>
        <p:spPr>
          <a:xfrm>
            <a:off x="1752601" y="1073427"/>
            <a:ext cx="4946375" cy="8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fontAlgn="auto">
              <a:spcAft>
                <a:spcPts val="0"/>
              </a:spcAft>
              <a:defRPr sz="3500" b="1" i="1">
                <a:solidFill>
                  <a:srgbClr val="4BFF4B"/>
                </a:solidFill>
                <a:effectLst/>
                <a:latin typeface="Times-BoldItalic"/>
              </a:defRPr>
            </a:lvl1pPr>
            <a:lvl2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2pPr>
            <a:lvl3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3pPr>
            <a:lvl4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4pPr>
            <a:lvl5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1- Color index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1E5D7B-C42C-44E7-8237-DEE565FBF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52209"/>
              </p:ext>
            </p:extLst>
          </p:nvPr>
        </p:nvGraphicFramePr>
        <p:xfrm>
          <a:off x="2209799" y="2270761"/>
          <a:ext cx="8113643" cy="3513810"/>
        </p:xfrm>
        <a:graphic>
          <a:graphicData uri="http://schemas.openxmlformats.org/drawingml/2006/table">
            <a:tbl>
              <a:tblPr/>
              <a:tblGrid>
                <a:gridCol w="4424285">
                  <a:extLst>
                    <a:ext uri="{9D8B030D-6E8A-4147-A177-3AD203B41FA5}">
                      <a16:colId xmlns:a16="http://schemas.microsoft.com/office/drawing/2014/main" val="3476275613"/>
                    </a:ext>
                  </a:extLst>
                </a:gridCol>
                <a:gridCol w="3689358">
                  <a:extLst>
                    <a:ext uri="{9D8B030D-6E8A-4147-A177-3AD203B41FA5}">
                      <a16:colId xmlns:a16="http://schemas.microsoft.com/office/drawing/2014/main" val="108513126"/>
                    </a:ext>
                  </a:extLst>
                </a:gridCol>
              </a:tblGrid>
              <a:tr h="810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spc="-6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IUGS- Streckeisen (1976)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spc="-6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Shand (1949)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58059"/>
                  </a:ext>
                </a:extLst>
              </a:tr>
              <a:tr h="540586"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0-5       holo-leucocratic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3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0-30      leucocratic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03240"/>
                  </a:ext>
                </a:extLst>
              </a:tr>
              <a:tr h="540586"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200" b="0" spc="-3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5-35     leucocratic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3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30-60    mesotype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35955"/>
                  </a:ext>
                </a:extLst>
              </a:tr>
              <a:tr h="540586"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55-65    mesocratic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3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60-90     melanocratic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339898"/>
                  </a:ext>
                </a:extLst>
              </a:tr>
              <a:tr h="540586"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65-90     melanocratic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pc="-35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90-100  hypermelanic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853509"/>
                  </a:ext>
                </a:extLst>
              </a:tr>
              <a:tr h="540586"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90-100   ultramafic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93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060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069" y="1086679"/>
            <a:ext cx="8567531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500" b="1" i="1" dirty="0"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470" y="2509481"/>
            <a:ext cx="9024730" cy="368741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Mineralogic Classification depend on factors:</a:t>
            </a:r>
          </a:p>
          <a:p>
            <a:pPr marL="640080" indent="0">
              <a:lnSpc>
                <a:spcPct val="150000"/>
              </a:lnSpc>
              <a:buNone/>
            </a:pPr>
            <a:r>
              <a:rPr lang="en-US" dirty="0"/>
              <a:t>1- Occurrence or absence of quartz, feldspathoid.</a:t>
            </a:r>
          </a:p>
          <a:p>
            <a:pPr marL="640080" indent="0">
              <a:lnSpc>
                <a:spcPct val="150000"/>
              </a:lnSpc>
              <a:buNone/>
            </a:pPr>
            <a:r>
              <a:rPr lang="en-US" dirty="0"/>
              <a:t>2- Type and ratio feldspar.</a:t>
            </a:r>
          </a:p>
          <a:p>
            <a:pPr marL="640080" indent="0">
              <a:lnSpc>
                <a:spcPct val="150000"/>
              </a:lnSpc>
              <a:buNone/>
            </a:pPr>
            <a:r>
              <a:rPr lang="en-US" dirty="0"/>
              <a:t>3- Type and ratio of mafic minerals.</a:t>
            </a:r>
          </a:p>
          <a:p>
            <a:pPr marL="640080" indent="0">
              <a:lnSpc>
                <a:spcPct val="150000"/>
              </a:lnSpc>
              <a:buNone/>
            </a:pPr>
            <a:r>
              <a:rPr lang="en-US" dirty="0"/>
              <a:t>4- Mode of occurrence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5BF908-4517-4B45-AE73-88EEA12CA48C}"/>
              </a:ext>
            </a:extLst>
          </p:cNvPr>
          <p:cNvSpPr txBox="1">
            <a:spLocks/>
          </p:cNvSpPr>
          <p:nvPr/>
        </p:nvSpPr>
        <p:spPr bwMode="auto">
          <a:xfrm>
            <a:off x="2209800" y="136526"/>
            <a:ext cx="7772400" cy="95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>
            <a:lvl1pPr marL="635020" indent="-635020">
              <a:lnSpc>
                <a:spcPct val="90000"/>
              </a:lnSpc>
              <a:spcBef>
                <a:spcPct val="0"/>
              </a:spcBef>
              <a:buNone/>
              <a:defRPr sz="3500" b="1" i="1">
                <a:solidFill>
                  <a:srgbClr val="FF0000"/>
                </a:solidFill>
                <a:latin typeface="Times-BoldItalic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dirty="0"/>
              <a:t>III-Mineralogical Classification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9"/>
          <p:cNvGrpSpPr>
            <a:grpSpLocks/>
          </p:cNvGrpSpPr>
          <p:nvPr/>
        </p:nvGrpSpPr>
        <p:grpSpPr bwMode="auto">
          <a:xfrm>
            <a:off x="2438401" y="228600"/>
            <a:ext cx="7572375" cy="6324600"/>
            <a:chOff x="1676400" y="228600"/>
            <a:chExt cx="7206690" cy="6218742"/>
          </a:xfrm>
        </p:grpSpPr>
        <p:sp>
          <p:nvSpPr>
            <p:cNvPr id="8214" name="AutoShape 6"/>
            <p:cNvSpPr>
              <a:spLocks noChangeArrowheads="1"/>
            </p:cNvSpPr>
            <p:nvPr/>
          </p:nvSpPr>
          <p:spPr bwMode="auto">
            <a:xfrm>
              <a:off x="2379600" y="1003769"/>
              <a:ext cx="6080613" cy="4991989"/>
            </a:xfrm>
            <a:prstGeom prst="triangle">
              <a:avLst>
                <a:gd name="adj" fmla="val 50000"/>
              </a:avLst>
            </a:prstGeom>
            <a:solidFill>
              <a:srgbClr val="EAEAEA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5" name="Group 48"/>
            <p:cNvGrpSpPr>
              <a:grpSpLocks/>
            </p:cNvGrpSpPr>
            <p:nvPr/>
          </p:nvGrpSpPr>
          <p:grpSpPr bwMode="auto">
            <a:xfrm>
              <a:off x="2333625" y="5915025"/>
              <a:ext cx="6134099" cy="95250"/>
              <a:chOff x="529" y="2121"/>
              <a:chExt cx="2369" cy="29"/>
            </a:xfrm>
          </p:grpSpPr>
          <p:sp>
            <p:nvSpPr>
              <p:cNvPr id="8253" name="Oval 49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Oval 50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Oval 51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Oval 52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Oval 53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Oval 54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Oval 55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Oval 56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Oval 57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Oval 58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Oval 59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6" name="Group 60"/>
            <p:cNvGrpSpPr>
              <a:grpSpLocks/>
            </p:cNvGrpSpPr>
            <p:nvPr/>
          </p:nvGrpSpPr>
          <p:grpSpPr bwMode="auto">
            <a:xfrm rot="-3507496">
              <a:off x="970246" y="3471840"/>
              <a:ext cx="5893988" cy="57015"/>
              <a:chOff x="529" y="2121"/>
              <a:chExt cx="2369" cy="29"/>
            </a:xfrm>
          </p:grpSpPr>
          <p:sp>
            <p:nvSpPr>
              <p:cNvPr id="8242" name="Oval 61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Oval 62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Oval 63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Oval 64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Oval 65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Oval 66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Oval 67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Oval 68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Oval 69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Oval 70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Oval 71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7" name="Group 72"/>
            <p:cNvGrpSpPr>
              <a:grpSpLocks/>
            </p:cNvGrpSpPr>
            <p:nvPr/>
          </p:nvGrpSpPr>
          <p:grpSpPr bwMode="auto">
            <a:xfrm rot="3532169">
              <a:off x="4007641" y="3455699"/>
              <a:ext cx="5844760" cy="61390"/>
              <a:chOff x="529" y="2121"/>
              <a:chExt cx="2369" cy="29"/>
            </a:xfrm>
          </p:grpSpPr>
          <p:sp>
            <p:nvSpPr>
              <p:cNvPr id="8231" name="Oval 73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Oval 74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Oval 75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Oval 76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Oval 77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Oval 78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Oval 79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Oval 80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Oval 81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Oval 82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Oval 83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5083818" y="228600"/>
              <a:ext cx="403046" cy="5144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rgbClr val="66FF33"/>
                    </a:solidFill>
                  </a:ln>
                  <a:solidFill>
                    <a:srgbClr val="009900"/>
                  </a:solidFill>
                  <a:latin typeface="Helvetica" pitchFamily="20" charset="0"/>
                </a:rPr>
                <a:t>A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1676400" y="5606002"/>
              <a:ext cx="403394" cy="51354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  <a:latin typeface="Helvetica" pitchFamily="20" charset="0"/>
                </a:rPr>
                <a:t>B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8460213" y="5608173"/>
              <a:ext cx="422877" cy="5144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rgbClr val="D83124"/>
                    </a:solidFill>
                  </a:ln>
                  <a:solidFill>
                    <a:srgbClr val="C97937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0" charset="0"/>
                </a:rPr>
                <a:t>C</a:t>
              </a:r>
            </a:p>
          </p:txBody>
        </p:sp>
      </p:grpSp>
      <p:grpSp>
        <p:nvGrpSpPr>
          <p:cNvPr id="8204" name="Group 93"/>
          <p:cNvGrpSpPr>
            <a:grpSpLocks/>
          </p:cNvGrpSpPr>
          <p:nvPr/>
        </p:nvGrpSpPr>
        <p:grpSpPr bwMode="auto">
          <a:xfrm>
            <a:off x="3935413" y="1336675"/>
            <a:ext cx="4876800" cy="5748338"/>
            <a:chOff x="2411792" y="1337080"/>
            <a:chExt cx="4876574" cy="5747492"/>
          </a:xfrm>
        </p:grpSpPr>
        <p:sp>
          <p:nvSpPr>
            <p:cNvPr id="8205" name="Line 48"/>
            <p:cNvSpPr>
              <a:spLocks noChangeShapeType="1"/>
            </p:cNvSpPr>
            <p:nvPr/>
          </p:nvSpPr>
          <p:spPr bwMode="auto">
            <a:xfrm rot="14288096" flipV="1">
              <a:off x="3338376" y="3134582"/>
              <a:ext cx="3023406" cy="4876574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48"/>
            <p:cNvSpPr>
              <a:spLocks noChangeShapeType="1"/>
            </p:cNvSpPr>
            <p:nvPr/>
          </p:nvSpPr>
          <p:spPr bwMode="auto">
            <a:xfrm rot="14288096" flipV="1">
              <a:off x="3533668" y="2865298"/>
              <a:ext cx="2626208" cy="4300028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48"/>
            <p:cNvSpPr>
              <a:spLocks noChangeShapeType="1"/>
            </p:cNvSpPr>
            <p:nvPr/>
          </p:nvSpPr>
          <p:spPr bwMode="auto">
            <a:xfrm rot="14288096" flipV="1">
              <a:off x="3680924" y="2654884"/>
              <a:ext cx="2345935" cy="3750627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48"/>
            <p:cNvSpPr>
              <a:spLocks noChangeShapeType="1"/>
            </p:cNvSpPr>
            <p:nvPr/>
          </p:nvSpPr>
          <p:spPr bwMode="auto">
            <a:xfrm rot="14288096" flipV="1">
              <a:off x="3852663" y="2423203"/>
              <a:ext cx="2024972" cy="3196536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48"/>
            <p:cNvSpPr>
              <a:spLocks noChangeShapeType="1"/>
            </p:cNvSpPr>
            <p:nvPr/>
          </p:nvSpPr>
          <p:spPr bwMode="auto">
            <a:xfrm rot="14288096" flipV="1">
              <a:off x="4009352" y="2189760"/>
              <a:ext cx="1673146" cy="2705439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48"/>
            <p:cNvSpPr>
              <a:spLocks noChangeShapeType="1"/>
            </p:cNvSpPr>
            <p:nvPr/>
          </p:nvSpPr>
          <p:spPr bwMode="auto">
            <a:xfrm rot="14288096" flipV="1">
              <a:off x="4163013" y="1948030"/>
              <a:ext cx="1364240" cy="2172230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48"/>
            <p:cNvSpPr>
              <a:spLocks noChangeShapeType="1"/>
            </p:cNvSpPr>
            <p:nvPr/>
          </p:nvSpPr>
          <p:spPr bwMode="auto">
            <a:xfrm rot="14288096" flipV="1">
              <a:off x="4352674" y="1695964"/>
              <a:ext cx="1026912" cy="1633332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48"/>
            <p:cNvSpPr>
              <a:spLocks noChangeShapeType="1"/>
            </p:cNvSpPr>
            <p:nvPr/>
          </p:nvSpPr>
          <p:spPr bwMode="auto">
            <a:xfrm rot="14288096" flipV="1">
              <a:off x="4491037" y="1476451"/>
              <a:ext cx="668029" cy="1110021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48"/>
            <p:cNvSpPr>
              <a:spLocks noChangeShapeType="1"/>
            </p:cNvSpPr>
            <p:nvPr/>
          </p:nvSpPr>
          <p:spPr bwMode="auto">
            <a:xfrm rot="14288096" flipV="1">
              <a:off x="4721045" y="1240102"/>
              <a:ext cx="353556" cy="547512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Arrow: Up 72">
            <a:extLst>
              <a:ext uri="{FF2B5EF4-FFF2-40B4-BE49-F238E27FC236}">
                <a16:creationId xmlns:a16="http://schemas.microsoft.com/office/drawing/2014/main" id="{269E2F04-CDBB-4AE3-8483-D630BB6ACCFB}"/>
              </a:ext>
            </a:extLst>
          </p:cNvPr>
          <p:cNvSpPr/>
          <p:nvPr/>
        </p:nvSpPr>
        <p:spPr bwMode="auto">
          <a:xfrm>
            <a:off x="5794366" y="2254373"/>
            <a:ext cx="1089787" cy="3484504"/>
          </a:xfrm>
          <a:prstGeom prst="upArrow">
            <a:avLst/>
          </a:prstGeom>
          <a:solidFill>
            <a:srgbClr val="65FF65"/>
          </a:solidFill>
          <a:ln w="9525" cap="flat" cmpd="sng" algn="ctr">
            <a:solidFill>
              <a:srgbClr val="65FF6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9"/>
          <p:cNvGrpSpPr>
            <a:grpSpLocks/>
          </p:cNvGrpSpPr>
          <p:nvPr/>
        </p:nvGrpSpPr>
        <p:grpSpPr bwMode="auto">
          <a:xfrm>
            <a:off x="2438401" y="228600"/>
            <a:ext cx="7572375" cy="6324600"/>
            <a:chOff x="1676400" y="228600"/>
            <a:chExt cx="7206690" cy="6218742"/>
          </a:xfrm>
        </p:grpSpPr>
        <p:sp>
          <p:nvSpPr>
            <p:cNvPr id="9238" name="AutoShape 6"/>
            <p:cNvSpPr>
              <a:spLocks noChangeArrowheads="1"/>
            </p:cNvSpPr>
            <p:nvPr/>
          </p:nvSpPr>
          <p:spPr bwMode="auto">
            <a:xfrm>
              <a:off x="2379600" y="1003769"/>
              <a:ext cx="6080613" cy="4991989"/>
            </a:xfrm>
            <a:prstGeom prst="triangle">
              <a:avLst>
                <a:gd name="adj" fmla="val 50000"/>
              </a:avLst>
            </a:prstGeom>
            <a:solidFill>
              <a:srgbClr val="EAEAEA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9" name="Group 48"/>
            <p:cNvGrpSpPr>
              <a:grpSpLocks/>
            </p:cNvGrpSpPr>
            <p:nvPr/>
          </p:nvGrpSpPr>
          <p:grpSpPr bwMode="auto">
            <a:xfrm>
              <a:off x="2333625" y="5915025"/>
              <a:ext cx="6134099" cy="95250"/>
              <a:chOff x="529" y="2121"/>
              <a:chExt cx="2369" cy="29"/>
            </a:xfrm>
          </p:grpSpPr>
          <p:sp>
            <p:nvSpPr>
              <p:cNvPr id="9277" name="Oval 49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Oval 50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Oval 51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Oval 52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Oval 53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Oval 54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Oval 55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Oval 56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Oval 57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Oval 58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Oval 59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40" name="Group 60"/>
            <p:cNvGrpSpPr>
              <a:grpSpLocks/>
            </p:cNvGrpSpPr>
            <p:nvPr/>
          </p:nvGrpSpPr>
          <p:grpSpPr bwMode="auto">
            <a:xfrm rot="-3507496">
              <a:off x="970246" y="3471840"/>
              <a:ext cx="5893988" cy="57015"/>
              <a:chOff x="529" y="2121"/>
              <a:chExt cx="2369" cy="29"/>
            </a:xfrm>
          </p:grpSpPr>
          <p:sp>
            <p:nvSpPr>
              <p:cNvPr id="9266" name="Oval 61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Oval 62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Oval 63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Oval 64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Oval 65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Oval 66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Oval 67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Oval 68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Oval 69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Oval 70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Oval 71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 rot="3532169">
              <a:off x="4007641" y="3455699"/>
              <a:ext cx="5844760" cy="61390"/>
              <a:chOff x="529" y="2121"/>
              <a:chExt cx="2369" cy="29"/>
            </a:xfrm>
          </p:grpSpPr>
          <p:sp>
            <p:nvSpPr>
              <p:cNvPr id="9255" name="Oval 73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Oval 74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75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Oval 76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Oval 77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Oval 78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Oval 79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Oval 80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Oval 81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Oval 82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83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5083818" y="228600"/>
              <a:ext cx="403046" cy="5144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rgbClr val="66FF33"/>
                    </a:solidFill>
                  </a:ln>
                  <a:solidFill>
                    <a:srgbClr val="009900"/>
                  </a:solidFill>
                  <a:latin typeface="Helvetica" pitchFamily="20" charset="0"/>
                </a:rPr>
                <a:t>A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1676400" y="5606002"/>
              <a:ext cx="403394" cy="51354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  <a:latin typeface="Helvetica" pitchFamily="20" charset="0"/>
                </a:rPr>
                <a:t>B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8460213" y="5608173"/>
              <a:ext cx="422877" cy="5144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rgbClr val="D83124"/>
                    </a:solidFill>
                  </a:ln>
                  <a:solidFill>
                    <a:srgbClr val="FF0000"/>
                  </a:solidFill>
                  <a:latin typeface="Helvetica" pitchFamily="20" charset="0"/>
                </a:rPr>
                <a:t>C</a:t>
              </a:r>
            </a:p>
          </p:txBody>
        </p:sp>
      </p:grpSp>
      <p:sp>
        <p:nvSpPr>
          <p:cNvPr id="9219" name="Line 48"/>
          <p:cNvSpPr>
            <a:spLocks noChangeShapeType="1"/>
          </p:cNvSpPr>
          <p:nvPr/>
        </p:nvSpPr>
        <p:spPr bwMode="auto">
          <a:xfrm rot="7172257" flipV="1">
            <a:off x="6192839" y="1423989"/>
            <a:ext cx="2549525" cy="477202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48"/>
          <p:cNvSpPr>
            <a:spLocks noChangeShapeType="1"/>
          </p:cNvSpPr>
          <p:nvPr/>
        </p:nvSpPr>
        <p:spPr bwMode="auto">
          <a:xfrm rot="7172257" flipV="1">
            <a:off x="5892801" y="1954213"/>
            <a:ext cx="2235200" cy="424497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48"/>
          <p:cNvSpPr>
            <a:spLocks noChangeShapeType="1"/>
          </p:cNvSpPr>
          <p:nvPr/>
        </p:nvSpPr>
        <p:spPr bwMode="auto">
          <a:xfrm rot="7172257" flipV="1">
            <a:off x="5535613" y="2441576"/>
            <a:ext cx="1958975" cy="365125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48"/>
          <p:cNvSpPr>
            <a:spLocks noChangeShapeType="1"/>
          </p:cNvSpPr>
          <p:nvPr/>
        </p:nvSpPr>
        <p:spPr bwMode="auto">
          <a:xfrm rot="7172257" flipV="1">
            <a:off x="5202239" y="2992439"/>
            <a:ext cx="1711325" cy="315912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48"/>
          <p:cNvSpPr>
            <a:spLocks noChangeShapeType="1"/>
          </p:cNvSpPr>
          <p:nvPr/>
        </p:nvSpPr>
        <p:spPr bwMode="auto">
          <a:xfrm rot="7172257" flipV="1">
            <a:off x="4876800" y="3536950"/>
            <a:ext cx="1371600" cy="252730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48"/>
          <p:cNvSpPr>
            <a:spLocks noChangeShapeType="1"/>
          </p:cNvSpPr>
          <p:nvPr/>
        </p:nvSpPr>
        <p:spPr bwMode="auto">
          <a:xfrm rot="7172257" flipV="1">
            <a:off x="4507707" y="4031457"/>
            <a:ext cx="1182687" cy="205740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48"/>
          <p:cNvSpPr>
            <a:spLocks noChangeShapeType="1"/>
          </p:cNvSpPr>
          <p:nvPr/>
        </p:nvSpPr>
        <p:spPr bwMode="auto">
          <a:xfrm rot="7172257" flipV="1">
            <a:off x="4214813" y="4557713"/>
            <a:ext cx="857250" cy="152717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48"/>
          <p:cNvSpPr>
            <a:spLocks noChangeShapeType="1"/>
          </p:cNvSpPr>
          <p:nvPr/>
        </p:nvSpPr>
        <p:spPr bwMode="auto">
          <a:xfrm rot="7172257" flipV="1">
            <a:off x="3845720" y="5037932"/>
            <a:ext cx="598487" cy="103505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48"/>
          <p:cNvSpPr>
            <a:spLocks noChangeShapeType="1"/>
          </p:cNvSpPr>
          <p:nvPr/>
        </p:nvSpPr>
        <p:spPr bwMode="auto">
          <a:xfrm rot="7172257" flipV="1">
            <a:off x="3505201" y="5576888"/>
            <a:ext cx="322262" cy="487363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8" name="Group 93"/>
          <p:cNvGrpSpPr>
            <a:grpSpLocks/>
          </p:cNvGrpSpPr>
          <p:nvPr/>
        </p:nvGrpSpPr>
        <p:grpSpPr bwMode="auto">
          <a:xfrm>
            <a:off x="3935413" y="1336675"/>
            <a:ext cx="4876800" cy="5748338"/>
            <a:chOff x="2411792" y="1337080"/>
            <a:chExt cx="4876574" cy="5747492"/>
          </a:xfrm>
        </p:grpSpPr>
        <p:sp>
          <p:nvSpPr>
            <p:cNvPr id="9229" name="Line 48"/>
            <p:cNvSpPr>
              <a:spLocks noChangeShapeType="1"/>
            </p:cNvSpPr>
            <p:nvPr/>
          </p:nvSpPr>
          <p:spPr bwMode="auto">
            <a:xfrm rot="14288096" flipV="1">
              <a:off x="3338376" y="3134582"/>
              <a:ext cx="3023406" cy="4876574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48"/>
            <p:cNvSpPr>
              <a:spLocks noChangeShapeType="1"/>
            </p:cNvSpPr>
            <p:nvPr/>
          </p:nvSpPr>
          <p:spPr bwMode="auto">
            <a:xfrm rot="14288096" flipV="1">
              <a:off x="3533668" y="2865298"/>
              <a:ext cx="2626208" cy="4300028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48"/>
            <p:cNvSpPr>
              <a:spLocks noChangeShapeType="1"/>
            </p:cNvSpPr>
            <p:nvPr/>
          </p:nvSpPr>
          <p:spPr bwMode="auto">
            <a:xfrm rot="14288096" flipV="1">
              <a:off x="3680924" y="2654884"/>
              <a:ext cx="2345935" cy="3750627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48"/>
            <p:cNvSpPr>
              <a:spLocks noChangeShapeType="1"/>
            </p:cNvSpPr>
            <p:nvPr/>
          </p:nvSpPr>
          <p:spPr bwMode="auto">
            <a:xfrm rot="14288096" flipV="1">
              <a:off x="3852663" y="2423203"/>
              <a:ext cx="2024972" cy="3196536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48"/>
            <p:cNvSpPr>
              <a:spLocks noChangeShapeType="1"/>
            </p:cNvSpPr>
            <p:nvPr/>
          </p:nvSpPr>
          <p:spPr bwMode="auto">
            <a:xfrm rot="14288096" flipV="1">
              <a:off x="4009352" y="2189760"/>
              <a:ext cx="1673146" cy="2705439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48"/>
            <p:cNvSpPr>
              <a:spLocks noChangeShapeType="1"/>
            </p:cNvSpPr>
            <p:nvPr/>
          </p:nvSpPr>
          <p:spPr bwMode="auto">
            <a:xfrm rot="14288096" flipV="1">
              <a:off x="4184859" y="1908727"/>
              <a:ext cx="1345950" cy="2213510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48"/>
            <p:cNvSpPr>
              <a:spLocks noChangeShapeType="1"/>
            </p:cNvSpPr>
            <p:nvPr/>
          </p:nvSpPr>
          <p:spPr bwMode="auto">
            <a:xfrm rot="14288096" flipV="1">
              <a:off x="4352674" y="1695964"/>
              <a:ext cx="1026912" cy="1633332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48"/>
            <p:cNvSpPr>
              <a:spLocks noChangeShapeType="1"/>
            </p:cNvSpPr>
            <p:nvPr/>
          </p:nvSpPr>
          <p:spPr bwMode="auto">
            <a:xfrm rot="14288096" flipV="1">
              <a:off x="4465585" y="1464721"/>
              <a:ext cx="731977" cy="1151841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48"/>
            <p:cNvSpPr>
              <a:spLocks noChangeShapeType="1"/>
            </p:cNvSpPr>
            <p:nvPr/>
          </p:nvSpPr>
          <p:spPr bwMode="auto">
            <a:xfrm rot="14288096" flipV="1">
              <a:off x="4721045" y="1240102"/>
              <a:ext cx="353556" cy="547512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Arrow: Down 72">
            <a:extLst>
              <a:ext uri="{FF2B5EF4-FFF2-40B4-BE49-F238E27FC236}">
                <a16:creationId xmlns:a16="http://schemas.microsoft.com/office/drawing/2014/main" id="{2D4B2CB1-A4B3-4181-8F8D-6AEBCD8637BE}"/>
              </a:ext>
            </a:extLst>
          </p:cNvPr>
          <p:cNvSpPr/>
          <p:nvPr/>
        </p:nvSpPr>
        <p:spPr bwMode="auto">
          <a:xfrm rot="3568386">
            <a:off x="5299642" y="2761033"/>
            <a:ext cx="1100018" cy="3614284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9"/>
          <p:cNvGrpSpPr>
            <a:grpSpLocks/>
          </p:cNvGrpSpPr>
          <p:nvPr/>
        </p:nvGrpSpPr>
        <p:grpSpPr bwMode="auto">
          <a:xfrm>
            <a:off x="2438401" y="228600"/>
            <a:ext cx="7572375" cy="6324600"/>
            <a:chOff x="1676400" y="228600"/>
            <a:chExt cx="7206690" cy="6218742"/>
          </a:xfrm>
        </p:grpSpPr>
        <p:sp>
          <p:nvSpPr>
            <p:cNvPr id="8214" name="AutoShape 6"/>
            <p:cNvSpPr>
              <a:spLocks noChangeArrowheads="1"/>
            </p:cNvSpPr>
            <p:nvPr/>
          </p:nvSpPr>
          <p:spPr bwMode="auto">
            <a:xfrm>
              <a:off x="2379600" y="1003769"/>
              <a:ext cx="6080613" cy="4991989"/>
            </a:xfrm>
            <a:prstGeom prst="triangle">
              <a:avLst>
                <a:gd name="adj" fmla="val 50000"/>
              </a:avLst>
            </a:prstGeom>
            <a:solidFill>
              <a:srgbClr val="EAEAEA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5" name="Group 48"/>
            <p:cNvGrpSpPr>
              <a:grpSpLocks/>
            </p:cNvGrpSpPr>
            <p:nvPr/>
          </p:nvGrpSpPr>
          <p:grpSpPr bwMode="auto">
            <a:xfrm>
              <a:off x="2333625" y="5915025"/>
              <a:ext cx="6134099" cy="95250"/>
              <a:chOff x="529" y="2121"/>
              <a:chExt cx="2369" cy="29"/>
            </a:xfrm>
          </p:grpSpPr>
          <p:sp>
            <p:nvSpPr>
              <p:cNvPr id="8253" name="Oval 49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Oval 50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Oval 51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Oval 52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Oval 53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Oval 54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Oval 55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Oval 56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Oval 57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Oval 58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Oval 59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6" name="Group 60"/>
            <p:cNvGrpSpPr>
              <a:grpSpLocks/>
            </p:cNvGrpSpPr>
            <p:nvPr/>
          </p:nvGrpSpPr>
          <p:grpSpPr bwMode="auto">
            <a:xfrm rot="-3507496">
              <a:off x="970246" y="3471840"/>
              <a:ext cx="5893988" cy="57015"/>
              <a:chOff x="529" y="2121"/>
              <a:chExt cx="2369" cy="29"/>
            </a:xfrm>
          </p:grpSpPr>
          <p:sp>
            <p:nvSpPr>
              <p:cNvPr id="8242" name="Oval 61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Oval 62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Oval 63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Oval 64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Oval 65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Oval 66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Oval 67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Oval 68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Oval 69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Oval 70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Oval 71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7" name="Group 72"/>
            <p:cNvGrpSpPr>
              <a:grpSpLocks/>
            </p:cNvGrpSpPr>
            <p:nvPr/>
          </p:nvGrpSpPr>
          <p:grpSpPr bwMode="auto">
            <a:xfrm rot="3532169">
              <a:off x="4007641" y="3455699"/>
              <a:ext cx="5844760" cy="61390"/>
              <a:chOff x="529" y="2121"/>
              <a:chExt cx="2369" cy="29"/>
            </a:xfrm>
          </p:grpSpPr>
          <p:sp>
            <p:nvSpPr>
              <p:cNvPr id="8231" name="Oval 73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Oval 74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Oval 75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Oval 76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Oval 77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Oval 78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Oval 79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Oval 80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Oval 81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Oval 82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Oval 83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5083818" y="228600"/>
              <a:ext cx="403046" cy="5144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rgbClr val="66FF33"/>
                    </a:solidFill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0" charset="0"/>
                </a:rPr>
                <a:t>A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1676400" y="5606002"/>
              <a:ext cx="403394" cy="51354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  <a:latin typeface="Helvetica" pitchFamily="20" charset="0"/>
                </a:rPr>
                <a:t>B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8460213" y="5608173"/>
              <a:ext cx="422877" cy="5144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rgbClr val="D83124"/>
                    </a:solidFill>
                  </a:ln>
                  <a:solidFill>
                    <a:srgbClr val="FF0000"/>
                  </a:solidFill>
                  <a:latin typeface="Helvetica" pitchFamily="20" charset="0"/>
                </a:rPr>
                <a:t>C</a:t>
              </a:r>
            </a:p>
          </p:txBody>
        </p:sp>
      </p:grpSp>
      <p:grpSp>
        <p:nvGrpSpPr>
          <p:cNvPr id="8204" name="Group 93"/>
          <p:cNvGrpSpPr>
            <a:grpSpLocks/>
          </p:cNvGrpSpPr>
          <p:nvPr/>
        </p:nvGrpSpPr>
        <p:grpSpPr bwMode="auto">
          <a:xfrm>
            <a:off x="3935413" y="1389684"/>
            <a:ext cx="4876800" cy="5670848"/>
            <a:chOff x="2411792" y="1337080"/>
            <a:chExt cx="4876574" cy="5670012"/>
          </a:xfrm>
        </p:grpSpPr>
        <p:sp>
          <p:nvSpPr>
            <p:cNvPr id="8205" name="Line 48"/>
            <p:cNvSpPr>
              <a:spLocks noChangeShapeType="1"/>
            </p:cNvSpPr>
            <p:nvPr/>
          </p:nvSpPr>
          <p:spPr bwMode="auto">
            <a:xfrm rot="14288096" flipV="1">
              <a:off x="3338376" y="3057102"/>
              <a:ext cx="3023406" cy="4876574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48"/>
            <p:cNvSpPr>
              <a:spLocks noChangeShapeType="1"/>
            </p:cNvSpPr>
            <p:nvPr/>
          </p:nvSpPr>
          <p:spPr bwMode="auto">
            <a:xfrm rot="14288096" flipV="1">
              <a:off x="3533668" y="2849803"/>
              <a:ext cx="2626208" cy="4300028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48"/>
            <p:cNvSpPr>
              <a:spLocks noChangeShapeType="1"/>
            </p:cNvSpPr>
            <p:nvPr/>
          </p:nvSpPr>
          <p:spPr bwMode="auto">
            <a:xfrm rot="14288096" flipV="1">
              <a:off x="3680924" y="2639388"/>
              <a:ext cx="2345935" cy="3750627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48"/>
            <p:cNvSpPr>
              <a:spLocks noChangeShapeType="1"/>
            </p:cNvSpPr>
            <p:nvPr/>
          </p:nvSpPr>
          <p:spPr bwMode="auto">
            <a:xfrm rot="14288096" flipV="1">
              <a:off x="3852663" y="2407708"/>
              <a:ext cx="2024972" cy="3196536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48"/>
            <p:cNvSpPr>
              <a:spLocks noChangeShapeType="1"/>
            </p:cNvSpPr>
            <p:nvPr/>
          </p:nvSpPr>
          <p:spPr bwMode="auto">
            <a:xfrm rot="14288096" flipV="1">
              <a:off x="4009352" y="2174264"/>
              <a:ext cx="1673146" cy="2705439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48"/>
            <p:cNvSpPr>
              <a:spLocks noChangeShapeType="1"/>
            </p:cNvSpPr>
            <p:nvPr/>
          </p:nvSpPr>
          <p:spPr bwMode="auto">
            <a:xfrm rot="14288096" flipV="1">
              <a:off x="4163013" y="1932534"/>
              <a:ext cx="1364240" cy="2172230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48"/>
            <p:cNvSpPr>
              <a:spLocks noChangeShapeType="1"/>
            </p:cNvSpPr>
            <p:nvPr/>
          </p:nvSpPr>
          <p:spPr bwMode="auto">
            <a:xfrm rot="14288096" flipV="1">
              <a:off x="4352674" y="1680468"/>
              <a:ext cx="1026912" cy="1633332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48"/>
            <p:cNvSpPr>
              <a:spLocks noChangeShapeType="1"/>
            </p:cNvSpPr>
            <p:nvPr/>
          </p:nvSpPr>
          <p:spPr bwMode="auto">
            <a:xfrm rot="14288096" flipV="1">
              <a:off x="4491037" y="1476451"/>
              <a:ext cx="668029" cy="1110021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48"/>
            <p:cNvSpPr>
              <a:spLocks noChangeShapeType="1"/>
            </p:cNvSpPr>
            <p:nvPr/>
          </p:nvSpPr>
          <p:spPr bwMode="auto">
            <a:xfrm rot="14288096" flipV="1">
              <a:off x="4681291" y="1240102"/>
              <a:ext cx="353556" cy="547512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48">
            <a:extLst>
              <a:ext uri="{FF2B5EF4-FFF2-40B4-BE49-F238E27FC236}">
                <a16:creationId xmlns:a16="http://schemas.microsoft.com/office/drawing/2014/main" id="{9061B283-226C-4E53-84FD-0B58E1E021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9533" y="1546051"/>
            <a:ext cx="2882396" cy="4494832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48">
            <a:extLst>
              <a:ext uri="{FF2B5EF4-FFF2-40B4-BE49-F238E27FC236}">
                <a16:creationId xmlns:a16="http://schemas.microsoft.com/office/drawing/2014/main" id="{EDC6594A-197B-4236-8210-C1637AD902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0064" y="2011035"/>
            <a:ext cx="2562131" cy="4029849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D79486D4-2516-4AD7-9D4A-F1EC0A0A04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0598" y="2553514"/>
            <a:ext cx="2241864" cy="356486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48">
            <a:extLst>
              <a:ext uri="{FF2B5EF4-FFF2-40B4-BE49-F238E27FC236}">
                <a16:creationId xmlns:a16="http://schemas.microsoft.com/office/drawing/2014/main" id="{1BAA1241-19DB-4096-B09D-1C81FE5DF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4891" y="3075864"/>
            <a:ext cx="1912240" cy="3004271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48">
            <a:extLst>
              <a:ext uri="{FF2B5EF4-FFF2-40B4-BE49-F238E27FC236}">
                <a16:creationId xmlns:a16="http://schemas.microsoft.com/office/drawing/2014/main" id="{AFE8D056-EEC1-4D02-B81B-98E6625E03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663" y="3560975"/>
            <a:ext cx="1601331" cy="2539288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48">
            <a:extLst>
              <a:ext uri="{FF2B5EF4-FFF2-40B4-BE49-F238E27FC236}">
                <a16:creationId xmlns:a16="http://schemas.microsoft.com/office/drawing/2014/main" id="{09E487B8-4FBA-4B63-95AA-BE7DC241D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0757" y="4025956"/>
            <a:ext cx="1292503" cy="204512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48">
            <a:extLst>
              <a:ext uri="{FF2B5EF4-FFF2-40B4-BE49-F238E27FC236}">
                <a16:creationId xmlns:a16="http://schemas.microsoft.com/office/drawing/2014/main" id="{82CA8B68-F088-40DE-84D7-1155E63F12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2726" y="4561394"/>
            <a:ext cx="932724" cy="1509683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48">
            <a:extLst>
              <a:ext uri="{FF2B5EF4-FFF2-40B4-BE49-F238E27FC236}">
                <a16:creationId xmlns:a16="http://schemas.microsoft.com/office/drawing/2014/main" id="{33474EBD-C60F-4902-AFC2-CDECBCF66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3261" y="5032414"/>
            <a:ext cx="616617" cy="104570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48">
            <a:extLst>
              <a:ext uri="{FF2B5EF4-FFF2-40B4-BE49-F238E27FC236}">
                <a16:creationId xmlns:a16="http://schemas.microsoft.com/office/drawing/2014/main" id="{71C3DD9E-8B61-44BC-968D-526327929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3238" y="5551744"/>
            <a:ext cx="353542" cy="547512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8CDADFFF-397B-473D-AA22-2AD88F5467EB}"/>
              </a:ext>
            </a:extLst>
          </p:cNvPr>
          <p:cNvSpPr/>
          <p:nvPr/>
        </p:nvSpPr>
        <p:spPr bwMode="auto">
          <a:xfrm rot="18217861">
            <a:off x="6316866" y="2483390"/>
            <a:ext cx="1115699" cy="4055560"/>
          </a:xfrm>
          <a:prstGeom prst="downArrow">
            <a:avLst/>
          </a:prstGeom>
          <a:solidFill>
            <a:srgbClr val="AD455E"/>
          </a:solidFill>
          <a:ln w="9525" cap="flat" cmpd="sng" algn="ctr">
            <a:solidFill>
              <a:srgbClr val="C92E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Line 48">
            <a:extLst>
              <a:ext uri="{FF2B5EF4-FFF2-40B4-BE49-F238E27FC236}">
                <a16:creationId xmlns:a16="http://schemas.microsoft.com/office/drawing/2014/main" id="{F01C28F7-E846-B856-1E90-C93FF6C04A78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6192839" y="1423989"/>
            <a:ext cx="2549525" cy="477202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48">
            <a:extLst>
              <a:ext uri="{FF2B5EF4-FFF2-40B4-BE49-F238E27FC236}">
                <a16:creationId xmlns:a16="http://schemas.microsoft.com/office/drawing/2014/main" id="{D5DC18D7-4ABE-8560-59B4-6CF12CC3250F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5892801" y="1954213"/>
            <a:ext cx="2235200" cy="424497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8">
            <a:extLst>
              <a:ext uri="{FF2B5EF4-FFF2-40B4-BE49-F238E27FC236}">
                <a16:creationId xmlns:a16="http://schemas.microsoft.com/office/drawing/2014/main" id="{F7AE488F-201D-877A-D1B0-46E6CA14E056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5535613" y="2441576"/>
            <a:ext cx="1958975" cy="365125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8">
            <a:extLst>
              <a:ext uri="{FF2B5EF4-FFF2-40B4-BE49-F238E27FC236}">
                <a16:creationId xmlns:a16="http://schemas.microsoft.com/office/drawing/2014/main" id="{DCAD7F62-8FC5-E332-2DFB-29C157D61A8F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5202239" y="2992439"/>
            <a:ext cx="1711325" cy="315912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8">
            <a:extLst>
              <a:ext uri="{FF2B5EF4-FFF2-40B4-BE49-F238E27FC236}">
                <a16:creationId xmlns:a16="http://schemas.microsoft.com/office/drawing/2014/main" id="{B442781D-EF39-3ECB-CD0B-5BB1E7DA044E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4876800" y="3536950"/>
            <a:ext cx="1371600" cy="252730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8">
            <a:extLst>
              <a:ext uri="{FF2B5EF4-FFF2-40B4-BE49-F238E27FC236}">
                <a16:creationId xmlns:a16="http://schemas.microsoft.com/office/drawing/2014/main" id="{A1E66CE7-A508-FBD6-A25B-CC6A712D264A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4507707" y="4031457"/>
            <a:ext cx="1182687" cy="205740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8">
            <a:extLst>
              <a:ext uri="{FF2B5EF4-FFF2-40B4-BE49-F238E27FC236}">
                <a16:creationId xmlns:a16="http://schemas.microsoft.com/office/drawing/2014/main" id="{D97094E8-DD30-2809-C0EA-1F09E3BEF8F5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4214813" y="4557713"/>
            <a:ext cx="857250" cy="152717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8">
            <a:extLst>
              <a:ext uri="{FF2B5EF4-FFF2-40B4-BE49-F238E27FC236}">
                <a16:creationId xmlns:a16="http://schemas.microsoft.com/office/drawing/2014/main" id="{1961DB32-BD2F-6BEA-92DF-1FD921644353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3845720" y="5037932"/>
            <a:ext cx="598487" cy="103505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8">
            <a:extLst>
              <a:ext uri="{FF2B5EF4-FFF2-40B4-BE49-F238E27FC236}">
                <a16:creationId xmlns:a16="http://schemas.microsoft.com/office/drawing/2014/main" id="{5DE59442-FB9B-73CA-6F13-356278EE0F19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3505201" y="5576888"/>
            <a:ext cx="322262" cy="487363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9"/>
          <p:cNvGrpSpPr>
            <a:grpSpLocks/>
          </p:cNvGrpSpPr>
          <p:nvPr/>
        </p:nvGrpSpPr>
        <p:grpSpPr bwMode="auto">
          <a:xfrm>
            <a:off x="2438401" y="228600"/>
            <a:ext cx="7572375" cy="6324600"/>
            <a:chOff x="1676400" y="228600"/>
            <a:chExt cx="7206690" cy="6218742"/>
          </a:xfrm>
        </p:grpSpPr>
        <p:sp>
          <p:nvSpPr>
            <p:cNvPr id="9238" name="AutoShape 6"/>
            <p:cNvSpPr>
              <a:spLocks noChangeArrowheads="1"/>
            </p:cNvSpPr>
            <p:nvPr/>
          </p:nvSpPr>
          <p:spPr bwMode="auto">
            <a:xfrm>
              <a:off x="2379600" y="1003769"/>
              <a:ext cx="6080613" cy="4991989"/>
            </a:xfrm>
            <a:prstGeom prst="triangle">
              <a:avLst>
                <a:gd name="adj" fmla="val 50000"/>
              </a:avLst>
            </a:prstGeom>
            <a:solidFill>
              <a:srgbClr val="EAEAEA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9" name="Group 48"/>
            <p:cNvGrpSpPr>
              <a:grpSpLocks/>
            </p:cNvGrpSpPr>
            <p:nvPr/>
          </p:nvGrpSpPr>
          <p:grpSpPr bwMode="auto">
            <a:xfrm>
              <a:off x="2333625" y="5915025"/>
              <a:ext cx="6134099" cy="95250"/>
              <a:chOff x="529" y="2121"/>
              <a:chExt cx="2369" cy="29"/>
            </a:xfrm>
          </p:grpSpPr>
          <p:sp>
            <p:nvSpPr>
              <p:cNvPr id="9277" name="Oval 49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Oval 50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Oval 51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Oval 52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Oval 53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Oval 54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Oval 55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Oval 56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Oval 57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Oval 58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Oval 59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40" name="Group 60"/>
            <p:cNvGrpSpPr>
              <a:grpSpLocks/>
            </p:cNvGrpSpPr>
            <p:nvPr/>
          </p:nvGrpSpPr>
          <p:grpSpPr bwMode="auto">
            <a:xfrm rot="-3507496">
              <a:off x="970246" y="3471840"/>
              <a:ext cx="5893988" cy="57015"/>
              <a:chOff x="529" y="2121"/>
              <a:chExt cx="2369" cy="29"/>
            </a:xfrm>
          </p:grpSpPr>
          <p:sp>
            <p:nvSpPr>
              <p:cNvPr id="9266" name="Oval 61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Oval 62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Oval 63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Oval 64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Oval 65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Oval 66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Oval 67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Oval 68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Oval 69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Oval 70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Oval 71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 rot="3532169">
              <a:off x="4007641" y="3455699"/>
              <a:ext cx="5844760" cy="61390"/>
              <a:chOff x="529" y="2121"/>
              <a:chExt cx="2369" cy="29"/>
            </a:xfrm>
          </p:grpSpPr>
          <p:sp>
            <p:nvSpPr>
              <p:cNvPr id="9255" name="Oval 73"/>
              <p:cNvSpPr>
                <a:spLocks noChangeArrowheads="1"/>
              </p:cNvSpPr>
              <p:nvPr/>
            </p:nvSpPr>
            <p:spPr bwMode="auto">
              <a:xfrm>
                <a:off x="52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Oval 74"/>
              <p:cNvSpPr>
                <a:spLocks noChangeArrowheads="1"/>
              </p:cNvSpPr>
              <p:nvPr/>
            </p:nvSpPr>
            <p:spPr bwMode="auto">
              <a:xfrm>
                <a:off x="76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75"/>
              <p:cNvSpPr>
                <a:spLocks noChangeArrowheads="1"/>
              </p:cNvSpPr>
              <p:nvPr/>
            </p:nvSpPr>
            <p:spPr bwMode="auto">
              <a:xfrm>
                <a:off x="99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Oval 76"/>
              <p:cNvSpPr>
                <a:spLocks noChangeArrowheads="1"/>
              </p:cNvSpPr>
              <p:nvPr/>
            </p:nvSpPr>
            <p:spPr bwMode="auto">
              <a:xfrm>
                <a:off x="123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Oval 77"/>
              <p:cNvSpPr>
                <a:spLocks noChangeArrowheads="1"/>
              </p:cNvSpPr>
              <p:nvPr/>
            </p:nvSpPr>
            <p:spPr bwMode="auto">
              <a:xfrm>
                <a:off x="146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Oval 78"/>
              <p:cNvSpPr>
                <a:spLocks noChangeArrowheads="1"/>
              </p:cNvSpPr>
              <p:nvPr/>
            </p:nvSpPr>
            <p:spPr bwMode="auto">
              <a:xfrm>
                <a:off x="169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Oval 79"/>
              <p:cNvSpPr>
                <a:spLocks noChangeArrowheads="1"/>
              </p:cNvSpPr>
              <p:nvPr/>
            </p:nvSpPr>
            <p:spPr bwMode="auto">
              <a:xfrm>
                <a:off x="1933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Oval 80"/>
              <p:cNvSpPr>
                <a:spLocks noChangeArrowheads="1"/>
              </p:cNvSpPr>
              <p:nvPr/>
            </p:nvSpPr>
            <p:spPr bwMode="auto">
              <a:xfrm>
                <a:off x="2167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Oval 81"/>
              <p:cNvSpPr>
                <a:spLocks noChangeArrowheads="1"/>
              </p:cNvSpPr>
              <p:nvPr/>
            </p:nvSpPr>
            <p:spPr bwMode="auto">
              <a:xfrm>
                <a:off x="2401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Oval 82"/>
              <p:cNvSpPr>
                <a:spLocks noChangeArrowheads="1"/>
              </p:cNvSpPr>
              <p:nvPr/>
            </p:nvSpPr>
            <p:spPr bwMode="auto">
              <a:xfrm>
                <a:off x="2635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83"/>
              <p:cNvSpPr>
                <a:spLocks noChangeArrowheads="1"/>
              </p:cNvSpPr>
              <p:nvPr/>
            </p:nvSpPr>
            <p:spPr bwMode="auto">
              <a:xfrm>
                <a:off x="2869" y="2121"/>
                <a:ext cx="29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5083818" y="228600"/>
              <a:ext cx="403046" cy="5144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rgbClr val="66FF33"/>
                    </a:solidFill>
                  </a:ln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pitchFamily="20" charset="0"/>
                </a:rPr>
                <a:t>A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/>
          </p:nvSpPr>
          <p:spPr bwMode="auto">
            <a:xfrm>
              <a:off x="1676400" y="5606002"/>
              <a:ext cx="403394" cy="51354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7030A0"/>
                  </a:solidFill>
                  <a:latin typeface="Helvetica" pitchFamily="20" charset="0"/>
                </a:rPr>
                <a:t>B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/>
          </p:nvSpPr>
          <p:spPr bwMode="auto">
            <a:xfrm>
              <a:off x="8460213" y="5608173"/>
              <a:ext cx="422877" cy="51446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ln>
                    <a:solidFill>
                      <a:srgbClr val="D83124"/>
                    </a:solidFill>
                  </a:ln>
                  <a:solidFill>
                    <a:srgbClr val="FF0000"/>
                  </a:solidFill>
                  <a:latin typeface="Helvetica" pitchFamily="20" charset="0"/>
                </a:rPr>
                <a:t>C</a:t>
              </a:r>
            </a:p>
          </p:txBody>
        </p:sp>
        <p:grpSp>
          <p:nvGrpSpPr>
            <p:cNvPr id="9245" name="Group 58"/>
            <p:cNvGrpSpPr>
              <a:grpSpLocks/>
            </p:cNvGrpSpPr>
            <p:nvPr/>
          </p:nvGrpSpPr>
          <p:grpSpPr bwMode="auto">
            <a:xfrm>
              <a:off x="2971801" y="1524000"/>
              <a:ext cx="5174672" cy="4495800"/>
              <a:chOff x="2971801" y="1524000"/>
              <a:chExt cx="5174672" cy="4495800"/>
            </a:xfrm>
          </p:grpSpPr>
          <p:sp>
            <p:nvSpPr>
              <p:cNvPr id="9246" name="Line 48"/>
              <p:cNvSpPr>
                <a:spLocks noChangeShapeType="1"/>
              </p:cNvSpPr>
              <p:nvPr/>
            </p:nvSpPr>
            <p:spPr bwMode="auto">
              <a:xfrm flipV="1">
                <a:off x="2971801" y="1524000"/>
                <a:ext cx="2743200" cy="4419600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Line 48"/>
              <p:cNvSpPr>
                <a:spLocks noChangeShapeType="1"/>
              </p:cNvSpPr>
              <p:nvPr/>
            </p:nvSpPr>
            <p:spPr bwMode="auto">
              <a:xfrm flipV="1">
                <a:off x="3581399" y="1981200"/>
                <a:ext cx="2438401" cy="3962400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48"/>
              <p:cNvSpPr>
                <a:spLocks noChangeShapeType="1"/>
              </p:cNvSpPr>
              <p:nvPr/>
            </p:nvSpPr>
            <p:spPr bwMode="auto">
              <a:xfrm flipV="1">
                <a:off x="4191001" y="2514600"/>
                <a:ext cx="2133600" cy="3505200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9" name="Line 48"/>
              <p:cNvSpPr>
                <a:spLocks noChangeShapeType="1"/>
              </p:cNvSpPr>
              <p:nvPr/>
            </p:nvSpPr>
            <p:spPr bwMode="auto">
              <a:xfrm flipV="1">
                <a:off x="4794663" y="3028207"/>
                <a:ext cx="1819894" cy="2953987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48"/>
              <p:cNvSpPr>
                <a:spLocks noChangeShapeType="1"/>
              </p:cNvSpPr>
              <p:nvPr/>
            </p:nvSpPr>
            <p:spPr bwMode="auto">
              <a:xfrm flipV="1">
                <a:off x="5410200" y="3505199"/>
                <a:ext cx="1524000" cy="2496787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Line 48"/>
              <p:cNvSpPr>
                <a:spLocks noChangeShapeType="1"/>
              </p:cNvSpPr>
              <p:nvPr/>
            </p:nvSpPr>
            <p:spPr bwMode="auto">
              <a:xfrm flipV="1">
                <a:off x="6008914" y="3962398"/>
                <a:ext cx="1230086" cy="2010890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Line 48"/>
              <p:cNvSpPr>
                <a:spLocks noChangeShapeType="1"/>
              </p:cNvSpPr>
              <p:nvPr/>
            </p:nvSpPr>
            <p:spPr bwMode="auto">
              <a:xfrm flipV="1">
                <a:off x="6629399" y="4488873"/>
                <a:ext cx="887681" cy="1484415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Line 48"/>
              <p:cNvSpPr>
                <a:spLocks noChangeShapeType="1"/>
              </p:cNvSpPr>
              <p:nvPr/>
            </p:nvSpPr>
            <p:spPr bwMode="auto">
              <a:xfrm flipV="1">
                <a:off x="7239000" y="4952009"/>
                <a:ext cx="586839" cy="1028205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48"/>
              <p:cNvSpPr>
                <a:spLocks noChangeShapeType="1"/>
              </p:cNvSpPr>
              <p:nvPr/>
            </p:nvSpPr>
            <p:spPr bwMode="auto">
              <a:xfrm flipV="1">
                <a:off x="7810004" y="5462648"/>
                <a:ext cx="336469" cy="538348"/>
              </a:xfrm>
              <a:prstGeom prst="line">
                <a:avLst/>
              </a:prstGeom>
              <a:noFill/>
              <a:ln w="1905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28" name="Group 93"/>
          <p:cNvGrpSpPr>
            <a:grpSpLocks/>
          </p:cNvGrpSpPr>
          <p:nvPr/>
        </p:nvGrpSpPr>
        <p:grpSpPr bwMode="auto">
          <a:xfrm>
            <a:off x="3935413" y="1336675"/>
            <a:ext cx="4876800" cy="5748338"/>
            <a:chOff x="2411792" y="1337080"/>
            <a:chExt cx="4876574" cy="5747492"/>
          </a:xfrm>
        </p:grpSpPr>
        <p:sp>
          <p:nvSpPr>
            <p:cNvPr id="9229" name="Line 48"/>
            <p:cNvSpPr>
              <a:spLocks noChangeShapeType="1"/>
            </p:cNvSpPr>
            <p:nvPr/>
          </p:nvSpPr>
          <p:spPr bwMode="auto">
            <a:xfrm rot="14288096" flipV="1">
              <a:off x="3338376" y="3134582"/>
              <a:ext cx="3023406" cy="4876574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48"/>
            <p:cNvSpPr>
              <a:spLocks noChangeShapeType="1"/>
            </p:cNvSpPr>
            <p:nvPr/>
          </p:nvSpPr>
          <p:spPr bwMode="auto">
            <a:xfrm rot="14288096" flipV="1">
              <a:off x="3533668" y="2865298"/>
              <a:ext cx="2626208" cy="4300028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48"/>
            <p:cNvSpPr>
              <a:spLocks noChangeShapeType="1"/>
            </p:cNvSpPr>
            <p:nvPr/>
          </p:nvSpPr>
          <p:spPr bwMode="auto">
            <a:xfrm rot="14288096" flipV="1">
              <a:off x="3680924" y="2654884"/>
              <a:ext cx="2345935" cy="3750627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48"/>
            <p:cNvSpPr>
              <a:spLocks noChangeShapeType="1"/>
            </p:cNvSpPr>
            <p:nvPr/>
          </p:nvSpPr>
          <p:spPr bwMode="auto">
            <a:xfrm rot="14288096" flipV="1">
              <a:off x="3852663" y="2423203"/>
              <a:ext cx="2024972" cy="3196536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48"/>
            <p:cNvSpPr>
              <a:spLocks noChangeShapeType="1"/>
            </p:cNvSpPr>
            <p:nvPr/>
          </p:nvSpPr>
          <p:spPr bwMode="auto">
            <a:xfrm rot="14288096" flipV="1">
              <a:off x="4009352" y="2189760"/>
              <a:ext cx="1673146" cy="2705439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48"/>
            <p:cNvSpPr>
              <a:spLocks noChangeShapeType="1"/>
            </p:cNvSpPr>
            <p:nvPr/>
          </p:nvSpPr>
          <p:spPr bwMode="auto">
            <a:xfrm rot="14288096" flipV="1">
              <a:off x="4184859" y="1908727"/>
              <a:ext cx="1345950" cy="2213510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48"/>
            <p:cNvSpPr>
              <a:spLocks noChangeShapeType="1"/>
            </p:cNvSpPr>
            <p:nvPr/>
          </p:nvSpPr>
          <p:spPr bwMode="auto">
            <a:xfrm rot="14288096" flipV="1">
              <a:off x="4352674" y="1695964"/>
              <a:ext cx="1026912" cy="1633332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48"/>
            <p:cNvSpPr>
              <a:spLocks noChangeShapeType="1"/>
            </p:cNvSpPr>
            <p:nvPr/>
          </p:nvSpPr>
          <p:spPr bwMode="auto">
            <a:xfrm rot="14288096" flipV="1">
              <a:off x="4465585" y="1464721"/>
              <a:ext cx="731977" cy="1151841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48"/>
            <p:cNvSpPr>
              <a:spLocks noChangeShapeType="1"/>
            </p:cNvSpPr>
            <p:nvPr/>
          </p:nvSpPr>
          <p:spPr bwMode="auto">
            <a:xfrm rot="14288096" flipV="1">
              <a:off x="4721045" y="1240102"/>
              <a:ext cx="353556" cy="547512"/>
            </a:xfrm>
            <a:prstGeom prst="line">
              <a:avLst/>
            </a:prstGeom>
            <a:noFill/>
            <a:ln w="28575" cap="sq">
              <a:solidFill>
                <a:srgbClr val="66FF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Line 48">
            <a:extLst>
              <a:ext uri="{FF2B5EF4-FFF2-40B4-BE49-F238E27FC236}">
                <a16:creationId xmlns:a16="http://schemas.microsoft.com/office/drawing/2014/main" id="{BE8BF2B3-CC98-9CBC-10DE-CA6075EFA1A6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6192839" y="1423989"/>
            <a:ext cx="2549525" cy="477202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48">
            <a:extLst>
              <a:ext uri="{FF2B5EF4-FFF2-40B4-BE49-F238E27FC236}">
                <a16:creationId xmlns:a16="http://schemas.microsoft.com/office/drawing/2014/main" id="{D82B6E9F-16AC-6AD6-B132-37375304944D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5892801" y="1954213"/>
            <a:ext cx="2235200" cy="424497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8">
            <a:extLst>
              <a:ext uri="{FF2B5EF4-FFF2-40B4-BE49-F238E27FC236}">
                <a16:creationId xmlns:a16="http://schemas.microsoft.com/office/drawing/2014/main" id="{4DF9673A-DE97-965F-F544-DDF995CE14ED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5535613" y="2441576"/>
            <a:ext cx="1958975" cy="365125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8">
            <a:extLst>
              <a:ext uri="{FF2B5EF4-FFF2-40B4-BE49-F238E27FC236}">
                <a16:creationId xmlns:a16="http://schemas.microsoft.com/office/drawing/2014/main" id="{92109105-4EB6-F6BC-F52B-AE4C196765AC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5202239" y="2992439"/>
            <a:ext cx="1711325" cy="315912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8">
            <a:extLst>
              <a:ext uri="{FF2B5EF4-FFF2-40B4-BE49-F238E27FC236}">
                <a16:creationId xmlns:a16="http://schemas.microsoft.com/office/drawing/2014/main" id="{F0ACAB8F-C7DA-F7C4-CE22-37DDAC9D1549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4876800" y="3536950"/>
            <a:ext cx="1371600" cy="252730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8">
            <a:extLst>
              <a:ext uri="{FF2B5EF4-FFF2-40B4-BE49-F238E27FC236}">
                <a16:creationId xmlns:a16="http://schemas.microsoft.com/office/drawing/2014/main" id="{0621A306-5169-956D-5B36-D8D6FAC08B44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4507707" y="4031457"/>
            <a:ext cx="1182687" cy="205740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8">
            <a:extLst>
              <a:ext uri="{FF2B5EF4-FFF2-40B4-BE49-F238E27FC236}">
                <a16:creationId xmlns:a16="http://schemas.microsoft.com/office/drawing/2014/main" id="{8D70C429-635F-7CEF-F20A-B8F9F507E1FF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4214813" y="4557713"/>
            <a:ext cx="857250" cy="1527175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8">
            <a:extLst>
              <a:ext uri="{FF2B5EF4-FFF2-40B4-BE49-F238E27FC236}">
                <a16:creationId xmlns:a16="http://schemas.microsoft.com/office/drawing/2014/main" id="{B17E37A0-9BC2-4CEE-B1FB-F24BA5EAE91A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3845720" y="5037932"/>
            <a:ext cx="598487" cy="1035050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8">
            <a:extLst>
              <a:ext uri="{FF2B5EF4-FFF2-40B4-BE49-F238E27FC236}">
                <a16:creationId xmlns:a16="http://schemas.microsoft.com/office/drawing/2014/main" id="{25FA88E7-3DF4-6D83-257F-5BBA14D16B1C}"/>
              </a:ext>
            </a:extLst>
          </p:cNvPr>
          <p:cNvSpPr>
            <a:spLocks noChangeShapeType="1"/>
          </p:cNvSpPr>
          <p:nvPr/>
        </p:nvSpPr>
        <p:spPr bwMode="auto">
          <a:xfrm rot="7172257" flipV="1">
            <a:off x="3505201" y="5576888"/>
            <a:ext cx="322262" cy="487363"/>
          </a:xfrm>
          <a:prstGeom prst="line">
            <a:avLst/>
          </a:prstGeom>
          <a:noFill/>
          <a:ln w="19050" cap="sq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D8FCBADA-9E93-D080-006D-3CAFB6541D4F}"/>
              </a:ext>
            </a:extLst>
          </p:cNvPr>
          <p:cNvSpPr/>
          <p:nvPr/>
        </p:nvSpPr>
        <p:spPr bwMode="auto">
          <a:xfrm>
            <a:off x="5794366" y="2254373"/>
            <a:ext cx="1089787" cy="3484504"/>
          </a:xfrm>
          <a:prstGeom prst="upArrow">
            <a:avLst/>
          </a:prstGeom>
          <a:solidFill>
            <a:srgbClr val="65FF65"/>
          </a:solidFill>
          <a:ln w="9525" cap="flat" cmpd="sng" algn="ctr">
            <a:solidFill>
              <a:srgbClr val="65FF6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150046C-05C6-05B7-9C20-614DD4031D86}"/>
              </a:ext>
            </a:extLst>
          </p:cNvPr>
          <p:cNvSpPr/>
          <p:nvPr/>
        </p:nvSpPr>
        <p:spPr bwMode="auto">
          <a:xfrm rot="3568386">
            <a:off x="5299642" y="2761033"/>
            <a:ext cx="1100018" cy="3614284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ACDD06B-0DAA-234E-1E4C-7D06B840E05C}"/>
              </a:ext>
            </a:extLst>
          </p:cNvPr>
          <p:cNvSpPr/>
          <p:nvPr/>
        </p:nvSpPr>
        <p:spPr bwMode="auto">
          <a:xfrm rot="18217861">
            <a:off x="6194092" y="2549178"/>
            <a:ext cx="1115699" cy="3760650"/>
          </a:xfrm>
          <a:prstGeom prst="downArrow">
            <a:avLst/>
          </a:prstGeom>
          <a:solidFill>
            <a:srgbClr val="AD455E"/>
          </a:solidFill>
          <a:ln w="9525" cap="flat" cmpd="sng" algn="ctr">
            <a:solidFill>
              <a:srgbClr val="C92E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1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Classification of Igneous Rocks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425685" y="5973948"/>
            <a:ext cx="5744817" cy="8002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300">
                <a:solidFill>
                  <a:srgbClr val="FFFF1D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 classification of igneous rocks. </a:t>
            </a:r>
          </a:p>
          <a:p>
            <a:r>
              <a:rPr lang="en-US" dirty="0">
                <a:solidFill>
                  <a:schemeClr val="tx1"/>
                </a:solidFill>
              </a:rPr>
              <a:t>(ultrabasic) ultramafic rocks.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6E05EB-3732-4F6D-9B9E-97BCBB775817}"/>
              </a:ext>
            </a:extLst>
          </p:cNvPr>
          <p:cNvGrpSpPr/>
          <p:nvPr/>
        </p:nvGrpSpPr>
        <p:grpSpPr>
          <a:xfrm>
            <a:off x="2488095" y="1204988"/>
            <a:ext cx="7696200" cy="4616957"/>
            <a:chOff x="381000" y="1143000"/>
            <a:chExt cx="7696200" cy="4616957"/>
          </a:xfrm>
        </p:grpSpPr>
        <p:sp>
          <p:nvSpPr>
            <p:cNvPr id="3085" name="Freeform 11"/>
            <p:cNvSpPr>
              <a:spLocks/>
            </p:cNvSpPr>
            <p:nvPr/>
          </p:nvSpPr>
          <p:spPr bwMode="auto">
            <a:xfrm>
              <a:off x="1776183" y="1573565"/>
              <a:ext cx="4317355" cy="3801873"/>
            </a:xfrm>
            <a:custGeom>
              <a:avLst/>
              <a:gdLst>
                <a:gd name="T0" fmla="*/ 1215 w 2455"/>
                <a:gd name="T1" fmla="*/ 0 h 2181"/>
                <a:gd name="T2" fmla="*/ 0 w 2455"/>
                <a:gd name="T3" fmla="*/ 2180 h 2181"/>
                <a:gd name="T4" fmla="*/ 2454 w 2455"/>
                <a:gd name="T5" fmla="*/ 2180 h 2181"/>
                <a:gd name="T6" fmla="*/ 1215 w 2455"/>
                <a:gd name="T7" fmla="*/ 0 h 2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5"/>
                <a:gd name="T13" fmla="*/ 0 h 2181"/>
                <a:gd name="T14" fmla="*/ 2455 w 2455"/>
                <a:gd name="T15" fmla="*/ 2181 h 2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5" h="2181">
                  <a:moveTo>
                    <a:pt x="1215" y="0"/>
                  </a:moveTo>
                  <a:lnTo>
                    <a:pt x="0" y="2180"/>
                  </a:lnTo>
                  <a:lnTo>
                    <a:pt x="2454" y="2180"/>
                  </a:lnTo>
                  <a:lnTo>
                    <a:pt x="1215" y="0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3"/>
            <p:cNvSpPr>
              <a:spLocks/>
            </p:cNvSpPr>
            <p:nvPr/>
          </p:nvSpPr>
          <p:spPr bwMode="auto">
            <a:xfrm>
              <a:off x="1770907" y="1566592"/>
              <a:ext cx="4327907" cy="3814075"/>
            </a:xfrm>
            <a:custGeom>
              <a:avLst/>
              <a:gdLst>
                <a:gd name="T0" fmla="*/ 1221 w 2461"/>
                <a:gd name="T1" fmla="*/ 0 h 2188"/>
                <a:gd name="T2" fmla="*/ 1216 w 2461"/>
                <a:gd name="T3" fmla="*/ 0 h 2188"/>
                <a:gd name="T4" fmla="*/ 0 w 2461"/>
                <a:gd name="T5" fmla="*/ 2180 h 2188"/>
                <a:gd name="T6" fmla="*/ 0 w 2461"/>
                <a:gd name="T7" fmla="*/ 2187 h 2188"/>
                <a:gd name="T8" fmla="*/ 2460 w 2461"/>
                <a:gd name="T9" fmla="*/ 2187 h 2188"/>
                <a:gd name="T10" fmla="*/ 2460 w 2461"/>
                <a:gd name="T11" fmla="*/ 2180 h 2188"/>
                <a:gd name="T12" fmla="*/ 1221 w 2461"/>
                <a:gd name="T13" fmla="*/ 0 h 2188"/>
                <a:gd name="T14" fmla="*/ 1216 w 2461"/>
                <a:gd name="T15" fmla="*/ 6 h 2188"/>
                <a:gd name="T16" fmla="*/ 2453 w 2461"/>
                <a:gd name="T17" fmla="*/ 2187 h 2188"/>
                <a:gd name="T18" fmla="*/ 2456 w 2461"/>
                <a:gd name="T19" fmla="*/ 2180 h 2188"/>
                <a:gd name="T20" fmla="*/ 3 w 2461"/>
                <a:gd name="T21" fmla="*/ 2180 h 2188"/>
                <a:gd name="T22" fmla="*/ 6 w 2461"/>
                <a:gd name="T23" fmla="*/ 2187 h 2188"/>
                <a:gd name="T24" fmla="*/ 1221 w 2461"/>
                <a:gd name="T25" fmla="*/ 6 h 2188"/>
                <a:gd name="T26" fmla="*/ 1216 w 2461"/>
                <a:gd name="T27" fmla="*/ 6 h 2188"/>
                <a:gd name="T28" fmla="*/ 1221 w 2461"/>
                <a:gd name="T29" fmla="*/ 0 h 2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61"/>
                <a:gd name="T46" fmla="*/ 0 h 2188"/>
                <a:gd name="T47" fmla="*/ 2461 w 2461"/>
                <a:gd name="T48" fmla="*/ 2188 h 21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61" h="2188">
                  <a:moveTo>
                    <a:pt x="1221" y="0"/>
                  </a:moveTo>
                  <a:lnTo>
                    <a:pt x="1216" y="0"/>
                  </a:lnTo>
                  <a:lnTo>
                    <a:pt x="0" y="2180"/>
                  </a:lnTo>
                  <a:lnTo>
                    <a:pt x="0" y="2187"/>
                  </a:lnTo>
                  <a:lnTo>
                    <a:pt x="2460" y="2187"/>
                  </a:lnTo>
                  <a:lnTo>
                    <a:pt x="2460" y="2180"/>
                  </a:lnTo>
                  <a:lnTo>
                    <a:pt x="1221" y="0"/>
                  </a:lnTo>
                  <a:lnTo>
                    <a:pt x="1216" y="6"/>
                  </a:lnTo>
                  <a:lnTo>
                    <a:pt x="2453" y="2187"/>
                  </a:lnTo>
                  <a:lnTo>
                    <a:pt x="2456" y="2180"/>
                  </a:lnTo>
                  <a:lnTo>
                    <a:pt x="3" y="2180"/>
                  </a:lnTo>
                  <a:lnTo>
                    <a:pt x="6" y="2187"/>
                  </a:lnTo>
                  <a:lnTo>
                    <a:pt x="1221" y="6"/>
                  </a:lnTo>
                  <a:lnTo>
                    <a:pt x="1216" y="6"/>
                  </a:lnTo>
                  <a:lnTo>
                    <a:pt x="122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861879" y="1779260"/>
              <a:ext cx="451959" cy="10284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Rectangle 21"/>
            <p:cNvSpPr>
              <a:spLocks noChangeArrowheads="1"/>
            </p:cNvSpPr>
            <p:nvPr/>
          </p:nvSpPr>
          <p:spPr bwMode="auto">
            <a:xfrm>
              <a:off x="3374747" y="1143000"/>
              <a:ext cx="95539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Arial" charset="0"/>
                </a:rPr>
                <a:t>Olivine</a:t>
              </a:r>
            </a:p>
          </p:txBody>
        </p:sp>
        <p:sp>
          <p:nvSpPr>
            <p:cNvPr id="62486" name="Rectangle 22"/>
            <p:cNvSpPr>
              <a:spLocks noChangeArrowheads="1"/>
            </p:cNvSpPr>
            <p:nvPr/>
          </p:nvSpPr>
          <p:spPr bwMode="auto">
            <a:xfrm>
              <a:off x="5632786" y="5420761"/>
              <a:ext cx="1609415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clinopyroxene</a:t>
              </a:r>
            </a:p>
          </p:txBody>
        </p:sp>
        <p:sp>
          <p:nvSpPr>
            <p:cNvPr id="62487" name="Rectangle 23"/>
            <p:cNvSpPr>
              <a:spLocks noChangeArrowheads="1"/>
            </p:cNvSpPr>
            <p:nvPr/>
          </p:nvSpPr>
          <p:spPr bwMode="auto">
            <a:xfrm>
              <a:off x="923263" y="5392870"/>
              <a:ext cx="1655903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Orthopyroxene</a:t>
              </a:r>
            </a:p>
          </p:txBody>
        </p:sp>
        <p:sp>
          <p:nvSpPr>
            <p:cNvPr id="3096" name="Rectangle 25"/>
            <p:cNvSpPr>
              <a:spLocks noChangeArrowheads="1"/>
            </p:cNvSpPr>
            <p:nvPr/>
          </p:nvSpPr>
          <p:spPr bwMode="auto">
            <a:xfrm rot="17925000">
              <a:off x="2495655" y="2593802"/>
              <a:ext cx="934102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 err="1"/>
                <a:t>Harzburgite</a:t>
              </a:r>
              <a:endParaRPr lang="en-US" sz="1200" b="1" dirty="0"/>
            </a:p>
          </p:txBody>
        </p:sp>
        <p:sp>
          <p:nvSpPr>
            <p:cNvPr id="3098" name="Rectangle 27"/>
            <p:cNvSpPr>
              <a:spLocks noChangeArrowheads="1"/>
            </p:cNvSpPr>
            <p:nvPr/>
          </p:nvSpPr>
          <p:spPr bwMode="auto">
            <a:xfrm>
              <a:off x="2688895" y="5146343"/>
              <a:ext cx="1730705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Arial" charset="0"/>
                </a:rPr>
                <a:t>Websterite</a:t>
              </a:r>
            </a:p>
          </p:txBody>
        </p:sp>
        <p:sp>
          <p:nvSpPr>
            <p:cNvPr id="62513" name="Rectangle 49"/>
            <p:cNvSpPr>
              <a:spLocks noChangeArrowheads="1"/>
            </p:cNvSpPr>
            <p:nvPr/>
          </p:nvSpPr>
          <p:spPr bwMode="auto">
            <a:xfrm>
              <a:off x="4114800" y="1600200"/>
              <a:ext cx="665247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Arial" charset="0"/>
                </a:rPr>
                <a:t>Dunite</a:t>
              </a:r>
            </a:p>
          </p:txBody>
        </p:sp>
        <p:sp>
          <p:nvSpPr>
            <p:cNvPr id="3106" name="Line 51"/>
            <p:cNvSpPr>
              <a:spLocks noChangeShapeType="1"/>
            </p:cNvSpPr>
            <p:nvPr/>
          </p:nvSpPr>
          <p:spPr bwMode="auto">
            <a:xfrm>
              <a:off x="3677226" y="2002387"/>
              <a:ext cx="48537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6CA3381-7E3C-4FC0-A835-0100F9E0C5A1}"/>
                </a:ext>
              </a:extLst>
            </p:cNvPr>
            <p:cNvGrpSpPr/>
            <p:nvPr/>
          </p:nvGrpSpPr>
          <p:grpSpPr>
            <a:xfrm>
              <a:off x="381000" y="1987549"/>
              <a:ext cx="7696200" cy="3422651"/>
              <a:chOff x="381000" y="1987549"/>
              <a:chExt cx="7696200" cy="3422651"/>
            </a:xfrm>
          </p:grpSpPr>
          <p:sp>
            <p:nvSpPr>
              <p:cNvPr id="52" name="Rectangle 31"/>
              <p:cNvSpPr>
                <a:spLocks noChangeArrowheads="1"/>
              </p:cNvSpPr>
              <p:nvPr/>
            </p:nvSpPr>
            <p:spPr bwMode="auto">
              <a:xfrm>
                <a:off x="5257800" y="3962400"/>
                <a:ext cx="2057400" cy="585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latin typeface="Arial" charset="0"/>
                  </a:rPr>
                  <a:t>Olivine clinopyroxenite</a:t>
                </a:r>
              </a:p>
            </p:txBody>
          </p:sp>
          <p:sp>
            <p:nvSpPr>
              <p:cNvPr id="3084" name="Rectangle 46"/>
              <p:cNvSpPr>
                <a:spLocks noChangeArrowheads="1"/>
              </p:cNvSpPr>
              <p:nvPr/>
            </p:nvSpPr>
            <p:spPr bwMode="auto">
              <a:xfrm>
                <a:off x="5105400" y="3505200"/>
                <a:ext cx="301365" cy="231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900" b="1" dirty="0"/>
                  <a:t>40</a:t>
                </a:r>
              </a:p>
            </p:txBody>
          </p:sp>
          <p:sp>
            <p:nvSpPr>
              <p:cNvPr id="35" name="AutoShape 12"/>
              <p:cNvSpPr>
                <a:spLocks noChangeArrowheads="1"/>
              </p:cNvSpPr>
              <p:nvPr/>
            </p:nvSpPr>
            <p:spPr bwMode="auto">
              <a:xfrm>
                <a:off x="2060759" y="2059773"/>
                <a:ext cx="3684895" cy="3152253"/>
              </a:xfrm>
              <a:prstGeom prst="triangle">
                <a:avLst>
                  <a:gd name="adj" fmla="val 49995"/>
                </a:avLst>
              </a:prstGeom>
              <a:solidFill>
                <a:srgbClr val="FF66FF"/>
              </a:solidFill>
              <a:ln w="9525">
                <a:solidFill>
                  <a:srgbClr val="FF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12"/>
              <p:cNvSpPr>
                <a:spLocks noChangeArrowheads="1"/>
              </p:cNvSpPr>
              <p:nvPr/>
            </p:nvSpPr>
            <p:spPr bwMode="auto">
              <a:xfrm>
                <a:off x="2911451" y="1987549"/>
                <a:ext cx="1997048" cy="1743203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6"/>
              <p:cNvSpPr>
                <a:spLocks noChangeArrowheads="1"/>
              </p:cNvSpPr>
              <p:nvPr/>
            </p:nvSpPr>
            <p:spPr bwMode="auto">
              <a:xfrm rot="3536250">
                <a:off x="4144097" y="2709879"/>
                <a:ext cx="739626" cy="277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200" b="1" dirty="0" err="1"/>
                  <a:t>Wehrlite</a:t>
                </a:r>
                <a:endParaRPr lang="en-US" sz="1200" b="1" dirty="0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3905844" y="2000644"/>
                <a:ext cx="1853511" cy="3171857"/>
              </a:xfrm>
              <a:custGeom>
                <a:avLst/>
                <a:gdLst>
                  <a:gd name="T0" fmla="*/ 4 w 1055"/>
                  <a:gd name="T1" fmla="*/ 0 h 1827"/>
                  <a:gd name="T2" fmla="*/ 0 w 1055"/>
                  <a:gd name="T3" fmla="*/ 0 h 1827"/>
                  <a:gd name="T4" fmla="*/ 0 w 1055"/>
                  <a:gd name="T5" fmla="*/ 6 h 1827"/>
                  <a:gd name="T6" fmla="*/ 992 w 1055"/>
                  <a:gd name="T7" fmla="*/ 1732 h 1827"/>
                  <a:gd name="T8" fmla="*/ 999 w 1055"/>
                  <a:gd name="T9" fmla="*/ 1732 h 1827"/>
                  <a:gd name="T10" fmla="*/ 999 w 1055"/>
                  <a:gd name="T11" fmla="*/ 1727 h 1827"/>
                  <a:gd name="T12" fmla="*/ 4 w 1055"/>
                  <a:gd name="T13" fmla="*/ 0 h 18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5"/>
                  <a:gd name="T22" fmla="*/ 0 h 1827"/>
                  <a:gd name="T23" fmla="*/ 1055 w 1055"/>
                  <a:gd name="T24" fmla="*/ 1827 h 18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5" h="1827">
                    <a:moveTo>
                      <a:pt x="4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047" y="1826"/>
                    </a:lnTo>
                    <a:lnTo>
                      <a:pt x="1054" y="1826"/>
                    </a:lnTo>
                    <a:lnTo>
                      <a:pt x="1054" y="1821"/>
                    </a:lnTo>
                    <a:lnTo>
                      <a:pt x="4" y="0"/>
                    </a:lnTo>
                  </a:path>
                </a:pathLst>
              </a:cu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7"/>
              <p:cNvSpPr>
                <a:spLocks/>
              </p:cNvSpPr>
              <p:nvPr/>
            </p:nvSpPr>
            <p:spPr bwMode="auto">
              <a:xfrm>
                <a:off x="2057400" y="2005872"/>
                <a:ext cx="1855478" cy="3175727"/>
              </a:xfrm>
              <a:custGeom>
                <a:avLst/>
                <a:gdLst>
                  <a:gd name="T0" fmla="*/ 998 w 1043"/>
                  <a:gd name="T1" fmla="*/ 6 h 1821"/>
                  <a:gd name="T2" fmla="*/ 998 w 1043"/>
                  <a:gd name="T3" fmla="*/ 0 h 1821"/>
                  <a:gd name="T4" fmla="*/ 991 w 1043"/>
                  <a:gd name="T5" fmla="*/ 0 h 1821"/>
                  <a:gd name="T6" fmla="*/ 0 w 1043"/>
                  <a:gd name="T7" fmla="*/ 1740 h 1821"/>
                  <a:gd name="T8" fmla="*/ 0 w 1043"/>
                  <a:gd name="T9" fmla="*/ 1745 h 1821"/>
                  <a:gd name="T10" fmla="*/ 6 w 1043"/>
                  <a:gd name="T11" fmla="*/ 1745 h 1821"/>
                  <a:gd name="T12" fmla="*/ 998 w 1043"/>
                  <a:gd name="T13" fmla="*/ 6 h 18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43"/>
                  <a:gd name="T22" fmla="*/ 0 h 1821"/>
                  <a:gd name="T23" fmla="*/ 1043 w 1043"/>
                  <a:gd name="T24" fmla="*/ 1821 h 18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43" h="1821">
                    <a:moveTo>
                      <a:pt x="1042" y="6"/>
                    </a:moveTo>
                    <a:lnTo>
                      <a:pt x="1042" y="0"/>
                    </a:lnTo>
                    <a:lnTo>
                      <a:pt x="1035" y="0"/>
                    </a:lnTo>
                    <a:lnTo>
                      <a:pt x="0" y="1815"/>
                    </a:lnTo>
                    <a:lnTo>
                      <a:pt x="0" y="1820"/>
                    </a:lnTo>
                    <a:lnTo>
                      <a:pt x="6" y="1820"/>
                    </a:lnTo>
                    <a:lnTo>
                      <a:pt x="1042" y="6"/>
                    </a:lnTo>
                  </a:path>
                </a:pathLst>
              </a:custGeom>
              <a:noFill/>
              <a:ln w="12700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4"/>
              <p:cNvSpPr>
                <a:spLocks noChangeArrowheads="1"/>
              </p:cNvSpPr>
              <p:nvPr/>
            </p:nvSpPr>
            <p:spPr bwMode="auto">
              <a:xfrm>
                <a:off x="2971800" y="3124200"/>
                <a:ext cx="1753321" cy="400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latin typeface="Arial" charset="0"/>
                  </a:rPr>
                  <a:t>Lherzolite</a:t>
                </a:r>
              </a:p>
            </p:txBody>
          </p:sp>
          <p:sp>
            <p:nvSpPr>
              <p:cNvPr id="41" name="Rectangle 24"/>
              <p:cNvSpPr>
                <a:spLocks noChangeArrowheads="1"/>
              </p:cNvSpPr>
              <p:nvPr/>
            </p:nvSpPr>
            <p:spPr bwMode="auto">
              <a:xfrm>
                <a:off x="2971800" y="4191000"/>
                <a:ext cx="1753321" cy="708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latin typeface="Arial" charset="0"/>
                  </a:rPr>
                  <a:t>Olivine</a:t>
                </a:r>
              </a:p>
              <a:p>
                <a:pPr algn="ctr">
                  <a:defRPr/>
                </a:pPr>
                <a:r>
                  <a:rPr lang="en-US" sz="2000" b="1" dirty="0">
                    <a:latin typeface="Arial" charset="0"/>
                  </a:rPr>
                  <a:t>Websterite</a:t>
                </a:r>
              </a:p>
            </p:txBody>
          </p:sp>
          <p:cxnSp>
            <p:nvCxnSpPr>
              <p:cNvPr id="43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2699309" y="3733800"/>
                <a:ext cx="2465222" cy="0"/>
              </a:xfrm>
              <a:prstGeom prst="line">
                <a:avLst/>
              </a:prstGeom>
              <a:noFill/>
              <a:ln w="28575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685800" y="3886200"/>
                <a:ext cx="1828800" cy="585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latin typeface="Arial" charset="0"/>
                  </a:rPr>
                  <a:t>Olivine orthopyroxenite</a:t>
                </a:r>
              </a:p>
            </p:txBody>
          </p:sp>
          <p:cxnSp>
            <p:nvCxnSpPr>
              <p:cNvPr id="31" name="Straight Connector 47"/>
              <p:cNvCxnSpPr>
                <a:cxnSpLocks noChangeShapeType="1"/>
              </p:cNvCxnSpPr>
              <p:nvPr/>
            </p:nvCxnSpPr>
            <p:spPr bwMode="auto">
              <a:xfrm>
                <a:off x="2050085" y="5203546"/>
                <a:ext cx="3733800" cy="1588"/>
              </a:xfrm>
              <a:prstGeom prst="line">
                <a:avLst/>
              </a:prstGeom>
              <a:noFill/>
              <a:ln w="28575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5400000">
                <a:off x="5588813" y="5037125"/>
                <a:ext cx="368808" cy="281026"/>
              </a:xfrm>
              <a:prstGeom prst="line">
                <a:avLst/>
              </a:prstGeom>
              <a:noFill/>
              <a:ln w="28575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16200000" flipH="1">
                <a:off x="1905000" y="5105400"/>
                <a:ext cx="381000" cy="228600"/>
              </a:xfrm>
              <a:prstGeom prst="line">
                <a:avLst/>
              </a:prstGeom>
              <a:noFill/>
              <a:ln w="28575" algn="ctr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</p:cxnSp>
          <p:sp>
            <p:nvSpPr>
              <p:cNvPr id="56" name="Rectangle 31"/>
              <p:cNvSpPr>
                <a:spLocks noChangeArrowheads="1"/>
              </p:cNvSpPr>
              <p:nvPr/>
            </p:nvSpPr>
            <p:spPr bwMode="auto">
              <a:xfrm>
                <a:off x="6019800" y="4953000"/>
                <a:ext cx="2057400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err="1">
                    <a:latin typeface="Arial" charset="0"/>
                  </a:rPr>
                  <a:t>clinopyroxenite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381000" y="4800600"/>
                <a:ext cx="1828800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 err="1">
                    <a:latin typeface="Arial" charset="0"/>
                  </a:rPr>
                  <a:t>orthopyroxenite</a:t>
                </a:r>
                <a:endParaRPr lang="en-US" sz="1600" b="1" dirty="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8E5B-C58E-4017-8A21-BF8FA800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92" y="1"/>
            <a:ext cx="8206409" cy="1139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Igneous Rock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1DA9-917B-432F-837C-55BA32E1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72749"/>
            <a:ext cx="11272345" cy="454549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900" dirty="0">
                <a:latin typeface="Times-Roman"/>
              </a:rPr>
              <a:t>The first step in igneous rock description should be to determine whether the rock falls into one of the following three categories: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900" b="1" i="1" dirty="0">
                <a:latin typeface="Times-BoldItalic"/>
              </a:rPr>
              <a:t>a- Plutonic</a:t>
            </a:r>
            <a:r>
              <a:rPr lang="en-US" sz="2900" dirty="0">
                <a:latin typeface="Times-Roman"/>
              </a:rPr>
              <a:t>, or </a:t>
            </a:r>
            <a:r>
              <a:rPr lang="en-US" sz="2900" b="1" dirty="0">
                <a:latin typeface="Times-Bold"/>
              </a:rPr>
              <a:t>intrusive</a:t>
            </a:r>
            <a:r>
              <a:rPr lang="en-US" sz="2900" dirty="0">
                <a:latin typeface="Times-Roman"/>
              </a:rPr>
              <a:t>. </a:t>
            </a:r>
          </a:p>
          <a:p>
            <a:pPr marL="640080">
              <a:lnSpc>
                <a:spcPct val="150000"/>
              </a:lnSpc>
            </a:pPr>
            <a:r>
              <a:rPr lang="en-US" sz="2900" dirty="0">
                <a:latin typeface="Times-Roman"/>
              </a:rPr>
              <a:t>shallow crust (intrusive hypabyssal) </a:t>
            </a:r>
          </a:p>
          <a:p>
            <a:pPr marL="640080">
              <a:lnSpc>
                <a:spcPct val="150000"/>
              </a:lnSpc>
            </a:pPr>
            <a:r>
              <a:rPr lang="en-US" sz="2900" dirty="0">
                <a:latin typeface="Times-Roman"/>
              </a:rPr>
              <a:t>deep crust (intrusive plutonic).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595D5-CCE0-4DB2-9613-CEE398F4F9CA}"/>
              </a:ext>
            </a:extLst>
          </p:cNvPr>
          <p:cNvSpPr txBox="1"/>
          <p:nvPr/>
        </p:nvSpPr>
        <p:spPr>
          <a:xfrm>
            <a:off x="640675" y="1292434"/>
            <a:ext cx="7851915" cy="82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  <a:cs typeface="+mn-cs"/>
              </a:defRPr>
            </a:lvl1pPr>
          </a:lstStyle>
          <a:p>
            <a:pPr lvl="1"/>
            <a:r>
              <a:rPr lang="en-US" sz="3500" b="1" i="1" dirty="0"/>
              <a:t>I- Occurrence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4278943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Classification of Igneous Rocks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7D6796-B4FA-4B57-95EB-165057AC8D1B}"/>
              </a:ext>
            </a:extLst>
          </p:cNvPr>
          <p:cNvGrpSpPr/>
          <p:nvPr/>
        </p:nvGrpSpPr>
        <p:grpSpPr>
          <a:xfrm>
            <a:off x="2544774" y="1055080"/>
            <a:ext cx="7239000" cy="4616957"/>
            <a:chOff x="381000" y="1143000"/>
            <a:chExt cx="7239000" cy="4616957"/>
          </a:xfrm>
        </p:grpSpPr>
        <p:grpSp>
          <p:nvGrpSpPr>
            <p:cNvPr id="2" name="Group 46"/>
            <p:cNvGrpSpPr/>
            <p:nvPr/>
          </p:nvGrpSpPr>
          <p:grpSpPr>
            <a:xfrm>
              <a:off x="923263" y="1143000"/>
              <a:ext cx="6318938" cy="4616957"/>
              <a:chOff x="923263" y="1143000"/>
              <a:chExt cx="6318938" cy="4616957"/>
            </a:xfrm>
          </p:grpSpPr>
          <p:sp>
            <p:nvSpPr>
              <p:cNvPr id="3085" name="Freeform 11"/>
              <p:cNvSpPr>
                <a:spLocks/>
              </p:cNvSpPr>
              <p:nvPr/>
            </p:nvSpPr>
            <p:spPr bwMode="auto">
              <a:xfrm>
                <a:off x="1776183" y="1573565"/>
                <a:ext cx="4317355" cy="3801873"/>
              </a:xfrm>
              <a:custGeom>
                <a:avLst/>
                <a:gdLst>
                  <a:gd name="T0" fmla="*/ 1215 w 2455"/>
                  <a:gd name="T1" fmla="*/ 0 h 2181"/>
                  <a:gd name="T2" fmla="*/ 0 w 2455"/>
                  <a:gd name="T3" fmla="*/ 2180 h 2181"/>
                  <a:gd name="T4" fmla="*/ 2454 w 2455"/>
                  <a:gd name="T5" fmla="*/ 2180 h 2181"/>
                  <a:gd name="T6" fmla="*/ 1215 w 2455"/>
                  <a:gd name="T7" fmla="*/ 0 h 2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55"/>
                  <a:gd name="T13" fmla="*/ 0 h 2181"/>
                  <a:gd name="T14" fmla="*/ 2455 w 2455"/>
                  <a:gd name="T15" fmla="*/ 2181 h 2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55" h="2181">
                    <a:moveTo>
                      <a:pt x="1215" y="0"/>
                    </a:moveTo>
                    <a:lnTo>
                      <a:pt x="0" y="2180"/>
                    </a:lnTo>
                    <a:lnTo>
                      <a:pt x="2454" y="2180"/>
                    </a:lnTo>
                    <a:lnTo>
                      <a:pt x="1215" y="0"/>
                    </a:lnTo>
                  </a:path>
                </a:pathLst>
              </a:custGeom>
              <a:solidFill>
                <a:srgbClr val="FFC08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13"/>
              <p:cNvSpPr>
                <a:spLocks/>
              </p:cNvSpPr>
              <p:nvPr/>
            </p:nvSpPr>
            <p:spPr bwMode="auto">
              <a:xfrm>
                <a:off x="1770907" y="1566592"/>
                <a:ext cx="4327907" cy="3814075"/>
              </a:xfrm>
              <a:custGeom>
                <a:avLst/>
                <a:gdLst>
                  <a:gd name="T0" fmla="*/ 1221 w 2461"/>
                  <a:gd name="T1" fmla="*/ 0 h 2188"/>
                  <a:gd name="T2" fmla="*/ 1216 w 2461"/>
                  <a:gd name="T3" fmla="*/ 0 h 2188"/>
                  <a:gd name="T4" fmla="*/ 0 w 2461"/>
                  <a:gd name="T5" fmla="*/ 2180 h 2188"/>
                  <a:gd name="T6" fmla="*/ 0 w 2461"/>
                  <a:gd name="T7" fmla="*/ 2187 h 2188"/>
                  <a:gd name="T8" fmla="*/ 2460 w 2461"/>
                  <a:gd name="T9" fmla="*/ 2187 h 2188"/>
                  <a:gd name="T10" fmla="*/ 2460 w 2461"/>
                  <a:gd name="T11" fmla="*/ 2180 h 2188"/>
                  <a:gd name="T12" fmla="*/ 1221 w 2461"/>
                  <a:gd name="T13" fmla="*/ 0 h 2188"/>
                  <a:gd name="T14" fmla="*/ 1216 w 2461"/>
                  <a:gd name="T15" fmla="*/ 6 h 2188"/>
                  <a:gd name="T16" fmla="*/ 2453 w 2461"/>
                  <a:gd name="T17" fmla="*/ 2187 h 2188"/>
                  <a:gd name="T18" fmla="*/ 2456 w 2461"/>
                  <a:gd name="T19" fmla="*/ 2180 h 2188"/>
                  <a:gd name="T20" fmla="*/ 3 w 2461"/>
                  <a:gd name="T21" fmla="*/ 2180 h 2188"/>
                  <a:gd name="T22" fmla="*/ 6 w 2461"/>
                  <a:gd name="T23" fmla="*/ 2187 h 2188"/>
                  <a:gd name="T24" fmla="*/ 1221 w 2461"/>
                  <a:gd name="T25" fmla="*/ 6 h 2188"/>
                  <a:gd name="T26" fmla="*/ 1216 w 2461"/>
                  <a:gd name="T27" fmla="*/ 6 h 2188"/>
                  <a:gd name="T28" fmla="*/ 1221 w 2461"/>
                  <a:gd name="T29" fmla="*/ 0 h 21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61"/>
                  <a:gd name="T46" fmla="*/ 0 h 2188"/>
                  <a:gd name="T47" fmla="*/ 2461 w 2461"/>
                  <a:gd name="T48" fmla="*/ 2188 h 21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61" h="2188">
                    <a:moveTo>
                      <a:pt x="1221" y="0"/>
                    </a:moveTo>
                    <a:lnTo>
                      <a:pt x="1216" y="0"/>
                    </a:lnTo>
                    <a:lnTo>
                      <a:pt x="0" y="2180"/>
                    </a:lnTo>
                    <a:lnTo>
                      <a:pt x="0" y="2187"/>
                    </a:lnTo>
                    <a:lnTo>
                      <a:pt x="2460" y="2187"/>
                    </a:lnTo>
                    <a:lnTo>
                      <a:pt x="2460" y="2180"/>
                    </a:lnTo>
                    <a:lnTo>
                      <a:pt x="1221" y="0"/>
                    </a:lnTo>
                    <a:lnTo>
                      <a:pt x="1216" y="6"/>
                    </a:lnTo>
                    <a:lnTo>
                      <a:pt x="2453" y="2187"/>
                    </a:lnTo>
                    <a:lnTo>
                      <a:pt x="2456" y="2180"/>
                    </a:lnTo>
                    <a:lnTo>
                      <a:pt x="3" y="2180"/>
                    </a:lnTo>
                    <a:lnTo>
                      <a:pt x="6" y="2187"/>
                    </a:lnTo>
                    <a:lnTo>
                      <a:pt x="1221" y="6"/>
                    </a:lnTo>
                    <a:lnTo>
                      <a:pt x="1216" y="6"/>
                    </a:lnTo>
                    <a:lnTo>
                      <a:pt x="1221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 flipH="1">
                <a:off x="3861879" y="1779260"/>
                <a:ext cx="451959" cy="10284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Rectangle 21"/>
              <p:cNvSpPr>
                <a:spLocks noChangeArrowheads="1"/>
              </p:cNvSpPr>
              <p:nvPr/>
            </p:nvSpPr>
            <p:spPr bwMode="auto">
              <a:xfrm>
                <a:off x="3374747" y="1143000"/>
                <a:ext cx="955390" cy="3699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latin typeface="Arial" charset="0"/>
                  </a:rPr>
                  <a:t>Olivine</a:t>
                </a:r>
              </a:p>
            </p:txBody>
          </p:sp>
          <p:sp>
            <p:nvSpPr>
              <p:cNvPr id="62486" name="Rectangle 22"/>
              <p:cNvSpPr>
                <a:spLocks noChangeArrowheads="1"/>
              </p:cNvSpPr>
              <p:nvPr/>
            </p:nvSpPr>
            <p:spPr bwMode="auto">
              <a:xfrm>
                <a:off x="5632786" y="5420761"/>
                <a:ext cx="1609415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600" b="1" dirty="0" err="1">
                    <a:latin typeface="Arial" charset="0"/>
                  </a:rPr>
                  <a:t>Clinopyroxene</a:t>
                </a:r>
                <a:endParaRPr lang="en-US" sz="1600" b="1" dirty="0">
                  <a:latin typeface="Arial" charset="0"/>
                </a:endParaRPr>
              </a:p>
            </p:txBody>
          </p:sp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923263" y="5392870"/>
                <a:ext cx="1655903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latin typeface="Arial" charset="0"/>
                  </a:rPr>
                  <a:t>Orthopyroxene</a:t>
                </a:r>
              </a:p>
            </p:txBody>
          </p:sp>
          <p:sp>
            <p:nvSpPr>
              <p:cNvPr id="62513" name="Rectangle 49"/>
              <p:cNvSpPr>
                <a:spLocks noChangeArrowheads="1"/>
              </p:cNvSpPr>
              <p:nvPr/>
            </p:nvSpPr>
            <p:spPr bwMode="auto">
              <a:xfrm>
                <a:off x="4114800" y="1600200"/>
                <a:ext cx="665247" cy="277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latin typeface="Arial" charset="0"/>
                  </a:rPr>
                  <a:t>Dunite</a:t>
                </a:r>
              </a:p>
            </p:txBody>
          </p:sp>
          <p:sp>
            <p:nvSpPr>
              <p:cNvPr id="3106" name="Line 51"/>
              <p:cNvSpPr>
                <a:spLocks noChangeShapeType="1"/>
              </p:cNvSpPr>
              <p:nvPr/>
            </p:nvSpPr>
            <p:spPr bwMode="auto">
              <a:xfrm>
                <a:off x="3677226" y="2002387"/>
                <a:ext cx="485373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078" name="Straight Connector 47"/>
            <p:cNvCxnSpPr>
              <a:cxnSpLocks noChangeShapeType="1"/>
            </p:cNvCxnSpPr>
            <p:nvPr/>
          </p:nvCxnSpPr>
          <p:spPr bwMode="auto">
            <a:xfrm>
              <a:off x="2088444" y="5181600"/>
              <a:ext cx="3646673" cy="4877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084" name="Rectangle 46"/>
            <p:cNvSpPr>
              <a:spLocks noChangeArrowheads="1"/>
            </p:cNvSpPr>
            <p:nvPr/>
          </p:nvSpPr>
          <p:spPr bwMode="auto">
            <a:xfrm>
              <a:off x="5257800" y="3657600"/>
              <a:ext cx="355867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/>
                <a:t>40</a:t>
              </a:r>
            </a:p>
          </p:txBody>
        </p:sp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111022" y="1978377"/>
              <a:ext cx="3601156" cy="3180645"/>
            </a:xfrm>
            <a:prstGeom prst="triangle">
              <a:avLst>
                <a:gd name="adj" fmla="val 49995"/>
              </a:avLst>
            </a:prstGeom>
            <a:solidFill>
              <a:srgbClr val="FF66FF"/>
            </a:solidFill>
            <a:ln w="9525">
              <a:solidFill>
                <a:srgbClr val="FF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2911450" y="1987549"/>
              <a:ext cx="2026310" cy="1823670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3905844" y="2000644"/>
              <a:ext cx="1840200" cy="3180956"/>
            </a:xfrm>
            <a:custGeom>
              <a:avLst/>
              <a:gdLst>
                <a:gd name="T0" fmla="*/ 4 w 1055"/>
                <a:gd name="T1" fmla="*/ 0 h 1827"/>
                <a:gd name="T2" fmla="*/ 0 w 1055"/>
                <a:gd name="T3" fmla="*/ 0 h 1827"/>
                <a:gd name="T4" fmla="*/ 0 w 1055"/>
                <a:gd name="T5" fmla="*/ 6 h 1827"/>
                <a:gd name="T6" fmla="*/ 992 w 1055"/>
                <a:gd name="T7" fmla="*/ 1732 h 1827"/>
                <a:gd name="T8" fmla="*/ 999 w 1055"/>
                <a:gd name="T9" fmla="*/ 1732 h 1827"/>
                <a:gd name="T10" fmla="*/ 999 w 1055"/>
                <a:gd name="T11" fmla="*/ 1727 h 1827"/>
                <a:gd name="T12" fmla="*/ 4 w 1055"/>
                <a:gd name="T13" fmla="*/ 0 h 18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5"/>
                <a:gd name="T22" fmla="*/ 0 h 1827"/>
                <a:gd name="T23" fmla="*/ 1055 w 1055"/>
                <a:gd name="T24" fmla="*/ 1827 h 18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5" h="1827">
                  <a:moveTo>
                    <a:pt x="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47" y="1826"/>
                  </a:lnTo>
                  <a:lnTo>
                    <a:pt x="1054" y="1826"/>
                  </a:lnTo>
                  <a:lnTo>
                    <a:pt x="1054" y="182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905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2099732" y="2005873"/>
              <a:ext cx="1813145" cy="3175728"/>
            </a:xfrm>
            <a:custGeom>
              <a:avLst/>
              <a:gdLst>
                <a:gd name="T0" fmla="*/ 998 w 1043"/>
                <a:gd name="T1" fmla="*/ 6 h 1821"/>
                <a:gd name="T2" fmla="*/ 998 w 1043"/>
                <a:gd name="T3" fmla="*/ 0 h 1821"/>
                <a:gd name="T4" fmla="*/ 991 w 1043"/>
                <a:gd name="T5" fmla="*/ 0 h 1821"/>
                <a:gd name="T6" fmla="*/ 0 w 1043"/>
                <a:gd name="T7" fmla="*/ 1740 h 1821"/>
                <a:gd name="T8" fmla="*/ 0 w 1043"/>
                <a:gd name="T9" fmla="*/ 1745 h 1821"/>
                <a:gd name="T10" fmla="*/ 6 w 1043"/>
                <a:gd name="T11" fmla="*/ 1745 h 1821"/>
                <a:gd name="T12" fmla="*/ 998 w 1043"/>
                <a:gd name="T13" fmla="*/ 6 h 1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3"/>
                <a:gd name="T22" fmla="*/ 0 h 1821"/>
                <a:gd name="T23" fmla="*/ 1043 w 1043"/>
                <a:gd name="T24" fmla="*/ 1821 h 1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3" h="1821">
                  <a:moveTo>
                    <a:pt x="1042" y="6"/>
                  </a:moveTo>
                  <a:lnTo>
                    <a:pt x="1042" y="0"/>
                  </a:lnTo>
                  <a:lnTo>
                    <a:pt x="1035" y="0"/>
                  </a:lnTo>
                  <a:lnTo>
                    <a:pt x="0" y="1815"/>
                  </a:lnTo>
                  <a:lnTo>
                    <a:pt x="0" y="1820"/>
                  </a:lnTo>
                  <a:lnTo>
                    <a:pt x="6" y="1820"/>
                  </a:lnTo>
                  <a:lnTo>
                    <a:pt x="1042" y="6"/>
                  </a:lnTo>
                </a:path>
              </a:pathLst>
            </a:custGeom>
            <a:solidFill>
              <a:srgbClr val="000000"/>
            </a:solidFill>
            <a:ln w="1905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3" name="Straight Connector 49"/>
            <p:cNvCxnSpPr>
              <a:cxnSpLocks noChangeShapeType="1"/>
            </p:cNvCxnSpPr>
            <p:nvPr/>
          </p:nvCxnSpPr>
          <p:spPr bwMode="auto">
            <a:xfrm>
              <a:off x="2667000" y="3810000"/>
              <a:ext cx="251460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34" name="Line 51"/>
            <p:cNvSpPr>
              <a:spLocks noChangeShapeType="1"/>
            </p:cNvSpPr>
            <p:nvPr/>
          </p:nvSpPr>
          <p:spPr bwMode="auto">
            <a:xfrm flipV="1">
              <a:off x="5581498" y="5003597"/>
              <a:ext cx="292608" cy="36576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 flipH="1" flipV="1">
              <a:off x="1981201" y="5029199"/>
              <a:ext cx="228600" cy="34015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381000" y="4953000"/>
              <a:ext cx="182880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 charset="0"/>
                </a:rPr>
                <a:t>Orthopyroxenite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1447800" y="2286000"/>
              <a:ext cx="182880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 charset="0"/>
                </a:rPr>
                <a:t> </a:t>
              </a: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5791200" y="4953000"/>
              <a:ext cx="182880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600" b="1" dirty="0" err="1">
                  <a:latin typeface="Arial" charset="0"/>
                </a:rPr>
                <a:t>Clinopyroxenite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2932832" y="3191108"/>
              <a:ext cx="1935471" cy="44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en-US" sz="2300" b="1" dirty="0">
                  <a:latin typeface="Arial" charset="0"/>
                </a:rPr>
                <a:t>Lherzolite</a:t>
              </a:r>
            </a:p>
          </p:txBody>
        </p:sp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 rot="17925000">
              <a:off x="2768146" y="2837031"/>
              <a:ext cx="934102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 err="1"/>
                <a:t>Harzburgite</a:t>
              </a:r>
              <a:endParaRPr lang="en-US" sz="1200" b="1" dirty="0"/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 rot="3536250">
              <a:off x="4144097" y="2709879"/>
              <a:ext cx="7396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b="1" dirty="0" err="1"/>
                <a:t>Wehrlite</a:t>
              </a:r>
              <a:endParaRPr lang="en-US" sz="1200" b="1" dirty="0"/>
            </a:p>
          </p:txBody>
        </p:sp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872896" y="4075953"/>
              <a:ext cx="2091990" cy="95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Arial" charset="0"/>
                </a:rPr>
                <a:t>Olivine</a:t>
              </a:r>
            </a:p>
            <a:p>
              <a:pPr algn="ctr">
                <a:defRPr/>
              </a:pPr>
              <a:r>
                <a:rPr lang="en-US" sz="2800" b="1" dirty="0">
                  <a:latin typeface="Arial" charset="0"/>
                </a:rPr>
                <a:t>Websterite</a:t>
              </a:r>
            </a:p>
          </p:txBody>
        </p:sp>
        <p:sp>
          <p:nvSpPr>
            <p:cNvPr id="70" name="Rectangle 31"/>
            <p:cNvSpPr>
              <a:spLocks noChangeArrowheads="1"/>
            </p:cNvSpPr>
            <p:nvPr/>
          </p:nvSpPr>
          <p:spPr bwMode="auto">
            <a:xfrm>
              <a:off x="5410200" y="4114800"/>
              <a:ext cx="2057400" cy="58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 charset="0"/>
                </a:rPr>
                <a:t>Olivine clinopyroxenite</a:t>
              </a:r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685800" y="3886200"/>
              <a:ext cx="1828800" cy="58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 charset="0"/>
                </a:rPr>
                <a:t>Olivine orthopyroxenite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2688895" y="5146343"/>
              <a:ext cx="1730705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Arial" charset="0"/>
                </a:rPr>
                <a:t>Websterite</a:t>
              </a:r>
            </a:p>
          </p:txBody>
        </p:sp>
      </p:grp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3232825" y="5983566"/>
            <a:ext cx="5146006" cy="8002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 classification of igneous rocks. </a:t>
            </a:r>
          </a:p>
          <a:p>
            <a:pPr algn="ctr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(ultrabasic) ultramafic rocks. </a:t>
            </a:r>
            <a:endParaRPr lang="en-US" sz="2300" dirty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270" y="1048233"/>
            <a:ext cx="9992139" cy="55513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solidFill>
                  <a:srgbClr val="01FF01"/>
                </a:solidFill>
              </a:rPr>
              <a:t>a- Ultramafic rocks </a:t>
            </a:r>
          </a:p>
          <a:p>
            <a:pPr marL="182880" indent="0">
              <a:lnSpc>
                <a:spcPct val="150000"/>
              </a:lnSpc>
              <a:buNone/>
            </a:pPr>
            <a:r>
              <a:rPr lang="en-US" sz="2500" dirty="0"/>
              <a:t>are defined as those with M greater than 90 these rocks generally consist of olivine, orthopyroxene, clinopyroxene, hornblende, sometimes biotite they also generally contain small amounts of garnet and spinel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 </a:t>
            </a:r>
            <a:r>
              <a:rPr lang="en-US" sz="2500" b="1" i="1" dirty="0"/>
              <a:t>Peridotites </a:t>
            </a:r>
            <a:r>
              <a:rPr lang="en-US" sz="2500" dirty="0"/>
              <a:t>contain more than 40 % olivine whereas </a:t>
            </a:r>
          </a:p>
          <a:p>
            <a:pPr>
              <a:lnSpc>
                <a:spcPct val="150000"/>
              </a:lnSpc>
            </a:pPr>
            <a:r>
              <a:rPr lang="en-US" sz="2500" b="1" i="1" dirty="0"/>
              <a:t>Pyroxenites </a:t>
            </a:r>
            <a:r>
              <a:rPr lang="en-US" sz="2500" dirty="0"/>
              <a:t>have olivine less than this amount within the </a:t>
            </a:r>
            <a:r>
              <a:rPr lang="en-US" sz="2500" dirty="0" err="1"/>
              <a:t>periotite</a:t>
            </a:r>
            <a:r>
              <a:rPr lang="en-US" sz="2500" dirty="0"/>
              <a:t> field, four rock types are recognized</a:t>
            </a:r>
          </a:p>
          <a:p>
            <a:pPr>
              <a:lnSpc>
                <a:spcPct val="150000"/>
              </a:lnSpc>
            </a:pPr>
            <a:r>
              <a:rPr lang="en-US" sz="2500" b="1" i="1" dirty="0"/>
              <a:t>Dunite</a:t>
            </a:r>
            <a:r>
              <a:rPr lang="en-US" sz="2500" dirty="0"/>
              <a:t>  &gt; 90 % olivine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749A56-FBDC-4546-A404-5F965342A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0"/>
            <a:ext cx="8567531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  <p:extLst>
      <p:ext uri="{BB962C8B-B14F-4D97-AF65-F5344CB8AC3E}">
        <p14:creationId xmlns:p14="http://schemas.microsoft.com/office/powerpoint/2010/main" val="2512374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06" y="1143000"/>
            <a:ext cx="10469216" cy="50192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100" dirty="0"/>
              <a:t>in the </a:t>
            </a:r>
            <a:r>
              <a:rPr lang="en-US" sz="3100" b="1" i="1" dirty="0"/>
              <a:t>Pyroxenite </a:t>
            </a:r>
            <a:r>
              <a:rPr lang="en-US" sz="3100" dirty="0"/>
              <a:t>field, there are six important rock types that have been defined</a:t>
            </a:r>
          </a:p>
          <a:p>
            <a:pPr>
              <a:lnSpc>
                <a:spcPct val="100000"/>
              </a:lnSpc>
            </a:pPr>
            <a:r>
              <a:rPr lang="en-US" sz="3100" b="1" i="1" dirty="0"/>
              <a:t>Olivine orthopyroxenite</a:t>
            </a:r>
            <a:r>
              <a:rPr lang="en-US" sz="3100" dirty="0"/>
              <a:t>: olivine &lt; orthopyroxene</a:t>
            </a:r>
          </a:p>
          <a:p>
            <a:pPr>
              <a:lnSpc>
                <a:spcPct val="100000"/>
              </a:lnSpc>
            </a:pPr>
            <a:r>
              <a:rPr lang="en-US" sz="3100" b="1" i="1" dirty="0"/>
              <a:t>Websterite</a:t>
            </a:r>
            <a:r>
              <a:rPr lang="en-US" sz="3100" dirty="0"/>
              <a:t>: clinopyroxene + orthopyroxene</a:t>
            </a:r>
          </a:p>
          <a:p>
            <a:pPr>
              <a:lnSpc>
                <a:spcPct val="100000"/>
              </a:lnSpc>
            </a:pPr>
            <a:r>
              <a:rPr lang="en-US" sz="3100" b="1" i="1" dirty="0"/>
              <a:t>Olivine websterite</a:t>
            </a:r>
            <a:r>
              <a:rPr lang="en-US" sz="3100" dirty="0"/>
              <a:t>: olivine &lt; orthopyroxene +clinopyroxene</a:t>
            </a:r>
          </a:p>
          <a:p>
            <a:pPr>
              <a:lnSpc>
                <a:spcPct val="100000"/>
              </a:lnSpc>
            </a:pPr>
            <a:r>
              <a:rPr lang="en-US" sz="3100" b="1" i="1" dirty="0"/>
              <a:t>Olivine clinopyroxenite</a:t>
            </a:r>
            <a:r>
              <a:rPr lang="en-US" sz="3100" dirty="0"/>
              <a:t>: olivine &lt; clinopyroxene</a:t>
            </a:r>
          </a:p>
          <a:p>
            <a:pPr>
              <a:lnSpc>
                <a:spcPct val="100000"/>
              </a:lnSpc>
            </a:pPr>
            <a:r>
              <a:rPr lang="en-US" sz="3100" b="1" i="1" dirty="0"/>
              <a:t>Orthopryoxenite</a:t>
            </a:r>
            <a:r>
              <a:rPr lang="en-US" sz="3100" dirty="0"/>
              <a:t>: orthopyroxene &gt; 90 %</a:t>
            </a:r>
          </a:p>
          <a:p>
            <a:pPr>
              <a:lnSpc>
                <a:spcPct val="100000"/>
              </a:lnSpc>
            </a:pPr>
            <a:r>
              <a:rPr lang="en-US" sz="3100" b="1" i="1" dirty="0"/>
              <a:t>Clinopyroxenite</a:t>
            </a:r>
            <a:r>
              <a:rPr lang="en-US" sz="3100" dirty="0"/>
              <a:t>: clinopyroxene &gt; 90 %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D0949C-F12C-462B-9280-220FA748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0"/>
            <a:ext cx="8567531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  <p:extLst>
      <p:ext uri="{BB962C8B-B14F-4D97-AF65-F5344CB8AC3E}">
        <p14:creationId xmlns:p14="http://schemas.microsoft.com/office/powerpoint/2010/main" val="1368482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175164" y="5935382"/>
            <a:ext cx="7286889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5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A classification of the phaneritic igneous rocks.</a:t>
            </a:r>
          </a:p>
          <a:p>
            <a:r>
              <a:rPr lang="en-US" dirty="0"/>
              <a:t> (Basic) mafic rocks.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61780" y="1256516"/>
            <a:ext cx="6696075" cy="4618038"/>
            <a:chOff x="1257" y="1226"/>
            <a:chExt cx="3808" cy="2649"/>
          </a:xfrm>
        </p:grpSpPr>
        <p:sp>
          <p:nvSpPr>
            <p:cNvPr id="2061" name="Freeform 11"/>
            <p:cNvSpPr>
              <a:spLocks/>
            </p:cNvSpPr>
            <p:nvPr/>
          </p:nvSpPr>
          <p:spPr bwMode="auto">
            <a:xfrm>
              <a:off x="1742" y="1473"/>
              <a:ext cx="2455" cy="2181"/>
            </a:xfrm>
            <a:custGeom>
              <a:avLst/>
              <a:gdLst>
                <a:gd name="T0" fmla="*/ 1215 w 2455"/>
                <a:gd name="T1" fmla="*/ 0 h 2181"/>
                <a:gd name="T2" fmla="*/ 0 w 2455"/>
                <a:gd name="T3" fmla="*/ 2180 h 2181"/>
                <a:gd name="T4" fmla="*/ 2454 w 2455"/>
                <a:gd name="T5" fmla="*/ 2180 h 2181"/>
                <a:gd name="T6" fmla="*/ 1215 w 2455"/>
                <a:gd name="T7" fmla="*/ 0 h 2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5"/>
                <a:gd name="T13" fmla="*/ 0 h 2181"/>
                <a:gd name="T14" fmla="*/ 2455 w 2455"/>
                <a:gd name="T15" fmla="*/ 2181 h 2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5" h="2181">
                  <a:moveTo>
                    <a:pt x="1215" y="0"/>
                  </a:moveTo>
                  <a:lnTo>
                    <a:pt x="0" y="2180"/>
                  </a:lnTo>
                  <a:lnTo>
                    <a:pt x="2454" y="2180"/>
                  </a:lnTo>
                  <a:lnTo>
                    <a:pt x="1215" y="0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AutoShape 12"/>
            <p:cNvSpPr>
              <a:spLocks noChangeArrowheads="1"/>
            </p:cNvSpPr>
            <p:nvPr/>
          </p:nvSpPr>
          <p:spPr bwMode="auto">
            <a:xfrm>
              <a:off x="1973" y="1719"/>
              <a:ext cx="1980" cy="1732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Freeform 13"/>
            <p:cNvSpPr>
              <a:spLocks/>
            </p:cNvSpPr>
            <p:nvPr/>
          </p:nvSpPr>
          <p:spPr bwMode="auto">
            <a:xfrm>
              <a:off x="1739" y="1469"/>
              <a:ext cx="2461" cy="2188"/>
            </a:xfrm>
            <a:custGeom>
              <a:avLst/>
              <a:gdLst>
                <a:gd name="T0" fmla="*/ 1221 w 2461"/>
                <a:gd name="T1" fmla="*/ 0 h 2188"/>
                <a:gd name="T2" fmla="*/ 1216 w 2461"/>
                <a:gd name="T3" fmla="*/ 0 h 2188"/>
                <a:gd name="T4" fmla="*/ 0 w 2461"/>
                <a:gd name="T5" fmla="*/ 2180 h 2188"/>
                <a:gd name="T6" fmla="*/ 0 w 2461"/>
                <a:gd name="T7" fmla="*/ 2187 h 2188"/>
                <a:gd name="T8" fmla="*/ 2460 w 2461"/>
                <a:gd name="T9" fmla="*/ 2187 h 2188"/>
                <a:gd name="T10" fmla="*/ 2460 w 2461"/>
                <a:gd name="T11" fmla="*/ 2180 h 2188"/>
                <a:gd name="T12" fmla="*/ 1221 w 2461"/>
                <a:gd name="T13" fmla="*/ 0 h 2188"/>
                <a:gd name="T14" fmla="*/ 1216 w 2461"/>
                <a:gd name="T15" fmla="*/ 6 h 2188"/>
                <a:gd name="T16" fmla="*/ 2453 w 2461"/>
                <a:gd name="T17" fmla="*/ 2187 h 2188"/>
                <a:gd name="T18" fmla="*/ 2456 w 2461"/>
                <a:gd name="T19" fmla="*/ 2180 h 2188"/>
                <a:gd name="T20" fmla="*/ 3 w 2461"/>
                <a:gd name="T21" fmla="*/ 2180 h 2188"/>
                <a:gd name="T22" fmla="*/ 6 w 2461"/>
                <a:gd name="T23" fmla="*/ 2187 h 2188"/>
                <a:gd name="T24" fmla="*/ 1221 w 2461"/>
                <a:gd name="T25" fmla="*/ 6 h 2188"/>
                <a:gd name="T26" fmla="*/ 1216 w 2461"/>
                <a:gd name="T27" fmla="*/ 6 h 2188"/>
                <a:gd name="T28" fmla="*/ 1221 w 2461"/>
                <a:gd name="T29" fmla="*/ 0 h 2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61"/>
                <a:gd name="T46" fmla="*/ 0 h 2188"/>
                <a:gd name="T47" fmla="*/ 2461 w 2461"/>
                <a:gd name="T48" fmla="*/ 2188 h 21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61" h="2188">
                  <a:moveTo>
                    <a:pt x="1221" y="0"/>
                  </a:moveTo>
                  <a:lnTo>
                    <a:pt x="1216" y="0"/>
                  </a:lnTo>
                  <a:lnTo>
                    <a:pt x="0" y="2180"/>
                  </a:lnTo>
                  <a:lnTo>
                    <a:pt x="0" y="2187"/>
                  </a:lnTo>
                  <a:lnTo>
                    <a:pt x="2460" y="2187"/>
                  </a:lnTo>
                  <a:lnTo>
                    <a:pt x="2460" y="2180"/>
                  </a:lnTo>
                  <a:lnTo>
                    <a:pt x="1221" y="0"/>
                  </a:lnTo>
                  <a:lnTo>
                    <a:pt x="1216" y="6"/>
                  </a:lnTo>
                  <a:lnTo>
                    <a:pt x="2453" y="2187"/>
                  </a:lnTo>
                  <a:lnTo>
                    <a:pt x="2456" y="2180"/>
                  </a:lnTo>
                  <a:lnTo>
                    <a:pt x="3" y="2180"/>
                  </a:lnTo>
                  <a:lnTo>
                    <a:pt x="6" y="2187"/>
                  </a:lnTo>
                  <a:lnTo>
                    <a:pt x="1221" y="6"/>
                  </a:lnTo>
                  <a:lnTo>
                    <a:pt x="1216" y="6"/>
                  </a:lnTo>
                  <a:lnTo>
                    <a:pt x="122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7"/>
            <p:cNvSpPr>
              <a:spLocks/>
            </p:cNvSpPr>
            <p:nvPr/>
          </p:nvSpPr>
          <p:spPr bwMode="auto">
            <a:xfrm>
              <a:off x="1958" y="1721"/>
              <a:ext cx="999" cy="1746"/>
            </a:xfrm>
            <a:custGeom>
              <a:avLst/>
              <a:gdLst>
                <a:gd name="T0" fmla="*/ 840 w 1043"/>
                <a:gd name="T1" fmla="*/ 6 h 1821"/>
                <a:gd name="T2" fmla="*/ 840 w 1043"/>
                <a:gd name="T3" fmla="*/ 0 h 1821"/>
                <a:gd name="T4" fmla="*/ 834 w 1043"/>
                <a:gd name="T5" fmla="*/ 0 h 1821"/>
                <a:gd name="T6" fmla="*/ 0 w 1043"/>
                <a:gd name="T7" fmla="*/ 1470 h 1821"/>
                <a:gd name="T8" fmla="*/ 0 w 1043"/>
                <a:gd name="T9" fmla="*/ 1475 h 1821"/>
                <a:gd name="T10" fmla="*/ 6 w 1043"/>
                <a:gd name="T11" fmla="*/ 1475 h 1821"/>
                <a:gd name="T12" fmla="*/ 840 w 1043"/>
                <a:gd name="T13" fmla="*/ 6 h 1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3"/>
                <a:gd name="T22" fmla="*/ 0 h 1821"/>
                <a:gd name="T23" fmla="*/ 1043 w 1043"/>
                <a:gd name="T24" fmla="*/ 1821 h 1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3" h="1821">
                  <a:moveTo>
                    <a:pt x="1042" y="6"/>
                  </a:moveTo>
                  <a:lnTo>
                    <a:pt x="1042" y="0"/>
                  </a:lnTo>
                  <a:lnTo>
                    <a:pt x="1035" y="0"/>
                  </a:lnTo>
                  <a:lnTo>
                    <a:pt x="0" y="1815"/>
                  </a:lnTo>
                  <a:lnTo>
                    <a:pt x="0" y="1820"/>
                  </a:lnTo>
                  <a:lnTo>
                    <a:pt x="6" y="1820"/>
                  </a:lnTo>
                  <a:lnTo>
                    <a:pt x="1042" y="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8"/>
            <p:cNvSpPr>
              <a:spLocks/>
            </p:cNvSpPr>
            <p:nvPr/>
          </p:nvSpPr>
          <p:spPr bwMode="auto">
            <a:xfrm>
              <a:off x="2953" y="1718"/>
              <a:ext cx="1000" cy="1733"/>
            </a:xfrm>
            <a:custGeom>
              <a:avLst/>
              <a:gdLst>
                <a:gd name="T0" fmla="*/ 4 w 1055"/>
                <a:gd name="T1" fmla="*/ 0 h 1827"/>
                <a:gd name="T2" fmla="*/ 0 w 1055"/>
                <a:gd name="T3" fmla="*/ 0 h 1827"/>
                <a:gd name="T4" fmla="*/ 0 w 1055"/>
                <a:gd name="T5" fmla="*/ 6 h 1827"/>
                <a:gd name="T6" fmla="*/ 801 w 1055"/>
                <a:gd name="T7" fmla="*/ 1402 h 1827"/>
                <a:gd name="T8" fmla="*/ 807 w 1055"/>
                <a:gd name="T9" fmla="*/ 1402 h 1827"/>
                <a:gd name="T10" fmla="*/ 807 w 1055"/>
                <a:gd name="T11" fmla="*/ 1398 h 1827"/>
                <a:gd name="T12" fmla="*/ 4 w 1055"/>
                <a:gd name="T13" fmla="*/ 0 h 18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5"/>
                <a:gd name="T22" fmla="*/ 0 h 1827"/>
                <a:gd name="T23" fmla="*/ 1055 w 1055"/>
                <a:gd name="T24" fmla="*/ 1827 h 18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5" h="1827">
                  <a:moveTo>
                    <a:pt x="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47" y="1826"/>
                  </a:lnTo>
                  <a:lnTo>
                    <a:pt x="1054" y="1826"/>
                  </a:lnTo>
                  <a:lnTo>
                    <a:pt x="1054" y="182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19"/>
            <p:cNvSpPr>
              <a:spLocks noChangeShapeType="1"/>
            </p:cNvSpPr>
            <p:nvPr/>
          </p:nvSpPr>
          <p:spPr bwMode="auto">
            <a:xfrm flipH="1">
              <a:off x="2928" y="1591"/>
              <a:ext cx="257" cy="59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Rectangle 21"/>
            <p:cNvSpPr>
              <a:spLocks noChangeArrowheads="1"/>
            </p:cNvSpPr>
            <p:nvPr/>
          </p:nvSpPr>
          <p:spPr bwMode="auto">
            <a:xfrm>
              <a:off x="2651" y="1226"/>
              <a:ext cx="74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Plagioclase</a:t>
              </a:r>
            </a:p>
          </p:txBody>
        </p:sp>
        <p:sp>
          <p:nvSpPr>
            <p:cNvPr id="62486" name="Rectangle 22"/>
            <p:cNvSpPr>
              <a:spLocks noChangeArrowheads="1"/>
            </p:cNvSpPr>
            <p:nvPr/>
          </p:nvSpPr>
          <p:spPr bwMode="auto">
            <a:xfrm>
              <a:off x="3935" y="3680"/>
              <a:ext cx="497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Olivine</a:t>
              </a:r>
            </a:p>
          </p:txBody>
        </p:sp>
        <p:sp>
          <p:nvSpPr>
            <p:cNvPr id="62487" name="Rectangle 23"/>
            <p:cNvSpPr>
              <a:spLocks noChangeArrowheads="1"/>
            </p:cNvSpPr>
            <p:nvPr/>
          </p:nvSpPr>
          <p:spPr bwMode="auto">
            <a:xfrm>
              <a:off x="1257" y="3664"/>
              <a:ext cx="63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Pyroxene</a:t>
              </a:r>
            </a:p>
          </p:txBody>
        </p:sp>
        <p:sp>
          <p:nvSpPr>
            <p:cNvPr id="62488" name="Rectangle 24"/>
            <p:cNvSpPr>
              <a:spLocks noChangeArrowheads="1"/>
            </p:cNvSpPr>
            <p:nvPr/>
          </p:nvSpPr>
          <p:spPr bwMode="auto">
            <a:xfrm>
              <a:off x="2553" y="2319"/>
              <a:ext cx="822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Arial" charset="0"/>
                </a:rPr>
                <a:t>Olivine </a:t>
              </a:r>
            </a:p>
            <a:p>
              <a:pPr algn="ctr">
                <a:defRPr/>
              </a:pPr>
              <a:r>
                <a:rPr lang="en-US" sz="2800" b="1" dirty="0" err="1">
                  <a:latin typeface="Arial" charset="0"/>
                </a:rPr>
                <a:t>gabbro</a:t>
              </a:r>
              <a:endParaRPr lang="en-US" sz="2800" b="1" dirty="0">
                <a:latin typeface="Arial" charset="0"/>
              </a:endParaRPr>
            </a:p>
            <a:p>
              <a:pPr algn="ctr">
                <a:defRPr/>
              </a:pPr>
              <a:r>
                <a:rPr lang="en-US" sz="2800" b="1" dirty="0">
                  <a:latin typeface="Arial" charset="0"/>
                </a:rPr>
                <a:t> </a:t>
              </a:r>
              <a:r>
                <a:rPr lang="en-US" sz="2800" b="1" dirty="0" err="1">
                  <a:latin typeface="Arial" charset="0"/>
                </a:rPr>
                <a:t>norite</a:t>
              </a:r>
              <a:endParaRPr lang="en-US" sz="2800" b="1" dirty="0">
                <a:latin typeface="Arial" charset="0"/>
              </a:endParaRPr>
            </a:p>
          </p:txBody>
        </p:sp>
        <p:sp>
          <p:nvSpPr>
            <p:cNvPr id="2071" name="Rectangle 25"/>
            <p:cNvSpPr>
              <a:spLocks noChangeArrowheads="1"/>
            </p:cNvSpPr>
            <p:nvPr/>
          </p:nvSpPr>
          <p:spPr bwMode="auto">
            <a:xfrm rot="17925000">
              <a:off x="2092" y="2348"/>
              <a:ext cx="7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dirty="0"/>
                <a:t>gabbronorite</a:t>
              </a:r>
            </a:p>
          </p:txBody>
        </p:sp>
        <p:sp>
          <p:nvSpPr>
            <p:cNvPr id="2072" name="Rectangle 26"/>
            <p:cNvSpPr>
              <a:spLocks noChangeArrowheads="1"/>
            </p:cNvSpPr>
            <p:nvPr/>
          </p:nvSpPr>
          <p:spPr bwMode="auto">
            <a:xfrm rot="3536250">
              <a:off x="3129" y="2430"/>
              <a:ext cx="75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700" dirty="0"/>
                <a:t>troctolite</a:t>
              </a:r>
            </a:p>
          </p:txBody>
        </p:sp>
        <p:sp>
          <p:nvSpPr>
            <p:cNvPr id="2073" name="Rectangle 27"/>
            <p:cNvSpPr>
              <a:spLocks noChangeArrowheads="1"/>
            </p:cNvSpPr>
            <p:nvPr/>
          </p:nvSpPr>
          <p:spPr bwMode="auto">
            <a:xfrm>
              <a:off x="2231" y="3408"/>
              <a:ext cx="1697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900" dirty="0"/>
                <a:t>Plag-bearing ultramafic rock</a:t>
              </a:r>
            </a:p>
          </p:txBody>
        </p:sp>
        <p:sp>
          <p:nvSpPr>
            <p:cNvPr id="62495" name="Rectangle 31"/>
            <p:cNvSpPr>
              <a:spLocks noChangeArrowheads="1"/>
            </p:cNvSpPr>
            <p:nvPr/>
          </p:nvSpPr>
          <p:spPr bwMode="auto">
            <a:xfrm>
              <a:off x="3765" y="1969"/>
              <a:ext cx="44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latin typeface="Arial" charset="0"/>
                </a:rPr>
                <a:t>Leuco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2075" name="Line 33"/>
            <p:cNvSpPr>
              <a:spLocks noChangeShapeType="1"/>
            </p:cNvSpPr>
            <p:nvPr/>
          </p:nvSpPr>
          <p:spPr bwMode="auto">
            <a:xfrm>
              <a:off x="3022" y="1469"/>
              <a:ext cx="2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35"/>
            <p:cNvSpPr>
              <a:spLocks noChangeShapeType="1"/>
            </p:cNvSpPr>
            <p:nvPr/>
          </p:nvSpPr>
          <p:spPr bwMode="auto">
            <a:xfrm flipV="1">
              <a:off x="4236" y="3648"/>
              <a:ext cx="82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Line 36"/>
            <p:cNvSpPr>
              <a:spLocks noChangeShapeType="1"/>
            </p:cNvSpPr>
            <p:nvPr/>
          </p:nvSpPr>
          <p:spPr bwMode="auto">
            <a:xfrm>
              <a:off x="4302" y="2944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Freeform 37"/>
            <p:cNvSpPr>
              <a:spLocks/>
            </p:cNvSpPr>
            <p:nvPr/>
          </p:nvSpPr>
          <p:spPr bwMode="auto">
            <a:xfrm>
              <a:off x="4285" y="2944"/>
              <a:ext cx="40" cy="42"/>
            </a:xfrm>
            <a:custGeom>
              <a:avLst/>
              <a:gdLst>
                <a:gd name="T0" fmla="*/ 39 w 40"/>
                <a:gd name="T1" fmla="*/ 41 h 42"/>
                <a:gd name="T2" fmla="*/ 17 w 40"/>
                <a:gd name="T3" fmla="*/ 0 h 42"/>
                <a:gd name="T4" fmla="*/ 0 w 40"/>
                <a:gd name="T5" fmla="*/ 41 h 42"/>
                <a:gd name="T6" fmla="*/ 17 w 40"/>
                <a:gd name="T7" fmla="*/ 19 h 42"/>
                <a:gd name="T8" fmla="*/ 39 w 40"/>
                <a:gd name="T9" fmla="*/ 4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2"/>
                <a:gd name="T17" fmla="*/ 40 w 4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2">
                  <a:moveTo>
                    <a:pt x="39" y="41"/>
                  </a:moveTo>
                  <a:lnTo>
                    <a:pt x="17" y="0"/>
                  </a:lnTo>
                  <a:lnTo>
                    <a:pt x="0" y="41"/>
                  </a:lnTo>
                  <a:lnTo>
                    <a:pt x="17" y="19"/>
                  </a:lnTo>
                  <a:lnTo>
                    <a:pt x="39" y="4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38"/>
            <p:cNvSpPr>
              <a:spLocks noChangeShapeType="1"/>
            </p:cNvSpPr>
            <p:nvPr/>
          </p:nvSpPr>
          <p:spPr bwMode="auto">
            <a:xfrm>
              <a:off x="4304" y="3223"/>
              <a:ext cx="0" cy="4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Rectangle 49"/>
            <p:cNvSpPr>
              <a:spLocks noChangeArrowheads="1"/>
            </p:cNvSpPr>
            <p:nvPr/>
          </p:nvSpPr>
          <p:spPr bwMode="auto">
            <a:xfrm>
              <a:off x="3136" y="1468"/>
              <a:ext cx="599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latin typeface="Arial" charset="0"/>
                </a:rPr>
                <a:t>Anorthosite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2081" name="Line 51"/>
            <p:cNvSpPr>
              <a:spLocks noChangeShapeType="1"/>
            </p:cNvSpPr>
            <p:nvPr/>
          </p:nvSpPr>
          <p:spPr bwMode="auto">
            <a:xfrm>
              <a:off x="2823" y="1719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54" name="Straight Connector 47"/>
          <p:cNvCxnSpPr>
            <a:cxnSpLocks noChangeShapeType="1"/>
          </p:cNvCxnSpPr>
          <p:nvPr/>
        </p:nvCxnSpPr>
        <p:spPr bwMode="auto">
          <a:xfrm>
            <a:off x="3505630" y="5144304"/>
            <a:ext cx="3927656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055" name="Straight Connector 49"/>
          <p:cNvCxnSpPr>
            <a:cxnSpLocks noChangeShapeType="1"/>
          </p:cNvCxnSpPr>
          <p:nvPr/>
        </p:nvCxnSpPr>
        <p:spPr bwMode="auto">
          <a:xfrm>
            <a:off x="6262254" y="3083730"/>
            <a:ext cx="1371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056" name="Straight Connector 50"/>
          <p:cNvCxnSpPr>
            <a:cxnSpLocks noChangeShapeType="1"/>
          </p:cNvCxnSpPr>
          <p:nvPr/>
        </p:nvCxnSpPr>
        <p:spPr bwMode="auto">
          <a:xfrm>
            <a:off x="6948054" y="4228316"/>
            <a:ext cx="1371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7710055" y="4761716"/>
            <a:ext cx="64280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 err="1">
                <a:latin typeface="Arial" charset="0"/>
              </a:rPr>
              <a:t>Mela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59" name="Rectangle 46"/>
          <p:cNvSpPr>
            <a:spLocks noChangeArrowheads="1"/>
          </p:cNvSpPr>
          <p:nvPr/>
        </p:nvSpPr>
        <p:spPr bwMode="auto">
          <a:xfrm>
            <a:off x="6186055" y="2704317"/>
            <a:ext cx="429605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 b="1" dirty="0"/>
              <a:t>65</a:t>
            </a:r>
          </a:p>
        </p:txBody>
      </p:sp>
      <p:sp>
        <p:nvSpPr>
          <p:cNvPr id="2060" name="Rectangle 46"/>
          <p:cNvSpPr>
            <a:spLocks noChangeArrowheads="1"/>
          </p:cNvSpPr>
          <p:nvPr/>
        </p:nvSpPr>
        <p:spPr bwMode="auto">
          <a:xfrm>
            <a:off x="6836186" y="3866167"/>
            <a:ext cx="429605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 b="1" dirty="0"/>
              <a:t>35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7D53D5C-CEEE-458A-A05D-48A00534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52688"/>
            <a:ext cx="8567531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0F7EFAC8-A9B0-4DD3-9CC9-DFE9F38D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004" y="3575642"/>
            <a:ext cx="10980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charset="0"/>
              </a:rPr>
              <a:t>Gabbroid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288473" y="5938163"/>
            <a:ext cx="8775173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 classification of the phaneritic igneous rocks. </a:t>
            </a:r>
          </a:p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(Basic) mafic rocks. </a:t>
            </a:r>
            <a:endParaRPr lang="en-US" sz="2500" dirty="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47263" y="1143000"/>
            <a:ext cx="6696737" cy="4617680"/>
            <a:chOff x="1257" y="1226"/>
            <a:chExt cx="3808" cy="2649"/>
          </a:xfrm>
        </p:grpSpPr>
        <p:sp>
          <p:nvSpPr>
            <p:cNvPr id="3085" name="Freeform 11"/>
            <p:cNvSpPr>
              <a:spLocks/>
            </p:cNvSpPr>
            <p:nvPr/>
          </p:nvSpPr>
          <p:spPr bwMode="auto">
            <a:xfrm>
              <a:off x="1742" y="1473"/>
              <a:ext cx="2455" cy="2181"/>
            </a:xfrm>
            <a:custGeom>
              <a:avLst/>
              <a:gdLst>
                <a:gd name="T0" fmla="*/ 1215 w 2455"/>
                <a:gd name="T1" fmla="*/ 0 h 2181"/>
                <a:gd name="T2" fmla="*/ 0 w 2455"/>
                <a:gd name="T3" fmla="*/ 2180 h 2181"/>
                <a:gd name="T4" fmla="*/ 2454 w 2455"/>
                <a:gd name="T5" fmla="*/ 2180 h 2181"/>
                <a:gd name="T6" fmla="*/ 1215 w 2455"/>
                <a:gd name="T7" fmla="*/ 0 h 2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55"/>
                <a:gd name="T13" fmla="*/ 0 h 2181"/>
                <a:gd name="T14" fmla="*/ 2455 w 2455"/>
                <a:gd name="T15" fmla="*/ 2181 h 2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55" h="2181">
                  <a:moveTo>
                    <a:pt x="1215" y="0"/>
                  </a:moveTo>
                  <a:lnTo>
                    <a:pt x="0" y="2180"/>
                  </a:lnTo>
                  <a:lnTo>
                    <a:pt x="2454" y="2180"/>
                  </a:lnTo>
                  <a:lnTo>
                    <a:pt x="1215" y="0"/>
                  </a:lnTo>
                </a:path>
              </a:pathLst>
            </a:custGeom>
            <a:solidFill>
              <a:srgbClr val="FFC08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AutoShape 12"/>
            <p:cNvSpPr>
              <a:spLocks noChangeArrowheads="1"/>
            </p:cNvSpPr>
            <p:nvPr/>
          </p:nvSpPr>
          <p:spPr bwMode="auto">
            <a:xfrm>
              <a:off x="1960" y="1719"/>
              <a:ext cx="1995" cy="1748"/>
            </a:xfrm>
            <a:prstGeom prst="triangle">
              <a:avLst>
                <a:gd name="adj" fmla="val 4999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Freeform 13"/>
            <p:cNvSpPr>
              <a:spLocks/>
            </p:cNvSpPr>
            <p:nvPr/>
          </p:nvSpPr>
          <p:spPr bwMode="auto">
            <a:xfrm>
              <a:off x="1739" y="1469"/>
              <a:ext cx="2461" cy="2188"/>
            </a:xfrm>
            <a:custGeom>
              <a:avLst/>
              <a:gdLst>
                <a:gd name="T0" fmla="*/ 1221 w 2461"/>
                <a:gd name="T1" fmla="*/ 0 h 2188"/>
                <a:gd name="T2" fmla="*/ 1216 w 2461"/>
                <a:gd name="T3" fmla="*/ 0 h 2188"/>
                <a:gd name="T4" fmla="*/ 0 w 2461"/>
                <a:gd name="T5" fmla="*/ 2180 h 2188"/>
                <a:gd name="T6" fmla="*/ 0 w 2461"/>
                <a:gd name="T7" fmla="*/ 2187 h 2188"/>
                <a:gd name="T8" fmla="*/ 2460 w 2461"/>
                <a:gd name="T9" fmla="*/ 2187 h 2188"/>
                <a:gd name="T10" fmla="*/ 2460 w 2461"/>
                <a:gd name="T11" fmla="*/ 2180 h 2188"/>
                <a:gd name="T12" fmla="*/ 1221 w 2461"/>
                <a:gd name="T13" fmla="*/ 0 h 2188"/>
                <a:gd name="T14" fmla="*/ 1216 w 2461"/>
                <a:gd name="T15" fmla="*/ 6 h 2188"/>
                <a:gd name="T16" fmla="*/ 2453 w 2461"/>
                <a:gd name="T17" fmla="*/ 2187 h 2188"/>
                <a:gd name="T18" fmla="*/ 2456 w 2461"/>
                <a:gd name="T19" fmla="*/ 2180 h 2188"/>
                <a:gd name="T20" fmla="*/ 3 w 2461"/>
                <a:gd name="T21" fmla="*/ 2180 h 2188"/>
                <a:gd name="T22" fmla="*/ 6 w 2461"/>
                <a:gd name="T23" fmla="*/ 2187 h 2188"/>
                <a:gd name="T24" fmla="*/ 1221 w 2461"/>
                <a:gd name="T25" fmla="*/ 6 h 2188"/>
                <a:gd name="T26" fmla="*/ 1216 w 2461"/>
                <a:gd name="T27" fmla="*/ 6 h 2188"/>
                <a:gd name="T28" fmla="*/ 1221 w 2461"/>
                <a:gd name="T29" fmla="*/ 0 h 218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61"/>
                <a:gd name="T46" fmla="*/ 0 h 2188"/>
                <a:gd name="T47" fmla="*/ 2461 w 2461"/>
                <a:gd name="T48" fmla="*/ 2188 h 218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61" h="2188">
                  <a:moveTo>
                    <a:pt x="1221" y="0"/>
                  </a:moveTo>
                  <a:lnTo>
                    <a:pt x="1216" y="0"/>
                  </a:lnTo>
                  <a:lnTo>
                    <a:pt x="0" y="2180"/>
                  </a:lnTo>
                  <a:lnTo>
                    <a:pt x="0" y="2187"/>
                  </a:lnTo>
                  <a:lnTo>
                    <a:pt x="2460" y="2187"/>
                  </a:lnTo>
                  <a:lnTo>
                    <a:pt x="2460" y="2180"/>
                  </a:lnTo>
                  <a:lnTo>
                    <a:pt x="1221" y="0"/>
                  </a:lnTo>
                  <a:lnTo>
                    <a:pt x="1216" y="6"/>
                  </a:lnTo>
                  <a:lnTo>
                    <a:pt x="2453" y="2187"/>
                  </a:lnTo>
                  <a:lnTo>
                    <a:pt x="2456" y="2180"/>
                  </a:lnTo>
                  <a:lnTo>
                    <a:pt x="3" y="2180"/>
                  </a:lnTo>
                  <a:lnTo>
                    <a:pt x="6" y="2187"/>
                  </a:lnTo>
                  <a:lnTo>
                    <a:pt x="1221" y="6"/>
                  </a:lnTo>
                  <a:lnTo>
                    <a:pt x="1216" y="6"/>
                  </a:lnTo>
                  <a:lnTo>
                    <a:pt x="122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1958" y="1721"/>
              <a:ext cx="999" cy="1746"/>
            </a:xfrm>
            <a:custGeom>
              <a:avLst/>
              <a:gdLst>
                <a:gd name="T0" fmla="*/ 840 w 1043"/>
                <a:gd name="T1" fmla="*/ 6 h 1821"/>
                <a:gd name="T2" fmla="*/ 840 w 1043"/>
                <a:gd name="T3" fmla="*/ 0 h 1821"/>
                <a:gd name="T4" fmla="*/ 834 w 1043"/>
                <a:gd name="T5" fmla="*/ 0 h 1821"/>
                <a:gd name="T6" fmla="*/ 0 w 1043"/>
                <a:gd name="T7" fmla="*/ 1470 h 1821"/>
                <a:gd name="T8" fmla="*/ 0 w 1043"/>
                <a:gd name="T9" fmla="*/ 1475 h 1821"/>
                <a:gd name="T10" fmla="*/ 6 w 1043"/>
                <a:gd name="T11" fmla="*/ 1475 h 1821"/>
                <a:gd name="T12" fmla="*/ 840 w 1043"/>
                <a:gd name="T13" fmla="*/ 6 h 1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3"/>
                <a:gd name="T22" fmla="*/ 0 h 1821"/>
                <a:gd name="T23" fmla="*/ 1043 w 1043"/>
                <a:gd name="T24" fmla="*/ 1821 h 1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3" h="1821">
                  <a:moveTo>
                    <a:pt x="1042" y="6"/>
                  </a:moveTo>
                  <a:lnTo>
                    <a:pt x="1042" y="0"/>
                  </a:lnTo>
                  <a:lnTo>
                    <a:pt x="1035" y="0"/>
                  </a:lnTo>
                  <a:lnTo>
                    <a:pt x="0" y="1815"/>
                  </a:lnTo>
                  <a:lnTo>
                    <a:pt x="0" y="1820"/>
                  </a:lnTo>
                  <a:lnTo>
                    <a:pt x="6" y="1820"/>
                  </a:lnTo>
                  <a:lnTo>
                    <a:pt x="1042" y="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953" y="1718"/>
              <a:ext cx="1000" cy="1733"/>
            </a:xfrm>
            <a:custGeom>
              <a:avLst/>
              <a:gdLst>
                <a:gd name="T0" fmla="*/ 4 w 1055"/>
                <a:gd name="T1" fmla="*/ 0 h 1827"/>
                <a:gd name="T2" fmla="*/ 0 w 1055"/>
                <a:gd name="T3" fmla="*/ 0 h 1827"/>
                <a:gd name="T4" fmla="*/ 0 w 1055"/>
                <a:gd name="T5" fmla="*/ 6 h 1827"/>
                <a:gd name="T6" fmla="*/ 801 w 1055"/>
                <a:gd name="T7" fmla="*/ 1402 h 1827"/>
                <a:gd name="T8" fmla="*/ 807 w 1055"/>
                <a:gd name="T9" fmla="*/ 1402 h 1827"/>
                <a:gd name="T10" fmla="*/ 807 w 1055"/>
                <a:gd name="T11" fmla="*/ 1398 h 1827"/>
                <a:gd name="T12" fmla="*/ 4 w 1055"/>
                <a:gd name="T13" fmla="*/ 0 h 18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5"/>
                <a:gd name="T22" fmla="*/ 0 h 1827"/>
                <a:gd name="T23" fmla="*/ 1055 w 1055"/>
                <a:gd name="T24" fmla="*/ 1827 h 18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5" h="1827">
                  <a:moveTo>
                    <a:pt x="4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47" y="1826"/>
                  </a:lnTo>
                  <a:lnTo>
                    <a:pt x="1054" y="1826"/>
                  </a:lnTo>
                  <a:lnTo>
                    <a:pt x="1054" y="1821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2928" y="1591"/>
              <a:ext cx="257" cy="59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Rectangle 21"/>
            <p:cNvSpPr>
              <a:spLocks noChangeArrowheads="1"/>
            </p:cNvSpPr>
            <p:nvPr/>
          </p:nvSpPr>
          <p:spPr bwMode="auto">
            <a:xfrm>
              <a:off x="2651" y="1226"/>
              <a:ext cx="8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900" b="1" dirty="0">
                  <a:latin typeface="Arial" charset="0"/>
                </a:rPr>
                <a:t>Plagioclase</a:t>
              </a:r>
            </a:p>
          </p:txBody>
        </p:sp>
        <p:sp>
          <p:nvSpPr>
            <p:cNvPr id="62486" name="Rectangle 22"/>
            <p:cNvSpPr>
              <a:spLocks noChangeArrowheads="1"/>
            </p:cNvSpPr>
            <p:nvPr/>
          </p:nvSpPr>
          <p:spPr bwMode="auto">
            <a:xfrm>
              <a:off x="3935" y="3680"/>
              <a:ext cx="72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latin typeface="Arial" charset="0"/>
                </a:rPr>
                <a:t>Hornbende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62487" name="Rectangle 23"/>
            <p:cNvSpPr>
              <a:spLocks noChangeArrowheads="1"/>
            </p:cNvSpPr>
            <p:nvPr/>
          </p:nvSpPr>
          <p:spPr bwMode="auto">
            <a:xfrm>
              <a:off x="1257" y="3664"/>
              <a:ext cx="62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Pyroxene</a:t>
              </a:r>
            </a:p>
          </p:txBody>
        </p:sp>
        <p:sp>
          <p:nvSpPr>
            <p:cNvPr id="62488" name="Rectangle 24"/>
            <p:cNvSpPr>
              <a:spLocks noChangeArrowheads="1"/>
            </p:cNvSpPr>
            <p:nvPr/>
          </p:nvSpPr>
          <p:spPr bwMode="auto">
            <a:xfrm>
              <a:off x="2384" y="2424"/>
              <a:ext cx="1142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sz="2500" b="1" dirty="0">
                  <a:latin typeface="Arial" charset="0"/>
                </a:rPr>
                <a:t>Pyroxene</a:t>
              </a:r>
            </a:p>
            <a:p>
              <a:pPr algn="ctr">
                <a:defRPr/>
              </a:pPr>
              <a:r>
                <a:rPr lang="en-US" sz="2500" b="1" dirty="0">
                  <a:latin typeface="Arial" charset="0"/>
                </a:rPr>
                <a:t>hornblende </a:t>
              </a:r>
            </a:p>
            <a:p>
              <a:pPr algn="ctr">
                <a:defRPr/>
              </a:pPr>
              <a:r>
                <a:rPr lang="en-US" sz="2500" b="1" dirty="0" err="1">
                  <a:latin typeface="Arial" charset="0"/>
                </a:rPr>
                <a:t>gabbro</a:t>
              </a:r>
              <a:endParaRPr lang="en-US" sz="2500" b="1" dirty="0">
                <a:latin typeface="Arial" charset="0"/>
              </a:endParaRPr>
            </a:p>
            <a:p>
              <a:pPr algn="ctr">
                <a:defRPr/>
              </a:pPr>
              <a:r>
                <a:rPr lang="en-US" sz="2500" b="1" dirty="0">
                  <a:latin typeface="Arial" charset="0"/>
                </a:rPr>
                <a:t> </a:t>
              </a:r>
              <a:r>
                <a:rPr lang="en-US" sz="2500" b="1" dirty="0" err="1">
                  <a:latin typeface="Arial" charset="0"/>
                </a:rPr>
                <a:t>norite</a:t>
              </a:r>
              <a:endParaRPr lang="en-US" sz="2500" b="1" dirty="0">
                <a:latin typeface="Arial" charset="0"/>
              </a:endParaRPr>
            </a:p>
          </p:txBody>
        </p:sp>
        <p:sp>
          <p:nvSpPr>
            <p:cNvPr id="3096" name="Rectangle 25"/>
            <p:cNvSpPr>
              <a:spLocks noChangeArrowheads="1"/>
            </p:cNvSpPr>
            <p:nvPr/>
          </p:nvSpPr>
          <p:spPr bwMode="auto">
            <a:xfrm rot="17925000">
              <a:off x="2072" y="2348"/>
              <a:ext cx="80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 dirty="0"/>
                <a:t>gabbronorite</a:t>
              </a:r>
            </a:p>
          </p:txBody>
        </p:sp>
        <p:sp>
          <p:nvSpPr>
            <p:cNvPr id="3097" name="Rectangle 26"/>
            <p:cNvSpPr>
              <a:spLocks noChangeArrowheads="1"/>
            </p:cNvSpPr>
            <p:nvPr/>
          </p:nvSpPr>
          <p:spPr bwMode="auto">
            <a:xfrm rot="3536250">
              <a:off x="2769" y="2448"/>
              <a:ext cx="146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700" b="1" dirty="0"/>
                <a:t>Hornblende gabbronorite</a:t>
              </a:r>
            </a:p>
          </p:txBody>
        </p:sp>
        <p:sp>
          <p:nvSpPr>
            <p:cNvPr id="3098" name="Rectangle 27"/>
            <p:cNvSpPr>
              <a:spLocks noChangeArrowheads="1"/>
            </p:cNvSpPr>
            <p:nvPr/>
          </p:nvSpPr>
          <p:spPr bwMode="auto">
            <a:xfrm>
              <a:off x="2221" y="3437"/>
              <a:ext cx="1548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 dirty="0" err="1"/>
                <a:t>Plag</a:t>
              </a:r>
              <a:r>
                <a:rPr lang="en-US" sz="1700" b="1" dirty="0"/>
                <a:t>-bearing ultramafic rock</a:t>
              </a:r>
            </a:p>
          </p:txBody>
        </p:sp>
        <p:sp>
          <p:nvSpPr>
            <p:cNvPr id="62495" name="Rectangle 31"/>
            <p:cNvSpPr>
              <a:spLocks noChangeArrowheads="1"/>
            </p:cNvSpPr>
            <p:nvPr/>
          </p:nvSpPr>
          <p:spPr bwMode="auto">
            <a:xfrm>
              <a:off x="3765" y="1969"/>
              <a:ext cx="51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900" b="1" dirty="0" err="1">
                  <a:latin typeface="Arial" charset="0"/>
                </a:rPr>
                <a:t>Leuco</a:t>
              </a:r>
              <a:endParaRPr lang="en-US" sz="1900" b="1" dirty="0">
                <a:latin typeface="Arial" charset="0"/>
              </a:endParaRPr>
            </a:p>
          </p:txBody>
        </p:sp>
        <p:sp>
          <p:nvSpPr>
            <p:cNvPr id="3100" name="Line 33"/>
            <p:cNvSpPr>
              <a:spLocks noChangeShapeType="1"/>
            </p:cNvSpPr>
            <p:nvPr/>
          </p:nvSpPr>
          <p:spPr bwMode="auto">
            <a:xfrm>
              <a:off x="3022" y="1469"/>
              <a:ext cx="2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Line 35"/>
            <p:cNvSpPr>
              <a:spLocks noChangeShapeType="1"/>
            </p:cNvSpPr>
            <p:nvPr/>
          </p:nvSpPr>
          <p:spPr bwMode="auto">
            <a:xfrm flipV="1">
              <a:off x="4236" y="3648"/>
              <a:ext cx="82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Line 36"/>
            <p:cNvSpPr>
              <a:spLocks noChangeShapeType="1"/>
            </p:cNvSpPr>
            <p:nvPr/>
          </p:nvSpPr>
          <p:spPr bwMode="auto">
            <a:xfrm>
              <a:off x="4302" y="2944"/>
              <a:ext cx="0" cy="2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Freeform 37"/>
            <p:cNvSpPr>
              <a:spLocks/>
            </p:cNvSpPr>
            <p:nvPr/>
          </p:nvSpPr>
          <p:spPr bwMode="auto">
            <a:xfrm>
              <a:off x="4285" y="2944"/>
              <a:ext cx="40" cy="42"/>
            </a:xfrm>
            <a:custGeom>
              <a:avLst/>
              <a:gdLst>
                <a:gd name="T0" fmla="*/ 39 w 40"/>
                <a:gd name="T1" fmla="*/ 41 h 42"/>
                <a:gd name="T2" fmla="*/ 17 w 40"/>
                <a:gd name="T3" fmla="*/ 0 h 42"/>
                <a:gd name="T4" fmla="*/ 0 w 40"/>
                <a:gd name="T5" fmla="*/ 41 h 42"/>
                <a:gd name="T6" fmla="*/ 17 w 40"/>
                <a:gd name="T7" fmla="*/ 19 h 42"/>
                <a:gd name="T8" fmla="*/ 39 w 40"/>
                <a:gd name="T9" fmla="*/ 4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2"/>
                <a:gd name="T17" fmla="*/ 40 w 4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2">
                  <a:moveTo>
                    <a:pt x="39" y="41"/>
                  </a:moveTo>
                  <a:lnTo>
                    <a:pt x="17" y="0"/>
                  </a:lnTo>
                  <a:lnTo>
                    <a:pt x="0" y="41"/>
                  </a:lnTo>
                  <a:lnTo>
                    <a:pt x="17" y="19"/>
                  </a:lnTo>
                  <a:lnTo>
                    <a:pt x="39" y="4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38"/>
            <p:cNvSpPr>
              <a:spLocks noChangeShapeType="1"/>
            </p:cNvSpPr>
            <p:nvPr/>
          </p:nvSpPr>
          <p:spPr bwMode="auto">
            <a:xfrm>
              <a:off x="4304" y="3223"/>
              <a:ext cx="0" cy="4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Rectangle 49"/>
            <p:cNvSpPr>
              <a:spLocks noChangeArrowheads="1"/>
            </p:cNvSpPr>
            <p:nvPr/>
          </p:nvSpPr>
          <p:spPr bwMode="auto">
            <a:xfrm>
              <a:off x="3136" y="1468"/>
              <a:ext cx="7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500" b="1" dirty="0" err="1">
                  <a:latin typeface="Arial" charset="0"/>
                </a:rPr>
                <a:t>Anorthosite</a:t>
              </a:r>
              <a:endParaRPr lang="en-US" sz="1500" b="1" dirty="0">
                <a:latin typeface="Arial" charset="0"/>
              </a:endParaRPr>
            </a:p>
          </p:txBody>
        </p:sp>
        <p:sp>
          <p:nvSpPr>
            <p:cNvPr id="3106" name="Line 51"/>
            <p:cNvSpPr>
              <a:spLocks noChangeShapeType="1"/>
            </p:cNvSpPr>
            <p:nvPr/>
          </p:nvSpPr>
          <p:spPr bwMode="auto">
            <a:xfrm>
              <a:off x="2823" y="1719"/>
              <a:ext cx="2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078" name="Straight Connector 47"/>
          <p:cNvCxnSpPr>
            <a:cxnSpLocks noChangeShapeType="1"/>
          </p:cNvCxnSpPr>
          <p:nvPr/>
        </p:nvCxnSpPr>
        <p:spPr bwMode="auto">
          <a:xfrm flipV="1">
            <a:off x="3485804" y="5045958"/>
            <a:ext cx="3940232" cy="350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9" name="Straight Connector 49"/>
          <p:cNvCxnSpPr>
            <a:cxnSpLocks noChangeShapeType="1"/>
          </p:cNvCxnSpPr>
          <p:nvPr/>
        </p:nvCxnSpPr>
        <p:spPr bwMode="auto">
          <a:xfrm>
            <a:off x="6248400" y="2970214"/>
            <a:ext cx="13716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80" name="Straight Connector 50"/>
          <p:cNvCxnSpPr>
            <a:cxnSpLocks noChangeShapeType="1"/>
          </p:cNvCxnSpPr>
          <p:nvPr/>
        </p:nvCxnSpPr>
        <p:spPr bwMode="auto">
          <a:xfrm>
            <a:off x="6934200" y="4114800"/>
            <a:ext cx="13716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7696201" y="4648201"/>
            <a:ext cx="729367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900" b="1" dirty="0" err="1">
                <a:latin typeface="Arial" charset="0"/>
              </a:rPr>
              <a:t>Mela</a:t>
            </a:r>
            <a:endParaRPr lang="en-US" sz="1900" b="1" dirty="0">
              <a:latin typeface="Arial" charset="0"/>
            </a:endParaRPr>
          </a:p>
        </p:txBody>
      </p:sp>
      <p:sp>
        <p:nvSpPr>
          <p:cNvPr id="33" name="Rectangle 46">
            <a:extLst>
              <a:ext uri="{FF2B5EF4-FFF2-40B4-BE49-F238E27FC236}">
                <a16:creationId xmlns:a16="http://schemas.microsoft.com/office/drawing/2014/main" id="{25AAA50E-A4FB-4E15-91D3-745DC09E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2590801"/>
            <a:ext cx="429605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 b="1" dirty="0"/>
              <a:t>65</a:t>
            </a:r>
          </a:p>
        </p:txBody>
      </p:sp>
      <p:sp>
        <p:nvSpPr>
          <p:cNvPr id="35" name="Rectangle 46">
            <a:extLst>
              <a:ext uri="{FF2B5EF4-FFF2-40B4-BE49-F238E27FC236}">
                <a16:creationId xmlns:a16="http://schemas.microsoft.com/office/drawing/2014/main" id="{0CA064F5-2C48-4DD7-88FF-57AE0E602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2332" y="3752651"/>
            <a:ext cx="429605" cy="3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900" b="1" dirty="0"/>
              <a:t>35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90FCA06-1BC3-4694-82CB-859571C4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0"/>
            <a:ext cx="8567531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0FBE115A-0096-47CA-91AB-804ED9D7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413454"/>
            <a:ext cx="10980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charset="0"/>
              </a:rPr>
              <a:t>Gabbroid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5" y="1316182"/>
            <a:ext cx="10515600" cy="55418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/>
              <a:t>b. Mafic Rocks (gabbroic group)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in the anhydrous </a:t>
            </a:r>
            <a:r>
              <a:rPr lang="en-US" dirty="0" err="1"/>
              <a:t>Ol</a:t>
            </a:r>
            <a:r>
              <a:rPr lang="en-US" dirty="0"/>
              <a:t>-</a:t>
            </a:r>
            <a:r>
              <a:rPr lang="en-US" dirty="0" err="1"/>
              <a:t>px</a:t>
            </a:r>
            <a:r>
              <a:rPr lang="en-US" dirty="0"/>
              <a:t>-pl triangular, the largest volume of the tetrahedra is occupied by mafic rocks containing between 10 and 100 % plagioclase</a:t>
            </a:r>
          </a:p>
          <a:p>
            <a:pPr marL="457200">
              <a:lnSpc>
                <a:spcPct val="150000"/>
              </a:lnSpc>
            </a:pPr>
            <a:r>
              <a:rPr lang="en-US" b="1" i="1" dirty="0"/>
              <a:t>gabbro</a:t>
            </a:r>
            <a:r>
              <a:rPr lang="en-US" dirty="0"/>
              <a:t>: clinopyroxene + plagioclase</a:t>
            </a:r>
          </a:p>
          <a:p>
            <a:pPr marL="457200">
              <a:lnSpc>
                <a:spcPct val="150000"/>
              </a:lnSpc>
            </a:pPr>
            <a:r>
              <a:rPr lang="en-US" b="1" i="1" dirty="0"/>
              <a:t>norite</a:t>
            </a:r>
            <a:r>
              <a:rPr lang="en-US" dirty="0"/>
              <a:t>: plagioclase + orthopyroxene</a:t>
            </a:r>
          </a:p>
          <a:p>
            <a:pPr marL="457200">
              <a:lnSpc>
                <a:spcPct val="150000"/>
              </a:lnSpc>
            </a:pPr>
            <a:r>
              <a:rPr lang="en-US" b="1" i="1" dirty="0"/>
              <a:t>troctolite</a:t>
            </a:r>
            <a:r>
              <a:rPr lang="en-US" dirty="0"/>
              <a:t>: plagioclase + olivine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58FF6F-3CA4-4639-8905-21686415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0"/>
            <a:ext cx="8567531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  <p:extLst>
      <p:ext uri="{BB962C8B-B14F-4D97-AF65-F5344CB8AC3E}">
        <p14:creationId xmlns:p14="http://schemas.microsoft.com/office/powerpoint/2010/main" val="3109856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12618" y="1953490"/>
            <a:ext cx="11360727" cy="47213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gabbronorite</a:t>
            </a:r>
            <a:r>
              <a:rPr lang="en-US" sz="3200" dirty="0"/>
              <a:t>: plagioclase with almost equal amounts of clinopyroxene and orthopyroxene.</a:t>
            </a:r>
          </a:p>
          <a:p>
            <a:pPr>
              <a:lnSpc>
                <a:spcPct val="150000"/>
              </a:lnSpc>
            </a:pPr>
            <a:r>
              <a:rPr lang="en-US" sz="3100" b="1" i="1" dirty="0"/>
              <a:t>Orthopyroxene gabbro</a:t>
            </a:r>
            <a:r>
              <a:rPr lang="en-US" sz="3100" dirty="0"/>
              <a:t>: plagioclase + clinopyroxene with minor orthopyroxene.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CAA7D9-F348-49BD-B617-A93E842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1"/>
            <a:ext cx="8567531" cy="834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  <p:extLst>
      <p:ext uri="{BB962C8B-B14F-4D97-AF65-F5344CB8AC3E}">
        <p14:creationId xmlns:p14="http://schemas.microsoft.com/office/powerpoint/2010/main" val="3578192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12618" y="1648690"/>
            <a:ext cx="11360727" cy="50261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100" b="1" i="1" dirty="0"/>
              <a:t>Clinopyroxene norite</a:t>
            </a:r>
            <a:r>
              <a:rPr lang="en-US" sz="3100" dirty="0"/>
              <a:t>: orthopyroxene + plagioclase with minor clinopyroxene.</a:t>
            </a:r>
          </a:p>
          <a:p>
            <a:pPr>
              <a:lnSpc>
                <a:spcPct val="150000"/>
              </a:lnSpc>
            </a:pPr>
            <a:r>
              <a:rPr lang="en-US" sz="3100" b="1" i="1" dirty="0"/>
              <a:t>Hornblende gabbro</a:t>
            </a:r>
            <a:r>
              <a:rPr lang="en-US" sz="3100" dirty="0"/>
              <a:t>, which consists of plagioclase + hornblende with less than 5 % pyroxene.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CAA7D9-F348-49BD-B617-A93E842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1"/>
            <a:ext cx="8567531" cy="834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  <p:extLst>
      <p:ext uri="{BB962C8B-B14F-4D97-AF65-F5344CB8AC3E}">
        <p14:creationId xmlns:p14="http://schemas.microsoft.com/office/powerpoint/2010/main" val="453574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4073" y="1205345"/>
            <a:ext cx="11402291" cy="54448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900" dirty="0"/>
              <a:t>Rocks that contain greater than 90 % plagioclase are called</a:t>
            </a:r>
            <a:r>
              <a:rPr lang="en-US" sz="2900" b="1" i="1" dirty="0"/>
              <a:t> anorthosites</a:t>
            </a:r>
            <a:endParaRPr lang="en-US" sz="2900" dirty="0"/>
          </a:p>
          <a:p>
            <a:pPr>
              <a:lnSpc>
                <a:spcPct val="150000"/>
              </a:lnSpc>
            </a:pPr>
            <a:r>
              <a:rPr lang="en-US" sz="2900" dirty="0"/>
              <a:t>If they are fine-grained, gabbros are called </a:t>
            </a:r>
            <a:r>
              <a:rPr lang="en-US" sz="2900" b="1" i="1" dirty="0"/>
              <a:t>diabase </a:t>
            </a:r>
            <a:r>
              <a:rPr lang="en-US" sz="2900" dirty="0"/>
              <a:t>or </a:t>
            </a:r>
            <a:r>
              <a:rPr lang="en-US" sz="2900" b="1" i="1" dirty="0"/>
              <a:t>dolerite.</a:t>
            </a:r>
          </a:p>
          <a:p>
            <a:pPr>
              <a:lnSpc>
                <a:spcPct val="150000"/>
              </a:lnSpc>
            </a:pPr>
            <a:endParaRPr lang="en-US" sz="2900" b="1" i="1" dirty="0"/>
          </a:p>
          <a:p>
            <a:pPr>
              <a:lnSpc>
                <a:spcPct val="150000"/>
              </a:lnSpc>
            </a:pPr>
            <a:r>
              <a:rPr lang="en-US" sz="2900" dirty="0"/>
              <a:t>Above 65% plagioclase, the rock name is modified by given the prefix </a:t>
            </a:r>
            <a:r>
              <a:rPr lang="en-US" sz="2900" b="1" i="1" dirty="0"/>
              <a:t>leuco </a:t>
            </a:r>
            <a:r>
              <a:rPr lang="en-US" sz="2900" dirty="0"/>
              <a:t>to rock contain plagioclase above 65%, the rock contain below 35% plagioclase, given the prefix </a:t>
            </a:r>
            <a:r>
              <a:rPr lang="en-US" sz="2900" b="1" i="1" dirty="0"/>
              <a:t>mela.</a:t>
            </a:r>
            <a:endParaRPr lang="en-US" sz="2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CAA7D9-F348-49BD-B617-A93E842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1"/>
            <a:ext cx="8567531" cy="834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  <p:extLst>
      <p:ext uri="{BB962C8B-B14F-4D97-AF65-F5344CB8AC3E}">
        <p14:creationId xmlns:p14="http://schemas.microsoft.com/office/powerpoint/2010/main" val="2269462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0A7A373F-D239-4EE8-BB4E-6B89AFBE3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1"/>
            <a:ext cx="89916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#2 for plotting a point with the components: 70% X, 20% Y, and 10% Z on triangular diagrams</a:t>
            </a:r>
            <a:endParaRPr lang="en-US" altLang="en-US" sz="23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4" name="Picture 8" descr="Fig 2-1b">
            <a:extLst>
              <a:ext uri="{FF2B5EF4-FFF2-40B4-BE49-F238E27FC236}">
                <a16:creationId xmlns:a16="http://schemas.microsoft.com/office/drawing/2014/main" id="{B1F2CAFC-2619-4073-BDB7-DC36507D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16013"/>
            <a:ext cx="5562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9D0F572-961C-4574-B3A9-8EE32089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1"/>
            <a:ext cx="8567531" cy="834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8E5B-C58E-4017-8A21-BF8FA800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56762"/>
            <a:ext cx="77724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Igneous Rock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1DA9-917B-432F-837C-55BA32E1B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584175"/>
            <a:ext cx="9144000" cy="16968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900" b="1" i="1" dirty="0">
                <a:latin typeface="Times-BoldItalic"/>
              </a:rPr>
              <a:t>b- Aphanitic :  </a:t>
            </a:r>
            <a:r>
              <a:rPr lang="en-US" sz="2900" b="1" dirty="0">
                <a:latin typeface="Times-Bold"/>
              </a:rPr>
              <a:t>volcanic</a:t>
            </a:r>
            <a:r>
              <a:rPr lang="en-US" sz="2900" dirty="0">
                <a:latin typeface="Times-Roman"/>
              </a:rPr>
              <a:t>, or </a:t>
            </a:r>
            <a:r>
              <a:rPr lang="en-US" sz="2900" b="1" dirty="0">
                <a:latin typeface="Times-Bold"/>
              </a:rPr>
              <a:t>extrusive</a:t>
            </a:r>
            <a:r>
              <a:rPr lang="en-US" sz="2900" dirty="0">
                <a:latin typeface="Times-Roman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5D715-0682-4B74-B9DB-DB3D2525862B}"/>
              </a:ext>
            </a:extLst>
          </p:cNvPr>
          <p:cNvSpPr txBox="1"/>
          <p:nvPr/>
        </p:nvSpPr>
        <p:spPr>
          <a:xfrm>
            <a:off x="1365889" y="1756607"/>
            <a:ext cx="7851915" cy="82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I- Occurrence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3415501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>
            <a:extLst>
              <a:ext uri="{FF2B5EF4-FFF2-40B4-BE49-F238E27FC236}">
                <a16:creationId xmlns:a16="http://schemas.microsoft.com/office/drawing/2014/main" id="{7E1907B1-5C6A-41BE-BB39-8099E363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1"/>
            <a:ext cx="8567531" cy="834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0BB53-F27A-4C63-BDCA-5566BCC2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26" y="834888"/>
            <a:ext cx="9475304" cy="580638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09530" y="6118258"/>
            <a:ext cx="8362122" cy="5386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classification and nomenclature of volcanic rocks. </a:t>
            </a:r>
            <a:endParaRPr lang="en-US" sz="29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10710-B37D-439F-B951-185EEDFA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705" y="1208360"/>
            <a:ext cx="6845343" cy="48445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099CF6-C4B1-471E-B59B-6C30FA7E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25" y="238572"/>
            <a:ext cx="8567531" cy="834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703" y="1086678"/>
            <a:ext cx="9992139" cy="5634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/>
              <a:t>c- Intermediate rock: </a:t>
            </a:r>
            <a:r>
              <a:rPr lang="en-US" dirty="0"/>
              <a:t>0 to &lt;20 % modal quartz</a:t>
            </a:r>
            <a:r>
              <a:rPr lang="en-US" b="1" i="1" dirty="0"/>
              <a:t> </a:t>
            </a:r>
            <a:r>
              <a:rPr lang="en-US" dirty="0"/>
              <a:t> </a:t>
            </a:r>
          </a:p>
          <a:p>
            <a:r>
              <a:rPr lang="en-US" b="1" i="1" dirty="0"/>
              <a:t>alkali syenite</a:t>
            </a:r>
            <a:r>
              <a:rPr lang="en-US" dirty="0"/>
              <a:t> these rocks contain plagioclase minor  amounts relatively to alkali feldspar,, the mineralogically equivalent volcanic rock is an </a:t>
            </a:r>
            <a:r>
              <a:rPr lang="en-US" b="1" i="1" dirty="0"/>
              <a:t>alkali trachytes</a:t>
            </a:r>
          </a:p>
          <a:p>
            <a:r>
              <a:rPr lang="en-US" b="1" i="1" dirty="0"/>
              <a:t>syenite</a:t>
            </a:r>
            <a:r>
              <a:rPr lang="en-US" dirty="0"/>
              <a:t> have more alkali feldspar than plagioclase </a:t>
            </a:r>
            <a:r>
              <a:rPr lang="en-US" b="1" i="1" dirty="0"/>
              <a:t>trachytes</a:t>
            </a:r>
            <a:endParaRPr lang="en-US" dirty="0"/>
          </a:p>
          <a:p>
            <a:r>
              <a:rPr lang="en-US" b="1" i="1" dirty="0"/>
              <a:t>monzonite</a:t>
            </a:r>
            <a:r>
              <a:rPr lang="en-US" dirty="0"/>
              <a:t> has an alkali feldspar/plagioclase ratio near one and is the volcanic analog of </a:t>
            </a:r>
            <a:r>
              <a:rPr lang="en-US" b="1" i="1" dirty="0"/>
              <a:t>latite</a:t>
            </a:r>
          </a:p>
          <a:p>
            <a:r>
              <a:rPr lang="en-US" b="1" i="1" dirty="0"/>
              <a:t>diorite</a:t>
            </a:r>
            <a:r>
              <a:rPr lang="en-US" dirty="0"/>
              <a:t>, expanded plagioclase-rich with less than 5% quartz the volcanic equivalent  of diorite is </a:t>
            </a:r>
            <a:r>
              <a:rPr lang="en-US" b="1" i="1" dirty="0"/>
              <a:t>andesite</a:t>
            </a:r>
            <a:endParaRPr lang="en-US" dirty="0"/>
          </a:p>
          <a:p>
            <a:r>
              <a:rPr lang="en-US" dirty="0"/>
              <a:t>if the rock has between 5 and 20% quartz, rock name is given the modifier quartz, e.g. </a:t>
            </a:r>
            <a:r>
              <a:rPr lang="en-US" b="1" i="1" dirty="0"/>
              <a:t>quartz</a:t>
            </a:r>
            <a:r>
              <a:rPr lang="en-US" dirty="0"/>
              <a:t> </a:t>
            </a:r>
            <a:r>
              <a:rPr lang="en-US" b="1" i="1" dirty="0"/>
              <a:t>syenite.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50312E-3A33-4FB8-B47A-E5593862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1"/>
            <a:ext cx="8567531" cy="834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025194"/>
            <a:ext cx="9674087" cy="533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d- Acidic rock: &gt;</a:t>
            </a:r>
            <a:r>
              <a:rPr lang="en-US" sz="2400" dirty="0"/>
              <a:t>20 % modal quartz</a:t>
            </a:r>
            <a:r>
              <a:rPr lang="en-US" sz="2400" b="1" i="1" dirty="0"/>
              <a:t> </a:t>
            </a:r>
            <a:r>
              <a:rPr lang="en-US" sz="2400" dirty="0"/>
              <a:t> </a:t>
            </a:r>
          </a:p>
          <a:p>
            <a:r>
              <a:rPr lang="en-US" sz="2400" dirty="0"/>
              <a:t>when alkali feldspar is greater than plagioclase, the rock is an </a:t>
            </a:r>
            <a:r>
              <a:rPr lang="en-US" sz="2400" b="1" i="1" dirty="0"/>
              <a:t>alkali feldspar granite (alkali feldspar rhyolite if volcanic)</a:t>
            </a:r>
          </a:p>
          <a:p>
            <a:r>
              <a:rPr lang="en-US" sz="2400" b="1" i="1" dirty="0"/>
              <a:t>Granites</a:t>
            </a:r>
            <a:r>
              <a:rPr lang="en-US" sz="2400" dirty="0"/>
              <a:t> where alkali feldspar is more abundant than plagioclase.</a:t>
            </a:r>
            <a:r>
              <a:rPr lang="en-US" sz="2400" b="1" i="1" dirty="0"/>
              <a:t> (rhyolite if volcanic) </a:t>
            </a:r>
            <a:r>
              <a:rPr lang="en-US" sz="2400" dirty="0"/>
              <a:t>this rock divided into Monzogranite, Syenogranite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/>
              <a:t>Syenogranite</a:t>
            </a:r>
            <a:r>
              <a:rPr lang="en-US" sz="2400" dirty="0"/>
              <a:t> where alkali feldspar is more abundant than plagioclase, (rhyolite if volcanic).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/>
              <a:t>Monzogranite</a:t>
            </a:r>
            <a:r>
              <a:rPr lang="en-US" sz="2400" dirty="0"/>
              <a:t> (rhyolite if volcanic).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/>
              <a:t>granodiorite</a:t>
            </a:r>
            <a:r>
              <a:rPr lang="en-US" sz="2400" dirty="0"/>
              <a:t> have plagioclase as the dominant feldspar. (dacite if volcanic)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/>
              <a:t>Tonalite </a:t>
            </a:r>
            <a:r>
              <a:rPr lang="en-US" sz="2400" dirty="0"/>
              <a:t>if plagioclase is very much greater than alkali feldspar.</a:t>
            </a:r>
            <a:r>
              <a:rPr lang="en-US" sz="2400" b="1" i="1" dirty="0"/>
              <a:t> (dacite if volcanic)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58BBC5-7574-4FE4-8F48-1FEA8DAE1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70" y="1"/>
            <a:ext cx="8567531" cy="834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2-Mineralogical and Modal Composition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C32DFA-EF69-4CF3-9B26-A008E2801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483171"/>
              </p:ext>
            </p:extLst>
          </p:nvPr>
        </p:nvGraphicFramePr>
        <p:xfrm>
          <a:off x="692727" y="2937164"/>
          <a:ext cx="10945091" cy="32835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08517">
                  <a:extLst>
                    <a:ext uri="{9D8B030D-6E8A-4147-A177-3AD203B41FA5}">
                      <a16:colId xmlns:a16="http://schemas.microsoft.com/office/drawing/2014/main" val="507415014"/>
                    </a:ext>
                  </a:extLst>
                </a:gridCol>
                <a:gridCol w="5436574">
                  <a:extLst>
                    <a:ext uri="{9D8B030D-6E8A-4147-A177-3AD203B41FA5}">
                      <a16:colId xmlns:a16="http://schemas.microsoft.com/office/drawing/2014/main" val="2334508296"/>
                    </a:ext>
                  </a:extLst>
                </a:gridCol>
              </a:tblGrid>
              <a:tr h="7589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Nepheline- NaAlSiO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              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Forsteritic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Olivine - Mg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846721"/>
                  </a:ext>
                </a:extLst>
              </a:tr>
              <a:tr h="7678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Leucite- KAlSi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Sodalite- 3NaAlSiO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.NaCl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010900"/>
                  </a:ext>
                </a:extLst>
              </a:tr>
              <a:tr h="7211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Nosean- 6NaAlSiO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.Na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Perovskite-CaTiO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8034047"/>
                  </a:ext>
                </a:extLst>
              </a:tr>
              <a:tr h="10355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Melilite- (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Ca,Na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(Mg,Fe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,Al,Si)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Melanite- Ca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+3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80411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8C8133F-0F87-4C42-B69F-0C4F6429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9270"/>
            <a:ext cx="9144000" cy="96705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E- Undersaturated (feldspathoid) rocks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DE2FB-8CC1-49C8-A66C-5220803E5CC7}"/>
              </a:ext>
            </a:extLst>
          </p:cNvPr>
          <p:cNvSpPr txBox="1"/>
          <p:nvPr/>
        </p:nvSpPr>
        <p:spPr>
          <a:xfrm>
            <a:off x="581891" y="974766"/>
            <a:ext cx="9754805" cy="13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these rocks we should find minerals that, in general, do not occur with quartz. Such minerals are:</a:t>
            </a:r>
            <a:endParaRPr lang="en-US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39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29F8BFE-CBC2-41AC-B052-7B4FB4C99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6" r="2456"/>
          <a:stretch/>
        </p:blipFill>
        <p:spPr>
          <a:xfrm>
            <a:off x="1756229" y="493487"/>
            <a:ext cx="8783525" cy="5776685"/>
          </a:xfrm>
        </p:spPr>
      </p:pic>
    </p:spTree>
    <p:extLst>
      <p:ext uri="{BB962C8B-B14F-4D97-AF65-F5344CB8AC3E}">
        <p14:creationId xmlns:p14="http://schemas.microsoft.com/office/powerpoint/2010/main" val="3069201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E- Undersaturated (feldspathoid)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523999"/>
            <a:ext cx="11277600" cy="5029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100" b="1" i="1" dirty="0"/>
              <a:t>Phonolite</a:t>
            </a:r>
            <a:r>
              <a:rPr lang="en-US" sz="3100" dirty="0"/>
              <a:t>: alkali feldspar greater than 90 % with less than 10 % plagioclase the dominant feldspathoid should be included as part of the rock name, leucite phonolite mafic minerals commonly present in such rocks include olivine augite or aegirine-augite and sodic amphibole.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C8D44-3667-46F6-9772-CC52308E2A7F}" type="slidenum">
              <a:rPr lang="en-US" smtClean="0"/>
              <a:pPr/>
              <a:t>46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05530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E- Undersaturated (feldspathoid) rocks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2216727"/>
            <a:ext cx="11277600" cy="43364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At greater than 90 % feldspathoid, feldspar is nearly absent and the rock is called </a:t>
            </a:r>
            <a:r>
              <a:rPr lang="en-US" sz="3100" b="1" i="1" dirty="0"/>
              <a:t>foidite </a:t>
            </a:r>
            <a:r>
              <a:rPr lang="en-US" sz="3100" dirty="0"/>
              <a:t>to</a:t>
            </a:r>
            <a:r>
              <a:rPr lang="en-US" sz="3100" b="1" i="1" dirty="0"/>
              <a:t> </a:t>
            </a:r>
            <a:r>
              <a:rPr lang="en-US" sz="3100" dirty="0"/>
              <a:t>distinguish it from its plutonic equivalent the </a:t>
            </a:r>
            <a:r>
              <a:rPr lang="en-US" sz="3100" b="1" i="1" dirty="0"/>
              <a:t>foidilite</a:t>
            </a:r>
            <a:r>
              <a:rPr lang="en-US" sz="3100" dirty="0"/>
              <a:t>. </a:t>
            </a:r>
          </a:p>
          <a:p>
            <a:pPr>
              <a:lnSpc>
                <a:spcPct val="150000"/>
              </a:lnSpc>
            </a:pP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C8D44-3667-46F6-9772-CC52308E2A7F}" type="slidenum">
              <a:rPr lang="en-US" smtClean="0"/>
              <a:pPr/>
              <a:t>47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11867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5775"/>
            <a:ext cx="7772400" cy="7686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F- Glassy Igneous Rocks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91" y="1413163"/>
            <a:ext cx="11416145" cy="50153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i="1" dirty="0"/>
              <a:t>Obsidian:</a:t>
            </a:r>
            <a:r>
              <a:rPr lang="en-US" dirty="0"/>
              <a:t> Mass of solid felsic glass; </a:t>
            </a:r>
            <a:r>
              <a:rPr lang="en-US" dirty="0" err="1"/>
              <a:t>conchoidal</a:t>
            </a:r>
            <a:r>
              <a:rPr lang="en-US" dirty="0"/>
              <a:t> fracture</a:t>
            </a:r>
          </a:p>
          <a:p>
            <a:pPr eaLnBrk="1" hangingPunct="1">
              <a:defRPr/>
            </a:pPr>
            <a:r>
              <a:rPr lang="en-US" b="1" i="1" dirty="0"/>
              <a:t>Pumice:</a:t>
            </a:r>
            <a:r>
              <a:rPr lang="en-US" dirty="0"/>
              <a:t> glassy felsic volcanic rock that contains abundant open pores called vesicles (</a:t>
            </a:r>
            <a:r>
              <a:rPr lang="en-US" dirty="0" err="1"/>
              <a:t>lt</a:t>
            </a:r>
            <a:r>
              <a:rPr lang="en-US" dirty="0"/>
              <a:t> grey to tan in color). Occasionally less dense than water (it floats!)</a:t>
            </a:r>
          </a:p>
          <a:p>
            <a:pPr eaLnBrk="1" hangingPunct="1">
              <a:defRPr/>
            </a:pPr>
            <a:r>
              <a:rPr lang="en-US" b="1" i="1" dirty="0"/>
              <a:t>Scoria: </a:t>
            </a:r>
            <a:r>
              <a:rPr lang="en-US" dirty="0"/>
              <a:t>glassy mafic volcanic rock with abundant vesicles (&gt;30%). Grey, black, or red in color.</a:t>
            </a:r>
          </a:p>
          <a:p>
            <a:pPr lvl="1" eaLnBrk="1" hangingPunct="1">
              <a:defRPr/>
            </a:pPr>
            <a:r>
              <a:rPr lang="en-US" sz="3200" dirty="0"/>
              <a:t>Typically has larger and rounder vesicles than pumice</a:t>
            </a:r>
          </a:p>
          <a:p>
            <a:pPr lvl="1" eaLnBrk="1" hangingPunct="1">
              <a:defRPr/>
            </a:pPr>
            <a:endParaRPr lang="en-US" sz="3200" dirty="0"/>
          </a:p>
          <a:p>
            <a:pPr lvl="1">
              <a:defRPr/>
            </a:pPr>
            <a:r>
              <a:rPr lang="en-US" sz="3200" dirty="0"/>
              <a:t>Vesicle: a open space left over from a gas bubble in a lava or magma</a:t>
            </a:r>
          </a:p>
          <a:p>
            <a:pPr lvl="1" eaLnBrk="1" hangingPunct="1"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EFC874C-8BCD-44FC-B889-BFD31329C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81121"/>
            <a:ext cx="8991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Classification of Igneous Rocks Pyroclastic rocks</a:t>
            </a:r>
          </a:p>
        </p:txBody>
      </p:sp>
      <p:pic>
        <p:nvPicPr>
          <p:cNvPr id="11268" name="Picture 38" descr="Fig-2-5NewColor">
            <a:extLst>
              <a:ext uri="{FF2B5EF4-FFF2-40B4-BE49-F238E27FC236}">
                <a16:creationId xmlns:a16="http://schemas.microsoft.com/office/drawing/2014/main" id="{4435FCFF-1CD8-4974-8C80-86671BA1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52" y="943121"/>
            <a:ext cx="5747696" cy="497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A027119-2176-49A6-B87D-CACBC51C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74" y="5873115"/>
            <a:ext cx="6553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FFFF1D"/>
                </a:solidFill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900" dirty="0">
                <a:solidFill>
                  <a:schemeClr val="tx1"/>
                </a:solidFill>
              </a:rPr>
              <a:t>Classification of the pyroclastic rocks,  based on the size of the material.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599090" y="2759680"/>
            <a:ext cx="10342179" cy="144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100" dirty="0"/>
              <a:t>Silica and alumina contents are quite important in controlling the mineral composition of igneous rocks.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8991600" cy="1066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Igneous rock Classification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0707C-D617-4650-BB36-293FB63A8891}"/>
              </a:ext>
            </a:extLst>
          </p:cNvPr>
          <p:cNvSpPr txBox="1"/>
          <p:nvPr/>
        </p:nvSpPr>
        <p:spPr>
          <a:xfrm>
            <a:off x="599090" y="1719138"/>
            <a:ext cx="6924262" cy="82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pPr lvl="1"/>
            <a:r>
              <a:rPr lang="en-US" dirty="0">
                <a:solidFill>
                  <a:schemeClr val="tx1"/>
                </a:solidFill>
              </a:rPr>
              <a:t>II- Chemical Classifications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9559636" cy="1219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Classification of Igneous Rocks Pyroclastic rocks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465801" y="5873115"/>
            <a:ext cx="632936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900" b="1">
                <a:solidFill>
                  <a:srgbClr val="FFFF1D"/>
                </a:solidFill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900" dirty="0">
                <a:solidFill>
                  <a:schemeClr val="tx1"/>
                </a:solidFill>
              </a:rPr>
              <a:t>Classification of the pyroclastic rocks,  based on the size of the material.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C8D44-3667-46F6-9772-CC52308E2A7F}" type="slidenum">
              <a:rPr lang="en-US" smtClean="0"/>
              <a:pPr/>
              <a:t>50</a:t>
            </a:fld>
            <a:endParaRPr kumimoji="0"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07C38-B3C4-4439-92DB-C1A4F73B5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01" y="849821"/>
            <a:ext cx="5387253" cy="5039689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33" y="136524"/>
            <a:ext cx="9237067" cy="86097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Classification of Igneous Rocks  Pyroclastic rocks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C8D44-3667-46F6-9772-CC52308E2A7F}" type="slidenum">
              <a:rPr lang="en-US" smtClean="0"/>
              <a:pPr/>
              <a:t>51</a:t>
            </a:fld>
            <a:endParaRPr kumimoji="0" lang="en-US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46364" y="825445"/>
            <a:ext cx="11748654" cy="604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Pyroclasts</a:t>
            </a:r>
            <a:r>
              <a:rPr lang="en-US" sz="2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are defined based on their size which is the major criteria for classification in the IUGS system the size classes are:</a:t>
            </a: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marL="457200" defTabSz="914428">
              <a:lnSpc>
                <a:spcPct val="150000"/>
              </a:lnSpc>
            </a:pPr>
            <a:r>
              <a:rPr lang="en-US" sz="2900" dirty="0">
                <a:cs typeface="Times New Roman" pitchFamily="18" charset="0"/>
              </a:rPr>
              <a:t>a. &gt; 64 mm diameter</a:t>
            </a:r>
          </a:p>
          <a:p>
            <a:pPr marL="822960" defTabSz="914428">
              <a:lnSpc>
                <a:spcPct val="150000"/>
              </a:lnSpc>
            </a:pPr>
            <a:r>
              <a:rPr lang="en-US" sz="2900" b="1" i="1" dirty="0">
                <a:cs typeface="Times New Roman" pitchFamily="18" charset="0"/>
              </a:rPr>
              <a:t>Bombs </a:t>
            </a:r>
          </a:p>
          <a:p>
            <a:pPr marL="822960" defTabSz="914428">
              <a:lnSpc>
                <a:spcPct val="150000"/>
              </a:lnSpc>
            </a:pPr>
            <a:r>
              <a:rPr lang="en-US" sz="2900" b="1" i="1" dirty="0">
                <a:cs typeface="Times New Roman" pitchFamily="18" charset="0"/>
              </a:rPr>
              <a:t>Blocks </a:t>
            </a:r>
          </a:p>
          <a:p>
            <a:pPr marL="457200" defTabSz="914428">
              <a:lnSpc>
                <a:spcPct val="150000"/>
              </a:lnSpc>
            </a:pPr>
            <a:r>
              <a:rPr lang="en-US" sz="2900" dirty="0">
                <a:cs typeface="Times New Roman" pitchFamily="18" charset="0"/>
              </a:rPr>
              <a:t>b. 2–64 mm </a:t>
            </a:r>
            <a:r>
              <a:rPr lang="en-US" sz="2900" b="1" i="1" dirty="0">
                <a:cs typeface="Times New Roman" pitchFamily="18" charset="0"/>
              </a:rPr>
              <a:t>Lapilli</a:t>
            </a:r>
          </a:p>
          <a:p>
            <a:pPr marL="457200" defTabSz="914428">
              <a:lnSpc>
                <a:spcPct val="150000"/>
              </a:lnSpc>
            </a:pPr>
            <a:r>
              <a:rPr lang="en-US" sz="2900" dirty="0">
                <a:cs typeface="Times New Roman" pitchFamily="18" charset="0"/>
              </a:rPr>
              <a:t>c. &lt; 2 mm </a:t>
            </a:r>
            <a:r>
              <a:rPr lang="en-US" sz="2900" b="1" i="1" dirty="0">
                <a:cs typeface="Times New Roman" pitchFamily="18" charset="0"/>
              </a:rPr>
              <a:t>Ash</a:t>
            </a:r>
          </a:p>
          <a:p>
            <a:pPr marL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b="1" i="1" dirty="0" err="1">
                <a:cs typeface="Times New Roman" pitchFamily="18" charset="0"/>
              </a:rPr>
              <a:t>i</a:t>
            </a:r>
            <a:r>
              <a:rPr lang="en-US" sz="2900" b="1" i="1" dirty="0">
                <a:cs typeface="Times New Roman" pitchFamily="18" charset="0"/>
              </a:rPr>
              <a:t>-coarse ash: </a:t>
            </a:r>
            <a:r>
              <a:rPr lang="en-US" sz="2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to 1/16 mm</a:t>
            </a:r>
          </a:p>
          <a:p>
            <a:pPr marL="82296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900" b="1" i="1" dirty="0">
                <a:cs typeface="Times New Roman" pitchFamily="18" charset="0"/>
              </a:rPr>
              <a:t>ii- fine ash or dust: </a:t>
            </a:r>
            <a:r>
              <a:rPr lang="en-US" sz="2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 1/16 mm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C8D44-3667-46F6-9772-CC52308E2A7F}" type="slidenum">
              <a:rPr lang="en-US" smtClean="0"/>
              <a:pPr/>
              <a:t>52</a:t>
            </a:fld>
            <a:endParaRPr kumimoji="0" lang="en-US"/>
          </a:p>
        </p:txBody>
      </p:sp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540327" y="1508916"/>
            <a:ext cx="11014364" cy="50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lang="en-US" sz="31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pyroclastic rocks </a:t>
            </a: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predominantly consolidated</a:t>
            </a: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1828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en-US" sz="31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tephra </a:t>
            </a: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represents unconsolidated pyroclasts</a:t>
            </a: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1828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lang="en-US" sz="31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pyroclastic breccia</a:t>
            </a: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average pyroclastic size exceeds 64 mm and particles are angular in shape</a:t>
            </a: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1828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lang="en-US" sz="31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lapilli tuff</a:t>
            </a: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average pyroclast is between 64 mm and 2 mm</a:t>
            </a:r>
            <a:endParaRPr lang="en-US" sz="3100" dirty="0">
              <a:latin typeface="Arial" pitchFamily="34" charset="0"/>
              <a:cs typeface="Arial" pitchFamily="34" charset="0"/>
            </a:endParaRPr>
          </a:p>
          <a:p>
            <a:pPr marL="1828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</a:t>
            </a:r>
            <a:r>
              <a:rPr lang="en-US" sz="31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tuff </a:t>
            </a: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 </a:t>
            </a:r>
            <a:r>
              <a:rPr lang="en-US" sz="31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ash tuff </a:t>
            </a:r>
            <a:r>
              <a:rPr lang="en-US" sz="31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consist of rocks with the average diameter of the pyroclasts is less than 2 mm with following further subdivisions</a:t>
            </a:r>
            <a:endParaRPr lang="en-US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8873" y="0"/>
            <a:ext cx="9989126" cy="98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marL="635020" indent="-635020">
              <a:lnSpc>
                <a:spcPct val="90000"/>
              </a:lnSpc>
              <a:spcBef>
                <a:spcPct val="0"/>
              </a:spcBef>
              <a:buNone/>
              <a:defRPr sz="3500" b="1" i="1">
                <a:solidFill>
                  <a:srgbClr val="FF0000"/>
                </a:solidFill>
                <a:latin typeface="Times-BoldItalic"/>
              </a:defRPr>
            </a:lvl1pPr>
            <a:lvl2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2pPr>
            <a:lvl3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3pPr>
            <a:lvl4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4pPr>
            <a:lvl5pPr algn="ctr" eaLnBrk="0" hangingPunct="0"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9pPr>
          </a:lstStyle>
          <a:p>
            <a:r>
              <a:rPr lang="en-US" dirty="0"/>
              <a:t>Classification of Igneous Rocks Pyroclastic rocks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2E4FD-E47B-4EF2-92DF-B45919D0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252" y="2305878"/>
            <a:ext cx="8016240" cy="146304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635020" indent="-635020"/>
            <a:r>
              <a:rPr lang="en-US" sz="5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What's your question?</a:t>
            </a:r>
          </a:p>
        </p:txBody>
      </p:sp>
    </p:spTree>
    <p:extLst>
      <p:ext uri="{BB962C8B-B14F-4D97-AF65-F5344CB8AC3E}">
        <p14:creationId xmlns:p14="http://schemas.microsoft.com/office/powerpoint/2010/main" val="373527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4" y="3183598"/>
            <a:ext cx="8686800" cy="903494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en-US" sz="3100" dirty="0">
                <a:latin typeface="Times New Roman" pitchFamily="18" charset="0"/>
                <a:cs typeface="Arial" charset="0"/>
              </a:rPr>
              <a:t>a- Oversaturated: rocks contain Q (quartz)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262B7E-98CE-418F-9E7B-318F58080210}"/>
              </a:ext>
            </a:extLst>
          </p:cNvPr>
          <p:cNvSpPr txBox="1">
            <a:spLocks/>
          </p:cNvSpPr>
          <p:nvPr/>
        </p:nvSpPr>
        <p:spPr>
          <a:xfrm>
            <a:off x="1371600" y="16372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r>
              <a:rPr lang="en-US" i="0" dirty="0">
                <a:solidFill>
                  <a:schemeClr val="tx1"/>
                </a:solidFill>
                <a:effectLst/>
              </a:rPr>
              <a:t>1- Silica saturation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B9CF5-E925-8BC6-1514-29EAC56A6A0E}"/>
              </a:ext>
            </a:extLst>
          </p:cNvPr>
          <p:cNvSpPr txBox="1"/>
          <p:nvPr/>
        </p:nvSpPr>
        <p:spPr>
          <a:xfrm>
            <a:off x="4057185" y="887069"/>
            <a:ext cx="6924262" cy="82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pPr lvl="1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126124-8E77-F22A-7EF7-53D8011C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224287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II- Chemical Classifications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8" y="2872854"/>
            <a:ext cx="10999124" cy="291280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100" dirty="0">
                <a:latin typeface="Times New Roman" pitchFamily="18" charset="0"/>
                <a:cs typeface="Arial" charset="0"/>
              </a:rPr>
              <a:t>b- Undersaturated: Rocks with minerals such as nepheline that are incompatible with the silica minerals reflect an undersaturated chemistry.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262B7E-98CE-418F-9E7B-318F58080210}"/>
              </a:ext>
            </a:extLst>
          </p:cNvPr>
          <p:cNvSpPr txBox="1">
            <a:spLocks/>
          </p:cNvSpPr>
          <p:nvPr/>
        </p:nvSpPr>
        <p:spPr>
          <a:xfrm>
            <a:off x="1717964" y="15650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r>
              <a:rPr lang="en-US" i="0" dirty="0">
                <a:solidFill>
                  <a:schemeClr val="tx1"/>
                </a:solidFill>
                <a:effectLst/>
              </a:rPr>
              <a:t>1- Silica saturation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B9CF5-E925-8BC6-1514-29EAC56A6A0E}"/>
              </a:ext>
            </a:extLst>
          </p:cNvPr>
          <p:cNvSpPr txBox="1"/>
          <p:nvPr/>
        </p:nvSpPr>
        <p:spPr>
          <a:xfrm>
            <a:off x="4057185" y="887069"/>
            <a:ext cx="6924262" cy="827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pPr lvl="1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126124-8E77-F22A-7EF7-53D8011C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224287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II- Chemical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213126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2708067"/>
            <a:ext cx="11424458" cy="364828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3100" dirty="0">
                <a:latin typeface="Times" panose="020B7200000000000000" pitchFamily="34" charset="0"/>
              </a:rPr>
              <a:t>c- Saturated rocks contain Hy, but no Q, Ne, or </a:t>
            </a:r>
            <a:r>
              <a:rPr lang="en-US" sz="3100" dirty="0" err="1">
                <a:latin typeface="Times" panose="020B7200000000000000" pitchFamily="34" charset="0"/>
              </a:rPr>
              <a:t>Ol</a:t>
            </a:r>
            <a:r>
              <a:rPr lang="en-US" sz="3100" dirty="0">
                <a:latin typeface="Times" panose="020B7200000000000000" pitchFamily="34" charset="0"/>
              </a:rPr>
              <a:t> (no quartz, feldspathoid, or olivine), such as diorite and andesite.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262B7E-98CE-418F-9E7B-318F58080210}"/>
              </a:ext>
            </a:extLst>
          </p:cNvPr>
          <p:cNvSpPr txBox="1">
            <a:spLocks/>
          </p:cNvSpPr>
          <p:nvPr/>
        </p:nvSpPr>
        <p:spPr>
          <a:xfrm>
            <a:off x="1981200" y="13825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3500" b="1" i="1">
                <a:solidFill>
                  <a:srgbClr val="FFFF1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Italic"/>
              </a:defRPr>
            </a:lvl1pPr>
            <a:lvl2pPr lvl="1">
              <a:defRPr sz="3500" b="1" i="1">
                <a:solidFill>
                  <a:srgbClr val="4BFF4B"/>
                </a:solidFill>
              </a:defRPr>
            </a:lvl2pPr>
          </a:lstStyle>
          <a:p>
            <a:r>
              <a:rPr lang="en-US" i="0" dirty="0">
                <a:solidFill>
                  <a:schemeClr val="tx1"/>
                </a:solidFill>
                <a:effectLst/>
              </a:rPr>
              <a:t>1- Silica saturation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126124-8E77-F22A-7EF7-53D8011C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224287"/>
            <a:ext cx="10515600" cy="132556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635020" indent="-635020"/>
            <a:r>
              <a:rPr lang="en-US" sz="3500" b="1" i="1" dirty="0">
                <a:solidFill>
                  <a:srgbClr val="FF0000"/>
                </a:solidFill>
                <a:latin typeface="Times-BoldItalic"/>
                <a:ea typeface="+mn-ea"/>
                <a:cs typeface="+mn-cs"/>
              </a:rPr>
              <a:t>II- Chemical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331509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754" y="182893"/>
            <a:ext cx="7668491" cy="45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67000" y="5108446"/>
            <a:ext cx="7042265" cy="975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Degree of silica saturation in a model system consisting only of    </a:t>
            </a:r>
            <a:r>
              <a:rPr lang="en-US" sz="2800" dirty="0"/>
              <a:t>SiO</a:t>
            </a:r>
            <a:r>
              <a:rPr lang="en-US" sz="2800" baseline="-25000" dirty="0"/>
              <a:t>2</a:t>
            </a:r>
            <a:r>
              <a:rPr lang="en-US" sz="2800" dirty="0"/>
              <a:t>, Al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  <a:r>
              <a:rPr lang="en-US" sz="2800" dirty="0"/>
              <a:t>, and Na</a:t>
            </a:r>
            <a:r>
              <a:rPr lang="en-US" sz="2800" baseline="-25000" dirty="0"/>
              <a:t>2</a:t>
            </a:r>
            <a:r>
              <a:rPr lang="en-US" sz="2800" dirty="0"/>
              <a:t>O.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5300" y="4481938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Ratio of SiO</a:t>
            </a:r>
            <a:r>
              <a:rPr lang="en-US" sz="2000" baseline="-25000" dirty="0"/>
              <a:t>2</a:t>
            </a:r>
            <a:r>
              <a:rPr lang="en-US" sz="2000" dirty="0"/>
              <a:t>/Na</a:t>
            </a:r>
            <a:r>
              <a:rPr lang="en-US" sz="2000" baseline="-25000" dirty="0"/>
              <a:t>2</a:t>
            </a:r>
            <a:r>
              <a:rPr lang="en-US" sz="2000" dirty="0"/>
              <a:t>O increasing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2502</Words>
  <Application>Microsoft Office PowerPoint</Application>
  <PresentationFormat>Widescreen</PresentationFormat>
  <Paragraphs>350</Paragraphs>
  <Slides>53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Frutiger-Black</vt:lpstr>
      <vt:lpstr>Frutiger-Italic</vt:lpstr>
      <vt:lpstr>Frutiger-Roman</vt:lpstr>
      <vt:lpstr>Helvetica</vt:lpstr>
      <vt:lpstr>IUGSRoman</vt:lpstr>
      <vt:lpstr>Monotype Sorts</vt:lpstr>
      <vt:lpstr>Times</vt:lpstr>
      <vt:lpstr>Times New Roman</vt:lpstr>
      <vt:lpstr>Times-Bold</vt:lpstr>
      <vt:lpstr>Times-BoldItalic</vt:lpstr>
      <vt:lpstr>Times-Roman</vt:lpstr>
      <vt:lpstr>Wingdings</vt:lpstr>
      <vt:lpstr>Office Theme</vt:lpstr>
      <vt:lpstr>Dr. Mohammed Zrary</vt:lpstr>
      <vt:lpstr>Igneous Rock Classification</vt:lpstr>
      <vt:lpstr>Igneous Rock Classification</vt:lpstr>
      <vt:lpstr>Igneous Rock Classification</vt:lpstr>
      <vt:lpstr>Igneous rock Classification</vt:lpstr>
      <vt:lpstr>II- Chemical Classifications</vt:lpstr>
      <vt:lpstr>II- Chemical Classifications</vt:lpstr>
      <vt:lpstr>II- Chemical Classifications</vt:lpstr>
      <vt:lpstr>PowerPoint Presentation</vt:lpstr>
      <vt:lpstr>II- Chemical Classifications</vt:lpstr>
      <vt:lpstr>II- Chemical Classifications</vt:lpstr>
      <vt:lpstr>PowerPoint Presentation</vt:lpstr>
      <vt:lpstr>2- Alumina saturation</vt:lpstr>
      <vt:lpstr>PowerPoint Presentation</vt:lpstr>
      <vt:lpstr>3- Silica content  SiO2</vt:lpstr>
      <vt:lpstr>3- Silica content  SiO2</vt:lpstr>
      <vt:lpstr>PowerPoint Presentation</vt:lpstr>
      <vt:lpstr>CIPW Norm  Normative and Modal analysis </vt:lpstr>
      <vt:lpstr>CIPW Norm  Normative and Modal analysis </vt:lpstr>
      <vt:lpstr>III-Mineralogical Classification </vt:lpstr>
      <vt:lpstr>III-Mineralogical Classification </vt:lpstr>
      <vt:lpstr>III-Mineralogical Classification</vt:lpstr>
      <vt:lpstr>III-Mineralogical Classification </vt:lpstr>
      <vt:lpstr>2-Mineralogical and Modal Composition</vt:lpstr>
      <vt:lpstr>PowerPoint Presentation</vt:lpstr>
      <vt:lpstr>PowerPoint Presentation</vt:lpstr>
      <vt:lpstr>PowerPoint Presentation</vt:lpstr>
      <vt:lpstr>PowerPoint Presentation</vt:lpstr>
      <vt:lpstr>Classification of Igneous Rocks</vt:lpstr>
      <vt:lpstr>Classification of Igneous Rocks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2-Mineralogical and Modal Composition</vt:lpstr>
      <vt:lpstr>E- Undersaturated (feldspathoid) rocks</vt:lpstr>
      <vt:lpstr>PowerPoint Presentation</vt:lpstr>
      <vt:lpstr>E- Undersaturated (feldspathoid) rocks</vt:lpstr>
      <vt:lpstr>E- Undersaturated (feldspathoid) rocks</vt:lpstr>
      <vt:lpstr>F- Glassy Igneous Rocks</vt:lpstr>
      <vt:lpstr>Classification of Igneous Rocks Pyroclastic rocks</vt:lpstr>
      <vt:lpstr>Classification of Igneous Rocks Pyroclastic rocks</vt:lpstr>
      <vt:lpstr>Classification of Igneous Rocks  Pyroclastic rocks</vt:lpstr>
      <vt:lpstr>PowerPoint Presentation</vt:lpstr>
      <vt:lpstr>What's your question?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Mohammed Majeed Zrary</dc:title>
  <dc:creator>Mohammed Zrary</dc:creator>
  <cp:lastModifiedBy>Mohammed Zrary</cp:lastModifiedBy>
  <cp:revision>78</cp:revision>
  <cp:lastPrinted>2023-02-05T18:25:28Z</cp:lastPrinted>
  <dcterms:created xsi:type="dcterms:W3CDTF">2022-06-05T11:54:31Z</dcterms:created>
  <dcterms:modified xsi:type="dcterms:W3CDTF">2023-04-28T19:26:51Z</dcterms:modified>
</cp:coreProperties>
</file>