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47" r:id="rId2"/>
    <p:sldId id="257" r:id="rId3"/>
    <p:sldId id="449" r:id="rId4"/>
    <p:sldId id="260" r:id="rId5"/>
    <p:sldId id="443" r:id="rId6"/>
    <p:sldId id="448" r:id="rId7"/>
    <p:sldId id="259" r:id="rId8"/>
    <p:sldId id="261" r:id="rId9"/>
    <p:sldId id="262" r:id="rId10"/>
    <p:sldId id="282" r:id="rId11"/>
    <p:sldId id="543" r:id="rId12"/>
    <p:sldId id="263" r:id="rId13"/>
    <p:sldId id="544" r:id="rId14"/>
    <p:sldId id="264" r:id="rId15"/>
    <p:sldId id="365" r:id="rId16"/>
    <p:sldId id="280" r:id="rId17"/>
    <p:sldId id="446" r:id="rId18"/>
    <p:sldId id="452" r:id="rId19"/>
    <p:sldId id="281" r:id="rId20"/>
    <p:sldId id="471" r:id="rId21"/>
    <p:sldId id="484" r:id="rId22"/>
    <p:sldId id="483" r:id="rId23"/>
    <p:sldId id="482" r:id="rId24"/>
    <p:sldId id="461" r:id="rId25"/>
    <p:sldId id="481" r:id="rId26"/>
    <p:sldId id="286" r:id="rId27"/>
    <p:sldId id="287" r:id="rId28"/>
    <p:sldId id="288" r:id="rId29"/>
    <p:sldId id="537"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89712" autoAdjust="0"/>
  </p:normalViewPr>
  <p:slideViewPr>
    <p:cSldViewPr snapToGrid="0">
      <p:cViewPr varScale="1">
        <p:scale>
          <a:sx n="58" d="100"/>
          <a:sy n="58" d="100"/>
        </p:scale>
        <p:origin x="1206" y="66"/>
      </p:cViewPr>
      <p:guideLst/>
    </p:cSldViewPr>
  </p:slideViewPr>
  <p:outlineViewPr>
    <p:cViewPr>
      <p:scale>
        <a:sx n="33" d="100"/>
        <a:sy n="33" d="100"/>
      </p:scale>
      <p:origin x="0" y="-412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4F2B18C-931B-46E6-86B7-2CFB13BD7CBF}" type="datetimeFigureOut">
              <a:rPr lang="en-US" smtClean="0"/>
              <a:t>5/28/2024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109A321-255D-4AD1-8F8E-DD40E11E0B7E}" type="slidenum">
              <a:rPr lang="en-US" smtClean="0"/>
              <a:t>‹#›</a:t>
            </a:fld>
            <a:endParaRPr lang="en-US"/>
          </a:p>
        </p:txBody>
      </p:sp>
    </p:spTree>
    <p:extLst>
      <p:ext uri="{BB962C8B-B14F-4D97-AF65-F5344CB8AC3E}">
        <p14:creationId xmlns:p14="http://schemas.microsoft.com/office/powerpoint/2010/main" val="385792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dictionary.cambridge.org/dictionary/english/rectangle" TargetMode="External"/><Relationship Id="rId3" Type="http://schemas.openxmlformats.org/officeDocument/2006/relationships/hyperlink" Target="https://dictionary.cambridge.org/dictionary/english/pattern" TargetMode="External"/><Relationship Id="rId7" Type="http://schemas.openxmlformats.org/officeDocument/2006/relationships/hyperlink" Target="https://dictionary.cambridge.org/dictionary/english/triangl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dictionary.cambridge.org/dictionary/english/square" TargetMode="External"/><Relationship Id="rId5" Type="http://schemas.openxmlformats.org/officeDocument/2006/relationships/hyperlink" Target="https://dictionary.cambridge.org/dictionary/english/shape" TargetMode="External"/><Relationship Id="rId4" Type="http://schemas.openxmlformats.org/officeDocument/2006/relationships/hyperlink" Target="https://dictionary.cambridge.org/dictionary/english/arrange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a:prstGeom prst="rect">
            <a:avLst/>
          </a:prstGeom>
          <a:noFill/>
          <a:ln w="12700">
            <a:solidFill>
              <a:prstClr val="black"/>
            </a:solidFill>
          </a:ln>
        </p:spPr>
      </p:sp>
      <p:sp>
        <p:nvSpPr>
          <p:cNvPr id="3" name="Notes Placeholder 2"/>
          <p:cNvSpPr>
            <a:spLocks noGrp="1"/>
          </p:cNvSpPr>
          <p:nvPr>
            <p:ph type="body" idx="1"/>
          </p:nvPr>
        </p:nvSpPr>
        <p:spPr>
          <a:xfrm>
            <a:off x="731520" y="4620577"/>
            <a:ext cx="5852160" cy="3780473"/>
          </a:xfrm>
          <a:prstGeom prst="rect">
            <a:avLst/>
          </a:prstGeom>
        </p:spPr>
        <p:txBody>
          <a:bodyPr/>
          <a:lstStyle/>
          <a:p>
            <a:pPr marL="241653" indent="-241653">
              <a:buAutoNum type="arabicPeriod"/>
            </a:pPr>
            <a:r>
              <a:rPr lang="en-US" dirty="0">
                <a:solidFill>
                  <a:srgbClr val="262626"/>
                </a:solidFill>
                <a:effectLst/>
                <a:latin typeface="-apple-system"/>
              </a:rPr>
              <a:t>A geometric pattern or arrangement is made up of shapes such as squares, triangles, or</a:t>
            </a:r>
          </a:p>
          <a:p>
            <a:pPr marL="241653" indent="-241653">
              <a:buAutoNum type="arabicPeriod"/>
            </a:pPr>
            <a:r>
              <a:rPr lang="en-US" b="1" i="0" dirty="0">
                <a:solidFill>
                  <a:schemeClr val="bg2"/>
                </a:solidFill>
                <a:effectLst/>
                <a:latin typeface="Arial" panose="020B0604020202020204" pitchFamily="34" charset="0"/>
              </a:rPr>
              <a:t>A geometric </a:t>
            </a:r>
            <a:r>
              <a:rPr lang="en-US" b="1" i="0" u="none" strike="noStrike" dirty="0">
                <a:solidFill>
                  <a:schemeClr val="bg2"/>
                </a:solidFill>
                <a:effectLst/>
                <a:latin typeface="Arial" panose="020B0604020202020204" pitchFamily="34" charset="0"/>
                <a:hlinkClick r:id="rId3" tooltip="pattern">
                  <a:extLst>
                    <a:ext uri="{A12FA001-AC4F-418D-AE19-62706E023703}">
                      <ahyp:hlinkClr xmlns:ahyp="http://schemas.microsoft.com/office/drawing/2018/hyperlinkcolor" val="tx"/>
                    </a:ext>
                  </a:extLst>
                </a:hlinkClick>
              </a:rPr>
              <a:t>pattern</a:t>
            </a:r>
            <a:r>
              <a:rPr lang="en-US" b="1" i="0" dirty="0">
                <a:solidFill>
                  <a:schemeClr val="bg2"/>
                </a:solidFill>
                <a:effectLst/>
                <a:latin typeface="Arial" panose="020B0604020202020204" pitchFamily="34" charset="0"/>
              </a:rPr>
              <a:t> or </a:t>
            </a:r>
            <a:r>
              <a:rPr lang="en-US" b="1" i="0" u="none" strike="noStrike" dirty="0">
                <a:solidFill>
                  <a:schemeClr val="bg2"/>
                </a:solidFill>
                <a:effectLst/>
                <a:latin typeface="Arial" panose="020B0604020202020204" pitchFamily="34" charset="0"/>
                <a:hlinkClick r:id="rId4" tooltip="arrangement">
                  <a:extLst>
                    <a:ext uri="{A12FA001-AC4F-418D-AE19-62706E023703}">
                      <ahyp:hlinkClr xmlns:ahyp="http://schemas.microsoft.com/office/drawing/2018/hyperlinkcolor" val="tx"/>
                    </a:ext>
                  </a:extLst>
                </a:hlinkClick>
              </a:rPr>
              <a:t>arrangement</a:t>
            </a:r>
            <a:r>
              <a:rPr lang="en-US" b="1" i="0" dirty="0">
                <a:solidFill>
                  <a:schemeClr val="bg2"/>
                </a:solidFill>
                <a:effectLst/>
                <a:latin typeface="Arial" panose="020B0604020202020204" pitchFamily="34" charset="0"/>
              </a:rPr>
              <a:t> is made up of </a:t>
            </a:r>
            <a:r>
              <a:rPr lang="en-US" b="1" i="0" u="none" strike="noStrike" dirty="0">
                <a:solidFill>
                  <a:schemeClr val="bg2"/>
                </a:solidFill>
                <a:effectLst/>
                <a:latin typeface="Arial" panose="020B0604020202020204" pitchFamily="34" charset="0"/>
                <a:hlinkClick r:id="rId5" tooltip="shapes">
                  <a:extLst>
                    <a:ext uri="{A12FA001-AC4F-418D-AE19-62706E023703}">
                      <ahyp:hlinkClr xmlns:ahyp="http://schemas.microsoft.com/office/drawing/2018/hyperlinkcolor" val="tx"/>
                    </a:ext>
                  </a:extLst>
                </a:hlinkClick>
              </a:rPr>
              <a:t>shapes</a:t>
            </a:r>
            <a:r>
              <a:rPr lang="en-US" b="1" i="0" dirty="0">
                <a:solidFill>
                  <a:schemeClr val="bg2"/>
                </a:solidFill>
                <a:effectLst/>
                <a:latin typeface="Arial" panose="020B0604020202020204" pitchFamily="34" charset="0"/>
              </a:rPr>
              <a:t> such as </a:t>
            </a:r>
            <a:r>
              <a:rPr lang="en-US" b="1" i="0" u="none" strike="noStrike" dirty="0">
                <a:solidFill>
                  <a:schemeClr val="bg2"/>
                </a:solidFill>
                <a:effectLst/>
                <a:latin typeface="Arial" panose="020B0604020202020204" pitchFamily="34" charset="0"/>
                <a:hlinkClick r:id="rId6" tooltip="squares">
                  <a:extLst>
                    <a:ext uri="{A12FA001-AC4F-418D-AE19-62706E023703}">
                      <ahyp:hlinkClr xmlns:ahyp="http://schemas.microsoft.com/office/drawing/2018/hyperlinkcolor" val="tx"/>
                    </a:ext>
                  </a:extLst>
                </a:hlinkClick>
              </a:rPr>
              <a:t>squares</a:t>
            </a:r>
            <a:r>
              <a:rPr lang="en-US" b="1" i="0" dirty="0">
                <a:solidFill>
                  <a:schemeClr val="bg2"/>
                </a:solidFill>
                <a:effectLst/>
                <a:latin typeface="Arial" panose="020B0604020202020204" pitchFamily="34" charset="0"/>
              </a:rPr>
              <a:t>, </a:t>
            </a:r>
            <a:r>
              <a:rPr lang="en-US" b="1" i="0" u="none" strike="noStrike" dirty="0">
                <a:solidFill>
                  <a:schemeClr val="bg2"/>
                </a:solidFill>
                <a:effectLst/>
                <a:latin typeface="Arial" panose="020B0604020202020204" pitchFamily="34" charset="0"/>
                <a:hlinkClick r:id="rId7" tooltip="triangles">
                  <a:extLst>
                    <a:ext uri="{A12FA001-AC4F-418D-AE19-62706E023703}">
                      <ahyp:hlinkClr xmlns:ahyp="http://schemas.microsoft.com/office/drawing/2018/hyperlinkcolor" val="tx"/>
                    </a:ext>
                  </a:extLst>
                </a:hlinkClick>
              </a:rPr>
              <a:t>triangles</a:t>
            </a:r>
            <a:r>
              <a:rPr lang="en-US" b="1" i="0" dirty="0">
                <a:solidFill>
                  <a:schemeClr val="bg2"/>
                </a:solidFill>
                <a:effectLst/>
                <a:latin typeface="Arial" panose="020B0604020202020204" pitchFamily="34" charset="0"/>
              </a:rPr>
              <a:t>, or </a:t>
            </a:r>
            <a:r>
              <a:rPr lang="en-US" b="1" i="0" u="none" strike="noStrike" dirty="0">
                <a:solidFill>
                  <a:schemeClr val="bg2"/>
                </a:solidFill>
                <a:effectLst/>
                <a:latin typeface="Arial" panose="020B0604020202020204" pitchFamily="34" charset="0"/>
                <a:hlinkClick r:id="rId8" tooltip="rectangles">
                  <a:extLst>
                    <a:ext uri="{A12FA001-AC4F-418D-AE19-62706E023703}">
                      <ahyp:hlinkClr xmlns:ahyp="http://schemas.microsoft.com/office/drawing/2018/hyperlinkcolor" val="tx"/>
                    </a:ext>
                  </a:extLst>
                </a:hlinkClick>
              </a:rPr>
              <a:t>rectangles</a:t>
            </a:r>
            <a:r>
              <a:rPr lang="en-US" b="1" i="0" dirty="0">
                <a:solidFill>
                  <a:schemeClr val="bg2"/>
                </a:solidFill>
                <a:effectLst/>
                <a:latin typeface="Arial" panose="020B0604020202020204" pitchFamily="34" charset="0"/>
              </a:rPr>
              <a:t>:</a:t>
            </a:r>
          </a:p>
          <a:p>
            <a:pPr marL="241653" indent="-241653">
              <a:buAutoNum type="arabicPeriod"/>
            </a:pPr>
            <a:endParaRPr lang="en-US" b="1" i="0" dirty="0">
              <a:solidFill>
                <a:schemeClr val="bg2"/>
              </a:solidFill>
              <a:effectLst/>
              <a:latin typeface="Arial" panose="020B0604020202020204" pitchFamily="34" charset="0"/>
            </a:endParaRPr>
          </a:p>
          <a:p>
            <a:pPr algn="l"/>
            <a:r>
              <a:rPr lang="en-US" sz="1900" dirty="0">
                <a:solidFill>
                  <a:srgbClr val="191919"/>
                </a:solidFill>
                <a:latin typeface="Times-Roman"/>
              </a:rPr>
              <a:t>The texture of a rock is a result of various processes that controlled the rock’s genesis and, along with mineralogy and chemical composition, provides information that we may use to interpret the rock’s origin and history</a:t>
            </a:r>
            <a:r>
              <a:rPr lang="en-US" sz="1900">
                <a:solidFill>
                  <a:srgbClr val="191919"/>
                </a:solidFill>
                <a:latin typeface="Times-Roman"/>
              </a:rPr>
              <a:t>. </a:t>
            </a:r>
          </a:p>
          <a:p>
            <a:pPr algn="l"/>
            <a:r>
              <a:rPr lang="en-US" sz="1900">
                <a:solidFill>
                  <a:srgbClr val="191919"/>
                </a:solidFill>
                <a:latin typeface="Times-Roman"/>
              </a:rPr>
              <a:t>It </a:t>
            </a:r>
            <a:r>
              <a:rPr lang="en-US" sz="1900" dirty="0">
                <a:solidFill>
                  <a:srgbClr val="191919"/>
                </a:solidFill>
                <a:latin typeface="Times-Roman"/>
              </a:rPr>
              <a:t>is thus important for us to be able to </a:t>
            </a:r>
            <a:r>
              <a:rPr lang="en-US" sz="1900">
                <a:solidFill>
                  <a:srgbClr val="191919"/>
                </a:solidFill>
                <a:latin typeface="Times-Roman"/>
              </a:rPr>
              <a:t>recognize and describe </a:t>
            </a:r>
            <a:r>
              <a:rPr lang="en-US" sz="1900" dirty="0">
                <a:solidFill>
                  <a:srgbClr val="191919"/>
                </a:solidFill>
                <a:latin typeface="Times-Roman"/>
              </a:rPr>
              <a:t>the textures of a rock and to understand how they are developed.</a:t>
            </a:r>
            <a:endParaRPr lang="en-US" dirty="0">
              <a:solidFill>
                <a:schemeClr val="bg2"/>
              </a:solidFill>
            </a:endParaRPr>
          </a:p>
        </p:txBody>
      </p:sp>
    </p:spTree>
    <p:extLst>
      <p:ext uri="{BB962C8B-B14F-4D97-AF65-F5344CB8AC3E}">
        <p14:creationId xmlns:p14="http://schemas.microsoft.com/office/powerpoint/2010/main" val="370093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arial" panose="020B0604020202020204" pitchFamily="34" charset="0"/>
              </a:rPr>
              <a:t>The "snowflakes" in snowflake obsidian are </a:t>
            </a:r>
            <a:r>
              <a:rPr lang="en-US" b="1" i="0" dirty="0">
                <a:solidFill>
                  <a:srgbClr val="202124"/>
                </a:solidFill>
                <a:effectLst/>
                <a:latin typeface="arial" panose="020B0604020202020204" pitchFamily="34" charset="0"/>
              </a:rPr>
              <a:t>quartz crystals</a:t>
            </a:r>
            <a:r>
              <a:rPr lang="en-US" b="0" i="0" dirty="0">
                <a:solidFill>
                  <a:srgbClr val="202124"/>
                </a:solidFill>
                <a:effectLst/>
                <a:latin typeface="arial" panose="020B0604020202020204" pitchFamily="34" charset="0"/>
              </a:rPr>
              <a:t> that have formed through devitrification of the original obsidian. </a:t>
            </a:r>
            <a:r>
              <a:rPr lang="en-US" b="0" i="0">
                <a:solidFill>
                  <a:srgbClr val="202124"/>
                </a:solidFill>
                <a:effectLst/>
                <a:latin typeface="arial" panose="020B0604020202020204" pitchFamily="34" charset="0"/>
              </a:rPr>
              <a:t>The crystals that develop through devitrification cause obsidian to lose its conchoidal fracture and glassy texture.</a:t>
            </a:r>
            <a:endParaRPr lang="en-US"/>
          </a:p>
        </p:txBody>
      </p:sp>
      <p:sp>
        <p:nvSpPr>
          <p:cNvPr id="4" name="Slide Number Placeholder 3"/>
          <p:cNvSpPr>
            <a:spLocks noGrp="1"/>
          </p:cNvSpPr>
          <p:nvPr>
            <p:ph type="sldNum" sz="quarter" idx="5"/>
          </p:nvPr>
        </p:nvSpPr>
        <p:spPr/>
        <p:txBody>
          <a:bodyPr/>
          <a:lstStyle/>
          <a:p>
            <a:fld id="{8109A321-255D-4AD1-8F8E-DD40E11E0B7E}" type="slidenum">
              <a:rPr lang="en-US" smtClean="0"/>
              <a:t>23</a:t>
            </a:fld>
            <a:endParaRPr lang="en-US"/>
          </a:p>
        </p:txBody>
      </p:sp>
    </p:spTree>
    <p:extLst>
      <p:ext uri="{BB962C8B-B14F-4D97-AF65-F5344CB8AC3E}">
        <p14:creationId xmlns:p14="http://schemas.microsoft.com/office/powerpoint/2010/main" val="107770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Surface energy of the faces </a:t>
            </a:r>
          </a:p>
          <a:p>
            <a:r>
              <a:rPr lang="en-US" dirty="0"/>
              <a:t>Diffusion rate </a:t>
            </a:r>
          </a:p>
          <a:p>
            <a:r>
              <a:rPr lang="en-US" dirty="0"/>
              <a:t>If cooling rate is constant, the largest crystals will usually be those with the most plentiful or </a:t>
            </a:r>
            <a:r>
              <a:rPr lang="en-US" dirty="0" err="1"/>
              <a:t>fastestdiffusing</a:t>
            </a:r>
            <a:r>
              <a:rPr lang="en-US" dirty="0"/>
              <a:t> components </a:t>
            </a:r>
          </a:p>
          <a:p>
            <a:r>
              <a:rPr lang="en-US" dirty="0"/>
              <a:t>Diffusion rate of a chemical species is faster at higher temperature, and in lower viscosity</a:t>
            </a:r>
          </a:p>
          <a:p>
            <a:r>
              <a:rPr lang="en-US" dirty="0"/>
              <a:t>Small ions with low charge diffuse better than large polymerized complexes</a:t>
            </a:r>
          </a:p>
          <a:p>
            <a:endParaRPr lang="en-US" dirty="0"/>
          </a:p>
          <a:p>
            <a:r>
              <a:rPr lang="en-US" dirty="0" err="1"/>
              <a:t>Microtextures</a:t>
            </a:r>
            <a:r>
              <a:rPr lang="en-US" dirty="0"/>
              <a:t> of Igneous and Metamorphic Rocks  1986 J. P. Bard (auth.) ((41))</a:t>
            </a:r>
          </a:p>
          <a:p>
            <a:pPr algn="l"/>
            <a:r>
              <a:rPr lang="en-US" sz="1800" b="0" i="0" u="none" strike="noStrike" baseline="0" dirty="0">
                <a:latin typeface="Times-Roman"/>
              </a:rPr>
              <a:t>3- The existence of volatile constituents not only lowers the melting point of hydrated magmas, but also causes a retrograde boiling towards the end of crystallization, which </a:t>
            </a:r>
            <a:r>
              <a:rPr lang="en-US" sz="1800" b="0" i="0" u="none" strike="noStrike" baseline="0" dirty="0" err="1">
                <a:latin typeface="Times-Roman"/>
              </a:rPr>
              <a:t>vaporises</a:t>
            </a:r>
            <a:r>
              <a:rPr lang="en-US" sz="1800" b="0" i="0" u="none" strike="noStrike" baseline="0" dirty="0">
                <a:latin typeface="Times-Roman"/>
              </a:rPr>
              <a:t> the rest of the residual liquids and frees the dissolved fluid phase, thus separating it. The composition of this phase affects the development and size of some</a:t>
            </a:r>
          </a:p>
          <a:p>
            <a:pPr algn="l"/>
            <a:endParaRPr lang="en-US" sz="1800" b="0" i="0" u="none" strike="noStrike" baseline="0" dirty="0">
              <a:latin typeface="Times-Roman"/>
            </a:endParaRPr>
          </a:p>
          <a:p>
            <a:pPr algn="l"/>
            <a:r>
              <a:rPr lang="en-US" sz="1800" b="0" i="0" u="none" strike="noStrike" baseline="0" dirty="0">
                <a:latin typeface="Times-Roman"/>
              </a:rPr>
              <a:t>Vernon</a:t>
            </a:r>
          </a:p>
          <a:p>
            <a:pPr algn="l"/>
            <a:r>
              <a:rPr lang="en-US" sz="1800" b="0" i="0" u="none" strike="noStrike" baseline="0" dirty="0">
                <a:solidFill>
                  <a:srgbClr val="1457D4"/>
                </a:solidFill>
                <a:latin typeface="AdvOTfe647870.B"/>
              </a:rPr>
              <a:t>3.5.10 </a:t>
            </a:r>
            <a:r>
              <a:rPr lang="en-US" sz="1800" b="0" i="0" u="none" strike="noStrike" baseline="0" dirty="0" err="1">
                <a:solidFill>
                  <a:srgbClr val="1457D4"/>
                </a:solidFill>
                <a:latin typeface="AdvOTfe647870.B"/>
              </a:rPr>
              <a:t>Aplites</a:t>
            </a:r>
            <a:endParaRPr lang="en-US" sz="1800" b="0" i="0" u="none" strike="noStrike" baseline="0" dirty="0">
              <a:solidFill>
                <a:srgbClr val="1457D4"/>
              </a:solidFill>
              <a:latin typeface="AdvOTfe647870.B"/>
            </a:endParaRPr>
          </a:p>
          <a:p>
            <a:pPr algn="l"/>
            <a:r>
              <a:rPr lang="en-US" sz="1800" b="0" i="0" u="none" strike="noStrike" baseline="0" dirty="0">
                <a:solidFill>
                  <a:srgbClr val="000000"/>
                </a:solidFill>
                <a:latin typeface="AdvTT5843c571"/>
              </a:rPr>
              <a:t>The common occurrence of </a:t>
            </a:r>
            <a:r>
              <a:rPr lang="en-US" sz="1800" b="0" i="0" u="none" strike="noStrike" baseline="0" dirty="0">
                <a:solidFill>
                  <a:srgbClr val="000000"/>
                </a:solidFill>
                <a:latin typeface="AdvTT5843c571+fb"/>
              </a:rPr>
              <a:t>fi</a:t>
            </a:r>
            <a:r>
              <a:rPr lang="en-US" sz="1800" b="0" i="0" u="none" strike="noStrike" baseline="0" dirty="0">
                <a:solidFill>
                  <a:srgbClr val="000000"/>
                </a:solidFill>
                <a:latin typeface="AdvTT5843c571"/>
              </a:rPr>
              <a:t>ne-grained </a:t>
            </a:r>
            <a:r>
              <a:rPr lang="en-US" sz="1800" b="0" i="0" u="none" strike="noStrike" baseline="0" dirty="0" err="1">
                <a:solidFill>
                  <a:srgbClr val="000000"/>
                </a:solidFill>
                <a:latin typeface="AdvTTf90d833a.I"/>
              </a:rPr>
              <a:t>aplites</a:t>
            </a:r>
            <a:r>
              <a:rPr lang="en-US" sz="1800" b="0" i="0" u="none" strike="noStrike" baseline="0" dirty="0">
                <a:solidFill>
                  <a:srgbClr val="000000"/>
                </a:solidFill>
                <a:latin typeface="AdvTTf90d833a.I"/>
              </a:rPr>
              <a:t> </a:t>
            </a:r>
            <a:r>
              <a:rPr lang="en-US" sz="1800" b="0" i="0" u="none" strike="noStrike" baseline="0" dirty="0">
                <a:solidFill>
                  <a:srgbClr val="000000"/>
                </a:solidFill>
                <a:latin typeface="AdvTT5843c571"/>
              </a:rPr>
              <a:t>(Fig. 3.48) adjacent to compositionally similar pegmatites suggests that both rock-types can crystallize simultaneously at the same temperature. The </a:t>
            </a:r>
            <a:r>
              <a:rPr lang="en-US" sz="1800" b="0" i="0" u="none" strike="noStrike" baseline="0" dirty="0" err="1">
                <a:solidFill>
                  <a:srgbClr val="000000"/>
                </a:solidFill>
                <a:latin typeface="AdvTT5843c571"/>
              </a:rPr>
              <a:t>aplites</a:t>
            </a:r>
            <a:r>
              <a:rPr lang="en-US" sz="1800" b="0" i="0" u="none" strike="noStrike" baseline="0" dirty="0">
                <a:solidFill>
                  <a:srgbClr val="000000"/>
                </a:solidFill>
                <a:latin typeface="AdvTT5843c571"/>
              </a:rPr>
              <a:t> may result from rapid loss of water and/or other volatile components, consequent on pressure release (</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pressure quenching</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 by fracturing, as suggested by Jahns &amp; Tuttle (1962). This would increase the proportion of O</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Si and O</a:t>
            </a:r>
            <a:r>
              <a:rPr lang="en-US" sz="1800" b="0" i="0" u="none" strike="noStrike" baseline="0" dirty="0">
                <a:solidFill>
                  <a:srgbClr val="000000"/>
                </a:solidFill>
                <a:latin typeface="AdvTT5843c571+20"/>
              </a:rPr>
              <a:t>–</a:t>
            </a:r>
            <a:r>
              <a:rPr lang="en-US" sz="1800" b="0" i="0" u="none" strike="noStrike" baseline="0" dirty="0">
                <a:solidFill>
                  <a:srgbClr val="000000"/>
                </a:solidFill>
                <a:latin typeface="AdvTT5843c571"/>
              </a:rPr>
              <a:t>Al bonding in the melt, and hence increase the formation of feldspar and quartz nuclei, resulting in larger </a:t>
            </a:r>
            <a:r>
              <a:rPr lang="en-US" sz="1800" b="0" i="0" u="none" strike="noStrike" baseline="0" dirty="0">
                <a:solidFill>
                  <a:srgbClr val="000000"/>
                </a:solidFill>
                <a:latin typeface="AdvTTf90d833a.I"/>
              </a:rPr>
              <a:t>N</a:t>
            </a:r>
            <a:r>
              <a:rPr lang="en-US" sz="1800" b="0" i="0" u="none" strike="noStrike" baseline="0" dirty="0">
                <a:solidFill>
                  <a:srgbClr val="000000"/>
                </a:solidFill>
                <a:latin typeface="AdvTT5843c571"/>
              </a:rPr>
              <a:t>/</a:t>
            </a:r>
            <a:r>
              <a:rPr lang="en-US" sz="1800" b="0" i="0" u="none" strike="noStrike" baseline="0" dirty="0">
                <a:solidFill>
                  <a:srgbClr val="000000"/>
                </a:solidFill>
                <a:latin typeface="AdvTTf90d833a.I"/>
              </a:rPr>
              <a:t>G</a:t>
            </a:r>
            <a:r>
              <a:rPr lang="en-US" sz="1800" b="0" i="0" u="none" strike="noStrike" baseline="0" dirty="0">
                <a:solidFill>
                  <a:srgbClr val="000000"/>
                </a:solidFill>
                <a:latin typeface="AdvTT5843c571"/>
              </a:rPr>
              <a:t>. However, a sudden drop in pressure (Webber et al., 1999) or extraction of boron from the melt by crystallization of tourmaline (Rockhold et al., 1987) can also produce conditions </a:t>
            </a:r>
            <a:r>
              <a:rPr lang="en-US" sz="1800" b="0" i="0" u="none" strike="noStrike" baseline="0" dirty="0" err="1">
                <a:solidFill>
                  <a:srgbClr val="000000"/>
                </a:solidFill>
                <a:latin typeface="AdvTT5843c571"/>
              </a:rPr>
              <a:t>favourable</a:t>
            </a:r>
            <a:r>
              <a:rPr lang="en-US" sz="1800" b="0" i="0" u="none" strike="noStrike" baseline="0" dirty="0">
                <a:solidFill>
                  <a:srgbClr val="000000"/>
                </a:solidFill>
                <a:latin typeface="AdvTT5843c571"/>
              </a:rPr>
              <a:t> for development of aplite. Presumably these factors also account for the </a:t>
            </a:r>
            <a:r>
              <a:rPr lang="en-US" sz="1800" b="0" i="0" u="none" strike="noStrike" baseline="0" dirty="0">
                <a:solidFill>
                  <a:srgbClr val="000000"/>
                </a:solidFill>
                <a:latin typeface="AdvTT5843c571+fb"/>
              </a:rPr>
              <a:t>fi</a:t>
            </a:r>
            <a:r>
              <a:rPr lang="en-US" sz="1800" b="0" i="0" u="none" strike="noStrike" baseline="0" dirty="0">
                <a:solidFill>
                  <a:srgbClr val="000000"/>
                </a:solidFill>
                <a:latin typeface="AdvTT5843c571"/>
              </a:rPr>
              <a:t>ne grain size of the groundmass in microgranite dykes formed by rapid cooling at high crustal levels.</a:t>
            </a:r>
            <a:endParaRPr lang="en-US" dirty="0"/>
          </a:p>
        </p:txBody>
      </p:sp>
      <p:sp>
        <p:nvSpPr>
          <p:cNvPr id="4" name="Slide Number Placeholder 3"/>
          <p:cNvSpPr>
            <a:spLocks noGrp="1"/>
          </p:cNvSpPr>
          <p:nvPr>
            <p:ph type="sldNum" sz="quarter" idx="5"/>
          </p:nvPr>
        </p:nvSpPr>
        <p:spPr/>
        <p:txBody>
          <a:bodyPr/>
          <a:lstStyle/>
          <a:p>
            <a:fld id="{8109A321-255D-4AD1-8F8E-DD40E11E0B7E}" type="slidenum">
              <a:rPr lang="en-US" smtClean="0"/>
              <a:t>26</a:t>
            </a:fld>
            <a:endParaRPr lang="en-US"/>
          </a:p>
        </p:txBody>
      </p:sp>
    </p:spTree>
    <p:extLst>
      <p:ext uri="{BB962C8B-B14F-4D97-AF65-F5344CB8AC3E}">
        <p14:creationId xmlns:p14="http://schemas.microsoft.com/office/powerpoint/2010/main" val="201696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BCC0-051F-A941-0809-19F12EC728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14F435-1643-CB14-59FF-A1B0E74E2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345335-7FAC-F8BE-B8CB-9242230B984C}"/>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0EBD6546-4354-258E-D88D-5DEA7F61A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07F74D-0FF4-5DB5-2336-794F9F7C35E0}"/>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53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9618-CF96-E4B5-7A6E-ACE04A3132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B1CC4A-7FF0-D796-40C4-90F8D683D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6A7BE-9DE1-E7A9-F394-068F71F0E36C}"/>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7EEF0299-E611-A0E9-0A65-D3E0E474E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4C8D9-13B5-F454-BD3C-D5E8FE472319}"/>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29498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CCF7E6-C8D7-A79C-CBC5-CBFEF5F467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AF4A0A-5269-DBFE-68B6-6988C61F02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21162-DB68-C9CB-829B-2022464ACFE3}"/>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F3E77766-655C-3040-CF54-0C5A419CC0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29F03-D3BA-B483-B930-C287E13CAD01}"/>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28620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0F25-7C5E-FD48-D6F8-60E6042B4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B3DC5D-EF1F-BEF5-7960-9761606D39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CF6F2-E6E1-C0EF-D5B1-A77EE589FD36}"/>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6BE0A3EA-0184-1DA1-BA82-B7DDC14C8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62D360-578A-9B93-21CC-64560F506BC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168492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6C71-ABE1-2F0F-A1FE-BFB9E788A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32FF4A-3400-E4D5-E064-9EAEA310BA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365CA-8629-3F03-523B-95832F06D6AB}"/>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17F26A3E-0788-8AC4-EC6F-AEDEAB61C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1D464-E86C-2B5E-5F84-B883535C107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419588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F4F9D-2D14-5E31-0A0E-5A7F2EFC8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1D3DF-265A-3B2E-AE2C-0BFFE9EFD0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E162F-1C00-2E70-622F-20C51D9545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367339-B9D0-ED3B-59A4-AA9AF2C23FDC}"/>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6" name="Footer Placeholder 5">
            <a:extLst>
              <a:ext uri="{FF2B5EF4-FFF2-40B4-BE49-F238E27FC236}">
                <a16:creationId xmlns:a16="http://schemas.microsoft.com/office/drawing/2014/main" id="{48EFB939-61CE-4620-18A6-A17B989D3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06D95-DE8A-9ECF-49FA-79F14F984077}"/>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135407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DD1C1-66CB-595D-DE75-4BAA73B36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EA3C3E-3BB4-472D-45E5-2E3856FC8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387801-77FE-0B14-1DF2-E4AD62463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AEB9FE-2497-AA28-8749-4368C84F8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DA9871-AA45-440E-DE72-621426BEC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FF68B3-A51F-D859-5BD4-C35E6F015474}"/>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8" name="Footer Placeholder 7">
            <a:extLst>
              <a:ext uri="{FF2B5EF4-FFF2-40B4-BE49-F238E27FC236}">
                <a16:creationId xmlns:a16="http://schemas.microsoft.com/office/drawing/2014/main" id="{68F8659F-F51F-457A-5F6D-435E3A35F0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C29A04-58DE-F5A0-5CC6-E732C0BA4568}"/>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3267571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34226-154E-49F4-DD13-2CA0410882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0672AF-9B4C-ED7B-DC04-4EFEAE50A741}"/>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4" name="Footer Placeholder 3">
            <a:extLst>
              <a:ext uri="{FF2B5EF4-FFF2-40B4-BE49-F238E27FC236}">
                <a16:creationId xmlns:a16="http://schemas.microsoft.com/office/drawing/2014/main" id="{6CB546A4-BE36-DE7E-273C-46A4B1F15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AC8CA1-1CF7-C2B9-4682-71EE9DAD637E}"/>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747143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C4914B-B4F5-9760-94E7-4D846F0602D7}"/>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3" name="Footer Placeholder 2">
            <a:extLst>
              <a:ext uri="{FF2B5EF4-FFF2-40B4-BE49-F238E27FC236}">
                <a16:creationId xmlns:a16="http://schemas.microsoft.com/office/drawing/2014/main" id="{CE8F370B-5FB8-F91B-5F9E-6202856E4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E656C0-ED2F-5CA7-3580-1C8AD4F5A201}"/>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276025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6CD4A-255F-8BFC-4FDF-C01F9C051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7A5CC5-66DE-7894-D1A8-9328BA9A88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57B667-AC43-6841-B71D-BEB5C21DD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26257-67C6-424C-F58D-5C18F95E2F6D}"/>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6" name="Footer Placeholder 5">
            <a:extLst>
              <a:ext uri="{FF2B5EF4-FFF2-40B4-BE49-F238E27FC236}">
                <a16:creationId xmlns:a16="http://schemas.microsoft.com/office/drawing/2014/main" id="{01E4BB58-DDB6-049A-174E-6E3D31B68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8A66B-DDA0-AF94-B506-6BA0134355E4}"/>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325978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D612-0676-8A47-91F9-290B97594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3841A4-73AC-8D08-0BE3-27D3A31FE3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4B0BF0-78F5-666C-0389-367BCE0BC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2301-B8A9-8025-E26A-F856763A0113}"/>
              </a:ext>
            </a:extLst>
          </p:cNvPr>
          <p:cNvSpPr>
            <a:spLocks noGrp="1"/>
          </p:cNvSpPr>
          <p:nvPr>
            <p:ph type="dt" sz="half" idx="10"/>
          </p:nvPr>
        </p:nvSpPr>
        <p:spPr/>
        <p:txBody>
          <a:bodyPr/>
          <a:lstStyle/>
          <a:p>
            <a:fld id="{B13536DC-B2E8-48D2-B8D6-D6B76CBCCDF1}" type="datetimeFigureOut">
              <a:rPr lang="en-US" smtClean="0"/>
              <a:t>5/28/2024</a:t>
            </a:fld>
            <a:endParaRPr lang="en-US"/>
          </a:p>
        </p:txBody>
      </p:sp>
      <p:sp>
        <p:nvSpPr>
          <p:cNvPr id="6" name="Footer Placeholder 5">
            <a:extLst>
              <a:ext uri="{FF2B5EF4-FFF2-40B4-BE49-F238E27FC236}">
                <a16:creationId xmlns:a16="http://schemas.microsoft.com/office/drawing/2014/main" id="{A888BE14-E73C-93E9-F5EE-912172E31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30BAF-83E1-33C0-E087-4D3577321618}"/>
              </a:ext>
            </a:extLst>
          </p:cNvPr>
          <p:cNvSpPr>
            <a:spLocks noGrp="1"/>
          </p:cNvSpPr>
          <p:nvPr>
            <p:ph type="sldNum" sz="quarter" idx="12"/>
          </p:nvPr>
        </p:nvSpPr>
        <p:spPr/>
        <p:txBody>
          <a:bodyPr/>
          <a:lstStyle/>
          <a:p>
            <a:fld id="{E2D88115-2D42-469A-A035-07CF50B86607}" type="slidenum">
              <a:rPr lang="en-US" smtClean="0"/>
              <a:t>‹#›</a:t>
            </a:fld>
            <a:endParaRPr lang="en-US"/>
          </a:p>
        </p:txBody>
      </p:sp>
    </p:spTree>
    <p:extLst>
      <p:ext uri="{BB962C8B-B14F-4D97-AF65-F5344CB8AC3E}">
        <p14:creationId xmlns:p14="http://schemas.microsoft.com/office/powerpoint/2010/main" val="95541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2ADB38-DECF-E1E3-BAF0-28D5D9631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56EB87-DE5E-C823-A063-33FC619009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B2EF5-02E7-6C1D-3C7D-F2171BE3D8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536DC-B2E8-48D2-B8D6-D6B76CBCCDF1}" type="datetimeFigureOut">
              <a:rPr lang="en-US" smtClean="0"/>
              <a:t>5/28/2024</a:t>
            </a:fld>
            <a:endParaRPr lang="en-US"/>
          </a:p>
        </p:txBody>
      </p:sp>
      <p:sp>
        <p:nvSpPr>
          <p:cNvPr id="5" name="Footer Placeholder 4">
            <a:extLst>
              <a:ext uri="{FF2B5EF4-FFF2-40B4-BE49-F238E27FC236}">
                <a16:creationId xmlns:a16="http://schemas.microsoft.com/office/drawing/2014/main" id="{7F3AD97A-282E-AC3F-D425-5911D8802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F4FD30-3BA1-DAE9-3618-BA4B655ED4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88115-2D42-469A-A035-07CF50B86607}" type="slidenum">
              <a:rPr lang="en-US" smtClean="0"/>
              <a:t>‹#›</a:t>
            </a:fld>
            <a:endParaRPr lang="en-US"/>
          </a:p>
        </p:txBody>
      </p:sp>
    </p:spTree>
    <p:extLst>
      <p:ext uri="{BB962C8B-B14F-4D97-AF65-F5344CB8AC3E}">
        <p14:creationId xmlns:p14="http://schemas.microsoft.com/office/powerpoint/2010/main" val="3844318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gmatism.sw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ineral%20growth.sw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tangle 198"/>
          <p:cNvSpPr/>
          <p:nvPr/>
        </p:nvSpPr>
        <p:spPr>
          <a:xfrm>
            <a:off x="2663033" y="915516"/>
            <a:ext cx="6745287" cy="784830"/>
          </a:xfrm>
          <a:prstGeom prst="rect">
            <a:avLst/>
          </a:prstGeom>
        </p:spPr>
        <p:txBody>
          <a:bodyPr wrap="square">
            <a:spAutoFit/>
          </a:bodyPr>
          <a:lstStyle/>
          <a:p>
            <a:pPr algn="ctr" eaLnBrk="0" hangingPunct="0">
              <a:defRPr/>
            </a:pPr>
            <a:r>
              <a:rPr lang="en-US" sz="4500" b="1" dirty="0">
                <a:ln>
                  <a:solidFill>
                    <a:schemeClr val="tx1"/>
                  </a:solidFill>
                </a:ln>
              </a:rPr>
              <a:t>IGNEOUS PETROLOGY</a:t>
            </a:r>
          </a:p>
        </p:txBody>
      </p:sp>
      <p:sp>
        <p:nvSpPr>
          <p:cNvPr id="197" name="Rectangle 8">
            <a:extLst>
              <a:ext uri="{FF2B5EF4-FFF2-40B4-BE49-F238E27FC236}">
                <a16:creationId xmlns:a16="http://schemas.microsoft.com/office/drawing/2014/main" id="{D045D0BA-7014-4B5B-A2ED-C8D1638F159A}"/>
              </a:ext>
            </a:extLst>
          </p:cNvPr>
          <p:cNvSpPr>
            <a:spLocks noChangeArrowheads="1"/>
          </p:cNvSpPr>
          <p:nvPr/>
        </p:nvSpPr>
        <p:spPr bwMode="auto">
          <a:xfrm>
            <a:off x="614364" y="59228"/>
            <a:ext cx="4967288" cy="784225"/>
          </a:xfrm>
          <a:prstGeom prst="rect">
            <a:avLst/>
          </a:prstGeom>
          <a:noFill/>
          <a:ln>
            <a:noFill/>
          </a:ln>
          <a:effec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defRPr/>
            </a:pPr>
            <a:r>
              <a:rPr lang="en-US" altLang="en-US" sz="1500" dirty="0">
                <a:solidFill>
                  <a:srgbClr val="FF0000"/>
                </a:solidFill>
                <a:latin typeface="Times New Roman" panose="02020603050405020304" pitchFamily="18" charset="0"/>
                <a:cs typeface="Times New Roman" panose="02020603050405020304" pitchFamily="18" charset="0"/>
              </a:rPr>
              <a:t>Kurdistan Region- Iraq</a:t>
            </a:r>
          </a:p>
          <a:p>
            <a:pPr>
              <a:defRPr/>
            </a:pPr>
            <a:r>
              <a:rPr lang="en-US" alt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Ministry of Higher Education and Scientific Research</a:t>
            </a:r>
            <a:r>
              <a:rPr lang="en-US" altLang="en-US" sz="1500" dirty="0">
                <a:solidFill>
                  <a:srgbClr val="FF0000"/>
                </a:solidFill>
                <a:latin typeface="Times New Roman" panose="02020603050405020304" pitchFamily="18" charset="0"/>
                <a:cs typeface="Times New Roman" panose="02020603050405020304" pitchFamily="18" charset="0"/>
              </a:rPr>
              <a:t> </a:t>
            </a:r>
            <a:r>
              <a:rPr lang="en-US" altLang="en-US" sz="1500" dirty="0" err="1">
                <a:solidFill>
                  <a:srgbClr val="FF0000"/>
                </a:solidFill>
                <a:latin typeface="Times New Roman" panose="02020603050405020304" pitchFamily="18" charset="0"/>
                <a:cs typeface="Times New Roman" panose="02020603050405020304" pitchFamily="18" charset="0"/>
              </a:rPr>
              <a:t>Salahaddin</a:t>
            </a:r>
            <a:r>
              <a:rPr lang="en-US" altLang="en-US" sz="1500" dirty="0">
                <a:solidFill>
                  <a:srgbClr val="FF0000"/>
                </a:solidFill>
                <a:latin typeface="Times New Roman" panose="02020603050405020304" pitchFamily="18" charset="0"/>
                <a:cs typeface="Times New Roman" panose="02020603050405020304" pitchFamily="18" charset="0"/>
              </a:rPr>
              <a:t> University- Erbil</a:t>
            </a:r>
          </a:p>
        </p:txBody>
      </p:sp>
      <p:pic>
        <p:nvPicPr>
          <p:cNvPr id="198" name="Picture 2" descr="درووشمی_زانکۆی_سەلاحەدین_هەولێر">
            <a:extLst>
              <a:ext uri="{FF2B5EF4-FFF2-40B4-BE49-F238E27FC236}">
                <a16:creationId xmlns:a16="http://schemas.microsoft.com/office/drawing/2014/main" id="{C4A63654-5654-4AB4-8465-1B444C016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321" y="0"/>
            <a:ext cx="131762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Rectangle 3">
            <a:extLst>
              <a:ext uri="{FF2B5EF4-FFF2-40B4-BE49-F238E27FC236}">
                <a16:creationId xmlns:a16="http://schemas.microsoft.com/office/drawing/2014/main" id="{1A06FDAC-1222-48BF-95CD-A16DB9C2CA95}"/>
              </a:ext>
            </a:extLst>
          </p:cNvPr>
          <p:cNvSpPr txBox="1">
            <a:spLocks noChangeArrowheads="1"/>
          </p:cNvSpPr>
          <p:nvPr/>
        </p:nvSpPr>
        <p:spPr bwMode="auto">
          <a:xfrm>
            <a:off x="7788276" y="3741736"/>
            <a:ext cx="2859088" cy="1095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Department of Geology</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a:t>
            </a:r>
            <a:r>
              <a:rPr lang="en-US" altLang="en-US" sz="2000" baseline="30000" dirty="0">
                <a:solidFill>
                  <a:srgbClr val="C00000"/>
                </a:solidFill>
                <a:latin typeface="Times New Roman" panose="02020603050405020304" pitchFamily="18" charset="0"/>
                <a:cs typeface="Times New Roman" panose="02020603050405020304" pitchFamily="18" charset="0"/>
              </a:rPr>
              <a:t>nd</a:t>
            </a:r>
            <a:r>
              <a:rPr lang="en-US" altLang="en-US" sz="2000" dirty="0">
                <a:solidFill>
                  <a:srgbClr val="C00000"/>
                </a:solidFill>
                <a:latin typeface="Times New Roman" panose="02020603050405020304" pitchFamily="18" charset="0"/>
                <a:cs typeface="Times New Roman" panose="02020603050405020304" pitchFamily="18" charset="0"/>
              </a:rPr>
              <a:t> Year</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2023- 2024</a:t>
            </a:r>
          </a:p>
        </p:txBody>
      </p:sp>
      <p:sp>
        <p:nvSpPr>
          <p:cNvPr id="201" name="Title 1">
            <a:extLst>
              <a:ext uri="{FF2B5EF4-FFF2-40B4-BE49-F238E27FC236}">
                <a16:creationId xmlns:a16="http://schemas.microsoft.com/office/drawing/2014/main" id="{23C2DF7D-8042-4835-88FF-175CDF002E59}"/>
              </a:ext>
            </a:extLst>
          </p:cNvPr>
          <p:cNvSpPr>
            <a:spLocks noGrp="1"/>
          </p:cNvSpPr>
          <p:nvPr>
            <p:ph type="title"/>
          </p:nvPr>
        </p:nvSpPr>
        <p:spPr>
          <a:xfrm>
            <a:off x="3833415" y="2379172"/>
            <a:ext cx="4525170" cy="600868"/>
          </a:xfrm>
          <a:noFill/>
          <a:ln w="9525">
            <a:noFill/>
            <a:miter lim="800000"/>
            <a:headEnd/>
            <a:tailEnd/>
          </a:ln>
          <a:effectLst/>
        </p:spPr>
        <p:txBody>
          <a:bodyPr vert="horz" wrap="square" lIns="92075" tIns="46038" rIns="92075" bIns="46038" numCol="1" rtlCol="0" anchor="ctr" anchorCtr="0" compatLnSpc="1">
            <a:prstTxWarp prst="textNoShape">
              <a:avLst/>
            </a:prstTxWarp>
            <a:normAutofit/>
          </a:bodyPr>
          <a:lstStyle/>
          <a:p>
            <a:pPr marL="635020" indent="-635020" algn="ctr"/>
            <a:r>
              <a:rPr lang="en-US" sz="2500" dirty="0">
                <a:solidFill>
                  <a:srgbClr val="FF66CC"/>
                </a:solidFill>
              </a:rPr>
              <a:t>Dr. Mohammed Zrary</a:t>
            </a:r>
          </a:p>
        </p:txBody>
      </p:sp>
      <p:sp>
        <p:nvSpPr>
          <p:cNvPr id="202" name="Title 1">
            <a:extLst>
              <a:ext uri="{FF2B5EF4-FFF2-40B4-BE49-F238E27FC236}">
                <a16:creationId xmlns:a16="http://schemas.microsoft.com/office/drawing/2014/main" id="{90BA2EBA-7AC0-4D3C-BDCC-DE7E5288DA9C}"/>
              </a:ext>
            </a:extLst>
          </p:cNvPr>
          <p:cNvSpPr txBox="1">
            <a:spLocks/>
          </p:cNvSpPr>
          <p:nvPr/>
        </p:nvSpPr>
        <p:spPr bwMode="auto">
          <a:xfrm>
            <a:off x="2660114" y="1695354"/>
            <a:ext cx="6509825" cy="766688"/>
          </a:xfrm>
          <a:prstGeom prst="rect">
            <a:avLst/>
          </a:prstGeom>
          <a:noFill/>
          <a:ln>
            <a:noFill/>
          </a:ln>
          <a:effectLst/>
        </p:spPr>
        <p:txBody>
          <a:bodyPr vert="horz" wrap="square" lIns="92075" tIns="46038" rIns="92075" bIns="46038" numCol="1" anchor="ctr" anchorCtr="0" compatLnSpc="1">
            <a:prstTxWarp prst="textNoShape">
              <a:avLst/>
            </a:prstTxWarp>
          </a:bodyPr>
          <a:lstStyle>
            <a:lvl1pPr marL="635020" indent="-635020" algn="l" rtl="0" eaLnBrk="0" fontAlgn="base" hangingPunct="0">
              <a:spcBef>
                <a:spcPct val="0"/>
              </a:spcBef>
              <a:spcAft>
                <a:spcPct val="0"/>
              </a:spcAft>
              <a:defRPr sz="4800" kern="1200">
                <a:solidFill>
                  <a:srgbClr val="FF66CC"/>
                </a:solidFill>
                <a:effectLst>
                  <a:outerShdw blurRad="38100" dist="38100" dir="2700000" algn="tl">
                    <a:srgbClr val="000000"/>
                  </a:outerShdw>
                </a:effectLst>
                <a:latin typeface="+mj-lt"/>
                <a:ea typeface="+mj-ea"/>
                <a:cs typeface="+mj-cs"/>
              </a:defRPr>
            </a:lvl1pPr>
            <a:lvl2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2pPr>
            <a:lvl3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3pPr>
            <a:lvl4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4pPr>
            <a:lvl5pPr marL="635020"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5pPr>
            <a:lvl6pPr marL="1092234"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6pPr>
            <a:lvl7pPr marL="1549448"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7pPr>
            <a:lvl8pPr marL="2006663"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8pPr>
            <a:lvl9pPr marL="2463877" indent="-635020" algn="l" rtl="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9pPr>
          </a:lstStyle>
          <a:p>
            <a:pPr algn="ctr"/>
            <a:r>
              <a:rPr lang="en-US" sz="3300" b="1" dirty="0">
                <a:solidFill>
                  <a:srgbClr val="FF0000"/>
                </a:solidFill>
                <a:effectLst/>
              </a:rPr>
              <a:t>Textures of Igneous Rocks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923" y="368710"/>
            <a:ext cx="11238271" cy="6328957"/>
          </a:xfrm>
        </p:spPr>
        <p:txBody>
          <a:bodyPr>
            <a:normAutofit/>
          </a:bodyPr>
          <a:lstStyle/>
          <a:p>
            <a:pPr>
              <a:lnSpc>
                <a:spcPct val="150000"/>
              </a:lnSpc>
            </a:pPr>
            <a:r>
              <a:rPr lang="en-US" sz="3600" dirty="0">
                <a:latin typeface="Times New Roman" pitchFamily="18" charset="0"/>
                <a:cs typeface="Times New Roman" pitchFamily="18" charset="0"/>
              </a:rPr>
              <a:t>Oxides (such as magnetite or ilmenite) generally nucleate more easily (with less undercooling) than does olivine, followed by pyroxene, plagioclase, and alkali feldspar. </a:t>
            </a:r>
          </a:p>
          <a:p>
            <a:pPr>
              <a:lnSpc>
                <a:spcPct val="150000"/>
              </a:lnSpc>
            </a:pPr>
            <a:r>
              <a:rPr lang="en-US" sz="3600" dirty="0">
                <a:latin typeface="Times New Roman" pitchFamily="18" charset="0"/>
                <a:cs typeface="Times New Roman" pitchFamily="18" charset="0"/>
              </a:rPr>
              <a:t>This may explain why oxides are typically small and numerous, whereas alkali feldspars generally grow quite large.</a:t>
            </a:r>
          </a:p>
          <a:p>
            <a:pPr>
              <a:lnSpc>
                <a:spcPct val="150000"/>
              </a:lnSpc>
            </a:pP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7923" y="368710"/>
            <a:ext cx="11238271" cy="6328957"/>
          </a:xfrm>
        </p:spPr>
        <p:txBody>
          <a:bodyPr>
            <a:normAutofit/>
          </a:bodyPr>
          <a:lstStyle/>
          <a:p>
            <a:pPr>
              <a:lnSpc>
                <a:spcPct val="150000"/>
              </a:lnSpc>
              <a:defRPr/>
            </a:pPr>
            <a:r>
              <a:rPr lang="en-US" sz="4000" dirty="0"/>
              <a:t>Simple structures nucleate more easily</a:t>
            </a:r>
          </a:p>
          <a:p>
            <a:pPr>
              <a:lnSpc>
                <a:spcPct val="150000"/>
              </a:lnSpc>
              <a:defRPr/>
            </a:pPr>
            <a:r>
              <a:rPr lang="en-US" sz="4000" dirty="0"/>
              <a:t>Oxides easier &gt; Olivine &gt; Px. &gt; Pl. &gt; </a:t>
            </a:r>
            <a:r>
              <a:rPr lang="en-US" sz="4000" dirty="0" err="1"/>
              <a:t>Kfs</a:t>
            </a:r>
            <a:endParaRPr lang="en-US" sz="4000" dirty="0"/>
          </a:p>
          <a:p>
            <a:pPr>
              <a:lnSpc>
                <a:spcPct val="150000"/>
              </a:lnSpc>
              <a:defRPr/>
            </a:pPr>
            <a:r>
              <a:rPr lang="en-US" sz="4000" dirty="0"/>
              <a:t>So oxides small &amp; numerous, K-spars few but larger</a:t>
            </a:r>
          </a:p>
          <a:p>
            <a:pPr>
              <a:lnSpc>
                <a:spcPct val="150000"/>
              </a:lnSpc>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97194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384312"/>
            <a:ext cx="10990205" cy="6199367"/>
          </a:xfrm>
        </p:spPr>
        <p:txBody>
          <a:bodyPr>
            <a:normAutofit/>
          </a:bodyPr>
          <a:lstStyle/>
          <a:p>
            <a:pPr>
              <a:lnSpc>
                <a:spcPct val="150000"/>
              </a:lnSpc>
              <a:buClr>
                <a:srgbClr val="FF0000"/>
              </a:buClr>
            </a:pPr>
            <a:r>
              <a:rPr lang="en-US" sz="4000" b="1" i="1" dirty="0">
                <a:latin typeface="Times New Roman" pitchFamily="18" charset="0"/>
                <a:cs typeface="Times New Roman" pitchFamily="18" charset="0"/>
              </a:rPr>
              <a:t>Crystal growth </a:t>
            </a:r>
            <a:r>
              <a:rPr lang="en-US" sz="4000" dirty="0">
                <a:latin typeface="Times New Roman" pitchFamily="18" charset="0"/>
                <a:cs typeface="Times New Roman" pitchFamily="18" charset="0"/>
              </a:rPr>
              <a:t>involves the addition of ions onto existing crystals or crystal nuclei. Crystals with simple structures tend to nucleate more easily than those with more complex structures. </a:t>
            </a:r>
            <a:endParaRPr lang="en-US" sz="5000" dirty="0"/>
          </a:p>
          <a:p>
            <a:pPr>
              <a:lnSpc>
                <a:spcPct val="150000"/>
              </a:lnSpc>
            </a:pPr>
            <a:endParaRPr lang="en-US" sz="31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096" y="384312"/>
            <a:ext cx="10990205" cy="6199367"/>
          </a:xfrm>
        </p:spPr>
        <p:txBody>
          <a:bodyPr>
            <a:normAutofit/>
          </a:bodyPr>
          <a:lstStyle/>
          <a:p>
            <a:pPr>
              <a:lnSpc>
                <a:spcPct val="150000"/>
              </a:lnSpc>
              <a:buClr>
                <a:srgbClr val="FF0000"/>
              </a:buClr>
            </a:pPr>
            <a:r>
              <a:rPr lang="en-US" sz="4000" b="1" i="1" dirty="0">
                <a:latin typeface="Times New Roman" pitchFamily="18" charset="0"/>
                <a:cs typeface="Times New Roman" pitchFamily="18" charset="0"/>
              </a:rPr>
              <a:t>Undercooling</a:t>
            </a:r>
            <a:r>
              <a:rPr lang="en-US" sz="4000" b="1" dirty="0">
                <a:latin typeface="Times New Roman" pitchFamily="18" charset="0"/>
                <a:ea typeface="+mj-ea"/>
                <a:cs typeface="Times New Roman" pitchFamily="18" charset="0"/>
              </a:rPr>
              <a:t> </a:t>
            </a:r>
            <a:r>
              <a:rPr lang="en-US" sz="4000" dirty="0">
                <a:latin typeface="Times New Roman" pitchFamily="18" charset="0"/>
                <a:cs typeface="Times New Roman" pitchFamily="18" charset="0"/>
              </a:rPr>
              <a:t>is the degree to which temperature falls below the melting point (which is also the crystallization temperature when we consider cooling) before crystallization occurs. </a:t>
            </a:r>
          </a:p>
          <a:p>
            <a:pPr>
              <a:defRPr/>
            </a:pPr>
            <a:endParaRPr lang="en-US" sz="5000" dirty="0"/>
          </a:p>
          <a:p>
            <a:pPr>
              <a:lnSpc>
                <a:spcPct val="150000"/>
              </a:lnSpc>
            </a:pP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3725549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994" y="1681092"/>
            <a:ext cx="5617699" cy="5024508"/>
          </a:xfrm>
        </p:spPr>
        <p:txBody>
          <a:bodyPr>
            <a:normAutofit fontScale="92500" lnSpcReduction="10000"/>
          </a:bodyPr>
          <a:lstStyle/>
          <a:p>
            <a:pPr lvl="0"/>
            <a:r>
              <a:rPr lang="en-US" sz="3600" dirty="0">
                <a:latin typeface="Times New Roman" pitchFamily="18" charset="0"/>
                <a:cs typeface="Times New Roman" pitchFamily="18" charset="0"/>
              </a:rPr>
              <a:t>If the cooling rate is low, only slight undercooling will be possible (such as at temperature T</a:t>
            </a:r>
            <a:r>
              <a:rPr lang="en-US" sz="3600" baseline="-25000" dirty="0">
                <a:latin typeface="Times New Roman" pitchFamily="18" charset="0"/>
                <a:cs typeface="Times New Roman" pitchFamily="18" charset="0"/>
              </a:rPr>
              <a:t>a</a:t>
            </a:r>
            <a:r>
              <a:rPr lang="en-US" sz="3600" dirty="0">
                <a:latin typeface="Times New Roman" pitchFamily="18" charset="0"/>
                <a:cs typeface="Times New Roman" pitchFamily="18" charset="0"/>
              </a:rPr>
              <a:t>). At this temperature, the nucleation rate is very low, and the growth rate is high. Fewer crystals thus form, and they grow larger, resulting in the coarse-grained texture common among slow cooled plutonic rocks. </a:t>
            </a:r>
          </a:p>
          <a:p>
            <a:endParaRPr lang="en-US" sz="3600" dirty="0"/>
          </a:p>
        </p:txBody>
      </p:sp>
      <p:sp>
        <p:nvSpPr>
          <p:cNvPr id="8" name="Title 1">
            <a:extLst>
              <a:ext uri="{FF2B5EF4-FFF2-40B4-BE49-F238E27FC236}">
                <a16:creationId xmlns:a16="http://schemas.microsoft.com/office/drawing/2014/main" id="{96453135-35F3-0579-287F-C61C6A8CB82B}"/>
              </a:ext>
            </a:extLst>
          </p:cNvPr>
          <p:cNvSpPr>
            <a:spLocks noGrp="1"/>
          </p:cNvSpPr>
          <p:nvPr>
            <p:ph type="title"/>
          </p:nvPr>
        </p:nvSpPr>
        <p:spPr>
          <a:xfrm>
            <a:off x="478303" y="344487"/>
            <a:ext cx="10376690"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4" name="Picture 3">
            <a:extLst>
              <a:ext uri="{FF2B5EF4-FFF2-40B4-BE49-F238E27FC236}">
                <a16:creationId xmlns:a16="http://schemas.microsoft.com/office/drawing/2014/main" id="{57B726C5-C96C-C2D1-F7B2-60054E552400}"/>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7" name="Straight Arrow Connector 6">
            <a:extLst>
              <a:ext uri="{FF2B5EF4-FFF2-40B4-BE49-F238E27FC236}">
                <a16:creationId xmlns:a16="http://schemas.microsoft.com/office/drawing/2014/main" id="{EC3AF6D6-FBB0-9916-C7D0-C7B5ADADA414}"/>
              </a:ext>
            </a:extLst>
          </p:cNvPr>
          <p:cNvCxnSpPr>
            <a:cxnSpLocks/>
          </p:cNvCxnSpPr>
          <p:nvPr/>
        </p:nvCxnSpPr>
        <p:spPr>
          <a:xfrm flipV="1">
            <a:off x="3573194" y="2438400"/>
            <a:ext cx="7479119" cy="82530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3ED3880-0604-4247-B5C0-9F24CFEAE3CB}"/>
              </a:ext>
            </a:extLst>
          </p:cNvPr>
          <p:cNvSpPr txBox="1">
            <a:spLocks/>
          </p:cNvSpPr>
          <p:nvPr/>
        </p:nvSpPr>
        <p:spPr bwMode="auto">
          <a:xfrm>
            <a:off x="886265" y="1913207"/>
            <a:ext cx="5209735" cy="4778970"/>
          </a:xfrm>
          <a:prstGeom prst="rect">
            <a:avLst/>
          </a:prstGeom>
        </p:spPr>
        <p:txBody>
          <a:bodyPr vert="horz" lIns="91440" tIns="45720" rIns="91440" bIns="45720" rtlCol="0">
            <a:normAutofit fontScale="92500"/>
          </a:bodyPr>
          <a:lstStyle>
            <a:lvl1pPr marL="228600" lvl="0" indent="-228600">
              <a:lnSpc>
                <a:spcPct val="90000"/>
              </a:lnSpc>
              <a:spcBef>
                <a:spcPts val="1000"/>
              </a:spcBef>
              <a:buFont typeface="Arial" panose="020B0604020202020204" pitchFamily="34" charset="0"/>
              <a:buChar char="•"/>
              <a:defRPr sz="2800">
                <a:latin typeface="Times New Roman" pitchFamily="18" charset="0"/>
                <a:cs typeface="Times New Roman"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3600" dirty="0"/>
              <a:t>If rocks are undercooled to T</a:t>
            </a:r>
            <a:r>
              <a:rPr lang="en-US" sz="3600" baseline="-25000" dirty="0"/>
              <a:t>b</a:t>
            </a:r>
            <a:r>
              <a:rPr lang="en-US" sz="3600" dirty="0"/>
              <a:t>, the nucleation rate exceeds the growth rate. This will result in many crystals all growing rapidly, but because there are so many small crystals are formed, resulting in the very fine-grained texture of volcanic rocks. </a:t>
            </a:r>
          </a:p>
        </p:txBody>
      </p:sp>
      <p:sp>
        <p:nvSpPr>
          <p:cNvPr id="8" name="Title 1">
            <a:extLst>
              <a:ext uri="{FF2B5EF4-FFF2-40B4-BE49-F238E27FC236}">
                <a16:creationId xmlns:a16="http://schemas.microsoft.com/office/drawing/2014/main" id="{C22D1597-CA28-37AB-87AD-6D23F822AD54}"/>
              </a:ext>
            </a:extLst>
          </p:cNvPr>
          <p:cNvSpPr>
            <a:spLocks noGrp="1"/>
          </p:cNvSpPr>
          <p:nvPr>
            <p:ph type="title"/>
          </p:nvPr>
        </p:nvSpPr>
        <p:spPr>
          <a:xfrm>
            <a:off x="506438" y="268569"/>
            <a:ext cx="10447028"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3" name="Picture 2">
            <a:extLst>
              <a:ext uri="{FF2B5EF4-FFF2-40B4-BE49-F238E27FC236}">
                <a16:creationId xmlns:a16="http://schemas.microsoft.com/office/drawing/2014/main" id="{E9D99BF1-6F69-4E10-142C-C35D7E7197B1}"/>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6" name="Straight Arrow Connector 5">
            <a:extLst>
              <a:ext uri="{FF2B5EF4-FFF2-40B4-BE49-F238E27FC236}">
                <a16:creationId xmlns:a16="http://schemas.microsoft.com/office/drawing/2014/main" id="{6F395F03-0697-57E2-A327-6D73D33284B9}"/>
              </a:ext>
            </a:extLst>
          </p:cNvPr>
          <p:cNvCxnSpPr>
            <a:cxnSpLocks/>
          </p:cNvCxnSpPr>
          <p:nvPr/>
        </p:nvCxnSpPr>
        <p:spPr>
          <a:xfrm flipV="1">
            <a:off x="1744394" y="2454304"/>
            <a:ext cx="8285871" cy="33109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566" y="1515797"/>
            <a:ext cx="4850908" cy="4870935"/>
          </a:xfrm>
        </p:spPr>
        <p:txBody>
          <a:bodyPr>
            <a:normAutofit/>
          </a:bodyPr>
          <a:lstStyle/>
          <a:p>
            <a:pPr lvl="0"/>
            <a:r>
              <a:rPr lang="en-US" sz="3600" dirty="0">
                <a:latin typeface="Times New Roman" pitchFamily="18" charset="0"/>
                <a:cs typeface="Times New Roman" pitchFamily="18" charset="0"/>
              </a:rPr>
              <a:t>Very high degrees of undercooling (T</a:t>
            </a:r>
            <a:r>
              <a:rPr lang="en-US" sz="3600" baseline="-25000" dirty="0">
                <a:latin typeface="Times New Roman" pitchFamily="18" charset="0"/>
                <a:cs typeface="Times New Roman" pitchFamily="18" charset="0"/>
              </a:rPr>
              <a:t>c</a:t>
            </a:r>
            <a:r>
              <a:rPr lang="en-US" sz="3600" dirty="0">
                <a:latin typeface="Times New Roman" pitchFamily="18" charset="0"/>
                <a:cs typeface="Times New Roman" pitchFamily="18" charset="0"/>
              </a:rPr>
              <a:t>) may result in negligible rates of nucleation and growth, such that the liquid solidifies to a glass with very few or no crystals.</a:t>
            </a:r>
          </a:p>
          <a:p>
            <a:endParaRPr lang="en-US" sz="3600" dirty="0"/>
          </a:p>
        </p:txBody>
      </p:sp>
      <p:sp>
        <p:nvSpPr>
          <p:cNvPr id="6" name="Title 1">
            <a:extLst>
              <a:ext uri="{FF2B5EF4-FFF2-40B4-BE49-F238E27FC236}">
                <a16:creationId xmlns:a16="http://schemas.microsoft.com/office/drawing/2014/main" id="{9448A022-7FCE-6375-ECAA-0D6FB81A5C70}"/>
              </a:ext>
            </a:extLst>
          </p:cNvPr>
          <p:cNvSpPr>
            <a:spLocks noGrp="1"/>
          </p:cNvSpPr>
          <p:nvPr>
            <p:ph type="title"/>
          </p:nvPr>
        </p:nvSpPr>
        <p:spPr>
          <a:xfrm>
            <a:off x="534572" y="121871"/>
            <a:ext cx="10658344" cy="1265238"/>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Hypothetical nucleation and growth rate curves based on experiments in simple systems. </a:t>
            </a:r>
          </a:p>
        </p:txBody>
      </p:sp>
      <p:pic>
        <p:nvPicPr>
          <p:cNvPr id="2" name="Picture 1">
            <a:extLst>
              <a:ext uri="{FF2B5EF4-FFF2-40B4-BE49-F238E27FC236}">
                <a16:creationId xmlns:a16="http://schemas.microsoft.com/office/drawing/2014/main" id="{3F27422D-F2E0-8543-87C4-8141AE0FB83E}"/>
              </a:ext>
            </a:extLst>
          </p:cNvPr>
          <p:cNvPicPr>
            <a:picLocks noChangeAspect="1"/>
          </p:cNvPicPr>
          <p:nvPr/>
        </p:nvPicPr>
        <p:blipFill>
          <a:blip r:embed="rId2"/>
          <a:stretch>
            <a:fillRect/>
          </a:stretch>
        </p:blipFill>
        <p:spPr>
          <a:xfrm>
            <a:off x="7153275" y="1609725"/>
            <a:ext cx="5038725" cy="5248275"/>
          </a:xfrm>
          <a:prstGeom prst="rect">
            <a:avLst/>
          </a:prstGeom>
        </p:spPr>
      </p:pic>
      <p:cxnSp>
        <p:nvCxnSpPr>
          <p:cNvPr id="8" name="Straight Arrow Connector 7">
            <a:extLst>
              <a:ext uri="{FF2B5EF4-FFF2-40B4-BE49-F238E27FC236}">
                <a16:creationId xmlns:a16="http://schemas.microsoft.com/office/drawing/2014/main" id="{4B3498B3-DF87-0B98-E677-B7A8BEDCC0E2}"/>
              </a:ext>
            </a:extLst>
          </p:cNvPr>
          <p:cNvCxnSpPr>
            <a:cxnSpLocks/>
          </p:cNvCxnSpPr>
          <p:nvPr/>
        </p:nvCxnSpPr>
        <p:spPr>
          <a:xfrm flipV="1">
            <a:off x="4754880" y="2382982"/>
            <a:ext cx="3434963" cy="13513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6E1EC05C-78DC-44DB-AF1C-0C2446FB845E}"/>
              </a:ext>
            </a:extLst>
          </p:cNvPr>
          <p:cNvSpPr>
            <a:spLocks noGrp="1" noChangeArrowheads="1"/>
          </p:cNvSpPr>
          <p:nvPr>
            <p:ph idx="1"/>
          </p:nvPr>
        </p:nvSpPr>
        <p:spPr>
          <a:xfrm>
            <a:off x="914400" y="381000"/>
            <a:ext cx="10294883" cy="2097157"/>
          </a:xfrm>
        </p:spPr>
        <p:txBody>
          <a:bodyPr/>
          <a:lstStyle/>
          <a:p>
            <a:pPr>
              <a:lnSpc>
                <a:spcPct val="150000"/>
              </a:lnSpc>
              <a:tabLst>
                <a:tab pos="457200" algn="l"/>
              </a:tabLst>
            </a:pPr>
            <a:r>
              <a:rPr lang="en-US" sz="2700" dirty="0">
                <a:latin typeface="Times New Roman" panose="02020603050405020304" pitchFamily="18" charset="0"/>
                <a:cs typeface="Times New Roman" panose="02020603050405020304" pitchFamily="18" charset="0"/>
              </a:rPr>
              <a:t>Fast cooling on the surface results in many small crystals gives crystals cannot be distinguished with the naked eye, or obsidian (volcanic glass).</a:t>
            </a:r>
          </a:p>
          <a:p>
            <a:pPr algn="l" rtl="0">
              <a:lnSpc>
                <a:spcPct val="150000"/>
              </a:lnSpc>
            </a:pPr>
            <a:endParaRPr lang="en-US" altLang="en-US" sz="2700" dirty="0"/>
          </a:p>
        </p:txBody>
      </p:sp>
      <p:pic>
        <p:nvPicPr>
          <p:cNvPr id="1026" name="Picture 2">
            <a:extLst>
              <a:ext uri="{FF2B5EF4-FFF2-40B4-BE49-F238E27FC236}">
                <a16:creationId xmlns:a16="http://schemas.microsoft.com/office/drawing/2014/main" id="{738C94B8-0C1E-B52F-7561-22862CFAD1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218" y="2802288"/>
            <a:ext cx="5682260" cy="3965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06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a:extLst>
              <a:ext uri="{FF2B5EF4-FFF2-40B4-BE49-F238E27FC236}">
                <a16:creationId xmlns:a16="http://schemas.microsoft.com/office/drawing/2014/main" id="{6E1EC05C-78DC-44DB-AF1C-0C2446FB845E}"/>
              </a:ext>
            </a:extLst>
          </p:cNvPr>
          <p:cNvSpPr>
            <a:spLocks noGrp="1" noChangeArrowheads="1"/>
          </p:cNvSpPr>
          <p:nvPr>
            <p:ph idx="1"/>
          </p:nvPr>
        </p:nvSpPr>
        <p:spPr>
          <a:xfrm>
            <a:off x="1524000" y="381001"/>
            <a:ext cx="8932985" cy="1996439"/>
          </a:xfrm>
        </p:spPr>
        <p:txBody>
          <a:bodyPr/>
          <a:lstStyle/>
          <a:p>
            <a:pPr>
              <a:lnSpc>
                <a:spcPct val="150000"/>
              </a:lnSpc>
              <a:tabLst>
                <a:tab pos="457200" algn="l"/>
              </a:tabLst>
            </a:pPr>
            <a:r>
              <a:rPr lang="en-US" sz="2700" dirty="0">
                <a:latin typeface="Times New Roman" panose="02020603050405020304" pitchFamily="18" charset="0"/>
                <a:cs typeface="Times New Roman" panose="02020603050405020304" pitchFamily="18" charset="0"/>
              </a:rPr>
              <a:t>Slow cooling at depth in the earth results in fewer much larger crystals, gives coarse crystalline rocks.</a:t>
            </a:r>
          </a:p>
          <a:p>
            <a:pPr>
              <a:lnSpc>
                <a:spcPct val="150000"/>
              </a:lnSpc>
            </a:pPr>
            <a:endParaRPr lang="en-US" altLang="en-US" sz="2700" dirty="0"/>
          </a:p>
        </p:txBody>
      </p:sp>
      <p:pic>
        <p:nvPicPr>
          <p:cNvPr id="13316" name="Picture 4">
            <a:extLst>
              <a:ext uri="{FF2B5EF4-FFF2-40B4-BE49-F238E27FC236}">
                <a16:creationId xmlns:a16="http://schemas.microsoft.com/office/drawing/2014/main" id="{C238ABFC-E2A4-42BD-8024-A1A7DC1162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7106" y="3240913"/>
            <a:ext cx="3249637" cy="361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C:\Users\High Tech\Desktop\petrology 2016\Petrology II Labolatory\Gabro.jpg">
            <a:extLst>
              <a:ext uri="{FF2B5EF4-FFF2-40B4-BE49-F238E27FC236}">
                <a16:creationId xmlns:a16="http://schemas.microsoft.com/office/drawing/2014/main" id="{D7B57BF6-1E2B-446A-B3F7-81389C6A3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302392"/>
            <a:ext cx="4740812" cy="3555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638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024" y="1167618"/>
            <a:ext cx="7669559" cy="2110154"/>
          </a:xfrm>
        </p:spPr>
        <p:txBody>
          <a:bodyPr>
            <a:normAutofit/>
          </a:bodyPr>
          <a:lstStyle/>
          <a:p>
            <a:pPr>
              <a:lnSpc>
                <a:spcPct val="150000"/>
              </a:lnSpc>
            </a:pPr>
            <a:r>
              <a:rPr lang="en-US" sz="3700" dirty="0">
                <a:latin typeface="Times New Roman" pitchFamily="18" charset="0"/>
                <a:cs typeface="Times New Roman" pitchFamily="18" charset="0"/>
              </a:rPr>
              <a:t>Two-stage cooling can create a bimodal distribution of grain sizes. </a:t>
            </a:r>
          </a:p>
        </p:txBody>
      </p:sp>
      <p:sp>
        <p:nvSpPr>
          <p:cNvPr id="4" name="TextBox 3">
            <a:extLst>
              <a:ext uri="{FF2B5EF4-FFF2-40B4-BE49-F238E27FC236}">
                <a16:creationId xmlns:a16="http://schemas.microsoft.com/office/drawing/2014/main" id="{3E47EEDE-4C13-4346-87CC-558FBA6AD310}"/>
              </a:ext>
            </a:extLst>
          </p:cNvPr>
          <p:cNvSpPr txBox="1"/>
          <p:nvPr/>
        </p:nvSpPr>
        <p:spPr>
          <a:xfrm>
            <a:off x="2471337" y="202967"/>
            <a:ext cx="5662246" cy="943893"/>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Cooling Stage</a:t>
            </a:r>
          </a:p>
        </p:txBody>
      </p:sp>
      <p:pic>
        <p:nvPicPr>
          <p:cNvPr id="5" name="Picture 4">
            <a:extLst>
              <a:ext uri="{FF2B5EF4-FFF2-40B4-BE49-F238E27FC236}">
                <a16:creationId xmlns:a16="http://schemas.microsoft.com/office/drawing/2014/main" id="{D64FB4DE-1848-4FEC-AD82-446D230768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4705" y="4608184"/>
            <a:ext cx="3367835" cy="1821543"/>
          </a:xfrm>
          <a:prstGeom prst="rect">
            <a:avLst/>
          </a:prstGeom>
          <a:noFill/>
          <a:ln>
            <a:noFill/>
          </a:ln>
        </p:spPr>
      </p:pic>
      <p:pic>
        <p:nvPicPr>
          <p:cNvPr id="2" name="Content Placeholder 5">
            <a:extLst>
              <a:ext uri="{FF2B5EF4-FFF2-40B4-BE49-F238E27FC236}">
                <a16:creationId xmlns:a16="http://schemas.microsoft.com/office/drawing/2014/main" id="{9E47750E-F32D-A137-9AAA-49496669E505}"/>
              </a:ext>
            </a:extLst>
          </p:cNvPr>
          <p:cNvPicPr>
            <a:picLocks noChangeAspect="1"/>
          </p:cNvPicPr>
          <p:nvPr/>
        </p:nvPicPr>
        <p:blipFill>
          <a:blip r:embed="rId3"/>
          <a:stretch>
            <a:fillRect/>
          </a:stretch>
        </p:blipFill>
        <p:spPr>
          <a:xfrm>
            <a:off x="7632540" y="1167618"/>
            <a:ext cx="4052566" cy="43513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9045" y="1477106"/>
            <a:ext cx="10375641" cy="3971971"/>
          </a:xfrm>
          <a:noFill/>
          <a:ln>
            <a:noFill/>
          </a:ln>
          <a:effectLst/>
        </p:spPr>
        <p:txBody>
          <a:bodyPr vert="horz" wrap="square" lIns="92075" tIns="46038" rIns="92075" bIns="46038" numCol="1" anchor="t" anchorCtr="0" compatLnSpc="1">
            <a:prstTxWarp prst="textNoShape">
              <a:avLst/>
            </a:prstTxWarp>
            <a:noAutofit/>
          </a:bodyPr>
          <a:lstStyle/>
          <a:p>
            <a:pPr marL="342910" indent="-342910">
              <a:lnSpc>
                <a:spcPct val="150000"/>
              </a:lnSpc>
              <a:spcBef>
                <a:spcPct val="20000"/>
              </a:spcBef>
              <a:buSzPct val="100000"/>
            </a:pPr>
            <a:r>
              <a:rPr lang="en-US" sz="3900" dirty="0">
                <a:ea typeface="+mj-ea"/>
                <a:cs typeface="Times New Roman" pitchFamily="18" charset="0"/>
              </a:rPr>
              <a:t>Igneous textures involve degree of crystallinity, granularity, shape and the geometric arrangement of individual mineral grains. </a:t>
            </a:r>
          </a:p>
        </p:txBody>
      </p:sp>
      <p:sp>
        <p:nvSpPr>
          <p:cNvPr id="4" name="Title 1">
            <a:extLst>
              <a:ext uri="{FF2B5EF4-FFF2-40B4-BE49-F238E27FC236}">
                <a16:creationId xmlns:a16="http://schemas.microsoft.com/office/drawing/2014/main" id="{E72CFBA9-B5F3-47E4-B188-AD9AE83B500A}"/>
              </a:ext>
            </a:extLst>
          </p:cNvPr>
          <p:cNvSpPr txBox="1">
            <a:spLocks/>
          </p:cNvSpPr>
          <p:nvPr/>
        </p:nvSpPr>
        <p:spPr bwMode="auto">
          <a:xfrm>
            <a:off x="1427019" y="152400"/>
            <a:ext cx="8205248" cy="842885"/>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defPPr>
              <a:defRPr lang="en-US"/>
            </a:defPPr>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Textures of Igneous Rocks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a:extLst>
              <a:ext uri="{FF2B5EF4-FFF2-40B4-BE49-F238E27FC236}">
                <a16:creationId xmlns:a16="http://schemas.microsoft.com/office/drawing/2014/main" id="{652E2FB7-3E7E-979C-1F72-57949F7C0098}"/>
              </a:ext>
            </a:extLst>
          </p:cNvPr>
          <p:cNvPicPr>
            <a:picLocks noGrp="1" noChangeAspect="1"/>
          </p:cNvPicPr>
          <p:nvPr>
            <p:ph idx="1"/>
          </p:nvPr>
        </p:nvPicPr>
        <p:blipFill>
          <a:blip r:embed="rId2">
            <a:clrChange>
              <a:clrFrom>
                <a:srgbClr val="FFFFFF"/>
              </a:clrFrom>
              <a:clrTo>
                <a:srgbClr val="FFFFFF">
                  <a:alpha val="0"/>
                </a:srgbClr>
              </a:clrTo>
            </a:clrChange>
          </a:blip>
          <a:stretch>
            <a:fillRect/>
          </a:stretch>
        </p:blipFill>
        <p:spPr>
          <a:xfrm>
            <a:off x="7345646" y="1585685"/>
            <a:ext cx="4671095" cy="5015468"/>
          </a:xfrm>
        </p:spPr>
      </p:pic>
      <p:sp>
        <p:nvSpPr>
          <p:cNvPr id="5" name="Content Placeholder 2">
            <a:extLst>
              <a:ext uri="{FF2B5EF4-FFF2-40B4-BE49-F238E27FC236}">
                <a16:creationId xmlns:a16="http://schemas.microsoft.com/office/drawing/2014/main" id="{A98817EE-72DB-F623-21B9-6973845A4567}"/>
              </a:ext>
            </a:extLst>
          </p:cNvPr>
          <p:cNvSpPr txBox="1">
            <a:spLocks/>
          </p:cNvSpPr>
          <p:nvPr/>
        </p:nvSpPr>
        <p:spPr>
          <a:xfrm>
            <a:off x="464024" y="1167618"/>
            <a:ext cx="6293871" cy="5015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dirty="0">
                <a:latin typeface="Times New Roman" pitchFamily="18" charset="0"/>
                <a:cs typeface="Times New Roman" pitchFamily="18" charset="0"/>
              </a:rPr>
              <a:t>Slow cooling followed by rapid cooling might occur when crystallization began in a magma chamber, followed by the opening of a channel and migration of magma to the surface forming </a:t>
            </a:r>
            <a:r>
              <a:rPr lang="en-US" dirty="0">
                <a:solidFill>
                  <a:srgbClr val="FF0000"/>
                </a:solidFill>
                <a:latin typeface="Times New Roman" pitchFamily="18" charset="0"/>
                <a:cs typeface="Times New Roman" pitchFamily="18" charset="0"/>
              </a:rPr>
              <a:t>porphyritic texture</a:t>
            </a:r>
            <a:r>
              <a:rPr lang="en-US" dirty="0">
                <a:latin typeface="Times New Roman" pitchFamily="18" charset="0"/>
                <a:cs typeface="Times New Roman" pitchFamily="18" charset="0"/>
              </a:rPr>
              <a:t>.</a:t>
            </a:r>
          </a:p>
        </p:txBody>
      </p:sp>
      <p:sp>
        <p:nvSpPr>
          <p:cNvPr id="6" name="Title 5">
            <a:extLst>
              <a:ext uri="{FF2B5EF4-FFF2-40B4-BE49-F238E27FC236}">
                <a16:creationId xmlns:a16="http://schemas.microsoft.com/office/drawing/2014/main" id="{25E6DE3F-F9A6-1E05-B310-37239878A7CC}"/>
              </a:ext>
            </a:extLst>
          </p:cNvPr>
          <p:cNvSpPr txBox="1">
            <a:spLocks noGrp="1"/>
          </p:cNvSpPr>
          <p:nvPr>
            <p:ph type="title"/>
          </p:nvPr>
        </p:nvSpPr>
        <p:spPr>
          <a:xfrm>
            <a:off x="2756451" y="-157944"/>
            <a:ext cx="5165035" cy="1325562"/>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Cooling Stage</a:t>
            </a:r>
          </a:p>
        </p:txBody>
      </p:sp>
      <p:pic>
        <p:nvPicPr>
          <p:cNvPr id="7" name="Picture 6">
            <a:extLst>
              <a:ext uri="{FF2B5EF4-FFF2-40B4-BE49-F238E27FC236}">
                <a16:creationId xmlns:a16="http://schemas.microsoft.com/office/drawing/2014/main" id="{ACDCFDA0-795C-DE96-D103-983D0C581E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7811" y="4779610"/>
            <a:ext cx="3367835" cy="1821543"/>
          </a:xfrm>
          <a:prstGeom prst="rect">
            <a:avLst/>
          </a:prstGeom>
          <a:noFill/>
          <a:ln>
            <a:noFill/>
          </a:ln>
        </p:spPr>
      </p:pic>
    </p:spTree>
    <p:extLst>
      <p:ext uri="{BB962C8B-B14F-4D97-AF65-F5344CB8AC3E}">
        <p14:creationId xmlns:p14="http://schemas.microsoft.com/office/powerpoint/2010/main" val="2139084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16132" y="1143001"/>
            <a:ext cx="11621192" cy="2464724"/>
          </a:xfrm>
        </p:spPr>
        <p:txBody>
          <a:bodyPr>
            <a:normAutofit/>
          </a:bodyPr>
          <a:lstStyle/>
          <a:p>
            <a:pPr>
              <a:lnSpc>
                <a:spcPct val="170000"/>
              </a:lnSpc>
              <a:buNone/>
            </a:pPr>
            <a:r>
              <a:rPr lang="en-US" b="1" dirty="0">
                <a:latin typeface="Times New Roman" pitchFamily="18" charset="0"/>
                <a:cs typeface="Times New Roman" pitchFamily="18" charset="0"/>
              </a:rPr>
              <a:t>I- Crystallinity</a:t>
            </a:r>
            <a:r>
              <a:rPr lang="en-US" dirty="0">
                <a:latin typeface="Times New Roman" pitchFamily="18" charset="0"/>
                <a:cs typeface="Times New Roman" pitchFamily="18" charset="0"/>
              </a:rPr>
              <a:t>: is proportion of crystals in a glassy rock or in magma. The modal percentage of mineral grains relative to glass their crystallinity ranges from 0% to 100% in magmatic rocks.</a:t>
            </a:r>
          </a:p>
        </p:txBody>
      </p:sp>
      <p:pic>
        <p:nvPicPr>
          <p:cNvPr id="4" name="Picture 3">
            <a:extLst>
              <a:ext uri="{FF2B5EF4-FFF2-40B4-BE49-F238E27FC236}">
                <a16:creationId xmlns:a16="http://schemas.microsoft.com/office/drawing/2014/main" id="{D137F548-1674-6DE2-E9E5-A040D384E1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94" y="3870374"/>
            <a:ext cx="10796411" cy="2640482"/>
          </a:xfrm>
          <a:prstGeom prst="rect">
            <a:avLst/>
          </a:prstGeom>
          <a:noFill/>
          <a:ln>
            <a:noFill/>
          </a:ln>
        </p:spPr>
      </p:pic>
    </p:spTree>
    <p:extLst>
      <p:ext uri="{BB962C8B-B14F-4D97-AF65-F5344CB8AC3E}">
        <p14:creationId xmlns:p14="http://schemas.microsoft.com/office/powerpoint/2010/main" val="3591328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16131" y="1143000"/>
            <a:ext cx="5748223" cy="2875013"/>
          </a:xfrm>
        </p:spPr>
        <p:txBody>
          <a:bodyPr>
            <a:normAutofit lnSpcReduction="10000"/>
          </a:bodyPr>
          <a:lstStyle/>
          <a:p>
            <a:pPr marL="320040" indent="0">
              <a:lnSpc>
                <a:spcPct val="170000"/>
              </a:lnSpc>
              <a:buNone/>
            </a:pPr>
            <a:r>
              <a:rPr lang="en-US" sz="2800" b="1" dirty="0">
                <a:latin typeface="Times New Roman" pitchFamily="18" charset="0"/>
                <a:cs typeface="Times New Roman" pitchFamily="18" charset="0"/>
              </a:rPr>
              <a:t>I- Crystallinity</a:t>
            </a:r>
            <a:r>
              <a:rPr lang="en-US" sz="2800" dirty="0">
                <a:latin typeface="Times New Roman" pitchFamily="18" charset="0"/>
                <a:cs typeface="Times New Roman" pitchFamily="18" charset="0"/>
              </a:rPr>
              <a:t>: </a:t>
            </a:r>
          </a:p>
          <a:p>
            <a:pPr marL="548640">
              <a:lnSpc>
                <a:spcPct val="170000"/>
              </a:lnSpc>
            </a:pPr>
            <a:r>
              <a:rPr lang="en-US" b="1" i="1" dirty="0">
                <a:latin typeface="Times New Roman" pitchFamily="18" charset="0"/>
                <a:cs typeface="Times New Roman" pitchFamily="18" charset="0"/>
              </a:rPr>
              <a:t>Holocrystalline</a:t>
            </a:r>
            <a:r>
              <a:rPr lang="en-US" dirty="0">
                <a:latin typeface="Times New Roman" pitchFamily="18" charset="0"/>
                <a:cs typeface="Times New Roman" pitchFamily="18" charset="0"/>
              </a:rPr>
              <a:t> refers to a rock composed entirely of crystalline material.</a:t>
            </a:r>
          </a:p>
        </p:txBody>
      </p:sp>
      <p:pic>
        <p:nvPicPr>
          <p:cNvPr id="4" name="Picture 3">
            <a:extLst>
              <a:ext uri="{FF2B5EF4-FFF2-40B4-BE49-F238E27FC236}">
                <a16:creationId xmlns:a16="http://schemas.microsoft.com/office/drawing/2014/main" id="{C73B6A07-0FB8-F6AD-CFF2-BBAD8F3277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5055" y="4217518"/>
            <a:ext cx="10796411" cy="2640482"/>
          </a:xfrm>
          <a:prstGeom prst="rect">
            <a:avLst/>
          </a:prstGeom>
          <a:noFill/>
          <a:ln>
            <a:noFill/>
          </a:ln>
        </p:spPr>
      </p:pic>
      <p:pic>
        <p:nvPicPr>
          <p:cNvPr id="2050" name="Picture 2">
            <a:extLst>
              <a:ext uri="{FF2B5EF4-FFF2-40B4-BE49-F238E27FC236}">
                <a16:creationId xmlns:a16="http://schemas.microsoft.com/office/drawing/2014/main" id="{CDD1E876-5901-9DC1-C3BC-213F7C9417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3105" y="947759"/>
            <a:ext cx="4130386" cy="3070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142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166255" y="964276"/>
            <a:ext cx="4438995" cy="3291840"/>
          </a:xfrm>
        </p:spPr>
        <p:txBody>
          <a:bodyPr>
            <a:normAutofit/>
          </a:bodyPr>
          <a:lstStyle/>
          <a:p>
            <a:pPr marL="320040" indent="0">
              <a:lnSpc>
                <a:spcPct val="170000"/>
              </a:lnSpc>
              <a:buNone/>
            </a:pPr>
            <a:r>
              <a:rPr lang="en-US" sz="2800" b="1" dirty="0">
                <a:latin typeface="Times New Roman" pitchFamily="18" charset="0"/>
                <a:cs typeface="Times New Roman" pitchFamily="18" charset="0"/>
              </a:rPr>
              <a:t>I- Crystallinity</a:t>
            </a:r>
            <a:r>
              <a:rPr lang="en-US" sz="2800" dirty="0">
                <a:latin typeface="Times New Roman" pitchFamily="18" charset="0"/>
                <a:cs typeface="Times New Roman" pitchFamily="18" charset="0"/>
              </a:rPr>
              <a:t>: </a:t>
            </a:r>
          </a:p>
          <a:p>
            <a:pPr marL="548640">
              <a:lnSpc>
                <a:spcPct val="170000"/>
              </a:lnSpc>
            </a:pPr>
            <a:r>
              <a:rPr lang="en-US" b="1" i="1" dirty="0">
                <a:latin typeface="Times New Roman" pitchFamily="18" charset="0"/>
                <a:cs typeface="Times New Roman" pitchFamily="18" charset="0"/>
              </a:rPr>
              <a:t>Holohyaline</a:t>
            </a:r>
            <a:r>
              <a:rPr lang="en-US" dirty="0">
                <a:latin typeface="Times New Roman" pitchFamily="18" charset="0"/>
                <a:cs typeface="Times New Roman" pitchFamily="18" charset="0"/>
              </a:rPr>
              <a:t> refers to a rock composed entirely of glassy material.</a:t>
            </a:r>
          </a:p>
          <a:p>
            <a:pPr marL="548640">
              <a:lnSpc>
                <a:spcPct val="170000"/>
              </a:lnSpc>
            </a:pPr>
            <a:endParaRPr lang="en-US"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C57944C4-A17B-01B8-99B6-254D20630D2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5393" y="4078875"/>
            <a:ext cx="10796411" cy="2640482"/>
          </a:xfrm>
          <a:prstGeom prst="rect">
            <a:avLst/>
          </a:prstGeom>
          <a:noFill/>
          <a:ln>
            <a:noFill/>
          </a:ln>
        </p:spPr>
      </p:pic>
      <p:pic>
        <p:nvPicPr>
          <p:cNvPr id="3074" name="Picture 2">
            <a:extLst>
              <a:ext uri="{FF2B5EF4-FFF2-40B4-BE49-F238E27FC236}">
                <a16:creationId xmlns:a16="http://schemas.microsoft.com/office/drawing/2014/main" id="{06AE69D6-64A1-22E8-6829-0FDB15F27F3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400000">
            <a:off x="8415942" y="238395"/>
            <a:ext cx="3291840" cy="438912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B86238D-66DD-3760-3226-A5305395D90C}"/>
              </a:ext>
            </a:extLst>
          </p:cNvPr>
          <p:cNvSpPr txBox="1"/>
          <p:nvPr/>
        </p:nvSpPr>
        <p:spPr>
          <a:xfrm>
            <a:off x="7867302" y="3429000"/>
            <a:ext cx="3043843" cy="369332"/>
          </a:xfrm>
          <a:prstGeom prst="rect">
            <a:avLst/>
          </a:prstGeom>
          <a:noFill/>
        </p:spPr>
        <p:txBody>
          <a:bodyPr wrap="square">
            <a:spAutoFit/>
          </a:bodyPr>
          <a:lstStyle/>
          <a:p>
            <a:r>
              <a:rPr lang="en-US" b="0" i="1" dirty="0">
                <a:solidFill>
                  <a:srgbClr val="1A1A1A"/>
                </a:solidFill>
                <a:effectLst/>
                <a:latin typeface="Merriweather" panose="00000500000000000000" pitchFamily="2" charset="0"/>
              </a:rPr>
              <a:t>snowflake obsidian.</a:t>
            </a:r>
            <a:endParaRPr lang="en-US" dirty="0"/>
          </a:p>
        </p:txBody>
      </p:sp>
      <p:pic>
        <p:nvPicPr>
          <p:cNvPr id="10" name="Picture 9">
            <a:extLst>
              <a:ext uri="{FF2B5EF4-FFF2-40B4-BE49-F238E27FC236}">
                <a16:creationId xmlns:a16="http://schemas.microsoft.com/office/drawing/2014/main" id="{0CC9828F-8375-C499-769D-BB6DE0003B0B}"/>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4605250" y="1161309"/>
            <a:ext cx="3944313" cy="2603863"/>
          </a:xfrm>
          <a:prstGeom prst="rect">
            <a:avLst/>
          </a:prstGeom>
        </p:spPr>
      </p:pic>
    </p:spTree>
    <p:extLst>
      <p:ext uri="{BB962C8B-B14F-4D97-AF65-F5344CB8AC3E}">
        <p14:creationId xmlns:p14="http://schemas.microsoft.com/office/powerpoint/2010/main" val="2947450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150125"/>
            <a:ext cx="7772400" cy="81592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248886" y="966051"/>
            <a:ext cx="6877128" cy="3251467"/>
          </a:xfrm>
        </p:spPr>
        <p:txBody>
          <a:bodyPr>
            <a:noAutofit/>
          </a:bodyPr>
          <a:lstStyle/>
          <a:p>
            <a:pPr>
              <a:lnSpc>
                <a:spcPct val="170000"/>
              </a:lnSpc>
              <a:buNone/>
            </a:pPr>
            <a:r>
              <a:rPr lang="en-US" sz="2500" b="1" dirty="0">
                <a:latin typeface="Times New Roman" pitchFamily="18" charset="0"/>
                <a:cs typeface="Times New Roman" pitchFamily="18" charset="0"/>
              </a:rPr>
              <a:t>I- Crystallinity</a:t>
            </a:r>
            <a:r>
              <a:rPr lang="en-US" sz="2500" dirty="0">
                <a:latin typeface="Times New Roman" pitchFamily="18" charset="0"/>
                <a:cs typeface="Times New Roman" pitchFamily="18" charset="0"/>
              </a:rPr>
              <a:t>: </a:t>
            </a:r>
          </a:p>
          <a:p>
            <a:pPr marL="640080" indent="-457200">
              <a:lnSpc>
                <a:spcPct val="170000"/>
              </a:lnSpc>
              <a:spcBef>
                <a:spcPts val="600"/>
              </a:spcBef>
            </a:pPr>
            <a:r>
              <a:rPr lang="en-US" sz="2500" b="1" i="1" dirty="0">
                <a:latin typeface="Times New Roman" pitchFamily="18" charset="0"/>
                <a:cs typeface="Times New Roman" pitchFamily="18" charset="0"/>
              </a:rPr>
              <a:t>Hypocrystalline</a:t>
            </a:r>
            <a:r>
              <a:rPr lang="en-US" sz="2500" dirty="0">
                <a:latin typeface="Times New Roman" pitchFamily="18" charset="0"/>
                <a:cs typeface="Times New Roman" pitchFamily="18" charset="0"/>
              </a:rPr>
              <a:t> refers to a rock composed of both crystals and glassy material, but amount of crystals is greater than glassy material.</a:t>
            </a:r>
          </a:p>
        </p:txBody>
      </p:sp>
      <p:pic>
        <p:nvPicPr>
          <p:cNvPr id="4" name="Picture 3">
            <a:extLst>
              <a:ext uri="{FF2B5EF4-FFF2-40B4-BE49-F238E27FC236}">
                <a16:creationId xmlns:a16="http://schemas.microsoft.com/office/drawing/2014/main" id="{03D2C360-6D28-C7C3-31D0-FDE5BCB2D8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335" y="4175314"/>
            <a:ext cx="10796411" cy="2640482"/>
          </a:xfrm>
          <a:prstGeom prst="rect">
            <a:avLst/>
          </a:prstGeom>
          <a:noFill/>
          <a:ln>
            <a:noFill/>
          </a:ln>
        </p:spPr>
      </p:pic>
      <p:pic>
        <p:nvPicPr>
          <p:cNvPr id="6146" name="Picture 2">
            <a:extLst>
              <a:ext uri="{FF2B5EF4-FFF2-40B4-BE49-F238E27FC236}">
                <a16:creationId xmlns:a16="http://schemas.microsoft.com/office/drawing/2014/main" id="{5EC920C0-93EE-8974-B821-CD50B2662A7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70491" y="302224"/>
            <a:ext cx="4664734" cy="3915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17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341" y="150125"/>
            <a:ext cx="7772400" cy="81592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Description of igneous textures:</a:t>
            </a:r>
          </a:p>
        </p:txBody>
      </p:sp>
      <p:sp>
        <p:nvSpPr>
          <p:cNvPr id="3" name="Content Placeholder 2"/>
          <p:cNvSpPr>
            <a:spLocks noGrp="1"/>
          </p:cNvSpPr>
          <p:nvPr>
            <p:ph idx="1"/>
          </p:nvPr>
        </p:nvSpPr>
        <p:spPr>
          <a:xfrm>
            <a:off x="198986" y="1007614"/>
            <a:ext cx="6467821" cy="3165375"/>
          </a:xfrm>
        </p:spPr>
        <p:txBody>
          <a:bodyPr>
            <a:noAutofit/>
          </a:bodyPr>
          <a:lstStyle/>
          <a:p>
            <a:pPr>
              <a:lnSpc>
                <a:spcPct val="170000"/>
              </a:lnSpc>
              <a:buNone/>
            </a:pPr>
            <a:r>
              <a:rPr lang="en-US" sz="2700" b="1" dirty="0">
                <a:latin typeface="Times New Roman" pitchFamily="18" charset="0"/>
                <a:cs typeface="Times New Roman" pitchFamily="18" charset="0"/>
              </a:rPr>
              <a:t>I- Crystallinity</a:t>
            </a:r>
            <a:r>
              <a:rPr lang="en-US" sz="2700" dirty="0">
                <a:latin typeface="Times New Roman" pitchFamily="18" charset="0"/>
                <a:cs typeface="Times New Roman" pitchFamily="18" charset="0"/>
              </a:rPr>
              <a:t>: </a:t>
            </a:r>
          </a:p>
          <a:p>
            <a:pPr marL="640080" indent="-457200">
              <a:lnSpc>
                <a:spcPct val="170000"/>
              </a:lnSpc>
              <a:spcBef>
                <a:spcPts val="600"/>
              </a:spcBef>
            </a:pPr>
            <a:r>
              <a:rPr lang="en-US" sz="2700" b="1" i="1" dirty="0">
                <a:latin typeface="Times New Roman" pitchFamily="18" charset="0"/>
                <a:cs typeface="Times New Roman" pitchFamily="18" charset="0"/>
              </a:rPr>
              <a:t>Hypohyaline</a:t>
            </a:r>
            <a:r>
              <a:rPr lang="en-US" sz="2700" dirty="0">
                <a:latin typeface="Times New Roman" pitchFamily="18" charset="0"/>
                <a:cs typeface="Times New Roman" pitchFamily="18" charset="0"/>
              </a:rPr>
              <a:t> refers to a rock composed of both crystals and glass material but amount of glass is greater than crystals.</a:t>
            </a:r>
          </a:p>
        </p:txBody>
      </p:sp>
      <p:pic>
        <p:nvPicPr>
          <p:cNvPr id="4" name="Picture 3">
            <a:extLst>
              <a:ext uri="{FF2B5EF4-FFF2-40B4-BE49-F238E27FC236}">
                <a16:creationId xmlns:a16="http://schemas.microsoft.com/office/drawing/2014/main" id="{03D2C360-6D28-C7C3-31D0-FDE5BCB2D8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6758" y="4172989"/>
            <a:ext cx="10978483" cy="2685011"/>
          </a:xfrm>
          <a:prstGeom prst="rect">
            <a:avLst/>
          </a:prstGeom>
          <a:noFill/>
          <a:ln>
            <a:noFill/>
          </a:ln>
        </p:spPr>
      </p:pic>
      <p:pic>
        <p:nvPicPr>
          <p:cNvPr id="5" name="Picture 2">
            <a:extLst>
              <a:ext uri="{FF2B5EF4-FFF2-40B4-BE49-F238E27FC236}">
                <a16:creationId xmlns:a16="http://schemas.microsoft.com/office/drawing/2014/main" id="{EAD5F7CF-B06F-A3D3-9F75-A14BCCE5F365}"/>
              </a:ext>
            </a:extLst>
          </p:cNvPr>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532843" y="921522"/>
            <a:ext cx="4659157" cy="325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856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511" y="19050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
        <p:nvSpPr>
          <p:cNvPr id="3" name="Content Placeholder 2"/>
          <p:cNvSpPr>
            <a:spLocks noGrp="1"/>
          </p:cNvSpPr>
          <p:nvPr>
            <p:ph idx="1"/>
          </p:nvPr>
        </p:nvSpPr>
        <p:spPr>
          <a:xfrm>
            <a:off x="436098" y="1153552"/>
            <a:ext cx="11035465" cy="5513948"/>
          </a:xfrm>
        </p:spPr>
        <p:txBody>
          <a:bodyPr>
            <a:normAutofit/>
          </a:bodyPr>
          <a:lstStyle/>
          <a:p>
            <a:pPr>
              <a:lnSpc>
                <a:spcPct val="150000"/>
              </a:lnSpc>
              <a:buNone/>
            </a:pPr>
            <a:r>
              <a:rPr lang="en-US" sz="3200" b="1" dirty="0">
                <a:latin typeface="Times New Roman" pitchFamily="18" charset="0"/>
                <a:cs typeface="Times New Roman" pitchFamily="18" charset="0"/>
              </a:rPr>
              <a:t>In igneous rocks, crystal size is controlled by the interaction of the following factors:</a:t>
            </a:r>
          </a:p>
          <a:p>
            <a:pPr marL="548640">
              <a:lnSpc>
                <a:spcPct val="150000"/>
              </a:lnSpc>
            </a:pPr>
            <a:r>
              <a:rPr lang="en-US" sz="3200" dirty="0">
                <a:latin typeface="Times New Roman" pitchFamily="18" charset="0"/>
                <a:cs typeface="Times New Roman" pitchFamily="18" charset="0"/>
              </a:rPr>
              <a:t>Cooling rate of the magmatic melt.</a:t>
            </a:r>
          </a:p>
          <a:p>
            <a:pPr marL="548640">
              <a:lnSpc>
                <a:spcPct val="150000"/>
              </a:lnSpc>
            </a:pPr>
            <a:r>
              <a:rPr lang="en-US" sz="3200" dirty="0">
                <a:latin typeface="Times New Roman" pitchFamily="18" charset="0"/>
                <a:cs typeface="Times New Roman" pitchFamily="18" charset="0"/>
              </a:rPr>
              <a:t>The rate of nucleation.</a:t>
            </a:r>
          </a:p>
          <a:p>
            <a:pPr marL="548640">
              <a:lnSpc>
                <a:spcPct val="150000"/>
              </a:lnSpc>
            </a:pPr>
            <a:r>
              <a:rPr lang="en-US" sz="3200" dirty="0">
                <a:latin typeface="Times New Roman" pitchFamily="18" charset="0"/>
                <a:cs typeface="Times New Roman" pitchFamily="18" charset="0"/>
              </a:rPr>
              <a:t>Chemical composition of the liquids.</a:t>
            </a:r>
          </a:p>
          <a:p>
            <a:pPr marL="548640">
              <a:lnSpc>
                <a:spcPct val="150000"/>
              </a:lnSpc>
            </a:pPr>
            <a:r>
              <a:rPr lang="en-US" sz="3200" dirty="0">
                <a:latin typeface="Times New Roman" pitchFamily="18" charset="0"/>
                <a:cs typeface="Times New Roman" pitchFamily="18" charset="0"/>
              </a:rPr>
              <a:t>Existence and composition of a dissolved or free fluid phase.</a:t>
            </a:r>
          </a:p>
          <a:p>
            <a:pPr>
              <a:lnSpc>
                <a:spcPct val="150000"/>
              </a:lnSpc>
            </a:pP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767" y="1434906"/>
            <a:ext cx="10845530" cy="4382570"/>
          </a:xfrm>
        </p:spPr>
        <p:txBody>
          <a:bodyPr>
            <a:normAutofit/>
          </a:bodyPr>
          <a:lstStyle/>
          <a:p>
            <a:pPr>
              <a:lnSpc>
                <a:spcPct val="150000"/>
              </a:lnSpc>
              <a:buNone/>
            </a:pPr>
            <a:r>
              <a:rPr lang="en-US" sz="2900" b="1" i="1" dirty="0" err="1">
                <a:latin typeface="Times New Roman" pitchFamily="18" charset="0"/>
                <a:cs typeface="Times New Roman" pitchFamily="18" charset="0"/>
              </a:rPr>
              <a:t>i</a:t>
            </a:r>
            <a:r>
              <a:rPr lang="en-US" sz="2900" b="1" i="1" dirty="0">
                <a:latin typeface="Times New Roman" pitchFamily="18" charset="0"/>
                <a:cs typeface="Times New Roman" pitchFamily="18" charset="0"/>
              </a:rPr>
              <a:t>- Phaneritic</a:t>
            </a:r>
            <a:r>
              <a:rPr lang="en-US" sz="2900" dirty="0">
                <a:latin typeface="Times New Roman" pitchFamily="18" charset="0"/>
                <a:cs typeface="Times New Roman" pitchFamily="18" charset="0"/>
              </a:rPr>
              <a:t> : crystals visible to the naked (hand lens if necessary). </a:t>
            </a:r>
          </a:p>
          <a:p>
            <a:pPr marL="640080">
              <a:lnSpc>
                <a:spcPct val="150000"/>
              </a:lnSpc>
            </a:pPr>
            <a:r>
              <a:rPr lang="en-US" dirty="0">
                <a:latin typeface="Times New Roman" pitchFamily="18" charset="0"/>
                <a:cs typeface="Times New Roman" pitchFamily="18" charset="0"/>
              </a:rPr>
              <a:t>Pegmatitic: crystals &gt; 30mm. </a:t>
            </a:r>
          </a:p>
          <a:p>
            <a:pPr marL="640080">
              <a:lnSpc>
                <a:spcPct val="150000"/>
              </a:lnSpc>
            </a:pPr>
            <a:r>
              <a:rPr lang="en-US" dirty="0">
                <a:latin typeface="Times New Roman" pitchFamily="18" charset="0"/>
                <a:cs typeface="Times New Roman" pitchFamily="18" charset="0"/>
              </a:rPr>
              <a:t>Coarse-grained: crystal (5-30mm). </a:t>
            </a:r>
          </a:p>
          <a:p>
            <a:pPr marL="640080">
              <a:lnSpc>
                <a:spcPct val="150000"/>
              </a:lnSpc>
            </a:pPr>
            <a:r>
              <a:rPr lang="en-US" dirty="0">
                <a:latin typeface="Times New Roman" pitchFamily="18" charset="0"/>
                <a:cs typeface="Times New Roman" pitchFamily="18" charset="0"/>
              </a:rPr>
              <a:t>Medium grained crystals (1-5mm). </a:t>
            </a:r>
          </a:p>
          <a:p>
            <a:pPr marL="640080">
              <a:lnSpc>
                <a:spcPct val="150000"/>
              </a:lnSpc>
            </a:pPr>
            <a:r>
              <a:rPr lang="en-US" dirty="0">
                <a:latin typeface="Times New Roman" pitchFamily="18" charset="0"/>
                <a:cs typeface="Times New Roman" pitchFamily="18" charset="0"/>
              </a:rPr>
              <a:t>Fine-grained: crystals &lt; 1mm.</a:t>
            </a:r>
            <a:endParaRPr lang="en-US" dirty="0"/>
          </a:p>
        </p:txBody>
      </p:sp>
      <p:sp>
        <p:nvSpPr>
          <p:cNvPr id="8" name="Title 1">
            <a:extLst>
              <a:ext uri="{FF2B5EF4-FFF2-40B4-BE49-F238E27FC236}">
                <a16:creationId xmlns:a16="http://schemas.microsoft.com/office/drawing/2014/main" id="{AAD0CA2C-A3DF-44D8-AC0E-3E2C2946AB20}"/>
              </a:ext>
            </a:extLst>
          </p:cNvPr>
          <p:cNvSpPr>
            <a:spLocks noGrp="1"/>
          </p:cNvSpPr>
          <p:nvPr>
            <p:ph type="title"/>
          </p:nvPr>
        </p:nvSpPr>
        <p:spPr>
          <a:xfrm>
            <a:off x="2357511" y="190500"/>
            <a:ext cx="7772400" cy="1143000"/>
          </a:xfrm>
          <a:noFill/>
          <a:ln>
            <a:noFill/>
          </a:ln>
          <a:effectLst/>
        </p:spPr>
        <p:txBody>
          <a:bodyPr vert="horz" wrap="square" lIns="92075" tIns="46038" rIns="92075" bIns="46038" numCol="1" rtlCol="0" anchor="ctr" anchorCtr="0" compatLnSpc="1">
            <a:prstTxWarp prst="textNoShape">
              <a:avLst/>
            </a:prstTxWarp>
            <a:normAutofit/>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118" y="1104900"/>
            <a:ext cx="11092482" cy="5562600"/>
          </a:xfrm>
        </p:spPr>
        <p:txBody>
          <a:bodyPr>
            <a:normAutofit/>
          </a:bodyPr>
          <a:lstStyle/>
          <a:p>
            <a:pPr>
              <a:lnSpc>
                <a:spcPct val="160000"/>
              </a:lnSpc>
              <a:buNone/>
            </a:pPr>
            <a:r>
              <a:rPr lang="en-US" sz="3200" b="1" i="1" dirty="0">
                <a:latin typeface="Times New Roman" pitchFamily="18" charset="0"/>
                <a:cs typeface="Times New Roman" pitchFamily="18" charset="0"/>
              </a:rPr>
              <a:t>ii-Aphanitic</a:t>
            </a:r>
            <a:r>
              <a:rPr lang="en-US" sz="3200" dirty="0">
                <a:latin typeface="Times New Roman" pitchFamily="18" charset="0"/>
                <a:cs typeface="Times New Roman" pitchFamily="18" charset="0"/>
              </a:rPr>
              <a:t>: crystals not visible to the naked eye. It May be</a:t>
            </a:r>
          </a:p>
          <a:p>
            <a:pPr>
              <a:lnSpc>
                <a:spcPct val="160000"/>
              </a:lnSpc>
              <a:buNone/>
            </a:pPr>
            <a:r>
              <a:rPr lang="en-US" sz="3200" dirty="0">
                <a:latin typeface="Times New Roman" pitchFamily="18" charset="0"/>
                <a:cs typeface="Times New Roman" pitchFamily="18" charset="0"/>
              </a:rPr>
              <a:t>a- </a:t>
            </a:r>
            <a:r>
              <a:rPr lang="en-US" sz="3200" i="1" dirty="0">
                <a:latin typeface="Times New Roman" pitchFamily="18" charset="0"/>
                <a:cs typeface="Times New Roman" pitchFamily="18" charset="0"/>
              </a:rPr>
              <a:t>Microcrystalline</a:t>
            </a:r>
            <a:r>
              <a:rPr lang="en-US" sz="3200" dirty="0">
                <a:latin typeface="Times New Roman" pitchFamily="18" charset="0"/>
                <a:cs typeface="Times New Roman" pitchFamily="18" charset="0"/>
              </a:rPr>
              <a:t>: composed of grains which are individually visible with a microscope.</a:t>
            </a:r>
          </a:p>
          <a:p>
            <a:pPr>
              <a:lnSpc>
                <a:spcPct val="160000"/>
              </a:lnSpc>
              <a:buNone/>
            </a:pPr>
            <a:r>
              <a:rPr lang="en-US" sz="3200" dirty="0">
                <a:latin typeface="Times New Roman" pitchFamily="18" charset="0"/>
                <a:cs typeface="Times New Roman" pitchFamily="18" charset="0"/>
              </a:rPr>
              <a:t>b- </a:t>
            </a:r>
            <a:r>
              <a:rPr lang="en-US" sz="3200" i="1" dirty="0">
                <a:latin typeface="Times New Roman" pitchFamily="18" charset="0"/>
                <a:cs typeface="Times New Roman" pitchFamily="18" charset="0"/>
              </a:rPr>
              <a:t>Cryptocrystalline</a:t>
            </a:r>
            <a:r>
              <a:rPr lang="en-US" sz="3200" dirty="0">
                <a:latin typeface="Times New Roman" pitchFamily="18" charset="0"/>
                <a:cs typeface="Times New Roman" pitchFamily="18" charset="0"/>
              </a:rPr>
              <a:t> - composed of grains not individually visible with a microscope, but crystalline.</a:t>
            </a:r>
          </a:p>
          <a:p>
            <a:pPr>
              <a:lnSpc>
                <a:spcPct val="160000"/>
              </a:lnSpc>
              <a:buNone/>
            </a:pPr>
            <a:r>
              <a:rPr lang="en-US" sz="3200" dirty="0">
                <a:latin typeface="Times New Roman" pitchFamily="18" charset="0"/>
                <a:cs typeface="Times New Roman" pitchFamily="18" charset="0"/>
              </a:rPr>
              <a:t>c- </a:t>
            </a:r>
            <a:r>
              <a:rPr lang="en-US" sz="3200" i="1" dirty="0">
                <a:latin typeface="Times New Roman" pitchFamily="18" charset="0"/>
                <a:cs typeface="Times New Roman" pitchFamily="18" charset="0"/>
              </a:rPr>
              <a:t>Glassy</a:t>
            </a:r>
            <a:r>
              <a:rPr lang="en-US" sz="3200" dirty="0">
                <a:latin typeface="Times New Roman" pitchFamily="18" charset="0"/>
                <a:cs typeface="Times New Roman" pitchFamily="18" charset="0"/>
              </a:rPr>
              <a:t> - composed essentially of glass.</a:t>
            </a:r>
          </a:p>
          <a:p>
            <a:pPr>
              <a:lnSpc>
                <a:spcPct val="160000"/>
              </a:lnSpc>
            </a:pPr>
            <a:endParaRPr lang="en-US" sz="3200" dirty="0"/>
          </a:p>
        </p:txBody>
      </p:sp>
      <p:sp>
        <p:nvSpPr>
          <p:cNvPr id="5" name="Title 1">
            <a:extLst>
              <a:ext uri="{FF2B5EF4-FFF2-40B4-BE49-F238E27FC236}">
                <a16:creationId xmlns:a16="http://schemas.microsoft.com/office/drawing/2014/main" id="{44DB4DD8-AD4D-4C01-AC57-767F95624928}"/>
              </a:ext>
            </a:extLst>
          </p:cNvPr>
          <p:cNvSpPr>
            <a:spLocks noGrp="1"/>
          </p:cNvSpPr>
          <p:nvPr>
            <p:ph type="title"/>
          </p:nvPr>
        </p:nvSpPr>
        <p:spPr>
          <a:xfrm>
            <a:off x="2357511" y="190500"/>
            <a:ext cx="7772400" cy="723900"/>
          </a:xfrm>
          <a:noFill/>
          <a:ln>
            <a:noFill/>
          </a:ln>
          <a:effectLst/>
        </p:spPr>
        <p:txBody>
          <a:bodyPr vert="horz" wrap="square" lIns="92075" tIns="46038" rIns="92075" bIns="46038" numCol="1" rtlCol="0" anchor="ctr" anchorCtr="0" compatLnSpc="1">
            <a:prstTxWarp prst="textNoShape">
              <a:avLst/>
            </a:prstTxWarp>
            <a:normAutofit fontScale="90000"/>
          </a:bodyPr>
          <a:lstStyle/>
          <a:p>
            <a:pPr>
              <a:lnSpc>
                <a:spcPct val="150000"/>
              </a:lnSpc>
              <a:spcBef>
                <a:spcPct val="20000"/>
              </a:spcBef>
              <a:buClr>
                <a:srgbClr val="FF5050"/>
              </a:buClr>
              <a:buSzPct val="60000"/>
            </a:pPr>
            <a:r>
              <a:rPr lang="en-US" sz="3200" b="1" dirty="0">
                <a:solidFill>
                  <a:srgbClr val="FF0000"/>
                </a:solidFill>
                <a:latin typeface="Times New Roman" pitchFamily="18" charset="0"/>
                <a:ea typeface="+mn-ea"/>
                <a:cs typeface="Times New Roman" pitchFamily="18" charset="0"/>
              </a:rPr>
              <a:t>II- Granularity: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4B7F8-1A87-BD9C-FF69-9C8269041CFE}"/>
              </a:ext>
            </a:extLst>
          </p:cNvPr>
          <p:cNvSpPr>
            <a:spLocks noGrp="1"/>
          </p:cNvSpPr>
          <p:nvPr>
            <p:ph type="title"/>
          </p:nvPr>
        </p:nvSpPr>
        <p:spPr/>
        <p:txBody>
          <a:bodyPr vert="horz" lIns="91440" tIns="45720" rIns="91440" bIns="45720" rtlCol="0">
            <a:normAutofit fontScale="92500"/>
          </a:bodyPr>
          <a:lstStyle/>
          <a:p>
            <a:pPr>
              <a:spcBef>
                <a:spcPts val="1000"/>
              </a:spcBef>
              <a:buFont typeface="Arial" panose="020B0604020202020204" pitchFamily="34" charset="0"/>
            </a:pPr>
            <a:r>
              <a:rPr lang="en-US" sz="7200" b="1" dirty="0">
                <a:solidFill>
                  <a:srgbClr val="7030A0"/>
                </a:solidFill>
                <a:latin typeface="+mn-lt"/>
                <a:ea typeface="+mn-ea"/>
                <a:cs typeface="+mn-cs"/>
              </a:rPr>
              <a:t>What's your question?</a:t>
            </a:r>
          </a:p>
        </p:txBody>
      </p:sp>
      <p:sp>
        <p:nvSpPr>
          <p:cNvPr id="5" name="Content Placeholder 4">
            <a:extLst>
              <a:ext uri="{FF2B5EF4-FFF2-40B4-BE49-F238E27FC236}">
                <a16:creationId xmlns:a16="http://schemas.microsoft.com/office/drawing/2014/main" id="{5AE72C77-BA1A-F2FE-3968-54FC48DDCD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1561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72CFBA9-B5F3-47E4-B188-AD9AE83B500A}"/>
              </a:ext>
            </a:extLst>
          </p:cNvPr>
          <p:cNvSpPr txBox="1">
            <a:spLocks/>
          </p:cNvSpPr>
          <p:nvPr/>
        </p:nvSpPr>
        <p:spPr bwMode="auto">
          <a:xfrm>
            <a:off x="2297723" y="228597"/>
            <a:ext cx="7334543" cy="766688"/>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Textures of Igneous Rocks</a:t>
            </a:r>
          </a:p>
        </p:txBody>
      </p:sp>
      <p:sp>
        <p:nvSpPr>
          <p:cNvPr id="7" name="Content Placeholder 2">
            <a:extLst>
              <a:ext uri="{FF2B5EF4-FFF2-40B4-BE49-F238E27FC236}">
                <a16:creationId xmlns:a16="http://schemas.microsoft.com/office/drawing/2014/main" id="{D546B309-9229-423E-AE99-D7F18E58AFAB}"/>
              </a:ext>
            </a:extLst>
          </p:cNvPr>
          <p:cNvSpPr txBox="1">
            <a:spLocks/>
          </p:cNvSpPr>
          <p:nvPr/>
        </p:nvSpPr>
        <p:spPr bwMode="auto">
          <a:xfrm>
            <a:off x="973394" y="1519318"/>
            <a:ext cx="10235380" cy="4660256"/>
          </a:xfrm>
          <a:prstGeom prst="rect">
            <a:avLst/>
          </a:prstGeom>
          <a:noFill/>
          <a:ln>
            <a:noFill/>
          </a:ln>
          <a:effectLst/>
        </p:spPr>
        <p:txBody>
          <a:bodyPr vert="horz" wrap="square" lIns="92075" tIns="46038" rIns="92075" bIns="46038" numCol="1" anchor="t" anchorCtr="0" compatLnSpc="1">
            <a:prstTxWarp prst="textNoShape">
              <a:avLst/>
            </a:prstTxWarp>
            <a:noAutofit/>
          </a:bodyPr>
          <a:lstStyle>
            <a:lvl1pPr marL="342910" lvl="0" indent="-342910">
              <a:lnSpc>
                <a:spcPct val="150000"/>
              </a:lnSpc>
              <a:spcBef>
                <a:spcPct val="20000"/>
              </a:spcBef>
              <a:buClr>
                <a:srgbClr val="FF5050"/>
              </a:buClr>
              <a:buSzPct val="60000"/>
              <a:buFont typeface="Monotype Sorts" panose="01010601010101010101" pitchFamily="2" charset="2"/>
              <a:buChar char="l"/>
              <a:defRPr sz="3300">
                <a:solidFill>
                  <a:srgbClr val="FFFF00"/>
                </a:solidFill>
                <a:effectLst/>
                <a:ea typeface="+mj-ea"/>
                <a:cs typeface="Times New Roman" pitchFamily="18" charset="0"/>
              </a:defRPr>
            </a:lvl1pPr>
            <a:lvl2pPr marL="742973" indent="-285759">
              <a:spcBef>
                <a:spcPct val="20000"/>
              </a:spcBef>
              <a:buClr>
                <a:schemeClr val="folHlink"/>
              </a:buClr>
              <a:buSzPct val="65000"/>
              <a:buFont typeface="Monotype Sorts" panose="01010601010101010101" pitchFamily="2" charset="2"/>
              <a:buChar char="F"/>
              <a:defRPr>
                <a:solidFill>
                  <a:srgbClr val="FF5050"/>
                </a:solidFill>
                <a:effectLst>
                  <a:outerShdw blurRad="38100" dist="38100" dir="2700000" algn="tl">
                    <a:srgbClr val="000000"/>
                  </a:outerShdw>
                </a:effectLst>
                <a:latin typeface="+mn-lt"/>
              </a:defRPr>
            </a:lvl2pPr>
            <a:lvl3pPr marL="1143036" indent="-228608">
              <a:spcBef>
                <a:spcPct val="20000"/>
              </a:spcBef>
              <a:buClr>
                <a:srgbClr val="FFCC00"/>
              </a:buClr>
              <a:buSzPct val="45000"/>
              <a:buFont typeface="Monotype Sorts" panose="01010601010101010101" pitchFamily="2" charset="2"/>
              <a:buChar char="s"/>
              <a:defRPr sz="2400">
                <a:solidFill>
                  <a:schemeClr val="tx2"/>
                </a:solidFill>
                <a:effectLst>
                  <a:outerShdw blurRad="38100" dist="38100" dir="2700000" algn="tl">
                    <a:srgbClr val="000000"/>
                  </a:outerShdw>
                </a:effectLst>
                <a:latin typeface="+mn-lt"/>
              </a:defRPr>
            </a:lvl3pPr>
            <a:lvl4pPr marL="1600250" indent="-228608">
              <a:spcBef>
                <a:spcPct val="20000"/>
              </a:spcBef>
              <a:buClr>
                <a:schemeClr val="accent2"/>
              </a:buClr>
              <a:buSzPct val="40000"/>
              <a:buFont typeface="Monotype Sorts" panose="01010601010101010101" pitchFamily="2" charset="2"/>
              <a:buChar char="F"/>
              <a:defRPr sz="2000">
                <a:solidFill>
                  <a:schemeClr val="accent2"/>
                </a:solidFill>
                <a:effectLst>
                  <a:outerShdw blurRad="38100" dist="38100" dir="2700000" algn="tl">
                    <a:srgbClr val="000000"/>
                  </a:outerShdw>
                </a:effectLst>
                <a:latin typeface="+mn-lt"/>
              </a:defRPr>
            </a:lvl4pPr>
            <a:lvl5pPr marL="2057465" indent="-228608">
              <a:spcBef>
                <a:spcPct val="20000"/>
              </a:spcBef>
              <a:buClr>
                <a:schemeClr val="accent1"/>
              </a:buClr>
              <a:buSzPct val="40000"/>
              <a:buFont typeface="Monotype Sorts" panose="01010601010101010101" pitchFamily="2" charset="2"/>
              <a:buChar char="l"/>
              <a:defRPr sz="2000">
                <a:solidFill>
                  <a:srgbClr val="FFFF00"/>
                </a:solidFill>
                <a:effectLst>
                  <a:outerShdw blurRad="38100" dist="38100" dir="2700000" algn="tl">
                    <a:srgbClr val="000000"/>
                  </a:outerShdw>
                </a:effectLst>
                <a:latin typeface="+mn-lt"/>
              </a:defRPr>
            </a:lvl5pPr>
            <a:lvl6pPr marL="2514679" indent="-228608" defTabSz="914428">
              <a:lnSpc>
                <a:spcPct val="90000"/>
              </a:lnSpc>
              <a:spcBef>
                <a:spcPts val="500"/>
              </a:spcBef>
              <a:buFont typeface="Arial" panose="020B0604020202020204" pitchFamily="34" charset="0"/>
              <a:buChar char="•"/>
              <a:defRPr sz="1800">
                <a:latin typeface="+mn-lt"/>
              </a:defRPr>
            </a:lvl6pPr>
            <a:lvl7pPr marL="2971893" indent="-228608" defTabSz="914428">
              <a:lnSpc>
                <a:spcPct val="90000"/>
              </a:lnSpc>
              <a:spcBef>
                <a:spcPts val="500"/>
              </a:spcBef>
              <a:buFont typeface="Arial" panose="020B0604020202020204" pitchFamily="34" charset="0"/>
              <a:buChar char="•"/>
              <a:defRPr sz="1800">
                <a:latin typeface="+mn-lt"/>
              </a:defRPr>
            </a:lvl7pPr>
            <a:lvl8pPr marL="3429107" indent="-228608" defTabSz="914428">
              <a:lnSpc>
                <a:spcPct val="90000"/>
              </a:lnSpc>
              <a:spcBef>
                <a:spcPts val="500"/>
              </a:spcBef>
              <a:buFont typeface="Arial" panose="020B0604020202020204" pitchFamily="34" charset="0"/>
              <a:buChar char="•"/>
              <a:defRPr sz="1800">
                <a:latin typeface="+mn-lt"/>
              </a:defRPr>
            </a:lvl8pPr>
            <a:lvl9pPr marL="3886322" indent="-228608" defTabSz="914428">
              <a:lnSpc>
                <a:spcPct val="90000"/>
              </a:lnSpc>
              <a:spcBef>
                <a:spcPts val="500"/>
              </a:spcBef>
              <a:buFont typeface="Arial" panose="020B0604020202020204" pitchFamily="34" charset="0"/>
              <a:buChar char="•"/>
              <a:defRPr sz="1800">
                <a:latin typeface="+mn-lt"/>
              </a:defRPr>
            </a:lvl9pPr>
          </a:lstStyle>
          <a:p>
            <a:pPr>
              <a:buClrTx/>
              <a:buSzPct val="100000"/>
              <a:buFont typeface="Arial" panose="020B0604020202020204" pitchFamily="34" charset="0"/>
              <a:buChar char="•"/>
            </a:pPr>
            <a:r>
              <a:rPr lang="en-US" sz="3600" dirty="0">
                <a:solidFill>
                  <a:schemeClr val="tx1"/>
                </a:solidFill>
              </a:rPr>
              <a:t>The texture of a rock is a result of various processes that controlled the rock’s genesis and, along with mineralogy and chemical composition, provides information that we may use to interpret the rock’s origin and history. </a:t>
            </a:r>
          </a:p>
        </p:txBody>
      </p:sp>
    </p:spTree>
    <p:extLst>
      <p:ext uri="{BB962C8B-B14F-4D97-AF65-F5344CB8AC3E}">
        <p14:creationId xmlns:p14="http://schemas.microsoft.com/office/powerpoint/2010/main" val="125957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273" y="335946"/>
            <a:ext cx="7478972" cy="1471246"/>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Factors that determine the texture of an igneous rock:</a:t>
            </a:r>
          </a:p>
        </p:txBody>
      </p:sp>
      <p:sp>
        <p:nvSpPr>
          <p:cNvPr id="3" name="Content Placeholder 2"/>
          <p:cNvSpPr>
            <a:spLocks noGrp="1"/>
          </p:cNvSpPr>
          <p:nvPr>
            <p:ph idx="1"/>
          </p:nvPr>
        </p:nvSpPr>
        <p:spPr>
          <a:xfrm>
            <a:off x="1187355" y="1951631"/>
            <a:ext cx="9354036" cy="4336628"/>
          </a:xfrm>
          <a:noFill/>
          <a:ln>
            <a:noFill/>
          </a:ln>
          <a:effectLst/>
        </p:spPr>
        <p:txBody>
          <a:bodyPr vert="horz" wrap="square" lIns="92075" tIns="46038" rIns="92075" bIns="46038" numCol="1" rtlCol="0" anchor="t" anchorCtr="0" compatLnSpc="1">
            <a:prstTxWarp prst="textNoShape">
              <a:avLst/>
            </a:prstTxWarp>
            <a:noAutofit/>
          </a:bodyPr>
          <a:lstStyle/>
          <a:p>
            <a:pPr marL="342910" indent="-342910">
              <a:lnSpc>
                <a:spcPct val="150000"/>
              </a:lnSpc>
              <a:spcBef>
                <a:spcPct val="20000"/>
              </a:spcBef>
              <a:buSzPct val="100000"/>
            </a:pPr>
            <a:r>
              <a:rPr lang="en-US" sz="3300" dirty="0">
                <a:ea typeface="+mj-ea"/>
                <a:cs typeface="Times New Roman" pitchFamily="18" charset="0"/>
              </a:rPr>
              <a:t>The cooling rate (dT/dt).</a:t>
            </a:r>
          </a:p>
          <a:p>
            <a:pPr marL="342910" indent="-342910">
              <a:lnSpc>
                <a:spcPct val="150000"/>
              </a:lnSpc>
              <a:spcBef>
                <a:spcPct val="20000"/>
              </a:spcBef>
              <a:buSzPct val="100000"/>
            </a:pPr>
            <a:r>
              <a:rPr lang="en-US" sz="3300" dirty="0">
                <a:ea typeface="+mj-ea"/>
                <a:cs typeface="Times New Roman" pitchFamily="18" charset="0"/>
              </a:rPr>
              <a:t>The diffusion rate - the rate at which atoms or molecules can move (diffuse) through the liquid.</a:t>
            </a:r>
          </a:p>
          <a:p>
            <a:pPr marL="342910" indent="-342910">
              <a:lnSpc>
                <a:spcPct val="150000"/>
              </a:lnSpc>
              <a:spcBef>
                <a:spcPct val="20000"/>
              </a:spcBef>
              <a:buSzPct val="100000"/>
            </a:pPr>
            <a:r>
              <a:rPr lang="en-US" sz="3300" dirty="0">
                <a:ea typeface="+mj-ea"/>
                <a:cs typeface="Times New Roman" pitchFamily="18" charset="0"/>
              </a:rPr>
              <a:t>The rate of nucleation of new crystals.</a:t>
            </a:r>
          </a:p>
          <a:p>
            <a:pPr marL="342910" indent="-342910">
              <a:lnSpc>
                <a:spcPct val="150000"/>
              </a:lnSpc>
              <a:spcBef>
                <a:spcPct val="20000"/>
              </a:spcBef>
              <a:buSzPct val="100000"/>
            </a:pPr>
            <a:r>
              <a:rPr lang="en-US" sz="3300" dirty="0">
                <a:ea typeface="+mj-ea"/>
                <a:cs typeface="Times New Roman" pitchFamily="18" charset="0"/>
              </a:rPr>
              <a:t>The rate of growth of crystals.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5BFA634-D709-4C44-96CC-FA6AF427842F}"/>
              </a:ext>
            </a:extLst>
          </p:cNvPr>
          <p:cNvSpPr>
            <a:spLocks noGrp="1" noChangeArrowheads="1"/>
          </p:cNvSpPr>
          <p:nvPr>
            <p:ph type="title"/>
          </p:nvPr>
        </p:nvSpPr>
        <p:spPr>
          <a:xfrm>
            <a:off x="2399714" y="125852"/>
            <a:ext cx="7772400" cy="816684"/>
          </a:xfrm>
          <a:noFill/>
          <a:ln>
            <a:noFill/>
          </a:ln>
          <a:effectLst/>
        </p:spPr>
        <p:txBody>
          <a:bodyPr vert="horz" wrap="square" lIns="92075" tIns="46038" rIns="92075" bIns="46038" numCol="1" rtlCol="0" anchor="ctr" anchorCtr="0" compatLnSpc="1">
            <a:prstTxWarp prst="textNoShape">
              <a:avLst/>
            </a:prstTxWarp>
            <a:normAutofit/>
          </a:bodyPr>
          <a:lstStyle/>
          <a:p>
            <a:r>
              <a:rPr lang="en-US" altLang="en-US" sz="3900" b="1" i="1" dirty="0">
                <a:solidFill>
                  <a:srgbClr val="FF0000"/>
                </a:solidFill>
                <a:latin typeface="Times New Roman" panose="02020603050405020304" pitchFamily="18" charset="0"/>
                <a:cs typeface="Times New Roman" panose="02020603050405020304" pitchFamily="18" charset="0"/>
              </a:rPr>
              <a:t>Cooling Rate</a:t>
            </a:r>
          </a:p>
        </p:txBody>
      </p:sp>
      <p:sp>
        <p:nvSpPr>
          <p:cNvPr id="12291" name="Content Placeholder 2">
            <a:extLst>
              <a:ext uri="{FF2B5EF4-FFF2-40B4-BE49-F238E27FC236}">
                <a16:creationId xmlns:a16="http://schemas.microsoft.com/office/drawing/2014/main" id="{91C8650A-58CD-47A2-89C4-B4D1CEAA8A03}"/>
              </a:ext>
            </a:extLst>
          </p:cNvPr>
          <p:cNvSpPr>
            <a:spLocks noGrp="1" noChangeArrowheads="1"/>
          </p:cNvSpPr>
          <p:nvPr>
            <p:ph idx="1"/>
          </p:nvPr>
        </p:nvSpPr>
        <p:spPr>
          <a:xfrm>
            <a:off x="1524000" y="1463040"/>
            <a:ext cx="9144000" cy="5106572"/>
          </a:xfrm>
        </p:spPr>
        <p:txBody>
          <a:bodyPr/>
          <a:lstStyle/>
          <a:p>
            <a:pPr algn="l" rtl="0">
              <a:lnSpc>
                <a:spcPct val="150000"/>
              </a:lnSpc>
            </a:pPr>
            <a:r>
              <a:rPr lang="en-US" altLang="en-US" sz="3300" dirty="0">
                <a:latin typeface="Times New Roman" panose="02020603050405020304" pitchFamily="18" charset="0"/>
                <a:cs typeface="Times New Roman" panose="02020603050405020304" pitchFamily="18" charset="0"/>
              </a:rPr>
              <a:t>The rate of cooling of magma depends largely on the environment in which the magma cools. </a:t>
            </a:r>
          </a:p>
          <a:p>
            <a:pPr algn="l" rtl="0">
              <a:lnSpc>
                <a:spcPct val="150000"/>
              </a:lnSpc>
            </a:pPr>
            <a:r>
              <a:rPr lang="en-US" altLang="en-US" sz="3300" dirty="0">
                <a:latin typeface="Times New Roman" panose="02020603050405020304" pitchFamily="18" charset="0"/>
                <a:cs typeface="Times New Roman" panose="02020603050405020304" pitchFamily="18" charset="0"/>
              </a:rPr>
              <a:t>Rapid cooling takes place on the Earth's surface where there is a large temperature contrast between the atmosphere/ground surface and the magma.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5BFA634-D709-4C44-96CC-FA6AF427842F}"/>
              </a:ext>
            </a:extLst>
          </p:cNvPr>
          <p:cNvSpPr>
            <a:spLocks noGrp="1" noChangeArrowheads="1"/>
          </p:cNvSpPr>
          <p:nvPr>
            <p:ph type="title"/>
          </p:nvPr>
        </p:nvSpPr>
        <p:spPr>
          <a:xfrm>
            <a:off x="2399714" y="125852"/>
            <a:ext cx="7772400" cy="816684"/>
          </a:xfrm>
          <a:noFill/>
          <a:ln>
            <a:noFill/>
          </a:ln>
          <a:effectLst/>
        </p:spPr>
        <p:txBody>
          <a:bodyPr vert="horz" wrap="square" lIns="92075" tIns="46038" rIns="92075" bIns="46038" numCol="1" rtlCol="0" anchor="ctr" anchorCtr="0" compatLnSpc="1">
            <a:prstTxWarp prst="textNoShape">
              <a:avLst/>
            </a:prstTxWarp>
            <a:normAutofit/>
          </a:bodyPr>
          <a:lstStyle/>
          <a:p>
            <a:r>
              <a:rPr lang="en-US" altLang="en-US" sz="3900" b="1" i="1" dirty="0">
                <a:solidFill>
                  <a:srgbClr val="FF0000"/>
                </a:solidFill>
                <a:latin typeface="Times New Roman" panose="02020603050405020304" pitchFamily="18" charset="0"/>
                <a:cs typeface="Times New Roman" panose="02020603050405020304" pitchFamily="18" charset="0"/>
              </a:rPr>
              <a:t>Cooling Rate</a:t>
            </a:r>
          </a:p>
        </p:txBody>
      </p:sp>
      <p:sp>
        <p:nvSpPr>
          <p:cNvPr id="12291" name="Content Placeholder 2">
            <a:extLst>
              <a:ext uri="{FF2B5EF4-FFF2-40B4-BE49-F238E27FC236}">
                <a16:creationId xmlns:a16="http://schemas.microsoft.com/office/drawing/2014/main" id="{91C8650A-58CD-47A2-89C4-B4D1CEAA8A03}"/>
              </a:ext>
            </a:extLst>
          </p:cNvPr>
          <p:cNvSpPr>
            <a:spLocks noGrp="1" noChangeArrowheads="1"/>
          </p:cNvSpPr>
          <p:nvPr>
            <p:ph idx="1"/>
          </p:nvPr>
        </p:nvSpPr>
        <p:spPr>
          <a:xfrm>
            <a:off x="1692813" y="1055077"/>
            <a:ext cx="8806374" cy="5458264"/>
          </a:xfrm>
          <a:noFill/>
          <a:ln>
            <a:noFill/>
          </a:ln>
          <a:effectLst/>
        </p:spPr>
        <p:txBody>
          <a:bodyPr vert="horz" wrap="square" lIns="92075" tIns="46038" rIns="92075" bIns="46038" numCol="1" rtlCol="0" anchor="t" anchorCtr="0" compatLnSpc="1">
            <a:prstTxWarp prst="textNoShape">
              <a:avLst/>
            </a:prstTxWarp>
            <a:normAutofit lnSpcReduction="10000"/>
          </a:bodyPr>
          <a:lstStyle/>
          <a:p>
            <a:pPr>
              <a:lnSpc>
                <a:spcPct val="150000"/>
              </a:lnSpc>
            </a:pPr>
            <a:r>
              <a:rPr lang="en-US" altLang="en-US" sz="3300" dirty="0">
                <a:latin typeface="Times New Roman" panose="02020603050405020304" pitchFamily="18" charset="0"/>
                <a:cs typeface="Times New Roman" panose="02020603050405020304" pitchFamily="18" charset="0"/>
              </a:rPr>
              <a:t>Cooling time for material erupted into air and water can be as short as several seconds. </a:t>
            </a:r>
          </a:p>
          <a:p>
            <a:pPr>
              <a:lnSpc>
                <a:spcPct val="150000"/>
              </a:lnSpc>
            </a:pPr>
            <a:r>
              <a:rPr lang="en-US" altLang="en-US" sz="3300" dirty="0">
                <a:latin typeface="Times New Roman" panose="02020603050405020304" pitchFamily="18" charset="0"/>
                <a:cs typeface="Times New Roman" panose="02020603050405020304" pitchFamily="18" charset="0"/>
              </a:rPr>
              <a:t>For lava flows cooling times are on the order of days to weeks. </a:t>
            </a:r>
          </a:p>
          <a:p>
            <a:pPr>
              <a:lnSpc>
                <a:spcPct val="150000"/>
              </a:lnSpc>
            </a:pPr>
            <a:r>
              <a:rPr lang="en-US" altLang="en-US" sz="3300" dirty="0">
                <a:latin typeface="Times New Roman" panose="02020603050405020304" pitchFamily="18" charset="0"/>
                <a:cs typeface="Times New Roman" panose="02020603050405020304" pitchFamily="18" charset="0"/>
              </a:rPr>
              <a:t>Shallow intrusions cool in months to years and large deep intrusions may take millions of years to cool.   </a:t>
            </a:r>
            <a:r>
              <a:rPr lang="en-US" altLang="en-US" sz="3300" i="1" dirty="0">
                <a:solidFill>
                  <a:srgbClr val="66FF66"/>
                </a:solidFill>
                <a:latin typeface="Times New Roman" panose="02020603050405020304" pitchFamily="18" charset="0"/>
                <a:cs typeface="Times New Roman" panose="02020603050405020304" pitchFamily="18" charset="0"/>
                <a:hlinkClick r:id="rId2" action="ppaction://hlinkfile"/>
              </a:rPr>
              <a:t>Mag</a:t>
            </a:r>
            <a:endParaRPr lang="en-US" altLang="en-US" sz="3300" i="1" dirty="0">
              <a:solidFill>
                <a:srgbClr val="66FF66"/>
              </a:solidFill>
              <a:latin typeface="Times New Roman" panose="02020603050405020304" pitchFamily="18" charset="0"/>
              <a:cs typeface="Times New Roman" panose="02020603050405020304" pitchFamily="18" charset="0"/>
            </a:endParaRPr>
          </a:p>
          <a:p>
            <a:pPr>
              <a:lnSpc>
                <a:spcPct val="150000"/>
              </a:lnSpc>
            </a:pPr>
            <a:endParaRPr lang="en-US" alt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76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1052945" y="928255"/>
            <a:ext cx="10945091" cy="5734315"/>
          </a:xfrm>
          <a:noFill/>
          <a:ln>
            <a:noFill/>
          </a:ln>
          <a:effectLst/>
        </p:spPr>
        <p:txBody>
          <a:bodyPr vert="horz" wrap="square" lIns="92075" tIns="46038" rIns="92075" bIns="46038" numCol="1" rtlCol="0" anchor="t" anchorCtr="0" compatLnSpc="1">
            <a:prstTxWarp prst="textNoShape">
              <a:avLst/>
            </a:prstTxWarp>
            <a:noAutofit/>
          </a:bodyPr>
          <a:lstStyle/>
          <a:p>
            <a:pPr marL="342910" indent="-342910">
              <a:lnSpc>
                <a:spcPct val="150000"/>
              </a:lnSpc>
              <a:spcBef>
                <a:spcPct val="20000"/>
              </a:spcBef>
              <a:buSzPct val="100000"/>
            </a:pPr>
            <a:r>
              <a:rPr lang="en-US" sz="3300" dirty="0">
                <a:ea typeface="+mj-ea"/>
                <a:cs typeface="Times New Roman" pitchFamily="18" charset="0"/>
              </a:rPr>
              <a:t>The textures that you observe in an igneous rock result from a number of processes and can be grouped into:</a:t>
            </a:r>
          </a:p>
          <a:p>
            <a:pPr marL="342910" indent="-342910">
              <a:lnSpc>
                <a:spcPct val="150000"/>
              </a:lnSpc>
              <a:spcBef>
                <a:spcPct val="20000"/>
              </a:spcBef>
              <a:buSzPct val="100000"/>
            </a:pPr>
            <a:r>
              <a:rPr lang="en-US" sz="3300" dirty="0">
                <a:solidFill>
                  <a:srgbClr val="FF0000"/>
                </a:solidFill>
                <a:ea typeface="+mj-ea"/>
                <a:cs typeface="Times New Roman" pitchFamily="18" charset="0"/>
              </a:rPr>
              <a:t>Primary textures </a:t>
            </a:r>
            <a:r>
              <a:rPr lang="en-US" sz="3300" dirty="0">
                <a:ea typeface="+mj-ea"/>
                <a:cs typeface="Times New Roman" pitchFamily="18" charset="0"/>
              </a:rPr>
              <a:t>occur during igneous crystallization and result from interactions between minerals and melt. </a:t>
            </a:r>
          </a:p>
          <a:p>
            <a:pPr marL="342910" indent="-342910">
              <a:lnSpc>
                <a:spcPct val="150000"/>
              </a:lnSpc>
              <a:spcBef>
                <a:spcPct val="20000"/>
              </a:spcBef>
              <a:buSzPct val="100000"/>
            </a:pPr>
            <a:r>
              <a:rPr lang="en-US" sz="3300" dirty="0">
                <a:solidFill>
                  <a:srgbClr val="FF0000"/>
                </a:solidFill>
                <a:ea typeface="+mj-ea"/>
                <a:cs typeface="Times New Roman" pitchFamily="18" charset="0"/>
              </a:rPr>
              <a:t>Secondary textures </a:t>
            </a:r>
            <a:r>
              <a:rPr lang="en-US" sz="3300" dirty="0">
                <a:ea typeface="+mj-ea"/>
                <a:cs typeface="Times New Roman" pitchFamily="18" charset="0"/>
              </a:rPr>
              <a:t>are alterations that take place after the rock is completely solid.</a:t>
            </a:r>
            <a:endParaRPr lang="en-GB" sz="3300" dirty="0">
              <a:ea typeface="+mj-ea"/>
              <a:cs typeface="Times New Roman" pitchFamily="18" charset="0"/>
            </a:endParaRPr>
          </a:p>
          <a:p>
            <a:pPr marL="342910" indent="-342910">
              <a:lnSpc>
                <a:spcPct val="150000"/>
              </a:lnSpc>
              <a:spcBef>
                <a:spcPct val="20000"/>
              </a:spcBef>
              <a:buSzPct val="100000"/>
            </a:pPr>
            <a:endParaRPr lang="en-GB" sz="3300" dirty="0">
              <a:ea typeface="+mj-ea"/>
              <a:cs typeface="Times New Roman" pitchFamily="18" charset="0"/>
            </a:endParaRPr>
          </a:p>
        </p:txBody>
      </p:sp>
      <p:sp>
        <p:nvSpPr>
          <p:cNvPr id="4" name="TextBox 3">
            <a:extLst>
              <a:ext uri="{FF2B5EF4-FFF2-40B4-BE49-F238E27FC236}">
                <a16:creationId xmlns:a16="http://schemas.microsoft.com/office/drawing/2014/main" id="{C7FEBF86-3FB8-4421-B3CF-EA53AEE83349}"/>
              </a:ext>
            </a:extLst>
          </p:cNvPr>
          <p:cNvSpPr txBox="1"/>
          <p:nvPr/>
        </p:nvSpPr>
        <p:spPr>
          <a:xfrm>
            <a:off x="1524001" y="1"/>
            <a:ext cx="6344529" cy="830997"/>
          </a:xfrm>
          <a:prstGeom prst="rect">
            <a:avLst/>
          </a:prstGeom>
          <a:noFill/>
          <a:ln>
            <a:noFill/>
          </a:ln>
          <a:effectLst/>
        </p:spPr>
        <p:txBody>
          <a:bodyPr vert="horz" wrap="square" lIns="92075" tIns="46038" rIns="92075" bIns="46038" numCol="1" rtlCol="0" anchor="ctr" anchorCtr="0" compatLnSpc="1">
            <a:prstTxWarp prst="textNoShape">
              <a:avLst/>
            </a:prstTxWarp>
            <a:normAutofit/>
          </a:bodyPr>
          <a:lstStyle>
            <a:lvl1pPr>
              <a:lnSpc>
                <a:spcPct val="90000"/>
              </a:lnSpc>
              <a:spcBef>
                <a:spcPct val="0"/>
              </a:spcBef>
              <a:buNone/>
              <a:defRPr sz="3900" b="1" i="1">
                <a:solidFill>
                  <a:srgbClr val="FF0000"/>
                </a:solidFill>
                <a:latin typeface="Times New Roman" panose="02020603050405020304" pitchFamily="18" charset="0"/>
                <a:ea typeface="+mj-ea"/>
                <a:cs typeface="Times New Roman" panose="02020603050405020304" pitchFamily="18" charset="0"/>
              </a:defRPr>
            </a:lvl1pPr>
            <a:lvl2pPr marL="635020" indent="-635020">
              <a:defRPr sz="4800">
                <a:solidFill>
                  <a:srgbClr val="FF66CC"/>
                </a:solidFill>
                <a:effectLst>
                  <a:outerShdw blurRad="38100" dist="38100" dir="2700000" algn="tl">
                    <a:srgbClr val="000000"/>
                  </a:outerShdw>
                </a:effectLst>
              </a:defRPr>
            </a:lvl2pPr>
            <a:lvl3pPr marL="635020" indent="-635020">
              <a:defRPr sz="4800">
                <a:solidFill>
                  <a:srgbClr val="FF66CC"/>
                </a:solidFill>
                <a:effectLst>
                  <a:outerShdw blurRad="38100" dist="38100" dir="2700000" algn="tl">
                    <a:srgbClr val="000000"/>
                  </a:outerShdw>
                </a:effectLst>
              </a:defRPr>
            </a:lvl3pPr>
            <a:lvl4pPr marL="635020" indent="-635020">
              <a:defRPr sz="4800">
                <a:solidFill>
                  <a:srgbClr val="FF66CC"/>
                </a:solidFill>
                <a:effectLst>
                  <a:outerShdw blurRad="38100" dist="38100" dir="2700000" algn="tl">
                    <a:srgbClr val="000000"/>
                  </a:outerShdw>
                </a:effectLst>
              </a:defRPr>
            </a:lvl4pPr>
            <a:lvl5pPr marL="635020" indent="-635020">
              <a:defRPr sz="4800">
                <a:solidFill>
                  <a:srgbClr val="FF66CC"/>
                </a:solidFill>
                <a:effectLst>
                  <a:outerShdw blurRad="38100" dist="38100" dir="2700000" algn="tl">
                    <a:srgbClr val="000000"/>
                  </a:outerShdw>
                </a:effectLst>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defRPr>
            </a:lvl9pPr>
          </a:lstStyle>
          <a:p>
            <a:r>
              <a:rPr lang="en-US" dirty="0"/>
              <a:t>Texture Origin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089" y="190500"/>
            <a:ext cx="7772400" cy="906780"/>
          </a:xfrm>
          <a:noFill/>
          <a:ln>
            <a:noFill/>
          </a:ln>
          <a:effectLst/>
        </p:spPr>
        <p:txBody>
          <a:bodyPr vert="horz" wrap="square" lIns="92075" tIns="46038" rIns="92075" bIns="46038" numCol="1" rtlCol="0" anchor="ctr" anchorCtr="0" compatLnSpc="1">
            <a:prstTxWarp prst="textNoShape">
              <a:avLst/>
            </a:prstTxWarp>
            <a:normAutofit/>
          </a:bodyPr>
          <a:lstStyle/>
          <a:p>
            <a:r>
              <a:rPr lang="en-US" sz="3900" b="1" i="1" dirty="0">
                <a:solidFill>
                  <a:srgbClr val="FF0000"/>
                </a:solidFill>
                <a:latin typeface="Times New Roman" panose="02020603050405020304" pitchFamily="18" charset="0"/>
                <a:cs typeface="Times New Roman" panose="02020603050405020304" pitchFamily="18" charset="0"/>
              </a:rPr>
              <a:t>1-Primary texture:</a:t>
            </a:r>
          </a:p>
        </p:txBody>
      </p:sp>
      <p:sp>
        <p:nvSpPr>
          <p:cNvPr id="3" name="Content Placeholder 2"/>
          <p:cNvSpPr>
            <a:spLocks noGrp="1"/>
          </p:cNvSpPr>
          <p:nvPr>
            <p:ph idx="1"/>
          </p:nvPr>
        </p:nvSpPr>
        <p:spPr>
          <a:xfrm>
            <a:off x="522514" y="1097281"/>
            <a:ext cx="11420670" cy="5760719"/>
          </a:xfrm>
        </p:spPr>
        <p:txBody>
          <a:bodyPr>
            <a:normAutofit fontScale="92500"/>
          </a:bodyPr>
          <a:lstStyle/>
          <a:p>
            <a:pPr>
              <a:lnSpc>
                <a:spcPct val="150000"/>
              </a:lnSpc>
              <a:buSzPct val="101000"/>
              <a:buFont typeface="Wingdings" panose="05000000000000000000" pitchFamily="2" charset="2"/>
              <a:buChar char="v"/>
            </a:pPr>
            <a:r>
              <a:rPr lang="en-US" sz="3200" dirty="0">
                <a:latin typeface="Times New Roman" pitchFamily="18" charset="0"/>
                <a:cs typeface="Times New Roman" pitchFamily="18" charset="0"/>
              </a:rPr>
              <a:t>The formation and growth of crystals, either from a melt or in a solid medium (metamorphic mineral growth), involves three principal processes:</a:t>
            </a:r>
          </a:p>
          <a:p>
            <a:pPr marL="914400">
              <a:lnSpc>
                <a:spcPct val="150000"/>
              </a:lnSpc>
              <a:buNone/>
            </a:pPr>
            <a:r>
              <a:rPr lang="en-US" sz="3200" dirty="0">
                <a:latin typeface="Times New Roman" pitchFamily="18" charset="0"/>
                <a:cs typeface="Times New Roman" pitchFamily="18" charset="0"/>
              </a:rPr>
              <a:t>(1) Initial nucleation of the crystal. </a:t>
            </a:r>
          </a:p>
          <a:p>
            <a:pPr marL="914400">
              <a:lnSpc>
                <a:spcPct val="150000"/>
              </a:lnSpc>
              <a:buNone/>
            </a:pPr>
            <a:r>
              <a:rPr lang="en-US" sz="3200" dirty="0">
                <a:latin typeface="Times New Roman" pitchFamily="18" charset="0"/>
                <a:cs typeface="Times New Roman" pitchFamily="18" charset="0"/>
              </a:rPr>
              <a:t>(2) Crystal growth.</a:t>
            </a:r>
          </a:p>
          <a:p>
            <a:pPr marL="914400">
              <a:lnSpc>
                <a:spcPct val="150000"/>
              </a:lnSpc>
              <a:buNone/>
            </a:pPr>
            <a:r>
              <a:rPr lang="en-US" sz="3200" dirty="0">
                <a:latin typeface="Times New Roman" pitchFamily="18" charset="0"/>
                <a:cs typeface="Times New Roman" pitchFamily="18" charset="0"/>
              </a:rPr>
              <a:t>(3) Diffusion of chemical ions (and heat) through the surrounding medium to and from the surface of a growing crystal.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820" y="225083"/>
            <a:ext cx="10052181" cy="6302326"/>
          </a:xfrm>
        </p:spPr>
        <p:txBody>
          <a:bodyPr>
            <a:noAutofit/>
          </a:bodyPr>
          <a:lstStyle/>
          <a:p>
            <a:pPr marL="514366" indent="-514366">
              <a:lnSpc>
                <a:spcPct val="150000"/>
              </a:lnSpc>
            </a:pPr>
            <a:r>
              <a:rPr lang="en-US" sz="3000" b="1" i="1" dirty="0">
                <a:latin typeface="Times New Roman" pitchFamily="18" charset="0"/>
                <a:cs typeface="Times New Roman" pitchFamily="18" charset="0"/>
              </a:rPr>
              <a:t>Nucleation</a:t>
            </a:r>
            <a:r>
              <a:rPr lang="en-US" sz="3000" dirty="0">
                <a:latin typeface="Times New Roman" pitchFamily="18" charset="0"/>
                <a:cs typeface="Times New Roman" pitchFamily="18" charset="0"/>
              </a:rPr>
              <a:t> is a critical initial step in the development of a crystal. </a:t>
            </a:r>
          </a:p>
          <a:p>
            <a:pPr marL="514366" indent="-514366">
              <a:lnSpc>
                <a:spcPct val="150000"/>
              </a:lnSpc>
            </a:pPr>
            <a:r>
              <a:rPr lang="en-US" sz="3000" dirty="0">
                <a:latin typeface="Times New Roman" pitchFamily="18" charset="0"/>
                <a:cs typeface="Times New Roman" pitchFamily="18" charset="0"/>
              </a:rPr>
              <a:t>Once a nucleus forms, the chemical constituents must diffuse through the liquid to arrive at the surface of the growing crystal. </a:t>
            </a:r>
          </a:p>
          <a:p>
            <a:pPr marL="514366" indent="-514366">
              <a:lnSpc>
                <a:spcPct val="150000"/>
              </a:lnSpc>
            </a:pPr>
            <a:r>
              <a:rPr lang="en-US" sz="3000" dirty="0">
                <a:latin typeface="Times New Roman" pitchFamily="18" charset="0"/>
                <a:cs typeface="Times New Roman" pitchFamily="18" charset="0"/>
              </a:rPr>
              <a:t>The crystal can then grow until it runs into other crystals or the supply of chemical constituents is cut off.</a:t>
            </a:r>
          </a:p>
          <a:p>
            <a:pPr marL="514366" indent="-514366"/>
            <a:r>
              <a:rPr lang="en-US" sz="3000" dirty="0">
                <a:solidFill>
                  <a:srgbClr val="FF0000"/>
                </a:solidFill>
                <a:latin typeface="Times New Roman" pitchFamily="18" charset="0"/>
                <a:cs typeface="Times New Roman" pitchFamily="18" charset="0"/>
                <a:hlinkClick r:id="rId2" action="ppaction://hlinkfile">
                  <a:extLst>
                    <a:ext uri="{A12FA001-AC4F-418D-AE19-62706E023703}">
                      <ahyp:hlinkClr xmlns:ahyp="http://schemas.microsoft.com/office/drawing/2018/hyperlinkcolor" val="tx"/>
                    </a:ext>
                  </a:extLst>
                </a:hlinkClick>
              </a:rPr>
              <a:t>M.G.</a:t>
            </a:r>
            <a:endParaRPr lang="en-US" sz="3000"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TotalTime>
  <Words>1566</Words>
  <Application>Microsoft Office PowerPoint</Application>
  <PresentationFormat>Widescreen</PresentationFormat>
  <Paragraphs>109</Paragraphs>
  <Slides>29</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29</vt:i4>
      </vt:variant>
    </vt:vector>
  </HeadingPairs>
  <TitlesOfParts>
    <vt:vector size="44" baseType="lpstr">
      <vt:lpstr>AdvOTfe647870.B</vt:lpstr>
      <vt:lpstr>AdvTT5843c571</vt:lpstr>
      <vt:lpstr>AdvTT5843c571+20</vt:lpstr>
      <vt:lpstr>AdvTT5843c571+fb</vt:lpstr>
      <vt:lpstr>AdvTTf90d833a.I</vt:lpstr>
      <vt:lpstr>-apple-system</vt:lpstr>
      <vt:lpstr>Arial</vt:lpstr>
      <vt:lpstr>Arial</vt:lpstr>
      <vt:lpstr>Calibri</vt:lpstr>
      <vt:lpstr>Calibri Light</vt:lpstr>
      <vt:lpstr>Merriweather</vt:lpstr>
      <vt:lpstr>Times New Roman</vt:lpstr>
      <vt:lpstr>Times-Roman</vt:lpstr>
      <vt:lpstr>Wingdings</vt:lpstr>
      <vt:lpstr>Office Theme</vt:lpstr>
      <vt:lpstr>Dr. Mohammed Zrary</vt:lpstr>
      <vt:lpstr>PowerPoint Presentation</vt:lpstr>
      <vt:lpstr>PowerPoint Presentation</vt:lpstr>
      <vt:lpstr>Factors that determine the texture of an igneous rock:</vt:lpstr>
      <vt:lpstr>Cooling Rate</vt:lpstr>
      <vt:lpstr>Cooling Rate</vt:lpstr>
      <vt:lpstr>PowerPoint Presentation</vt:lpstr>
      <vt:lpstr>1-Primary texture:</vt:lpstr>
      <vt:lpstr>PowerPoint Presentation</vt:lpstr>
      <vt:lpstr>PowerPoint Presentation</vt:lpstr>
      <vt:lpstr>PowerPoint Presentation</vt:lpstr>
      <vt:lpstr>PowerPoint Presentation</vt:lpstr>
      <vt:lpstr>PowerPoint Presentation</vt:lpstr>
      <vt:lpstr>Hypothetical nucleation and growth rate curves based on experiments in simple systems. </vt:lpstr>
      <vt:lpstr>Hypothetical nucleation and growth rate curves based on experiments in simple systems. </vt:lpstr>
      <vt:lpstr>Hypothetical nucleation and growth rate curves based on experiments in simple systems. </vt:lpstr>
      <vt:lpstr>PowerPoint Presentation</vt:lpstr>
      <vt:lpstr>PowerPoint Presentation</vt:lpstr>
      <vt:lpstr>PowerPoint Presentation</vt:lpstr>
      <vt:lpstr>Cooling Stage</vt:lpstr>
      <vt:lpstr>Description of igneous textures:</vt:lpstr>
      <vt:lpstr>Description of igneous textures:</vt:lpstr>
      <vt:lpstr>Description of igneous textures:</vt:lpstr>
      <vt:lpstr>Description of igneous textures:</vt:lpstr>
      <vt:lpstr>Description of igneous textures:</vt:lpstr>
      <vt:lpstr>II- Granularity:</vt:lpstr>
      <vt:lpstr>II- Granularity:</vt:lpstr>
      <vt:lpstr>II- Granularity:</vt:lpstr>
      <vt:lpstr>What's your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Mohammed Majeed Zrary</dc:title>
  <dc:creator>Mohammed Zrary</dc:creator>
  <cp:lastModifiedBy>Mohammed Zrary</cp:lastModifiedBy>
  <cp:revision>65</cp:revision>
  <cp:lastPrinted>2023-02-05T18:25:28Z</cp:lastPrinted>
  <dcterms:created xsi:type="dcterms:W3CDTF">2022-06-05T11:54:31Z</dcterms:created>
  <dcterms:modified xsi:type="dcterms:W3CDTF">2024-05-27T22:43:24Z</dcterms:modified>
</cp:coreProperties>
</file>