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447" r:id="rId2"/>
    <p:sldId id="257" r:id="rId3"/>
    <p:sldId id="258" r:id="rId4"/>
    <p:sldId id="259" r:id="rId5"/>
    <p:sldId id="260" r:id="rId6"/>
    <p:sldId id="308" r:id="rId7"/>
    <p:sldId id="262" r:id="rId8"/>
    <p:sldId id="291" r:id="rId9"/>
    <p:sldId id="292" r:id="rId10"/>
    <p:sldId id="294" r:id="rId11"/>
    <p:sldId id="263" r:id="rId12"/>
    <p:sldId id="299" r:id="rId13"/>
    <p:sldId id="304" r:id="rId14"/>
    <p:sldId id="303" r:id="rId15"/>
    <p:sldId id="305" r:id="rId16"/>
    <p:sldId id="264" r:id="rId17"/>
    <p:sldId id="319" r:id="rId18"/>
    <p:sldId id="266" r:id="rId19"/>
    <p:sldId id="267" r:id="rId20"/>
    <p:sldId id="270" r:id="rId21"/>
    <p:sldId id="271" r:id="rId22"/>
    <p:sldId id="276" r:id="rId23"/>
    <p:sldId id="282" r:id="rId24"/>
    <p:sldId id="283" r:id="rId25"/>
    <p:sldId id="318" r:id="rId26"/>
    <p:sldId id="285" r:id="rId27"/>
    <p:sldId id="286" r:id="rId28"/>
    <p:sldId id="287" r:id="rId29"/>
    <p:sldId id="31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1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81242-4107-4161-A2C7-0CD2420E88C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21FDA-4451-4E2A-99CE-E060FF934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36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Porphyritic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textures originate in different ways: That is, they are polygenetic. Probably the most common origin for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porphyritic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aphanitic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vitrophyric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textures involves a two-stage cooling history for the melt. An initial episode of slow cooling rate (small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undercooling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yields few nuclei just below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liquidus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temperatures in a thermally insulated plutonic environment below the surface of the Earth</a:t>
            </a:r>
          </a:p>
          <a:p>
            <a:pPr algn="l"/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30735-9DBE-419F-890C-6CFD8D618203}" type="slidenum">
              <a:rPr lang="ar-IQ" smtClean="0"/>
              <a:pPr/>
              <a:t>17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Porphyritic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textures originate in different ways: That is, they are polygenetic. Probably the most common origin for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porphyritic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aphanitic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vitrophyric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textures involves a two-stage cooling history for the melt. An initial episode of slow cooling rate (small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undercooling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yields few nuclei just below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liquidus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temperatures in a thermally insulated plutonic environment below the surface of the Earth</a:t>
            </a:r>
          </a:p>
          <a:p>
            <a:pPr algn="l"/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30735-9DBE-419F-890C-6CFD8D618203}" type="slidenum">
              <a:rPr lang="ar-IQ" smtClean="0"/>
              <a:pPr/>
              <a:t>18</a:t>
            </a:fld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Seriate </a:t>
            </a:r>
            <a:r>
              <a:rPr lang="en-US" sz="1200" b="1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Phaneritic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inequigranular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magmatic texture in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grains range more or less continuously in size; contrast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bimodal size distribution in </a:t>
            </a:r>
            <a:r>
              <a:rPr lang="en-US" sz="1200" b="1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porphyritic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texture.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30735-9DBE-419F-890C-6CFD8D618203}" type="slidenum">
              <a:rPr lang="ar-IQ" smtClean="0"/>
              <a:pPr/>
              <a:t>19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3C304-7CCE-9C3F-B450-80B5A30DD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709EA-C89C-6D8A-32BD-AE9F2D1ED2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8709C-C862-3EEE-78F6-7493E404A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5BC5-81BA-4B1D-B81B-1266F61DF4A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54964-D592-810C-9CB3-6BDC2FE04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0465C-7C30-8CD7-4200-2C7F86A3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4251-2449-4680-A129-B171EB33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921EF-18A7-B819-0411-5A07B3913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24316-152B-295C-FC56-4BB36AA1D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C29B8-9019-1122-1FD8-2DF4F6F9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5BC5-81BA-4B1D-B81B-1266F61DF4A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45FE2-EA7C-2AA5-EBBB-B3F31677D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6358F-D9B2-4ECB-DECC-721DD8D1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4251-2449-4680-A129-B171EB33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7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377C13-1DF7-5ADF-71CC-33A81A18E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E6197-EC55-8AA6-19F7-350BF6453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8288C-E279-AE9A-7D51-272221E05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5BC5-81BA-4B1D-B81B-1266F61DF4A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4775C-ECE6-BD0E-8EF4-CDA855B8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BB63A-3174-13C1-D077-B7338C080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4251-2449-4680-A129-B171EB33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5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26A1D-6AA4-1199-D281-ACD0C1A7C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63D16-C0C7-F7E1-2806-3D659D05A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22097-F06E-3A1F-3C9A-8CE102332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5BC5-81BA-4B1D-B81B-1266F61DF4A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3387B-C480-B3B6-46B2-38CB3ADC0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16391-56C6-DF05-A94C-455420ECB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4251-2449-4680-A129-B171EB33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6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134FF-31FC-9D6F-44E0-72B370919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C4B0D-B893-EA51-B411-00D11AF76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23457-6409-8B69-8B2E-E8215D1F7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5BC5-81BA-4B1D-B81B-1266F61DF4A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743E4-A8EB-9235-2135-A84EB442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839A6-4285-91BE-FA83-818C70578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4251-2449-4680-A129-B171EB33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5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C608-88A9-CD71-58A3-A1E19DEE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1CDD5-15A4-E280-A749-50FA6618B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8C47C-2E4E-E70B-7688-6EB12E39A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AA144-3BB2-FE8F-B5C1-0BAFE939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5BC5-81BA-4B1D-B81B-1266F61DF4A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88A99-60C1-7ED1-D2C4-1C5CC9AB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450AD-ACA6-BE33-A2A4-95FB5EDF4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4251-2449-4680-A129-B171EB33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4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4F99-E1D3-1798-046F-4124073E6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4F48F-C2F4-4D11-8CAE-12C688665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71604-FC44-B97B-BE14-D946D3C43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4846FA-9CE8-3B1C-E95F-96E9EFAFC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A6ACB7-56FF-2504-F1C0-591E03D898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48EE3-C190-1BDD-7261-428B77F5D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5BC5-81BA-4B1D-B81B-1266F61DF4A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7C9813-CAE4-AE20-2E59-ED61670A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5440C4-4894-C0F2-E459-00C076C75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4251-2449-4680-A129-B171EB33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8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55504-891E-304E-2DB0-325830D89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FD220F-660B-FE6C-BA21-8FAB08B9B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5BC5-81BA-4B1D-B81B-1266F61DF4A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9DBD95-37A2-68E8-8A9E-FA8CF5D64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0D2686-8FD1-0402-6210-9F1C5E8F4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4251-2449-4680-A129-B171EB33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0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31ED38-305B-86EC-7F65-C8887C7BA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5BC5-81BA-4B1D-B81B-1266F61DF4A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AE6136-E24F-60F8-0176-7286F1024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1DF4D-A454-AAC8-97DB-EB30AC442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4251-2449-4680-A129-B171EB33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7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F41A-6C9D-88E2-1C96-24A451424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C9D76-AEF0-9770-D072-67D07CE72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669BF-61DD-2063-686F-A705509B1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D448A6-5FF6-DBAF-2094-51D1F15AF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5BC5-81BA-4B1D-B81B-1266F61DF4A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F4603-54CF-BD33-7B87-759AAFF64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6A211-893C-9299-8EBE-EBA43D511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4251-2449-4680-A129-B171EB33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7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8B262-80CD-7A9E-96F4-0FBAFFC2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38125D-6041-9456-CD16-B8FD57973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0EBE8D-0A10-990E-5EAD-83C4EF827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25364-52CA-8A4E-CAFA-145846476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5BC5-81BA-4B1D-B81B-1266F61DF4A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655D8-9622-959B-9819-DE9FFA0B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78F64-1176-A45F-5CC2-1E611B602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4251-2449-4680-A129-B171EB33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5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4A8B66-C2A6-5742-B52E-0081A605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9F1AB-CCFD-8951-6312-45F57A917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E92D5-2398-6124-997F-E3FC480E8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95BC5-81BA-4B1D-B81B-1266F61DF4A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DF3A9-91CB-E7FF-10BC-F41895C3F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9048E-41DA-8158-F83F-AB783F06E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64251-2449-4680-A129-B171EB33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2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 198"/>
          <p:cNvSpPr/>
          <p:nvPr/>
        </p:nvSpPr>
        <p:spPr>
          <a:xfrm>
            <a:off x="2539417" y="2230529"/>
            <a:ext cx="665949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Igneous Petrography</a:t>
            </a:r>
          </a:p>
        </p:txBody>
      </p:sp>
      <p:pic>
        <p:nvPicPr>
          <p:cNvPr id="198" name="Picture 2" descr="درووشمی_زانکۆی_سەلاحەدین_هەولێر">
            <a:extLst>
              <a:ext uri="{FF2B5EF4-FFF2-40B4-BE49-F238E27FC236}">
                <a16:creationId xmlns:a16="http://schemas.microsoft.com/office/drawing/2014/main" id="{C4A63654-5654-4AB4-8465-1B444C016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91678"/>
            <a:ext cx="1551710" cy="1531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0" name="Rectangle 3">
            <a:extLst>
              <a:ext uri="{FF2B5EF4-FFF2-40B4-BE49-F238E27FC236}">
                <a16:creationId xmlns:a16="http://schemas.microsoft.com/office/drawing/2014/main" id="{1A06FDAC-1222-48BF-95CD-A16DB9C2C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5346" y="5084671"/>
            <a:ext cx="3982697" cy="97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lnSpc>
                <a:spcPct val="90000"/>
              </a:lnSpc>
              <a:buClr>
                <a:schemeClr val="accent2"/>
              </a:buClr>
              <a:buSzPct val="115000"/>
              <a:buFont typeface="Wingdings" panose="05000000000000000000" pitchFamily="2" charset="2"/>
              <a:buNone/>
            </a:pPr>
            <a:r>
              <a:rPr lang="en-US" altLang="en-US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Earth Sciences &amp; Petroleum</a:t>
            </a:r>
          </a:p>
          <a:p>
            <a:pPr algn="ctr" rtl="0" eaLnBrk="1" hangingPunct="1">
              <a:lnSpc>
                <a:spcPct val="90000"/>
              </a:lnSpc>
              <a:buClr>
                <a:schemeClr val="accent2"/>
              </a:buClr>
              <a:buSzPct val="115000"/>
              <a:buFont typeface="Wingdings" panose="05000000000000000000" pitchFamily="2" charset="2"/>
              <a:buNone/>
            </a:pPr>
            <a:r>
              <a:rPr lang="en-US" altLang="en-US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1500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en-US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Year</a:t>
            </a:r>
          </a:p>
          <a:p>
            <a:pPr algn="ctr" rtl="0" eaLnBrk="1" hangingPunct="1">
              <a:lnSpc>
                <a:spcPct val="90000"/>
              </a:lnSpc>
              <a:buClr>
                <a:schemeClr val="accent2"/>
              </a:buClr>
              <a:buSzPct val="115000"/>
              <a:buFont typeface="Wingdings" panose="05000000000000000000" pitchFamily="2" charset="2"/>
              <a:buNone/>
            </a:pPr>
            <a:r>
              <a:rPr lang="en-US" altLang="en-US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2023- 2024</a:t>
            </a:r>
          </a:p>
        </p:txBody>
      </p:sp>
      <p:sp>
        <p:nvSpPr>
          <p:cNvPr id="201" name="Title 1">
            <a:extLst>
              <a:ext uri="{FF2B5EF4-FFF2-40B4-BE49-F238E27FC236}">
                <a16:creationId xmlns:a16="http://schemas.microsoft.com/office/drawing/2014/main" id="{23C2DF7D-8042-4835-88FF-175CDF002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9061" y="3803012"/>
            <a:ext cx="3393878" cy="45065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9056" tIns="34529" rIns="69056" bIns="34529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476265" indent="-476265" algn="ctr"/>
            <a:r>
              <a:rPr lang="en-US" sz="2300" b="1" i="1" dirty="0">
                <a:solidFill>
                  <a:srgbClr val="002060"/>
                </a:solidFill>
                <a:latin typeface="Times" panose="020B7200000000000000" pitchFamily="34" charset="0"/>
              </a:rPr>
              <a:t>Dr. Mohammed Zrary</a:t>
            </a: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6119A1FA-0FA4-008B-4CC1-593EF6001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874628" cy="135556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Kurdistan Region- Iraq</a:t>
            </a:r>
          </a:p>
          <a:p>
            <a:pPr>
              <a:lnSpc>
                <a:spcPct val="150000"/>
              </a:lnSpc>
            </a:pPr>
            <a:r>
              <a:rPr lang="en-US" altLang="en-US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Ministry of Higher Education and Scientific Research </a:t>
            </a:r>
          </a:p>
          <a:p>
            <a:pPr>
              <a:lnSpc>
                <a:spcPct val="150000"/>
              </a:lnSpc>
            </a:pPr>
            <a:r>
              <a:rPr lang="en-US" altLang="en-US" sz="1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Salahaddin</a:t>
            </a:r>
            <a:r>
              <a:rPr lang="en-US" altLang="en-US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University- Erbil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066800"/>
            <a:ext cx="6629400" cy="5486400"/>
          </a:xfrm>
        </p:spPr>
        <p:txBody>
          <a:bodyPr>
            <a:normAutofit/>
          </a:bodyPr>
          <a:lstStyle/>
          <a:p>
            <a:pPr lvl="0" algn="l"/>
            <a:r>
              <a:rPr lang="en-US" b="1" i="1" dirty="0"/>
              <a:t>iv- </a:t>
            </a:r>
            <a:r>
              <a:rPr lang="en-US" b="1" i="1" dirty="0" err="1"/>
              <a:t>Hypohyaline</a:t>
            </a:r>
            <a:r>
              <a:rPr lang="en-US" dirty="0"/>
              <a:t> refers to a rock composed of both crystals and glass material but amount of glass is greater than crystals. </a:t>
            </a:r>
            <a:endParaRPr lang="ar-IQ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050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en-US" sz="4300" b="1" dirty="0">
                <a:latin typeface="Times New Roman" pitchFamily="18" charset="0"/>
                <a:ea typeface="+mj-ea"/>
                <a:cs typeface="Times New Roman" pitchFamily="18" charset="0"/>
              </a:rPr>
              <a:t>I-  </a:t>
            </a:r>
            <a:r>
              <a:rPr lang="en-US" sz="4300" b="1" dirty="0" err="1">
                <a:latin typeface="Times New Roman" pitchFamily="18" charset="0"/>
                <a:ea typeface="+mj-ea"/>
                <a:cs typeface="Times New Roman" pitchFamily="18" charset="0"/>
              </a:rPr>
              <a:t>Crystallinity</a:t>
            </a:r>
            <a:endParaRPr lang="ar-IQ" sz="43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447800"/>
          </a:xfrm>
        </p:spPr>
        <p:txBody>
          <a:bodyPr>
            <a:normAutofit fontScale="90000"/>
          </a:bodyPr>
          <a:lstStyle/>
          <a:p>
            <a:pPr lvl="0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II- Granularity :</a:t>
            </a:r>
            <a:br>
              <a:rPr lang="en-US" sz="3200" dirty="0"/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Textures referring to the grain size:-</a:t>
            </a:r>
            <a:br>
              <a:rPr lang="en-US" dirty="0"/>
            </a:br>
            <a:endParaRPr lang="ar-IQ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4343400"/>
            <a:ext cx="7620000" cy="25146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indent="-342900" rtl="1">
              <a:spcBef>
                <a:spcPct val="20000"/>
              </a:spcBef>
              <a:defRPr/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a- fine-grained - &lt; 1 mm </a:t>
            </a:r>
          </a:p>
          <a:p>
            <a:pPr marL="742950" lvl="1" indent="-285750" rtl="1">
              <a:spcBef>
                <a:spcPct val="20000"/>
              </a:spcBef>
              <a:defRPr/>
            </a:pPr>
            <a:endParaRPr lang="en-US" sz="3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05000" y="1295400"/>
            <a:ext cx="8153400" cy="1447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742950" lvl="1" indent="-285750" rtl="1">
              <a:spcBef>
                <a:spcPct val="20000"/>
              </a:spcBef>
              <a:defRPr/>
            </a:pPr>
            <a:r>
              <a:rPr lang="en-US" sz="4000" b="1" dirty="0" err="1"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lang="en-US" sz="4000" b="1" dirty="0"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sz="4000" b="1" dirty="0" err="1">
                <a:latin typeface="Times New Roman" pitchFamily="18" charset="0"/>
                <a:ea typeface="+mj-ea"/>
                <a:cs typeface="Times New Roman" pitchFamily="18" charset="0"/>
              </a:rPr>
              <a:t>Phaneritic</a:t>
            </a:r>
            <a:r>
              <a:rPr lang="en-US" sz="40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800" dirty="0"/>
              <a:t>- composed of grains distinguishable with the naked eye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II- Granularity :</a:t>
            </a:r>
            <a:br>
              <a:rPr lang="en-US" sz="3200" dirty="0"/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Textures referring to the grain size:-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458200" cy="2133599"/>
          </a:xfrm>
        </p:spPr>
        <p:txBody>
          <a:bodyPr>
            <a:normAutofit/>
          </a:bodyPr>
          <a:lstStyle/>
          <a:p>
            <a:pPr lvl="1" algn="l">
              <a:buNone/>
            </a:pPr>
            <a:r>
              <a:rPr lang="en-US" sz="3800" b="1" dirty="0"/>
              <a:t>ii-</a:t>
            </a:r>
            <a:r>
              <a:rPr lang="en-US" sz="4500" b="1" dirty="0" err="1"/>
              <a:t>Aphanetic</a:t>
            </a:r>
            <a:r>
              <a:rPr lang="en-US" sz="3800" b="1" dirty="0"/>
              <a:t> </a:t>
            </a:r>
            <a:r>
              <a:rPr lang="en-US" sz="3800" dirty="0"/>
              <a:t>- composed of grains not distinguishable with the naked eye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II- Granularity :</a:t>
            </a:r>
            <a:br>
              <a:rPr lang="en-US" sz="3200" dirty="0"/>
            </a:br>
            <a:r>
              <a:rPr lang="en-US" sz="3600" b="1" dirty="0"/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ii-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Aphanitic</a:t>
            </a:r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1200" y="2514600"/>
            <a:ext cx="7848600" cy="40386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indent="-342900" rtl="1">
              <a:spcBef>
                <a:spcPct val="20000"/>
              </a:spcBef>
              <a:defRPr/>
            </a:pPr>
            <a:r>
              <a:rPr lang="en-US" sz="3800" b="1" dirty="0"/>
              <a:t>a- Microcrystalline</a:t>
            </a:r>
            <a:r>
              <a:rPr lang="en-US" sz="3800" dirty="0"/>
              <a:t> </a:t>
            </a:r>
          </a:p>
          <a:p>
            <a:pPr marL="342900" indent="-342900" rtl="1">
              <a:spcBef>
                <a:spcPct val="20000"/>
              </a:spcBef>
              <a:defRPr/>
            </a:pPr>
            <a:r>
              <a:rPr lang="en-US" sz="3800" dirty="0"/>
              <a:t>composed of grains which are individually visible with a microscope 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ar-IQ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II- Granularity :</a:t>
            </a:r>
            <a:br>
              <a:rPr lang="en-US" sz="2800" dirty="0"/>
            </a:br>
            <a:r>
              <a:rPr lang="en-US" sz="3200" b="1" dirty="0"/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ii-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Aphanitic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305800" cy="3886200"/>
          </a:xfrm>
        </p:spPr>
        <p:txBody>
          <a:bodyPr>
            <a:normAutofit/>
          </a:bodyPr>
          <a:lstStyle/>
          <a:p>
            <a:pPr lvl="0" algn="l">
              <a:lnSpc>
                <a:spcPct val="150000"/>
              </a:lnSpc>
              <a:buNone/>
            </a:pPr>
            <a:r>
              <a:rPr lang="en-US" sz="3300" b="1" dirty="0"/>
              <a:t>b- Cryptocrystalline</a:t>
            </a:r>
            <a:r>
              <a:rPr lang="en-US" sz="3300" dirty="0"/>
              <a:t> - composed of grains not individually visible with a microscope, but crystalline 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II- Granularity :</a:t>
            </a:r>
            <a:br>
              <a:rPr lang="en-US" sz="2800" dirty="0"/>
            </a:br>
            <a:r>
              <a:rPr lang="en-US" sz="3200" b="1" dirty="0"/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ii-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Aphanitic</a:t>
            </a:r>
            <a:endParaRPr lang="ar-IQ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0" y="1828801"/>
            <a:ext cx="7696200" cy="4525963"/>
          </a:xfrm>
        </p:spPr>
        <p:txBody>
          <a:bodyPr>
            <a:normAutofit/>
          </a:bodyPr>
          <a:lstStyle/>
          <a:p>
            <a:pPr lvl="0" algn="l">
              <a:lnSpc>
                <a:spcPct val="150000"/>
              </a:lnSpc>
              <a:buNone/>
            </a:pPr>
            <a:r>
              <a:rPr lang="en-US" sz="3300" b="1" dirty="0"/>
              <a:t>c- Glassy</a:t>
            </a:r>
            <a:r>
              <a:rPr lang="en-US" sz="3300" dirty="0"/>
              <a:t> - composed essentially of glass.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65127"/>
            <a:ext cx="8362950" cy="1325563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III- Mutual Relationship between Crystals</a:t>
            </a:r>
            <a:endParaRPr lang="ar-IQ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362200"/>
            <a:ext cx="8839200" cy="4114800"/>
          </a:xfrm>
        </p:spPr>
        <p:txBody>
          <a:bodyPr>
            <a:normAutofit/>
          </a:bodyPr>
          <a:lstStyle/>
          <a:p>
            <a:pPr lvl="1" algn="l" rtl="0">
              <a:lnSpc>
                <a:spcPct val="150000"/>
              </a:lnSpc>
              <a:buNone/>
            </a:pPr>
            <a:r>
              <a:rPr lang="en-US" sz="3300" b="1" dirty="0" err="1">
                <a:latin typeface="Times New Roman" pitchFamily="18" charset="0"/>
                <a:ea typeface="+mj-ea"/>
                <a:cs typeface="Times New Roman" pitchFamily="18" charset="0"/>
              </a:rPr>
              <a:t>i-Equigranular</a:t>
            </a:r>
            <a:r>
              <a:rPr lang="en-US" sz="3300" b="1" dirty="0"/>
              <a:t> </a:t>
            </a:r>
            <a:r>
              <a:rPr lang="en-US" sz="3300" dirty="0"/>
              <a:t>refers to an igneous rock texture in which the diameters of component minerals approach to another (similar in size)</a:t>
            </a:r>
          </a:p>
          <a:p>
            <a:pPr lvl="1" algn="l" rtl="0">
              <a:lnSpc>
                <a:spcPct val="150000"/>
              </a:lnSpc>
              <a:buNone/>
            </a:pPr>
            <a:endParaRPr lang="en-US" sz="3300" dirty="0"/>
          </a:p>
          <a:p>
            <a:pPr algn="l">
              <a:lnSpc>
                <a:spcPct val="150000"/>
              </a:lnSpc>
            </a:pPr>
            <a:endParaRPr lang="ar-IQ" sz="33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ii-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Inequigranular</a:t>
            </a:r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pPr lvl="1" algn="l">
              <a:lnSpc>
                <a:spcPct val="150000"/>
              </a:lnSpc>
              <a:buNone/>
            </a:pPr>
            <a:r>
              <a:rPr lang="en-US" sz="2700" dirty="0"/>
              <a:t>This textures originate in different ways: That is, they are polygenetic. Probably the most common origin for porphyritic aphanitic and vitrophyric textures involves a two-stage  or more cooling history for the melt. An initial episode of slow cooling rate (small </a:t>
            </a:r>
            <a:r>
              <a:rPr lang="en-US" sz="2700" dirty="0" err="1"/>
              <a:t>undercooling</a:t>
            </a:r>
            <a:r>
              <a:rPr lang="en-US" sz="2700" dirty="0"/>
              <a:t>) yields few nuclei just below </a:t>
            </a:r>
            <a:r>
              <a:rPr lang="en-US" sz="2700" dirty="0" err="1"/>
              <a:t>liquidus</a:t>
            </a:r>
            <a:r>
              <a:rPr lang="en-US" sz="2700" dirty="0"/>
              <a:t> temperatures in a thermally insulated plutonic environment below the surface of the Earth</a:t>
            </a:r>
            <a:r>
              <a:rPr lang="en-US" sz="2700" b="1" dirty="0"/>
              <a:t> </a:t>
            </a:r>
            <a:r>
              <a:rPr lang="en-US" sz="2700" dirty="0"/>
              <a:t>After this partial crystallization, the magma experiences an episode of relatively rapid heat loss in a small intrusion in the shallow cool crust or in an extrusion onto the surface; both create the </a:t>
            </a:r>
            <a:r>
              <a:rPr lang="en-US" sz="2700" dirty="0" err="1"/>
              <a:t>aphanitic</a:t>
            </a:r>
            <a:r>
              <a:rPr lang="en-US" sz="2700" dirty="0"/>
              <a:t> or glassy matrix around the </a:t>
            </a:r>
            <a:r>
              <a:rPr lang="en-US" sz="2700" dirty="0" err="1"/>
              <a:t>phenocrysts</a:t>
            </a:r>
            <a:r>
              <a:rPr lang="en-US" sz="2700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ii-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Inequigranular</a:t>
            </a:r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4648200" cy="5486400"/>
          </a:xfr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3600" b="1" dirty="0" err="1">
                <a:latin typeface="Times New Roman" pitchFamily="18" charset="0"/>
                <a:ea typeface="+mj-ea"/>
                <a:cs typeface="Times New Roman" pitchFamily="18" charset="0"/>
              </a:rPr>
              <a:t>Porphyritic</a:t>
            </a:r>
            <a:r>
              <a:rPr lang="en-US" sz="3600" b="1" dirty="0">
                <a:latin typeface="Times New Roman" pitchFamily="18" charset="0"/>
                <a:ea typeface="+mj-ea"/>
                <a:cs typeface="Times New Roman" pitchFamily="18" charset="0"/>
              </a:rPr>
              <a:t> texture</a:t>
            </a:r>
          </a:p>
          <a:p>
            <a:pPr lvl="0" algn="l">
              <a:buNone/>
            </a:pPr>
            <a:r>
              <a:rPr lang="en-US" dirty="0"/>
              <a:t> consists of larger grains called </a:t>
            </a:r>
            <a:r>
              <a:rPr lang="en-US" dirty="0" err="1"/>
              <a:t>phenocrysts</a:t>
            </a:r>
            <a:r>
              <a:rPr lang="en-US" dirty="0"/>
              <a:t>, surrounded by a population of grains of significantly smaller size, the groundmass.</a:t>
            </a:r>
          </a:p>
        </p:txBody>
      </p:sp>
      <p:pic>
        <p:nvPicPr>
          <p:cNvPr id="7" name="Content Placeholder 3" descr="olivine-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3819378"/>
            <a:ext cx="4114800" cy="303862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ii-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Inequigranular</a:t>
            </a:r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76400" y="1447801"/>
            <a:ext cx="78867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/>
          <a:p>
            <a:pPr marL="342900" indent="-342900" algn="ctr">
              <a:spcBef>
                <a:spcPct val="0"/>
              </a:spcBef>
              <a:defRPr/>
            </a:pPr>
            <a:r>
              <a:rPr lang="en-US" sz="4200" b="1" dirty="0">
                <a:latin typeface="Times New Roman" pitchFamily="18" charset="0"/>
                <a:ea typeface="+mj-ea"/>
                <a:cs typeface="Times New Roman" pitchFamily="18" charset="0"/>
              </a:rPr>
              <a:t>Seriate texture</a:t>
            </a:r>
          </a:p>
          <a:p>
            <a:pPr marL="342900" indent="-342900" rtl="1">
              <a:spcBef>
                <a:spcPct val="20000"/>
              </a:spcBef>
              <a:defRPr/>
            </a:pPr>
            <a:r>
              <a:rPr lang="en-US" sz="3200" dirty="0"/>
              <a:t>refers to a situation where there is a continuous range in grain size of one or more mineral species from that of </a:t>
            </a:r>
            <a:r>
              <a:rPr lang="en-US" sz="3200" dirty="0" err="1"/>
              <a:t>phenocryst</a:t>
            </a:r>
            <a:r>
              <a:rPr lang="en-US" sz="3200" dirty="0"/>
              <a:t> to groundmass size, and in which crystals of progressively smaller sizes are increasingly numerous. This texture is commonly shown by plagioclase in some </a:t>
            </a:r>
            <a:r>
              <a:rPr lang="en-US" sz="3200" dirty="0" err="1"/>
              <a:t>andesite</a:t>
            </a:r>
            <a:r>
              <a:rPr lang="en-US" sz="3200" dirty="0"/>
              <a:t> porphyries.  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ar-IQ" sz="32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981200" y="273050"/>
            <a:ext cx="8077200" cy="6413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 lnSpcReduction="20000"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Igneous petrography</a:t>
            </a: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1752600" y="1066800"/>
            <a:ext cx="8382000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000" b="1" u="sng" dirty="0"/>
              <a:t>Igneous Petrography</a:t>
            </a:r>
            <a:r>
              <a:rPr lang="en-US" sz="2000" b="1" dirty="0"/>
              <a:t>: </a:t>
            </a:r>
            <a:r>
              <a:rPr lang="en-US" sz="2000" dirty="0"/>
              <a:t>description and classification of igneous rocks by mineralogy and texture under polarized microscope.</a:t>
            </a:r>
          </a:p>
          <a:p>
            <a:pPr lvl="0" algn="l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400" b="1" u="sng" dirty="0"/>
              <a:t>Mineral Composition:</a:t>
            </a:r>
          </a:p>
          <a:p>
            <a:pPr algn="l">
              <a:buFont typeface="Monotype Sorts" pitchFamily="2" charset="2"/>
              <a:buNone/>
              <a:defRPr/>
            </a:pPr>
            <a:r>
              <a:rPr lang="en-US" sz="2400" i="1" dirty="0">
                <a:solidFill>
                  <a:srgbClr val="FFC000"/>
                </a:solidFill>
              </a:rPr>
              <a:t>I) primary minerals, </a:t>
            </a:r>
            <a:r>
              <a:rPr lang="en-US" sz="2000" dirty="0"/>
              <a:t>which crystallize directly from magma.</a:t>
            </a:r>
          </a:p>
          <a:p>
            <a:pPr algn="l">
              <a:buFont typeface="Monotype Sorts" pitchFamily="2" charset="2"/>
              <a:buNone/>
              <a:defRPr/>
            </a:pPr>
            <a:r>
              <a:rPr lang="en-US" sz="2400" b="1" dirty="0"/>
              <a:t>(1) essential </a:t>
            </a:r>
            <a:r>
              <a:rPr lang="en-US" dirty="0"/>
              <a:t>primary minerals that are in relatively high abundance (&gt;5% of the rock), and has the influence of rock name. </a:t>
            </a:r>
          </a:p>
          <a:p>
            <a:pPr algn="l">
              <a:buFont typeface="Monotype Sorts" pitchFamily="2" charset="2"/>
              <a:buNone/>
              <a:defRPr/>
            </a:pPr>
            <a:r>
              <a:rPr lang="en-US" sz="2400" b="1" dirty="0"/>
              <a:t>(2) accessory minerals </a:t>
            </a:r>
            <a:r>
              <a:rPr lang="en-US" dirty="0"/>
              <a:t>primary minerals that are in relatively low abundance (&lt;5% of the rock), and hasn’t the influence of rock name.</a:t>
            </a:r>
          </a:p>
          <a:p>
            <a:pPr algn="l">
              <a:buFont typeface="Monotype Sorts" pitchFamily="2" charset="2"/>
              <a:buNone/>
              <a:defRPr/>
            </a:pPr>
            <a:r>
              <a:rPr lang="en-US" sz="2400" i="1" dirty="0">
                <a:solidFill>
                  <a:srgbClr val="FFC000"/>
                </a:solidFill>
              </a:rPr>
              <a:t>II) Secondary minerals, </a:t>
            </a:r>
            <a:r>
              <a:rPr lang="en-US" sz="2000" dirty="0"/>
              <a:t>which form at temperatures below those at which any melt can't exist.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IV-Intergrowth Texture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8686800" cy="4648200"/>
          </a:xfrm>
        </p:spPr>
        <p:txBody>
          <a:bodyPr>
            <a:noAutofit/>
          </a:bodyPr>
          <a:lstStyle/>
          <a:p>
            <a:pPr lvl="0" algn="l">
              <a:buNone/>
            </a:pPr>
            <a:r>
              <a:rPr lang="en-US" sz="3300" b="1" i="1" dirty="0" err="1"/>
              <a:t>Poikilitic</a:t>
            </a:r>
            <a:r>
              <a:rPr lang="en-US" sz="3300" b="1" i="1" dirty="0"/>
              <a:t> texture</a:t>
            </a:r>
            <a:r>
              <a:rPr lang="en-US" sz="3300" dirty="0"/>
              <a:t> </a:t>
            </a:r>
          </a:p>
          <a:p>
            <a:pPr lvl="0" algn="l">
              <a:buNone/>
            </a:pPr>
            <a:r>
              <a:rPr lang="en-US" sz="3300" dirty="0"/>
              <a:t>is a general term describing a texture in which one or more mineral species may be partly or wholly enclosed by another mineral species. This texture indicates crystallization sequence of minerals in an igneous rock. </a:t>
            </a:r>
          </a:p>
          <a:p>
            <a:endParaRPr lang="ar-IQ" sz="33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IV-Intergrowth Texture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7772400" cy="4525963"/>
          </a:xfrm>
        </p:spPr>
        <p:txBody>
          <a:bodyPr/>
          <a:lstStyle/>
          <a:p>
            <a:pPr lvl="0" algn="l">
              <a:buNone/>
            </a:pPr>
            <a:r>
              <a:rPr lang="en-US" b="1" i="1" dirty="0" err="1"/>
              <a:t>Ophitic</a:t>
            </a:r>
            <a:r>
              <a:rPr lang="en-US" b="1" i="1" dirty="0"/>
              <a:t> texture</a:t>
            </a:r>
            <a:r>
              <a:rPr lang="en-US" dirty="0"/>
              <a:t> </a:t>
            </a:r>
          </a:p>
          <a:p>
            <a:pPr lvl="0" algn="l">
              <a:buNone/>
            </a:pPr>
            <a:r>
              <a:rPr lang="en-US" dirty="0"/>
              <a:t>refers to a situation where the dimensions of the </a:t>
            </a:r>
            <a:r>
              <a:rPr lang="en-US" dirty="0" err="1"/>
              <a:t>augite</a:t>
            </a:r>
            <a:r>
              <a:rPr lang="en-US" dirty="0"/>
              <a:t> crystals are substantially larger than those of the plagioclase.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IV-Intergrowth Texture</a:t>
            </a:r>
            <a:endParaRPr lang="ar-IQ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525963"/>
          </a:xfrm>
        </p:spPr>
        <p:txBody>
          <a:bodyPr>
            <a:normAutofit/>
          </a:bodyPr>
          <a:lstStyle/>
          <a:p>
            <a:pPr lvl="0" algn="l" rtl="0">
              <a:buNone/>
            </a:pPr>
            <a:r>
              <a:rPr lang="en-US" sz="3300" b="1" i="1" dirty="0" err="1"/>
              <a:t>Myrmekitic</a:t>
            </a:r>
            <a:r>
              <a:rPr lang="en-US" sz="3300" b="1" i="1" dirty="0"/>
              <a:t> texture</a:t>
            </a:r>
            <a:r>
              <a:rPr lang="en-US" sz="3300" dirty="0"/>
              <a:t> </a:t>
            </a:r>
          </a:p>
          <a:p>
            <a:pPr lvl="0" algn="l" rtl="0">
              <a:buNone/>
            </a:pPr>
            <a:r>
              <a:rPr lang="en-US" sz="3300" dirty="0"/>
              <a:t>is an intergrowth of quartz and </a:t>
            </a:r>
            <a:r>
              <a:rPr lang="en-US" sz="3300" dirty="0" err="1"/>
              <a:t>oligoclase</a:t>
            </a:r>
            <a:r>
              <a:rPr lang="en-US" sz="3300" dirty="0"/>
              <a:t> occurring in small cauliflower-shaped.</a:t>
            </a:r>
            <a:endParaRPr lang="ar-IQ" sz="33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VII- Textures referring to cavity and fillings:</a:t>
            </a:r>
            <a:endParaRPr lang="ar-IQ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7010400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3300" dirty="0"/>
              <a:t>These are a collection of textures, which feature either holes in the rock, or likely former holes which are now partly or completely filled with crystals. </a:t>
            </a:r>
          </a:p>
          <a:p>
            <a:pPr>
              <a:buNone/>
            </a:pPr>
            <a:endParaRPr lang="ar-IQ" sz="33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828675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VII- Textures referring to cavity and fillings:</a:t>
            </a:r>
            <a:endParaRPr lang="ar-IQ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667000"/>
            <a:ext cx="8458200" cy="3825874"/>
          </a:xfrm>
        </p:spPr>
        <p:txBody>
          <a:bodyPr>
            <a:normAutofit/>
          </a:bodyPr>
          <a:lstStyle/>
          <a:p>
            <a:pPr lvl="0" algn="l">
              <a:buNone/>
            </a:pPr>
            <a:r>
              <a:rPr lang="en-US" sz="3300" b="1" dirty="0" err="1"/>
              <a:t>i</a:t>
            </a:r>
            <a:r>
              <a:rPr lang="en-US" sz="3300" b="1" dirty="0"/>
              <a:t>- Vesicular texture</a:t>
            </a:r>
            <a:r>
              <a:rPr lang="en-US" sz="3300" dirty="0"/>
              <a:t> refers to a round, oval or elongates irregular holes (vesicles) formed by expansion of gas in magma. </a:t>
            </a:r>
          </a:p>
          <a:p>
            <a:endParaRPr lang="ar-IQ" sz="33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610600" cy="990600"/>
          </a:xfrm>
        </p:spPr>
        <p:txBody>
          <a:bodyPr>
            <a:normAutofit/>
          </a:bodyPr>
          <a:lstStyle/>
          <a:p>
            <a:r>
              <a:rPr lang="en-US" sz="4900" b="1" dirty="0">
                <a:latin typeface="Times New Roman" pitchFamily="18" charset="0"/>
                <a:cs typeface="Times New Roman" pitchFamily="18" charset="0"/>
              </a:rPr>
              <a:t>VIII- </a:t>
            </a:r>
            <a:r>
              <a:rPr lang="en-US" sz="4900" b="1" dirty="0" err="1">
                <a:latin typeface="Times New Roman" pitchFamily="18" charset="0"/>
                <a:cs typeface="Times New Roman" pitchFamily="18" charset="0"/>
              </a:rPr>
              <a:t>Pyroclastic</a:t>
            </a:r>
            <a:r>
              <a:rPr lang="en-US" sz="4900" b="1" dirty="0">
                <a:latin typeface="Times New Roman" pitchFamily="18" charset="0"/>
                <a:cs typeface="Times New Roman" pitchFamily="18" charset="0"/>
              </a:rPr>
              <a:t> Texture</a:t>
            </a:r>
            <a:endParaRPr lang="ar-IQ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19050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0000" lnSpcReduction="20000"/>
          </a:bodyPr>
          <a:lstStyle/>
          <a:p>
            <a:pPr rtl="1">
              <a:spcBef>
                <a:spcPct val="0"/>
              </a:spcBef>
              <a:defRPr/>
            </a:pPr>
            <a:r>
              <a:rPr lang="en-US" sz="4400" b="1" dirty="0" err="1">
                <a:latin typeface="+mj-lt"/>
                <a:ea typeface="+mj-ea"/>
                <a:cs typeface="+mj-cs"/>
              </a:rPr>
              <a:t>Pyroclastic</a:t>
            </a:r>
            <a:r>
              <a:rPr lang="en-US" sz="4400" b="1" dirty="0">
                <a:latin typeface="+mj-lt"/>
                <a:ea typeface="+mj-ea"/>
                <a:cs typeface="+mj-cs"/>
              </a:rPr>
              <a:t> Texture </a:t>
            </a:r>
            <a:r>
              <a:rPr lang="en-US" sz="4400" dirty="0">
                <a:latin typeface="+mj-lt"/>
                <a:ea typeface="+mj-ea"/>
                <a:cs typeface="+mj-cs"/>
              </a:rPr>
              <a:t>Is a collective of  bits and pieces of the former coherent magma together with possible fragments of rock torn from the explosive conduit and vent, are collectively called </a:t>
            </a:r>
            <a:r>
              <a:rPr lang="en-US" sz="4400" b="1" dirty="0" err="1">
                <a:latin typeface="+mj-lt"/>
                <a:ea typeface="+mj-ea"/>
                <a:cs typeface="+mj-cs"/>
              </a:rPr>
              <a:t>pyroclasts</a:t>
            </a:r>
            <a:endParaRPr lang="ar-IQ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3- Mode of occurrence</a:t>
            </a:r>
            <a:endParaRPr lang="ar-IQ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3657600" cy="4525963"/>
          </a:xfrm>
        </p:spPr>
        <p:txBody>
          <a:bodyPr/>
          <a:lstStyle/>
          <a:p>
            <a:pPr algn="l">
              <a:buNone/>
            </a:pPr>
            <a:endParaRPr lang="ar-IQ" dirty="0"/>
          </a:p>
          <a:p>
            <a:pPr algn="l">
              <a:buNone/>
            </a:pPr>
            <a:r>
              <a:rPr lang="en-US" dirty="0"/>
              <a:t>plutonic </a:t>
            </a:r>
          </a:p>
          <a:p>
            <a:pPr algn="l">
              <a:buNone/>
            </a:pPr>
            <a:r>
              <a:rPr lang="en-US" dirty="0"/>
              <a:t> 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volcanic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4- Acidity</a:t>
            </a:r>
            <a:endParaRPr lang="ar-IQ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1534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(ultra basic, or basic or intermediate or acidic)</a:t>
            </a:r>
            <a:endParaRPr lang="ar-IQ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5- Rock name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6" y="2275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u="sng" dirty="0">
                <a:latin typeface="Times New Roman" pitchFamily="18" charset="0"/>
                <a:cs typeface="Times New Roman" pitchFamily="18" charset="0"/>
              </a:rPr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14400"/>
            <a:ext cx="9144000" cy="59436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1800" b="1" dirty="0">
                <a:latin typeface="Times New Roman" pitchFamily="18" charset="0"/>
                <a:ea typeface="+mj-ea"/>
                <a:cs typeface="Times New Roman" pitchFamily="18" charset="0"/>
              </a:rPr>
              <a:t>Best, M. G. /2002 IGNEOUS AND METAMORPHIC PETROLOGY, San Francisco, , </a:t>
            </a:r>
            <a:r>
              <a:rPr lang="en-US" sz="1800" b="1" dirty="0" err="1">
                <a:latin typeface="Times New Roman" pitchFamily="18" charset="0"/>
                <a:ea typeface="+mj-ea"/>
                <a:cs typeface="Times New Roman" pitchFamily="18" charset="0"/>
              </a:rPr>
              <a:t>cl</a:t>
            </a:r>
            <a:r>
              <a:rPr lang="en-US" sz="1800" b="1" dirty="0">
                <a:latin typeface="Times New Roman" pitchFamily="18" charset="0"/>
                <a:ea typeface="+mj-ea"/>
                <a:cs typeface="Times New Roman" pitchFamily="18" charset="0"/>
              </a:rPr>
              <a:t>, Blackwell Publishing 730 pages</a:t>
            </a:r>
          </a:p>
          <a:p>
            <a:pPr algn="l">
              <a:buNone/>
            </a:pPr>
            <a:endParaRPr lang="en-US" sz="18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>
              <a:buNone/>
            </a:pPr>
            <a:r>
              <a:rPr lang="en-US" sz="1800" b="1" dirty="0" err="1">
                <a:latin typeface="Times New Roman" pitchFamily="18" charset="0"/>
                <a:ea typeface="+mj-ea"/>
                <a:cs typeface="Times New Roman" pitchFamily="18" charset="0"/>
              </a:rPr>
              <a:t>Blatt</a:t>
            </a:r>
            <a:r>
              <a:rPr lang="en-US" sz="1800" b="1" dirty="0">
                <a:latin typeface="Times New Roman" pitchFamily="18" charset="0"/>
                <a:ea typeface="+mj-ea"/>
                <a:cs typeface="Times New Roman" pitchFamily="18" charset="0"/>
              </a:rPr>
              <a:t>, H. and Tracy, R. J. / PETROLOGY: Igneous, Sedimentary, and Metamorphic, 3rd Edition, New York, 2006, </a:t>
            </a:r>
            <a:r>
              <a:rPr lang="en-US" sz="1800" b="1" dirty="0" err="1">
                <a:latin typeface="Times New Roman" pitchFamily="18" charset="0"/>
                <a:ea typeface="+mj-ea"/>
                <a:cs typeface="Times New Roman" pitchFamily="18" charset="0"/>
              </a:rPr>
              <a:t>cl</a:t>
            </a:r>
            <a:r>
              <a:rPr lang="en-US" sz="1800" b="1" dirty="0">
                <a:latin typeface="Times New Roman" pitchFamily="18" charset="0"/>
                <a:ea typeface="+mj-ea"/>
                <a:cs typeface="Times New Roman" pitchFamily="18" charset="0"/>
              </a:rPr>
              <a:t>, 529 pages</a:t>
            </a:r>
          </a:p>
          <a:p>
            <a:pPr algn="l">
              <a:buNone/>
            </a:pPr>
            <a:endParaRPr lang="en-US" sz="18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>
              <a:buNone/>
            </a:pPr>
            <a:r>
              <a:rPr lang="en-US" sz="1800" b="1" dirty="0">
                <a:latin typeface="Times New Roman" pitchFamily="18" charset="0"/>
                <a:ea typeface="+mj-ea"/>
                <a:cs typeface="Times New Roman" pitchFamily="18" charset="0"/>
              </a:rPr>
              <a:t>Ehlers, E. G. and </a:t>
            </a:r>
            <a:r>
              <a:rPr lang="en-US" sz="1800" b="1" dirty="0" err="1">
                <a:latin typeface="Times New Roman" pitchFamily="18" charset="0"/>
                <a:ea typeface="+mj-ea"/>
                <a:cs typeface="Times New Roman" pitchFamily="18" charset="0"/>
              </a:rPr>
              <a:t>Blatt</a:t>
            </a:r>
            <a:r>
              <a:rPr lang="en-US" sz="1800" b="1" dirty="0">
                <a:latin typeface="Times New Roman" pitchFamily="18" charset="0"/>
                <a:ea typeface="+mj-ea"/>
                <a:cs typeface="Times New Roman" pitchFamily="18" charset="0"/>
              </a:rPr>
              <a:t>, H. / PETROLOGY: IGNEOUS, SEDIMENTARY AND METAMORPHIC, San Francisco, 1982, </a:t>
            </a:r>
            <a:r>
              <a:rPr lang="en-US" sz="1800" b="1" dirty="0" err="1">
                <a:latin typeface="Times New Roman" pitchFamily="18" charset="0"/>
                <a:ea typeface="+mj-ea"/>
                <a:cs typeface="Times New Roman" pitchFamily="18" charset="0"/>
              </a:rPr>
              <a:t>cl</a:t>
            </a:r>
            <a:r>
              <a:rPr lang="en-US" sz="1800" b="1" dirty="0">
                <a:latin typeface="Times New Roman" pitchFamily="18" charset="0"/>
                <a:ea typeface="+mj-ea"/>
                <a:cs typeface="Times New Roman" pitchFamily="18" charset="0"/>
              </a:rPr>
              <a:t>, 732 pages,</a:t>
            </a:r>
          </a:p>
          <a:p>
            <a:pPr algn="l">
              <a:buNone/>
            </a:pPr>
            <a:endParaRPr lang="en-US" sz="18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>
              <a:buNone/>
            </a:pPr>
            <a:r>
              <a:rPr lang="en-US" sz="1800" b="1" dirty="0">
                <a:latin typeface="Times New Roman" pitchFamily="18" charset="0"/>
                <a:ea typeface="+mj-ea"/>
                <a:cs typeface="Times New Roman" pitchFamily="18" charset="0"/>
              </a:rPr>
              <a:t>Hughes, C. J. / IGNEOUS PETROLOGY, Amsterdam, 1982, </a:t>
            </a:r>
            <a:r>
              <a:rPr lang="en-US" sz="1800" b="1" dirty="0" err="1">
                <a:latin typeface="Times New Roman" pitchFamily="18" charset="0"/>
                <a:ea typeface="+mj-ea"/>
                <a:cs typeface="Times New Roman" pitchFamily="18" charset="0"/>
              </a:rPr>
              <a:t>cl</a:t>
            </a:r>
            <a:r>
              <a:rPr lang="en-US" sz="1800" b="1" dirty="0">
                <a:latin typeface="Times New Roman" pitchFamily="18" charset="0"/>
                <a:ea typeface="+mj-ea"/>
                <a:cs typeface="Times New Roman" pitchFamily="18" charset="0"/>
              </a:rPr>
              <a:t>, 551 pages,</a:t>
            </a:r>
          </a:p>
          <a:p>
            <a:pPr algn="l">
              <a:buNone/>
            </a:pPr>
            <a:endParaRPr lang="en-US" sz="18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>
              <a:buNone/>
            </a:pPr>
            <a:r>
              <a:rPr lang="en-US" sz="1800" b="1" dirty="0">
                <a:latin typeface="Times New Roman" pitchFamily="18" charset="0"/>
                <a:ea typeface="+mj-ea"/>
                <a:cs typeface="Times New Roman" pitchFamily="18" charset="0"/>
              </a:rPr>
              <a:t>Raymond, L. A. / PETROLOGY: The Study of Igneous, Sedimentary, and Metamorphic Rocks, Dubuque, 1995, </a:t>
            </a:r>
            <a:r>
              <a:rPr lang="en-US" sz="1800" b="1" dirty="0" err="1">
                <a:latin typeface="Times New Roman" pitchFamily="18" charset="0"/>
                <a:ea typeface="+mj-ea"/>
                <a:cs typeface="Times New Roman" pitchFamily="18" charset="0"/>
              </a:rPr>
              <a:t>cl</a:t>
            </a:r>
            <a:r>
              <a:rPr lang="en-US" sz="1800" b="1" dirty="0">
                <a:latin typeface="Times New Roman" pitchFamily="18" charset="0"/>
                <a:ea typeface="+mj-ea"/>
                <a:cs typeface="Times New Roman" pitchFamily="18" charset="0"/>
              </a:rPr>
              <a:t>, 742 pages, </a:t>
            </a:r>
          </a:p>
          <a:p>
            <a:pPr algn="l">
              <a:buNone/>
            </a:pPr>
            <a:endParaRPr lang="en-US" sz="18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>
              <a:buNone/>
            </a:pPr>
            <a:r>
              <a:rPr lang="en-US" sz="1800" b="1" dirty="0">
                <a:latin typeface="Times New Roman" pitchFamily="18" charset="0"/>
                <a:ea typeface="+mj-ea"/>
                <a:cs typeface="Times New Roman" pitchFamily="18" charset="0"/>
              </a:rPr>
              <a:t>Robin Gill  (2010) Igneous Rocks and Processes a Practical Guide, Wiley-Blackwell, 428pages.</a:t>
            </a:r>
          </a:p>
          <a:p>
            <a:pPr algn="l">
              <a:buNone/>
            </a:pPr>
            <a:endParaRPr lang="en-US" sz="18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/>
            <a:r>
              <a:rPr lang="en-US" sz="1800" b="1" dirty="0">
                <a:latin typeface="Times New Roman" pitchFamily="18" charset="0"/>
                <a:ea typeface="+mj-ea"/>
                <a:cs typeface="Times New Roman" pitchFamily="18" charset="0"/>
              </a:rPr>
              <a:t>Williams H, Turner FJ, Gilbert CM. 1982. Petrography: An introduction to the study of rocks in thin section. New York, W.H. Freeman.</a:t>
            </a:r>
            <a:r>
              <a:rPr lang="en-US" sz="16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343400"/>
            <a:ext cx="8229600" cy="1905000"/>
          </a:xfrm>
        </p:spPr>
        <p:txBody>
          <a:bodyPr>
            <a:normAutofit/>
          </a:bodyPr>
          <a:lstStyle/>
          <a:p>
            <a:pPr marL="742950" indent="-742950"/>
            <a:r>
              <a:rPr lang="en-US" dirty="0"/>
              <a:t>      1) Point counter</a:t>
            </a:r>
            <a:br>
              <a:rPr lang="en-US" dirty="0"/>
            </a:br>
            <a:r>
              <a:rPr lang="en-US" dirty="0"/>
              <a:t>2) Visual estimation and Chart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609601"/>
            <a:ext cx="8229600" cy="358140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/>
              <a:t>Estimation of Mineral Percentage:</a:t>
            </a:r>
            <a:endParaRPr lang="en-US" dirty="0"/>
          </a:p>
          <a:p>
            <a:pPr algn="l">
              <a:buNone/>
            </a:pPr>
            <a:r>
              <a:rPr lang="en-US" dirty="0"/>
              <a:t>Determination of the volumetric proportions of the minerals that make up a rock—its modal composition or mode—can be done by various techniques.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Point counter</a:t>
            </a:r>
            <a:endParaRPr lang="ar-IQ" dirty="0"/>
          </a:p>
        </p:txBody>
      </p:sp>
      <p:pic>
        <p:nvPicPr>
          <p:cNvPr id="4" name="Content Placeholder 3" descr="point coun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2438400"/>
            <a:ext cx="4978400" cy="3733800"/>
          </a:xfrm>
        </p:spPr>
      </p:pic>
      <p:pic>
        <p:nvPicPr>
          <p:cNvPr id="5" name="Content Placeholder 3" descr="point coun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3200400"/>
            <a:ext cx="3048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2) Chart and Visual estimation</a:t>
            </a:r>
            <a:endParaRPr lang="ar-IQ" dirty="0"/>
          </a:p>
        </p:txBody>
      </p:sp>
      <p:pic>
        <p:nvPicPr>
          <p:cNvPr id="11" name="Content Placeholder 10" descr="Untit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00325" y="2277269"/>
            <a:ext cx="6991350" cy="34480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2- Texture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Texture </a:t>
            </a:r>
            <a:r>
              <a:rPr lang="en-US" sz="3300" dirty="0"/>
              <a:t>Comprises the degree of crystallization or </a:t>
            </a:r>
            <a:r>
              <a:rPr lang="en-US" sz="3300" dirty="0" err="1"/>
              <a:t>crystallinity</a:t>
            </a:r>
            <a:r>
              <a:rPr lang="en-US" sz="3300" dirty="0"/>
              <a:t>, the grain size or granularity and the shape, distribution, and mutual relationships of crystalline and amorphous materials in a rock.</a:t>
            </a:r>
            <a:endParaRPr lang="ar-IQ" sz="3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b="1" dirty="0">
                <a:latin typeface="Times New Roman" pitchFamily="18" charset="0"/>
                <a:cs typeface="Times New Roman" pitchFamily="18" charset="0"/>
              </a:rPr>
              <a:t>I-  </a:t>
            </a:r>
            <a:r>
              <a:rPr lang="en-US" sz="4300" b="1" dirty="0" err="1">
                <a:latin typeface="Times New Roman" pitchFamily="18" charset="0"/>
                <a:cs typeface="Times New Roman" pitchFamily="18" charset="0"/>
              </a:rPr>
              <a:t>Crystallinity</a:t>
            </a:r>
            <a:endParaRPr lang="ar-IQ" sz="4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6400800" cy="5257800"/>
          </a:xfrm>
        </p:spPr>
        <p:txBody>
          <a:bodyPr>
            <a:normAutofit/>
          </a:bodyPr>
          <a:lstStyle/>
          <a:p>
            <a:pPr lvl="0" algn="l" rtl="0">
              <a:buNone/>
            </a:pPr>
            <a:r>
              <a:rPr lang="en-US" sz="3300" b="1" dirty="0">
                <a:cs typeface="+mj-cs"/>
              </a:rPr>
              <a:t> </a:t>
            </a:r>
            <a:endParaRPr lang="en-US" sz="3300" dirty="0"/>
          </a:p>
          <a:p>
            <a:pPr lvl="0" algn="l">
              <a:buNone/>
            </a:pPr>
            <a:r>
              <a:rPr lang="en-US" sz="3300" b="1" i="1" dirty="0" err="1"/>
              <a:t>i</a:t>
            </a:r>
            <a:r>
              <a:rPr lang="en-US" sz="3300" b="1" i="1" dirty="0"/>
              <a:t>- </a:t>
            </a:r>
            <a:r>
              <a:rPr lang="en-US" sz="3300" b="1" i="1" dirty="0" err="1"/>
              <a:t>Holocrystalline</a:t>
            </a:r>
            <a:r>
              <a:rPr lang="en-US" sz="3300" dirty="0"/>
              <a:t> refers to a rock composed entirely of crystalline material.</a:t>
            </a:r>
          </a:p>
          <a:p>
            <a:pPr lvl="0" algn="l">
              <a:buNone/>
            </a:pPr>
            <a:r>
              <a:rPr lang="en-US" sz="3300" dirty="0"/>
              <a:t> </a:t>
            </a:r>
          </a:p>
          <a:p>
            <a:endParaRPr lang="ar-IQ" sz="3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en-US" sz="4300" b="1">
                <a:latin typeface="Times New Roman" pitchFamily="18" charset="0"/>
                <a:ea typeface="+mj-ea"/>
                <a:cs typeface="Times New Roman" pitchFamily="18" charset="0"/>
              </a:rPr>
              <a:t>I-  Crystallinity</a:t>
            </a:r>
            <a:endParaRPr lang="ar-IQ" sz="43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EBDC06-CB51-3A0C-F132-988827238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b="1" i="1" dirty="0"/>
              <a:t>ii- Holohyaline</a:t>
            </a:r>
            <a:r>
              <a:rPr lang="en-US" sz="3300" dirty="0"/>
              <a:t> refers to a rock composed entirely of glassy material.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95400"/>
            <a:ext cx="6858000" cy="4800600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iii- </a:t>
            </a:r>
            <a:r>
              <a:rPr lang="en-US" b="1" i="1" dirty="0" err="1"/>
              <a:t>Hypocrystalline</a:t>
            </a:r>
            <a:r>
              <a:rPr lang="en-US" dirty="0"/>
              <a:t> refers to a rock composed of both crystals and glassy material, but amount of crystals is greater than glassy material.</a:t>
            </a:r>
            <a:endParaRPr lang="ar-IQ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050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en-US" sz="4300" b="1" dirty="0">
                <a:latin typeface="Times New Roman" pitchFamily="18" charset="0"/>
                <a:ea typeface="+mj-ea"/>
                <a:cs typeface="Times New Roman" pitchFamily="18" charset="0"/>
              </a:rPr>
              <a:t>I-  </a:t>
            </a:r>
            <a:r>
              <a:rPr lang="en-US" sz="4300" b="1" dirty="0" err="1">
                <a:latin typeface="Times New Roman" pitchFamily="18" charset="0"/>
                <a:ea typeface="+mj-ea"/>
                <a:cs typeface="Times New Roman" pitchFamily="18" charset="0"/>
              </a:rPr>
              <a:t>Crystallinity</a:t>
            </a:r>
            <a:endParaRPr lang="ar-IQ" sz="43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1182</Words>
  <Application>Microsoft Office PowerPoint</Application>
  <PresentationFormat>Widescreen</PresentationFormat>
  <Paragraphs>103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Monotype Sorts</vt:lpstr>
      <vt:lpstr>Times</vt:lpstr>
      <vt:lpstr>Times New Roman</vt:lpstr>
      <vt:lpstr>Wingdings</vt:lpstr>
      <vt:lpstr>Office Theme</vt:lpstr>
      <vt:lpstr>Dr. Mohammed Zrary</vt:lpstr>
      <vt:lpstr>PowerPoint Presentation</vt:lpstr>
      <vt:lpstr>      1) Point counter 2) Visual estimation and Chart </vt:lpstr>
      <vt:lpstr>1) Point counter</vt:lpstr>
      <vt:lpstr>2) Chart and Visual estimation</vt:lpstr>
      <vt:lpstr>2- Texture</vt:lpstr>
      <vt:lpstr>I-  Crystallinity</vt:lpstr>
      <vt:lpstr>PowerPoint Presentation</vt:lpstr>
      <vt:lpstr>iii- Hypocrystalline refers to a rock composed of both crystals and glassy material, but amount of crystals is greater than glassy material.</vt:lpstr>
      <vt:lpstr>iv- Hypohyaline refers to a rock composed of both crystals and glass material but amount of glass is greater than crystals. </vt:lpstr>
      <vt:lpstr>II- Granularity : Textures referring to the grain size:- </vt:lpstr>
      <vt:lpstr>II- Granularity : Textures referring to the grain size:-</vt:lpstr>
      <vt:lpstr>II- Granularity :  ii-Aphanitic</vt:lpstr>
      <vt:lpstr>II- Granularity :  ii-Aphanitic</vt:lpstr>
      <vt:lpstr>II- Granularity :  ii-Aphanitic</vt:lpstr>
      <vt:lpstr>III- Mutual Relationship between Crystals</vt:lpstr>
      <vt:lpstr>ii- Inequigranular</vt:lpstr>
      <vt:lpstr>ii- Inequigranular</vt:lpstr>
      <vt:lpstr>ii- Inequigranular</vt:lpstr>
      <vt:lpstr>IV-Intergrowth Texture </vt:lpstr>
      <vt:lpstr>IV-Intergrowth Texture</vt:lpstr>
      <vt:lpstr>IV-Intergrowth Texture</vt:lpstr>
      <vt:lpstr>VII- Textures referring to cavity and fillings:</vt:lpstr>
      <vt:lpstr>VII- Textures referring to cavity and fillings:</vt:lpstr>
      <vt:lpstr>VIII- Pyroclastic Texture</vt:lpstr>
      <vt:lpstr>3- Mode of occurrence</vt:lpstr>
      <vt:lpstr> 4- Acidity</vt:lpstr>
      <vt:lpstr>5- Rock name</vt:lpstr>
      <vt:lpstr>References: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Mohammed Zrary</dc:title>
  <dc:creator>Mohammed Zrary</dc:creator>
  <cp:lastModifiedBy>Mohammed Zrary</cp:lastModifiedBy>
  <cp:revision>3</cp:revision>
  <dcterms:created xsi:type="dcterms:W3CDTF">2024-05-30T18:57:22Z</dcterms:created>
  <dcterms:modified xsi:type="dcterms:W3CDTF">2024-05-30T19:15:24Z</dcterms:modified>
</cp:coreProperties>
</file>