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47" r:id="rId2"/>
    <p:sldId id="449" r:id="rId3"/>
    <p:sldId id="450" r:id="rId4"/>
    <p:sldId id="451" r:id="rId5"/>
    <p:sldId id="452" r:id="rId6"/>
    <p:sldId id="453" r:id="rId7"/>
    <p:sldId id="454" r:id="rId8"/>
    <p:sldId id="455" r:id="rId9"/>
    <p:sldId id="456" r:id="rId10"/>
    <p:sldId id="458" r:id="rId11"/>
    <p:sldId id="459" r:id="rId12"/>
    <p:sldId id="460" r:id="rId13"/>
    <p:sldId id="461" r:id="rId14"/>
    <p:sldId id="45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69" d="100"/>
          <a:sy n="69" d="100"/>
        </p:scale>
        <p:origin x="76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0CB1-1CD7-472D-8B00-524231C3B7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8FACBE0-A1E9-4817-ABA7-4747F80ECD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D4E5898-014D-426F-BDA3-DB006E464A62}"/>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764CE812-AFB6-4011-9B50-7989E3B4A9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FCFF87-9D02-4402-B6C2-DA08E662E1D2}"/>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4241508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325C1-0355-4DCA-A182-FC13E7E552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CB0C3F-73E3-4170-9143-15B4C38AA9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BF1A23-64AA-4374-A47A-988B413012AE}"/>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94448092-651B-4A31-A2B7-5D1C834B5A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758669-E999-4C0B-8B29-938D011BBB46}"/>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663208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17C799-8BD9-4750-94F8-4D5B782E1E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0A0F02-FF6B-47FD-86C9-46A65BE69A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FB6CF0-E474-4E71-A152-5B4C5EB2B12D}"/>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6D153F2A-ACF0-429E-A494-469B30D7C8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8E05E-4197-4B69-950F-176AFFCF3BFC}"/>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2155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1A981-A332-406D-86E0-43816816D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F12A8B-2EA7-47E7-8083-E2ABEAD2D4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BEA063-AE9F-4C1C-8C03-C9B44698B35D}"/>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47A3B479-79FF-4E7A-929F-4ACB1DB61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EAB0A-16B6-48E6-82D9-CF36F7A5D09E}"/>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503663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DEE24-FC14-49A5-9031-1B91CEE7DB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76CE68-D6F0-410F-92AD-D578AE8895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2077F2-D227-4668-924A-214CA9995644}"/>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9835D92C-F8D0-4040-985F-57888D0D8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D7417-0483-485E-8930-858B5F29A287}"/>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99287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9F11C-C9C7-41F2-980F-9A47397EBE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54131D-FAEC-4BC0-BEEB-2A3513A93CF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A7E758-2185-4694-8CFE-A73646C3FBD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A42DC60-20D0-442F-9ED8-E9B2C67B7F66}"/>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6" name="Footer Placeholder 5">
            <a:extLst>
              <a:ext uri="{FF2B5EF4-FFF2-40B4-BE49-F238E27FC236}">
                <a16:creationId xmlns:a16="http://schemas.microsoft.com/office/drawing/2014/main" id="{1FE3CF8C-09C3-4127-8C79-D3532611B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7E9EB9-63CF-425A-9C2E-56BB2CB739B6}"/>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486366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5C7AF-0786-446A-A193-083E06D9D8B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89CE0ED-A231-4438-9C73-AAC61FACF4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84F8291-7289-466D-BA3F-8A86D05812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6685E0-AE78-448B-A910-37126CF921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A254AE-5865-4ACF-8144-EB5B55BEAA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B6BE0B-D33D-4B08-ABE2-B6422359B706}"/>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8" name="Footer Placeholder 7">
            <a:extLst>
              <a:ext uri="{FF2B5EF4-FFF2-40B4-BE49-F238E27FC236}">
                <a16:creationId xmlns:a16="http://schemas.microsoft.com/office/drawing/2014/main" id="{C3491BE7-43E9-4B7E-86AB-A7B7E504D80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829553C-E199-4817-89C5-C5D4675879D4}"/>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369479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023E2-63DB-46F0-B4D9-E1B2EE3682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67A43-BA0C-40B7-9649-F91FFF980B1F}"/>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4" name="Footer Placeholder 3">
            <a:extLst>
              <a:ext uri="{FF2B5EF4-FFF2-40B4-BE49-F238E27FC236}">
                <a16:creationId xmlns:a16="http://schemas.microsoft.com/office/drawing/2014/main" id="{CB720251-0C8C-4F87-BF72-F4A224AFD5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1F1CFD-46AB-48D1-AD71-453ECA4D4E30}"/>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32659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5C9920-24AD-4AA1-9790-5A6B767806B6}"/>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3" name="Footer Placeholder 2">
            <a:extLst>
              <a:ext uri="{FF2B5EF4-FFF2-40B4-BE49-F238E27FC236}">
                <a16:creationId xmlns:a16="http://schemas.microsoft.com/office/drawing/2014/main" id="{303F9764-B234-4B94-B688-D7B8538D3E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6FC0FB-5DED-4FD4-9F65-49119FB5BB54}"/>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447036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4655E-0FAF-49FC-B471-3BCED4AA5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DB4781-B560-41F2-8FE5-AD3D597801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05A8B2-C4E3-4FAF-B27B-B3EE62D3DC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105252-BA0D-4F7D-8BCB-AB5899A83082}"/>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6" name="Footer Placeholder 5">
            <a:extLst>
              <a:ext uri="{FF2B5EF4-FFF2-40B4-BE49-F238E27FC236}">
                <a16:creationId xmlns:a16="http://schemas.microsoft.com/office/drawing/2014/main" id="{5676C7FC-C04A-473D-AA85-E8FCF829AC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FE5471-FB35-4CD1-BAC1-D829CD7193E9}"/>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193815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06FF98-DEA5-416A-86BC-DA2DA95DD3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1F3A0-8A23-4E1E-90A9-F8A4BA92E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64105A-035A-45C5-B198-19F52D1829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656525-F821-433D-9539-304C69E819ED}"/>
              </a:ext>
            </a:extLst>
          </p:cNvPr>
          <p:cNvSpPr>
            <a:spLocks noGrp="1"/>
          </p:cNvSpPr>
          <p:nvPr>
            <p:ph type="dt" sz="half" idx="10"/>
          </p:nvPr>
        </p:nvSpPr>
        <p:spPr/>
        <p:txBody>
          <a:bodyPr/>
          <a:lstStyle/>
          <a:p>
            <a:fld id="{F59D8A33-D32B-47DE-8C4E-E60D0F88D9C5}" type="datetimeFigureOut">
              <a:rPr lang="en-US" smtClean="0"/>
              <a:t>5/27/2023</a:t>
            </a:fld>
            <a:endParaRPr lang="en-US"/>
          </a:p>
        </p:txBody>
      </p:sp>
      <p:sp>
        <p:nvSpPr>
          <p:cNvPr id="6" name="Footer Placeholder 5">
            <a:extLst>
              <a:ext uri="{FF2B5EF4-FFF2-40B4-BE49-F238E27FC236}">
                <a16:creationId xmlns:a16="http://schemas.microsoft.com/office/drawing/2014/main" id="{3E578AC2-D7A6-43FC-BB12-8089D26108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E4A70F-48E1-42AA-97EB-941B26894573}"/>
              </a:ext>
            </a:extLst>
          </p:cNvPr>
          <p:cNvSpPr>
            <a:spLocks noGrp="1"/>
          </p:cNvSpPr>
          <p:nvPr>
            <p:ph type="sldNum" sz="quarter" idx="12"/>
          </p:nvPr>
        </p:nvSpPr>
        <p:spPr/>
        <p:txBody>
          <a:bodyPr/>
          <a:lstStyle/>
          <a:p>
            <a:fld id="{E72E0F36-A6CE-4A30-8105-C459F0A0D60E}" type="slidenum">
              <a:rPr lang="en-US" smtClean="0"/>
              <a:t>‹#›</a:t>
            </a:fld>
            <a:endParaRPr lang="en-US"/>
          </a:p>
        </p:txBody>
      </p:sp>
    </p:spTree>
    <p:extLst>
      <p:ext uri="{BB962C8B-B14F-4D97-AF65-F5344CB8AC3E}">
        <p14:creationId xmlns:p14="http://schemas.microsoft.com/office/powerpoint/2010/main" val="255775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AE8D75-7699-49A1-9891-CB70A452AC2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F23B52-4A4E-4628-B007-66F5F2B636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C631E-5D9E-4D18-BBE9-150842889E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D8A33-D32B-47DE-8C4E-E60D0F88D9C5}" type="datetimeFigureOut">
              <a:rPr lang="en-US" smtClean="0"/>
              <a:t>5/27/2023</a:t>
            </a:fld>
            <a:endParaRPr lang="en-US"/>
          </a:p>
        </p:txBody>
      </p:sp>
      <p:sp>
        <p:nvSpPr>
          <p:cNvPr id="5" name="Footer Placeholder 4">
            <a:extLst>
              <a:ext uri="{FF2B5EF4-FFF2-40B4-BE49-F238E27FC236}">
                <a16:creationId xmlns:a16="http://schemas.microsoft.com/office/drawing/2014/main" id="{64272DB9-8DAB-4F21-9A34-D314A0DC885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4226C2E-9E38-4ED8-B62A-41C3AF6A4C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2E0F36-A6CE-4A30-8105-C459F0A0D60E}" type="slidenum">
              <a:rPr lang="en-US" smtClean="0"/>
              <a:t>‹#›</a:t>
            </a:fld>
            <a:endParaRPr lang="en-US"/>
          </a:p>
        </p:txBody>
      </p:sp>
    </p:spTree>
    <p:extLst>
      <p:ext uri="{BB962C8B-B14F-4D97-AF65-F5344CB8AC3E}">
        <p14:creationId xmlns:p14="http://schemas.microsoft.com/office/powerpoint/2010/main" val="2187696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Rectangle 198"/>
          <p:cNvSpPr/>
          <p:nvPr/>
        </p:nvSpPr>
        <p:spPr>
          <a:xfrm>
            <a:off x="1524000" y="1152558"/>
            <a:ext cx="8879321" cy="1477328"/>
          </a:xfrm>
          <a:prstGeom prst="rect">
            <a:avLst/>
          </a:prstGeom>
        </p:spPr>
        <p:txBody>
          <a:bodyPr wrap="square">
            <a:spAutoFit/>
          </a:bodyPr>
          <a:lstStyle/>
          <a:p>
            <a:pPr algn="ctr" eaLnBrk="0" hangingPunct="0"/>
            <a:r>
              <a:rPr lang="en-US" sz="4500" b="1" dirty="0">
                <a:ln>
                  <a:solidFill>
                    <a:schemeClr val="tx1"/>
                  </a:solidFill>
                </a:ln>
              </a:rPr>
              <a:t>METAMORPHIC PETROLOGY</a:t>
            </a:r>
          </a:p>
          <a:p>
            <a:pPr algn="ctr" eaLnBrk="0" hangingPunct="0"/>
            <a:r>
              <a:rPr lang="en-US" sz="4500" b="1" dirty="0">
                <a:ln>
                  <a:solidFill>
                    <a:schemeClr val="tx1"/>
                  </a:solidFill>
                </a:ln>
              </a:rPr>
              <a:t>Lab-7</a:t>
            </a:r>
          </a:p>
        </p:txBody>
      </p:sp>
      <p:sp>
        <p:nvSpPr>
          <p:cNvPr id="197" name="Rectangle 8">
            <a:extLst>
              <a:ext uri="{FF2B5EF4-FFF2-40B4-BE49-F238E27FC236}">
                <a16:creationId xmlns:a16="http://schemas.microsoft.com/office/drawing/2014/main" id="{D045D0BA-7014-4B5B-A2ED-C8D1638F159A}"/>
              </a:ext>
            </a:extLst>
          </p:cNvPr>
          <p:cNvSpPr>
            <a:spLocks noChangeArrowheads="1"/>
          </p:cNvSpPr>
          <p:nvPr/>
        </p:nvSpPr>
        <p:spPr bwMode="auto">
          <a:xfrm>
            <a:off x="614364" y="59228"/>
            <a:ext cx="4967288" cy="784225"/>
          </a:xfrm>
          <a:prstGeom prst="rect">
            <a:avLst/>
          </a:prstGeom>
          <a:noFill/>
          <a:ln>
            <a:noFill/>
          </a:ln>
          <a:effectLst/>
        </p:spPr>
        <p:txBody>
          <a:bodyPr anchor="ctr">
            <a:spAutoFit/>
          </a:bodyPr>
          <a:lstStyle>
            <a:lvl1pPr eaLnBrk="0" hangingPunct="0">
              <a:defRPr>
                <a:solidFill>
                  <a:schemeClr val="tx1"/>
                </a:solidFill>
                <a:latin typeface="Tahoma" panose="020B0604030504040204" pitchFamily="34" charset="0"/>
                <a:cs typeface="Arial" panose="020B0604020202020204" pitchFamily="34" charset="0"/>
              </a:defRPr>
            </a:lvl1pPr>
            <a:lvl2pPr marL="742950" indent="-285750" eaLnBrk="0" hangingPunct="0">
              <a:defRPr>
                <a:solidFill>
                  <a:schemeClr val="tx1"/>
                </a:solidFill>
                <a:latin typeface="Tahoma" panose="020B0604030504040204" pitchFamily="34" charset="0"/>
                <a:cs typeface="Arial" panose="020B0604020202020204" pitchFamily="34" charset="0"/>
              </a:defRPr>
            </a:lvl2pPr>
            <a:lvl3pPr marL="1143000" indent="-228600" eaLnBrk="0" hangingPunct="0">
              <a:defRPr>
                <a:solidFill>
                  <a:schemeClr val="tx1"/>
                </a:solidFill>
                <a:latin typeface="Tahoma" panose="020B0604030504040204" pitchFamily="34" charset="0"/>
                <a:cs typeface="Arial" panose="020B0604020202020204" pitchFamily="34" charset="0"/>
              </a:defRPr>
            </a:lvl3pPr>
            <a:lvl4pPr marL="1600200" indent="-228600" eaLnBrk="0" hangingPunct="0">
              <a:defRPr>
                <a:solidFill>
                  <a:schemeClr val="tx1"/>
                </a:solidFill>
                <a:latin typeface="Tahoma" panose="020B0604030504040204" pitchFamily="34" charset="0"/>
                <a:cs typeface="Arial" panose="020B0604020202020204" pitchFamily="34" charset="0"/>
              </a:defRPr>
            </a:lvl4pPr>
            <a:lvl5pPr marL="2057400" indent="-228600" eaLnBrk="0" hangingPunct="0">
              <a:defRPr>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0"/>
              </a:spcBef>
              <a:spcAft>
                <a:spcPct val="0"/>
              </a:spcAft>
              <a:defRPr>
                <a:solidFill>
                  <a:schemeClr val="tx1"/>
                </a:solidFill>
                <a:latin typeface="Tahoma" panose="020B0604030504040204" pitchFamily="34" charset="0"/>
                <a:cs typeface="Arial" panose="020B0604020202020204" pitchFamily="34" charset="0"/>
              </a:defRPr>
            </a:lvl9pPr>
          </a:lstStyle>
          <a:p>
            <a:pPr>
              <a:defRPr/>
            </a:pPr>
            <a:r>
              <a:rPr lang="en-US" altLang="en-US" sz="1500" dirty="0">
                <a:solidFill>
                  <a:srgbClr val="FF0000"/>
                </a:solidFill>
                <a:latin typeface="Times New Roman" panose="02020603050405020304" pitchFamily="18" charset="0"/>
                <a:cs typeface="Times New Roman" panose="02020603050405020304" pitchFamily="18" charset="0"/>
              </a:rPr>
              <a:t>Kurdistan Region- Iraq</a:t>
            </a:r>
          </a:p>
          <a:p>
            <a:pPr>
              <a:defRPr/>
            </a:pPr>
            <a:r>
              <a:rPr lang="en-US" altLang="en-US" sz="15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Ministry of Higher Education and Scientific Research</a:t>
            </a:r>
            <a:r>
              <a:rPr lang="en-US" altLang="en-US" sz="1500" dirty="0">
                <a:solidFill>
                  <a:srgbClr val="FF0000"/>
                </a:solidFill>
                <a:latin typeface="Times New Roman" panose="02020603050405020304" pitchFamily="18" charset="0"/>
                <a:cs typeface="Times New Roman" panose="02020603050405020304" pitchFamily="18" charset="0"/>
              </a:rPr>
              <a:t> Salahaddin University- Erbil</a:t>
            </a:r>
          </a:p>
        </p:txBody>
      </p:sp>
      <p:pic>
        <p:nvPicPr>
          <p:cNvPr id="198" name="Picture 2" descr="درووشمی_زانکۆی_سەلاحەدین_هەولێر">
            <a:extLst>
              <a:ext uri="{FF2B5EF4-FFF2-40B4-BE49-F238E27FC236}">
                <a16:creationId xmlns:a16="http://schemas.microsoft.com/office/drawing/2014/main" id="{C4A63654-5654-4AB4-8465-1B444C0161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03321" y="0"/>
            <a:ext cx="1317625"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0" name="Rectangle 3">
            <a:extLst>
              <a:ext uri="{FF2B5EF4-FFF2-40B4-BE49-F238E27FC236}">
                <a16:creationId xmlns:a16="http://schemas.microsoft.com/office/drawing/2014/main" id="{1A06FDAC-1222-48BF-95CD-A16DB9C2CA95}"/>
              </a:ext>
            </a:extLst>
          </p:cNvPr>
          <p:cNvSpPr txBox="1">
            <a:spLocks noChangeArrowheads="1"/>
          </p:cNvSpPr>
          <p:nvPr/>
        </p:nvSpPr>
        <p:spPr bwMode="auto">
          <a:xfrm>
            <a:off x="6410684" y="5026962"/>
            <a:ext cx="5310262"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r" rtl="1">
              <a:spcBef>
                <a:spcPct val="20000"/>
              </a:spcBef>
              <a:buClr>
                <a:schemeClr val="folHlink"/>
              </a:buClr>
              <a:buSzPct val="60000"/>
              <a:buFont typeface="Wingdings" panose="05000000000000000000" pitchFamily="2" charset="2"/>
              <a:buChar char="n"/>
              <a:defRPr sz="3200">
                <a:solidFill>
                  <a:schemeClr val="tx1"/>
                </a:solidFill>
                <a:latin typeface="Tahoma" panose="020B0604030504040204" pitchFamily="34" charset="0"/>
                <a:cs typeface="Arial" panose="020B0604020202020204" pitchFamily="34" charset="0"/>
              </a:defRPr>
            </a:lvl1pPr>
            <a:lvl2pPr marL="742950" indent="-285750" algn="r" rtl="1">
              <a:spcBef>
                <a:spcPct val="20000"/>
              </a:spcBef>
              <a:buClr>
                <a:schemeClr val="hlink"/>
              </a:buClr>
              <a:buSzPct val="55000"/>
              <a:buFont typeface="Wingdings" panose="05000000000000000000" pitchFamily="2" charset="2"/>
              <a:buChar char="n"/>
              <a:defRPr sz="2800">
                <a:solidFill>
                  <a:schemeClr val="tx1"/>
                </a:solidFill>
                <a:latin typeface="Tahoma" panose="020B0604030504040204" pitchFamily="34" charset="0"/>
                <a:cs typeface="Arial" panose="020B0604020202020204" pitchFamily="34" charset="0"/>
              </a:defRPr>
            </a:lvl2pPr>
            <a:lvl3pPr marL="1143000" indent="-228600" algn="r" rtl="1">
              <a:spcBef>
                <a:spcPct val="20000"/>
              </a:spcBef>
              <a:buClr>
                <a:schemeClr val="folHlink"/>
              </a:buClr>
              <a:buSzPct val="50000"/>
              <a:buFont typeface="Wingdings" panose="05000000000000000000" pitchFamily="2" charset="2"/>
              <a:buChar char="n"/>
              <a:defRPr sz="2400">
                <a:solidFill>
                  <a:schemeClr val="tx1"/>
                </a:solidFill>
                <a:latin typeface="Tahoma" panose="020B0604030504040204" pitchFamily="34" charset="0"/>
                <a:cs typeface="Arial" panose="020B0604020202020204" pitchFamily="34" charset="0"/>
              </a:defRPr>
            </a:lvl3pPr>
            <a:lvl4pPr marL="1600200" indent="-228600" algn="r" rtl="1">
              <a:spcBef>
                <a:spcPct val="20000"/>
              </a:spcBef>
              <a:buClr>
                <a:schemeClr val="accent2"/>
              </a:buClr>
              <a:buSzPct val="55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4pPr>
            <a:lvl5pPr marL="2057400" indent="-228600" algn="r" rtl="1">
              <a:spcBef>
                <a:spcPct val="20000"/>
              </a:spcBef>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5pPr>
            <a:lvl6pPr marL="25146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6pPr>
            <a:lvl7pPr marL="29718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7pPr>
            <a:lvl8pPr marL="34290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8pPr>
            <a:lvl9pPr marL="3886200" indent="-228600" algn="r" rtl="1" eaLnBrk="0" fontAlgn="base" hangingPunct="0">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cs typeface="Arial" panose="020B0604020202020204" pitchFamily="34" charset="0"/>
              </a:defRPr>
            </a:lvl9pPr>
          </a:lstStyle>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Department of Earth Sciences &amp; Petroleum</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a:t>
            </a:r>
            <a:r>
              <a:rPr lang="en-US" altLang="en-US" sz="2000" baseline="30000" dirty="0">
                <a:solidFill>
                  <a:srgbClr val="C00000"/>
                </a:solidFill>
                <a:latin typeface="Times New Roman" panose="02020603050405020304" pitchFamily="18" charset="0"/>
                <a:cs typeface="Times New Roman" panose="02020603050405020304" pitchFamily="18" charset="0"/>
              </a:rPr>
              <a:t>nd</a:t>
            </a:r>
            <a:r>
              <a:rPr lang="en-US" altLang="en-US" sz="2000" dirty="0">
                <a:solidFill>
                  <a:srgbClr val="C00000"/>
                </a:solidFill>
                <a:latin typeface="Times New Roman" panose="02020603050405020304" pitchFamily="18" charset="0"/>
                <a:cs typeface="Times New Roman" panose="02020603050405020304" pitchFamily="18" charset="0"/>
              </a:rPr>
              <a:t> Year</a:t>
            </a:r>
          </a:p>
          <a:p>
            <a:pPr algn="ctr" rtl="0" eaLnBrk="1" hangingPunct="1">
              <a:lnSpc>
                <a:spcPct val="90000"/>
              </a:lnSpc>
              <a:buClr>
                <a:schemeClr val="accent2"/>
              </a:buClr>
              <a:buSzPct val="115000"/>
              <a:buFont typeface="Wingdings" panose="05000000000000000000" pitchFamily="2" charset="2"/>
              <a:buNone/>
            </a:pPr>
            <a:r>
              <a:rPr lang="en-US" altLang="en-US" sz="2000" dirty="0">
                <a:solidFill>
                  <a:srgbClr val="C00000"/>
                </a:solidFill>
                <a:latin typeface="Times New Roman" panose="02020603050405020304" pitchFamily="18" charset="0"/>
                <a:cs typeface="Times New Roman" panose="02020603050405020304" pitchFamily="18" charset="0"/>
              </a:rPr>
              <a:t>2022- 2023</a:t>
            </a:r>
          </a:p>
        </p:txBody>
      </p:sp>
      <p:sp>
        <p:nvSpPr>
          <p:cNvPr id="201" name="Title 1">
            <a:extLst>
              <a:ext uri="{FF2B5EF4-FFF2-40B4-BE49-F238E27FC236}">
                <a16:creationId xmlns:a16="http://schemas.microsoft.com/office/drawing/2014/main" id="{23C2DF7D-8042-4835-88FF-175CDF002E59}"/>
              </a:ext>
            </a:extLst>
          </p:cNvPr>
          <p:cNvSpPr>
            <a:spLocks noGrp="1"/>
          </p:cNvSpPr>
          <p:nvPr>
            <p:ph type="title"/>
          </p:nvPr>
        </p:nvSpPr>
        <p:spPr>
          <a:xfrm>
            <a:off x="3833415" y="3927681"/>
            <a:ext cx="4525170" cy="600868"/>
          </a:xfrm>
          <a:noFill/>
          <a:ln w="9525">
            <a:noFill/>
            <a:miter lim="800000"/>
            <a:headEnd/>
            <a:tailEnd/>
          </a:ln>
          <a:effectLst/>
        </p:spPr>
        <p:txBody>
          <a:bodyPr vert="horz" wrap="square" lIns="92075" tIns="46038" rIns="92075" bIns="46038" numCol="1" rtlCol="0" anchor="ctr" anchorCtr="0" compatLnSpc="1">
            <a:prstTxWarp prst="textNoShape">
              <a:avLst/>
            </a:prstTxWarp>
            <a:normAutofit/>
          </a:bodyPr>
          <a:lstStyle/>
          <a:p>
            <a:pPr marL="635020" indent="-635020" algn="ctr"/>
            <a:r>
              <a:rPr lang="en-US" sz="2500" b="1" i="1" dirty="0">
                <a:solidFill>
                  <a:srgbClr val="7030A0"/>
                </a:solidFill>
                <a:latin typeface="Times" panose="020B7200000000000000" pitchFamily="34" charset="0"/>
              </a:rPr>
              <a:t>Dr. Mohammed Zrary</a:t>
            </a:r>
          </a:p>
        </p:txBody>
      </p:sp>
      <p:sp>
        <p:nvSpPr>
          <p:cNvPr id="202" name="Title 1">
            <a:extLst>
              <a:ext uri="{FF2B5EF4-FFF2-40B4-BE49-F238E27FC236}">
                <a16:creationId xmlns:a16="http://schemas.microsoft.com/office/drawing/2014/main" id="{90BA2EBA-7AC0-4D3C-BDCC-DE7E5288DA9C}"/>
              </a:ext>
            </a:extLst>
          </p:cNvPr>
          <p:cNvSpPr txBox="1">
            <a:spLocks/>
          </p:cNvSpPr>
          <p:nvPr/>
        </p:nvSpPr>
        <p:spPr bwMode="auto">
          <a:xfrm>
            <a:off x="3629891" y="2818802"/>
            <a:ext cx="5194546" cy="843453"/>
          </a:xfrm>
          <a:prstGeom prst="rect">
            <a:avLst/>
          </a:prstGeom>
          <a:noFill/>
          <a:ln>
            <a:noFill/>
          </a:ln>
          <a:effectLst/>
        </p:spPr>
        <p:txBody>
          <a:bodyPr vert="horz" wrap="square" lIns="92075" tIns="46038" rIns="92075" bIns="46038" numCol="1" anchor="ctr" anchorCtr="0" compatLnSpc="1">
            <a:prstTxWarp prst="textNoShape">
              <a:avLst/>
            </a:prstTxWarp>
          </a:bodyPr>
          <a:lstStyle>
            <a:defPPr>
              <a:defRPr lang="en-US"/>
            </a:defPPr>
            <a:lvl1pPr marL="635020" indent="-635020" algn="ctr" eaLnBrk="0" fontAlgn="base" hangingPunct="0">
              <a:spcBef>
                <a:spcPct val="0"/>
              </a:spcBef>
              <a:spcAft>
                <a:spcPct val="0"/>
              </a:spcAft>
              <a:defRPr sz="3300" b="1">
                <a:solidFill>
                  <a:srgbClr val="0000CC"/>
                </a:solidFill>
                <a:effectLst/>
                <a:latin typeface="Times New Roman" panose="02020603050405020304" pitchFamily="18" charset="0"/>
                <a:ea typeface="+mj-ea"/>
                <a:cs typeface="Times New Roman" panose="02020603050405020304" pitchFamily="18" charset="0"/>
              </a:defRPr>
            </a:lvl1pPr>
            <a:lvl2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2pPr>
            <a:lvl3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3pPr>
            <a:lvl4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4pPr>
            <a:lvl5pPr marL="635020"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5pPr>
            <a:lvl6pPr marL="1092234"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6pPr>
            <a:lvl7pPr marL="1549448"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7pPr>
            <a:lvl8pPr marL="2006663"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8pPr>
            <a:lvl9pPr marL="2463877" indent="-635020" eaLnBrk="0" fontAlgn="base" hangingPunct="0">
              <a:spcBef>
                <a:spcPct val="0"/>
              </a:spcBef>
              <a:spcAft>
                <a:spcPct val="0"/>
              </a:spcAft>
              <a:defRPr sz="4800">
                <a:solidFill>
                  <a:srgbClr val="FF66CC"/>
                </a:solidFill>
                <a:effectLst>
                  <a:outerShdw blurRad="38100" dist="38100" dir="2700000" algn="tl">
                    <a:srgbClr val="000000"/>
                  </a:outerShdw>
                </a:effectLst>
                <a:latin typeface="Times New Roman" panose="02020603050405020304" pitchFamily="18" charset="0"/>
              </a:defRPr>
            </a:lvl9pPr>
          </a:lstStyle>
          <a:p>
            <a:r>
              <a:rPr lang="en-US" dirty="0"/>
              <a:t>Contact Metamorphism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err="1">
                <a:effectLst/>
                <a:latin typeface="Times New Roman" panose="02020603050405020304" pitchFamily="18" charset="0"/>
                <a:ea typeface="Times New Roman" panose="02020603050405020304" pitchFamily="18" charset="0"/>
              </a:rPr>
              <a:t>Porphyoblastic</a:t>
            </a:r>
            <a:endParaRPr lang="en-US" sz="3300" dirty="0">
              <a:effectLst/>
              <a:latin typeface="Times New Roman" panose="02020603050405020304" pitchFamily="18" charset="0"/>
              <a:ea typeface="Times New Roman" panose="02020603050405020304" pitchFamily="18" charset="0"/>
            </a:endParaRPr>
          </a:p>
          <a:p>
            <a:pPr>
              <a:lnSpc>
                <a:spcPct val="150000"/>
              </a:lnSpc>
            </a:pPr>
            <a:endParaRPr lang="en-US" sz="3300" dirty="0"/>
          </a:p>
        </p:txBody>
      </p:sp>
    </p:spTree>
    <p:extLst>
      <p:ext uri="{BB962C8B-B14F-4D97-AF65-F5344CB8AC3E}">
        <p14:creationId xmlns:p14="http://schemas.microsoft.com/office/powerpoint/2010/main" val="3441123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err="1">
                <a:effectLst/>
                <a:latin typeface="Times New Roman" panose="02020603050405020304" pitchFamily="18" charset="0"/>
                <a:ea typeface="Times New Roman" panose="02020603050405020304" pitchFamily="18" charset="0"/>
              </a:rPr>
              <a:t>Poikiloblastic</a:t>
            </a:r>
            <a:r>
              <a:rPr lang="en-US" sz="3300" dirty="0">
                <a:effectLst/>
                <a:latin typeface="Times New Roman" panose="02020603050405020304" pitchFamily="18" charset="0"/>
                <a:ea typeface="Times New Roman" panose="02020603050405020304" pitchFamily="18" charset="0"/>
              </a:rPr>
              <a:t> </a:t>
            </a:r>
          </a:p>
          <a:p>
            <a:pPr>
              <a:lnSpc>
                <a:spcPct val="150000"/>
              </a:lnSpc>
            </a:pPr>
            <a:endParaRPr lang="en-US" sz="3300" dirty="0"/>
          </a:p>
        </p:txBody>
      </p:sp>
    </p:spTree>
    <p:extLst>
      <p:ext uri="{BB962C8B-B14F-4D97-AF65-F5344CB8AC3E}">
        <p14:creationId xmlns:p14="http://schemas.microsoft.com/office/powerpoint/2010/main" val="29343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23C1D-7985-4979-8399-1133D5647FEC}"/>
              </a:ext>
            </a:extLst>
          </p:cNvPr>
          <p:cNvSpPr>
            <a:spLocks noGrp="1"/>
          </p:cNvSpPr>
          <p:nvPr>
            <p:ph type="title"/>
          </p:nvPr>
        </p:nvSpPr>
        <p:spPr/>
        <p:txBody>
          <a:bodyPr/>
          <a:lstStyle/>
          <a:p>
            <a:endParaRPr lang="en-US"/>
          </a:p>
        </p:txBody>
      </p:sp>
      <p:graphicFrame>
        <p:nvGraphicFramePr>
          <p:cNvPr id="9" name="Table 6">
            <a:extLst>
              <a:ext uri="{FF2B5EF4-FFF2-40B4-BE49-F238E27FC236}">
                <a16:creationId xmlns:a16="http://schemas.microsoft.com/office/drawing/2014/main" id="{1D930E32-385A-480E-A4DD-C97D51584033}"/>
              </a:ext>
            </a:extLst>
          </p:cNvPr>
          <p:cNvGraphicFramePr>
            <a:graphicFrameLocks noGrp="1"/>
          </p:cNvGraphicFramePr>
          <p:nvPr>
            <p:ph idx="1"/>
            <p:extLst>
              <p:ext uri="{D42A27DB-BD31-4B8C-83A1-F6EECF244321}">
                <p14:modId xmlns:p14="http://schemas.microsoft.com/office/powerpoint/2010/main" val="4221540876"/>
              </p:ext>
            </p:extLst>
          </p:nvPr>
        </p:nvGraphicFramePr>
        <p:xfrm>
          <a:off x="277092" y="3058680"/>
          <a:ext cx="11637816" cy="1641562"/>
        </p:xfrm>
        <a:graphic>
          <a:graphicData uri="http://schemas.openxmlformats.org/drawingml/2006/table">
            <a:tbl>
              <a:tblPr firstRow="1" bandRow="1">
                <a:tableStyleId>{5940675A-B579-460E-94D1-54222C63F5DA}</a:tableStyleId>
              </a:tblPr>
              <a:tblGrid>
                <a:gridCol w="824345">
                  <a:extLst>
                    <a:ext uri="{9D8B030D-6E8A-4147-A177-3AD203B41FA5}">
                      <a16:colId xmlns:a16="http://schemas.microsoft.com/office/drawing/2014/main" val="2955773800"/>
                    </a:ext>
                  </a:extLst>
                </a:gridCol>
                <a:gridCol w="1530927">
                  <a:extLst>
                    <a:ext uri="{9D8B030D-6E8A-4147-A177-3AD203B41FA5}">
                      <a16:colId xmlns:a16="http://schemas.microsoft.com/office/drawing/2014/main" val="144291330"/>
                    </a:ext>
                  </a:extLst>
                </a:gridCol>
                <a:gridCol w="1551709">
                  <a:extLst>
                    <a:ext uri="{9D8B030D-6E8A-4147-A177-3AD203B41FA5}">
                      <a16:colId xmlns:a16="http://schemas.microsoft.com/office/drawing/2014/main" val="1837993203"/>
                    </a:ext>
                  </a:extLst>
                </a:gridCol>
                <a:gridCol w="1343891">
                  <a:extLst>
                    <a:ext uri="{9D8B030D-6E8A-4147-A177-3AD203B41FA5}">
                      <a16:colId xmlns:a16="http://schemas.microsoft.com/office/drawing/2014/main" val="4129820794"/>
                    </a:ext>
                  </a:extLst>
                </a:gridCol>
                <a:gridCol w="1163781">
                  <a:extLst>
                    <a:ext uri="{9D8B030D-6E8A-4147-A177-3AD203B41FA5}">
                      <a16:colId xmlns:a16="http://schemas.microsoft.com/office/drawing/2014/main" val="2307947883"/>
                    </a:ext>
                  </a:extLst>
                </a:gridCol>
                <a:gridCol w="2092037">
                  <a:extLst>
                    <a:ext uri="{9D8B030D-6E8A-4147-A177-3AD203B41FA5}">
                      <a16:colId xmlns:a16="http://schemas.microsoft.com/office/drawing/2014/main" val="2091979315"/>
                    </a:ext>
                  </a:extLst>
                </a:gridCol>
                <a:gridCol w="1911927">
                  <a:extLst>
                    <a:ext uri="{9D8B030D-6E8A-4147-A177-3AD203B41FA5}">
                      <a16:colId xmlns:a16="http://schemas.microsoft.com/office/drawing/2014/main" val="2800238574"/>
                    </a:ext>
                  </a:extLst>
                </a:gridCol>
                <a:gridCol w="1219199">
                  <a:extLst>
                    <a:ext uri="{9D8B030D-6E8A-4147-A177-3AD203B41FA5}">
                      <a16:colId xmlns:a16="http://schemas.microsoft.com/office/drawing/2014/main" val="357859478"/>
                    </a:ext>
                  </a:extLst>
                </a:gridCol>
              </a:tblGrid>
              <a:tr h="1258706">
                <a:tc>
                  <a:txBody>
                    <a:bodyPr/>
                    <a:lstStyle/>
                    <a:p>
                      <a:pPr marL="0" marR="0" algn="ctr" rtl="0">
                        <a:spcBef>
                          <a:spcPts val="0"/>
                        </a:spcBef>
                        <a:spcAft>
                          <a:spcPts val="600"/>
                        </a:spcAft>
                      </a:pPr>
                      <a:r>
                        <a:rPr lang="en-US" sz="2500" dirty="0">
                          <a:effectLst/>
                        </a:rPr>
                        <a:t>S. No.</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Rock name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Form of crystals</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Shape of crystals</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texture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Metamorphic type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Metamorphic </a:t>
                      </a:r>
                    </a:p>
                    <a:p>
                      <a:pPr marL="0" marR="0" algn="ctr" rtl="0">
                        <a:spcBef>
                          <a:spcPts val="0"/>
                        </a:spcBef>
                        <a:spcAft>
                          <a:spcPts val="600"/>
                        </a:spcAft>
                      </a:pPr>
                      <a:r>
                        <a:rPr lang="en-US" sz="2500" dirty="0">
                          <a:effectLst/>
                        </a:rPr>
                        <a:t>grade</a:t>
                      </a:r>
                      <a:endParaRPr lang="en-US" sz="25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rtl="0">
                        <a:spcBef>
                          <a:spcPts val="0"/>
                        </a:spcBef>
                        <a:spcAft>
                          <a:spcPts val="600"/>
                        </a:spcAft>
                      </a:pPr>
                      <a:r>
                        <a:rPr lang="en-US" sz="2500" dirty="0">
                          <a:effectLst/>
                        </a:rPr>
                        <a:t>Parent rock</a:t>
                      </a:r>
                      <a:endParaRPr lang="en-US" sz="25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647400010"/>
                  </a:ext>
                </a:extLst>
              </a:tr>
              <a:tr h="382856">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683019334"/>
                  </a:ext>
                </a:extLst>
              </a:tr>
            </a:tbl>
          </a:graphicData>
        </a:graphic>
      </p:graphicFrame>
    </p:spTree>
    <p:extLst>
      <p:ext uri="{BB962C8B-B14F-4D97-AF65-F5344CB8AC3E}">
        <p14:creationId xmlns:p14="http://schemas.microsoft.com/office/powerpoint/2010/main" val="141076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xfrm>
            <a:off x="1648690" y="101889"/>
            <a:ext cx="9608127" cy="964911"/>
          </a:xfrm>
        </p:spPr>
        <p:txBody>
          <a:bodyPr/>
          <a:lstStyle/>
          <a:p>
            <a:r>
              <a:rPr lang="en-US" sz="4400" b="1" dirty="0">
                <a:effectLst/>
                <a:latin typeface="Times New Roman" panose="02020603050405020304" pitchFamily="18" charset="0"/>
                <a:ea typeface="Times New Roman" panose="02020603050405020304" pitchFamily="18" charset="0"/>
              </a:rPr>
              <a:t>ROCKS</a:t>
            </a:r>
            <a:r>
              <a:rPr lang="en-US" sz="4400" b="1" u="sng" dirty="0">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443345" y="969818"/>
            <a:ext cx="11402291" cy="5680364"/>
          </a:xfrm>
        </p:spPr>
        <p:txBody>
          <a:bodyPr>
            <a:noAutofit/>
          </a:bodyPr>
          <a:lstStyle/>
          <a:p>
            <a:pPr marL="457200" marR="0" indent="-457200" algn="justLow" rtl="0">
              <a:lnSpc>
                <a:spcPct val="150000"/>
              </a:lnSpc>
              <a:spcBef>
                <a:spcPts val="0"/>
              </a:spcBef>
              <a:spcAft>
                <a:spcPts val="600"/>
              </a:spcAft>
            </a:pPr>
            <a:r>
              <a:rPr lang="en-US" sz="3100" b="1" dirty="0">
                <a:effectLst/>
                <a:latin typeface="Times New Roman" panose="02020603050405020304" pitchFamily="18" charset="0"/>
                <a:ea typeface="Times New Roman" panose="02020603050405020304" pitchFamily="18" charset="0"/>
              </a:rPr>
              <a:t>1-Marble:</a:t>
            </a:r>
            <a:r>
              <a:rPr lang="en-US" sz="3100" dirty="0">
                <a:effectLst/>
                <a:latin typeface="Times New Roman" panose="02020603050405020304" pitchFamily="18" charset="0"/>
                <a:ea typeface="Times New Roman" panose="02020603050405020304" pitchFamily="18" charset="0"/>
              </a:rPr>
              <a:t>  recrystallized interlocking grain of calcite or dolomite typical granoblastic texture </a:t>
            </a:r>
            <a:r>
              <a:rPr lang="en-US" sz="3100" b="1" dirty="0">
                <a:effectLst/>
                <a:latin typeface="Times New Roman" panose="02020603050405020304" pitchFamily="18" charset="0"/>
                <a:ea typeface="Times New Roman" panose="02020603050405020304" pitchFamily="18" charset="0"/>
              </a:rPr>
              <a:t>(CMR1).</a:t>
            </a:r>
            <a:endParaRPr lang="en-US" sz="3100" dirty="0">
              <a:effectLst/>
              <a:latin typeface="Times New Roman" panose="02020603050405020304" pitchFamily="18" charset="0"/>
              <a:ea typeface="Times New Roman" panose="02020603050405020304" pitchFamily="18" charset="0"/>
            </a:endParaRPr>
          </a:p>
          <a:p>
            <a:pPr marL="457200" marR="0" indent="-457200" algn="justLow" rtl="0">
              <a:lnSpc>
                <a:spcPct val="150000"/>
              </a:lnSpc>
              <a:spcBef>
                <a:spcPts val="0"/>
              </a:spcBef>
              <a:spcAft>
                <a:spcPts val="600"/>
              </a:spcAft>
            </a:pPr>
            <a:r>
              <a:rPr lang="en-US" sz="3100" b="1" dirty="0">
                <a:effectLst/>
                <a:latin typeface="Times New Roman" panose="02020603050405020304" pitchFamily="18" charset="0"/>
                <a:ea typeface="Times New Roman" panose="02020603050405020304" pitchFamily="18" charset="0"/>
              </a:rPr>
              <a:t>2-Quartzite:</a:t>
            </a:r>
            <a:r>
              <a:rPr lang="en-US" sz="3100" dirty="0">
                <a:effectLst/>
                <a:latin typeface="Times New Roman" panose="02020603050405020304" pitchFamily="18" charset="0"/>
                <a:ea typeface="Times New Roman" panose="02020603050405020304" pitchFamily="18" charset="0"/>
              </a:rPr>
              <a:t> is a very hard metamorphic rock most often formed from quartz sandstone. Under low-to-high-grade metamorphism, the quartz grains in sandstone fuse like chips of glass melting together. The recrystallization is so complete that when broken, quartzite will not split between the original quartz grains, but through them. </a:t>
            </a:r>
            <a:r>
              <a:rPr lang="en-US" sz="3100" b="1" dirty="0">
                <a:effectLst/>
                <a:latin typeface="Times New Roman" panose="02020603050405020304" pitchFamily="18" charset="0"/>
                <a:ea typeface="Times New Roman" panose="02020603050405020304" pitchFamily="18" charset="0"/>
              </a:rPr>
              <a:t>(CMR 2)</a:t>
            </a:r>
            <a:endParaRPr lang="en-US" sz="3100" dirty="0"/>
          </a:p>
        </p:txBody>
      </p:sp>
    </p:spTree>
    <p:extLst>
      <p:ext uri="{BB962C8B-B14F-4D97-AF65-F5344CB8AC3E}">
        <p14:creationId xmlns:p14="http://schemas.microsoft.com/office/powerpoint/2010/main" val="3945786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p:txBody>
          <a:bodyPr/>
          <a:lstStyle/>
          <a:p>
            <a:r>
              <a:rPr lang="en-US" sz="4400" b="1" dirty="0">
                <a:effectLst/>
                <a:latin typeface="Times New Roman" panose="02020603050405020304" pitchFamily="18" charset="0"/>
                <a:ea typeface="Times New Roman" panose="02020603050405020304" pitchFamily="18" charset="0"/>
              </a:rPr>
              <a:t>ROCKS</a:t>
            </a:r>
            <a:endParaRPr lang="en-US" dirty="0"/>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838199" y="1825625"/>
            <a:ext cx="10716491" cy="4547466"/>
          </a:xfrm>
        </p:spPr>
        <p:txBody>
          <a:bodyPr>
            <a:noAutofit/>
          </a:bodyPr>
          <a:lstStyle/>
          <a:p>
            <a:pPr marL="457200" marR="0" indent="-457200" algn="justLow" rtl="0">
              <a:lnSpc>
                <a:spcPct val="150000"/>
              </a:lnSpc>
              <a:spcBef>
                <a:spcPts val="0"/>
              </a:spcBef>
              <a:spcAft>
                <a:spcPts val="600"/>
              </a:spcAft>
            </a:pPr>
            <a:r>
              <a:rPr lang="en-US" sz="3300" b="1" dirty="0">
                <a:effectLst/>
                <a:latin typeface="Times New Roman" panose="02020603050405020304" pitchFamily="18" charset="0"/>
                <a:ea typeface="Times New Roman" panose="02020603050405020304" pitchFamily="18" charset="0"/>
              </a:rPr>
              <a:t>3-Argillites:</a:t>
            </a:r>
            <a:r>
              <a:rPr lang="en-US" sz="3300" dirty="0">
                <a:effectLst/>
                <a:latin typeface="Times New Roman" panose="02020603050405020304" pitchFamily="18" charset="0"/>
                <a:ea typeface="Times New Roman" panose="02020603050405020304" pitchFamily="18" charset="0"/>
              </a:rPr>
              <a:t> Very low-grade dark-colored, slightly recrystallized mudstone, hard with conchoidal fracturing </a:t>
            </a:r>
            <a:r>
              <a:rPr lang="en-US" sz="3300" b="1" dirty="0">
                <a:effectLst/>
                <a:latin typeface="Times New Roman" panose="02020603050405020304" pitchFamily="18" charset="0"/>
                <a:ea typeface="Times New Roman" panose="02020603050405020304" pitchFamily="18" charset="0"/>
              </a:rPr>
              <a:t>(CMR 3)</a:t>
            </a:r>
            <a:r>
              <a:rPr lang="en-US" sz="3300" dirty="0">
                <a:effectLst/>
                <a:latin typeface="Times New Roman" panose="02020603050405020304" pitchFamily="18" charset="0"/>
                <a:ea typeface="Times New Roman" panose="02020603050405020304" pitchFamily="18" charset="0"/>
              </a:rPr>
              <a:t> </a:t>
            </a:r>
          </a:p>
          <a:p>
            <a:pPr marL="457200" marR="0" indent="-457200" algn="justLow" rtl="0">
              <a:lnSpc>
                <a:spcPct val="150000"/>
              </a:lnSpc>
              <a:spcBef>
                <a:spcPts val="0"/>
              </a:spcBef>
              <a:spcAft>
                <a:spcPts val="600"/>
              </a:spcAft>
            </a:pPr>
            <a:r>
              <a:rPr lang="en-US" sz="3300" b="1" dirty="0">
                <a:effectLst/>
                <a:latin typeface="Times New Roman" panose="02020603050405020304" pitchFamily="18" charset="0"/>
                <a:ea typeface="Times New Roman" panose="02020603050405020304" pitchFamily="18" charset="0"/>
              </a:rPr>
              <a:t>5-Hornfels:</a:t>
            </a:r>
            <a:r>
              <a:rPr lang="en-US" sz="3300" dirty="0">
                <a:effectLst/>
                <a:latin typeface="Times New Roman" panose="02020603050405020304" pitchFamily="18" charset="0"/>
                <a:ea typeface="Times New Roman" panose="02020603050405020304" pitchFamily="18" charset="0"/>
              </a:rPr>
              <a:t> Fine-grained equidimensional, may have porphyroblasts, sometimes show the bedding. </a:t>
            </a:r>
            <a:r>
              <a:rPr lang="en-US" sz="3300" b="1" dirty="0">
                <a:effectLst/>
                <a:latin typeface="Times New Roman" panose="02020603050405020304" pitchFamily="18" charset="0"/>
                <a:ea typeface="Times New Roman" panose="02020603050405020304" pitchFamily="18" charset="0"/>
              </a:rPr>
              <a:t>(CMR 4).</a:t>
            </a:r>
            <a:endParaRPr lang="en-US" sz="3300" dirty="0">
              <a:effectLst/>
              <a:latin typeface="Times New Roman" panose="02020603050405020304" pitchFamily="18" charset="0"/>
              <a:ea typeface="Times New Roman" panose="02020603050405020304" pitchFamily="18" charset="0"/>
            </a:endParaRPr>
          </a:p>
          <a:p>
            <a:pPr>
              <a:lnSpc>
                <a:spcPct val="150000"/>
              </a:lnSpc>
            </a:pPr>
            <a:endParaRPr lang="en-US" sz="3300" dirty="0"/>
          </a:p>
        </p:txBody>
      </p:sp>
    </p:spTree>
    <p:extLst>
      <p:ext uri="{BB962C8B-B14F-4D97-AF65-F5344CB8AC3E}">
        <p14:creationId xmlns:p14="http://schemas.microsoft.com/office/powerpoint/2010/main" val="3543655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anchor="ctr" anchorCtr="0" compatLnSpc="1">
            <a:prstTxWarp prst="textNoShape">
              <a:avLst/>
            </a:prstTxWarp>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1-Granoblastic: </a:t>
            </a:r>
            <a:r>
              <a:rPr lang="en-US" sz="3500" dirty="0">
                <a:effectLst/>
                <a:latin typeface="Times New Roman" panose="02020603050405020304" pitchFamily="18" charset="0"/>
                <a:ea typeface="Times New Roman" panose="02020603050405020304" pitchFamily="18" charset="0"/>
              </a:rPr>
              <a:t>coarse or medium equidimensional crystals (</a:t>
            </a:r>
            <a:r>
              <a:rPr lang="en-US" sz="3500" b="1" dirty="0">
                <a:effectLst/>
                <a:latin typeface="Times New Roman" panose="02020603050405020304" pitchFamily="18" charset="0"/>
                <a:ea typeface="Times New Roman" panose="02020603050405020304" pitchFamily="18" charset="0"/>
              </a:rPr>
              <a:t>CMT 1</a:t>
            </a:r>
            <a:r>
              <a:rPr lang="en-US" sz="3500" dirty="0">
                <a:effectLst/>
                <a:latin typeface="Times New Roman" panose="02020603050405020304" pitchFamily="18" charset="0"/>
                <a:ea typeface="Times New Roman" panose="02020603050405020304" pitchFamily="18" charset="0"/>
              </a:rPr>
              <a:t>)"when fine grain = </a:t>
            </a:r>
            <a:r>
              <a:rPr lang="en-US" sz="3500" b="1" dirty="0">
                <a:effectLst/>
                <a:latin typeface="Times New Roman" panose="02020603050405020304" pitchFamily="18" charset="0"/>
                <a:ea typeface="Times New Roman" panose="02020603050405020304" pitchFamily="18" charset="0"/>
              </a:rPr>
              <a:t>Hornfelsic</a:t>
            </a:r>
            <a:r>
              <a:rPr lang="en-US" sz="3500" dirty="0">
                <a:effectLst/>
                <a:latin typeface="Times New Roman" panose="02020603050405020304" pitchFamily="18" charset="0"/>
                <a:ea typeface="Times New Roman" panose="02020603050405020304" pitchFamily="18" charset="0"/>
              </a:rPr>
              <a:t>)</a:t>
            </a:r>
            <a:r>
              <a:rPr lang="en-US" sz="3500" b="1" dirty="0">
                <a:effectLst/>
                <a:latin typeface="Times New Roman" panose="02020603050405020304" pitchFamily="18" charset="0"/>
                <a:ea typeface="Times New Roman" panose="02020603050405020304" pitchFamily="18" charset="0"/>
              </a:rPr>
              <a:t> (</a:t>
            </a:r>
            <a:r>
              <a:rPr lang="en-US" sz="3500" dirty="0">
                <a:effectLst/>
                <a:latin typeface="Times New Roman" panose="02020603050405020304" pitchFamily="18" charset="0"/>
                <a:ea typeface="Times New Roman" panose="02020603050405020304" pitchFamily="18" charset="0"/>
              </a:rPr>
              <a:t>CMT 2) Fine-grained, granular interlocking grains, possibly of variable shapes and sizes. </a:t>
            </a:r>
            <a:endParaRPr lang="en-US" sz="3500" dirty="0"/>
          </a:p>
        </p:txBody>
      </p:sp>
    </p:spTree>
    <p:extLst>
      <p:ext uri="{BB962C8B-B14F-4D97-AF65-F5344CB8AC3E}">
        <p14:creationId xmlns:p14="http://schemas.microsoft.com/office/powerpoint/2010/main" val="581572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2-porphyroblastic: </a:t>
            </a:r>
            <a:r>
              <a:rPr lang="en-US" sz="3500" dirty="0">
                <a:effectLst/>
                <a:latin typeface="Times New Roman" panose="02020603050405020304" pitchFamily="18" charset="0"/>
                <a:ea typeface="Times New Roman" panose="02020603050405020304" pitchFamily="18" charset="0"/>
              </a:rPr>
              <a:t>Large crystals grew in a fine grain matrix of another mineral </a:t>
            </a:r>
            <a:r>
              <a:rPr lang="en-US" sz="3500" b="1" dirty="0">
                <a:effectLst/>
                <a:latin typeface="Times New Roman" panose="02020603050405020304" pitchFamily="18" charset="0"/>
                <a:ea typeface="Times New Roman" panose="02020603050405020304" pitchFamily="18" charset="0"/>
              </a:rPr>
              <a:t>(CMT 3)</a:t>
            </a:r>
            <a:endParaRPr lang="en-US" sz="3500" dirty="0"/>
          </a:p>
        </p:txBody>
      </p:sp>
    </p:spTree>
    <p:extLst>
      <p:ext uri="{BB962C8B-B14F-4D97-AF65-F5344CB8AC3E}">
        <p14:creationId xmlns:p14="http://schemas.microsoft.com/office/powerpoint/2010/main" val="39361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05FDD-9ADF-4F97-8B46-6EC8D9791D4B}"/>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Texture</a:t>
            </a:r>
          </a:p>
        </p:txBody>
      </p:sp>
      <p:sp>
        <p:nvSpPr>
          <p:cNvPr id="3" name="Content Placeholder 2">
            <a:extLst>
              <a:ext uri="{FF2B5EF4-FFF2-40B4-BE49-F238E27FC236}">
                <a16:creationId xmlns:a16="http://schemas.microsoft.com/office/drawing/2014/main" id="{042BACB0-59A0-493C-B298-F1385ECC474C}"/>
              </a:ext>
            </a:extLst>
          </p:cNvPr>
          <p:cNvSpPr>
            <a:spLocks noGrp="1"/>
          </p:cNvSpPr>
          <p:nvPr>
            <p:ph idx="1"/>
          </p:nvPr>
        </p:nvSpPr>
        <p:spPr>
          <a:xfrm>
            <a:off x="838199" y="1825625"/>
            <a:ext cx="10979727" cy="4351338"/>
          </a:xfrm>
        </p:spPr>
        <p:txBody>
          <a:bodyPr>
            <a:noAutofit/>
          </a:bodyPr>
          <a:lstStyle/>
          <a:p>
            <a:pPr marL="0" marR="0" indent="0" algn="justLow" rtl="0">
              <a:lnSpc>
                <a:spcPct val="150000"/>
              </a:lnSpc>
              <a:spcBef>
                <a:spcPts val="0"/>
              </a:spcBef>
              <a:spcAft>
                <a:spcPts val="600"/>
              </a:spcAft>
              <a:buNone/>
            </a:pPr>
            <a:r>
              <a:rPr lang="en-US" sz="3500" b="1" dirty="0">
                <a:effectLst/>
                <a:latin typeface="Times New Roman" panose="02020603050405020304" pitchFamily="18" charset="0"/>
                <a:ea typeface="Times New Roman" panose="02020603050405020304" pitchFamily="18" charset="0"/>
              </a:rPr>
              <a:t>3- Spotted: </a:t>
            </a:r>
            <a:r>
              <a:rPr lang="en-US" sz="3500" dirty="0">
                <a:effectLst/>
                <a:latin typeface="Times New Roman" panose="02020603050405020304" pitchFamily="18" charset="0"/>
                <a:ea typeface="Times New Roman" panose="02020603050405020304" pitchFamily="18" charset="0"/>
              </a:rPr>
              <a:t>growth of cordierite or andalusite porphyroblasts in a low-grade metamorphic rock</a:t>
            </a:r>
            <a:r>
              <a:rPr lang="en-US" sz="3500" b="1" dirty="0">
                <a:effectLst/>
                <a:latin typeface="Times New Roman" panose="02020603050405020304" pitchFamily="18" charset="0"/>
                <a:ea typeface="Times New Roman" panose="02020603050405020304" pitchFamily="18" charset="0"/>
              </a:rPr>
              <a:t> (CMT 4).</a:t>
            </a:r>
            <a:endParaRPr lang="en-US" sz="3500" dirty="0">
              <a:effectLst/>
              <a:latin typeface="Times New Roman" panose="02020603050405020304" pitchFamily="18" charset="0"/>
              <a:ea typeface="Times New Roman" panose="02020603050405020304" pitchFamily="18" charset="0"/>
            </a:endParaRPr>
          </a:p>
          <a:p>
            <a:pPr marL="0" indent="0">
              <a:buNone/>
            </a:pPr>
            <a:endParaRPr lang="en-US" sz="3500" dirty="0"/>
          </a:p>
        </p:txBody>
      </p:sp>
    </p:spTree>
    <p:extLst>
      <p:ext uri="{BB962C8B-B14F-4D97-AF65-F5344CB8AC3E}">
        <p14:creationId xmlns:p14="http://schemas.microsoft.com/office/powerpoint/2010/main" val="2401207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lstStyle/>
          <a:p>
            <a:pPr marL="0" marR="0" indent="0" algn="justLow" rtl="0">
              <a:spcBef>
                <a:spcPts val="0"/>
              </a:spcBef>
              <a:spcAft>
                <a:spcPts val="600"/>
              </a:spcAft>
              <a:buNone/>
            </a:pPr>
            <a:r>
              <a:rPr lang="en-US" sz="3500" b="1" dirty="0">
                <a:latin typeface="Times New Roman" panose="02020603050405020304" pitchFamily="18" charset="0"/>
              </a:rPr>
              <a:t>1-Marble</a:t>
            </a:r>
            <a:r>
              <a:rPr lang="en-US" sz="3500" dirty="0">
                <a:latin typeface="Times New Roman" panose="02020603050405020304" pitchFamily="18" charset="0"/>
              </a:rPr>
              <a:t>:  recrystallized interlocking grain of calcite or dolomite typical granoblastic texture (CMR1).</a:t>
            </a:r>
          </a:p>
        </p:txBody>
      </p:sp>
      <p:sp>
        <p:nvSpPr>
          <p:cNvPr id="4" name="Title 1">
            <a:extLst>
              <a:ext uri="{FF2B5EF4-FFF2-40B4-BE49-F238E27FC236}">
                <a16:creationId xmlns:a16="http://schemas.microsoft.com/office/drawing/2014/main" id="{2DEA3CE0-AAE5-4B76-97BC-EBD4BF950121}"/>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1285540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a:xfrm>
            <a:off x="332509" y="1371600"/>
            <a:ext cx="11021291" cy="4805363"/>
          </a:xfrm>
        </p:spPr>
        <p:txBody>
          <a:bodyPr>
            <a:normAutofit/>
          </a:bodyPr>
          <a:lstStyle/>
          <a:p>
            <a:pPr marL="0" marR="0" indent="0" algn="justLow" rtl="0">
              <a:lnSpc>
                <a:spcPct val="150000"/>
              </a:lnSpc>
              <a:spcBef>
                <a:spcPts val="0"/>
              </a:spcBef>
              <a:spcAft>
                <a:spcPts val="600"/>
              </a:spcAft>
              <a:buNone/>
            </a:pPr>
            <a:r>
              <a:rPr lang="en-US" sz="3500" dirty="0">
                <a:latin typeface="Times New Roman" panose="02020603050405020304" pitchFamily="18" charset="0"/>
              </a:rPr>
              <a:t>2-Quartzite: is a very hard metamorphic rock most often formed from quartz sandstone. Under low-to-high-grade metamorphism, the quartz grains in sandstone fuse like chips of glass melting together. The recrystallization is so complete that when broken, quartzite will not split between the original quartz grains, but through them. (CMR 2)</a:t>
            </a:r>
          </a:p>
        </p:txBody>
      </p:sp>
    </p:spTree>
    <p:extLst>
      <p:ext uri="{BB962C8B-B14F-4D97-AF65-F5344CB8AC3E}">
        <p14:creationId xmlns:p14="http://schemas.microsoft.com/office/powerpoint/2010/main" val="278921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vert="horz" lIns="91440" tIns="45720" rIns="91440" bIns="45720" rtlCol="0">
            <a:normAutofit/>
          </a:bodyPr>
          <a:lstStyle/>
          <a:p>
            <a:pPr marL="0" indent="0" algn="justLow">
              <a:lnSpc>
                <a:spcPct val="150000"/>
              </a:lnSpc>
              <a:spcBef>
                <a:spcPts val="0"/>
              </a:spcBef>
              <a:spcAft>
                <a:spcPts val="600"/>
              </a:spcAft>
              <a:buNone/>
            </a:pPr>
            <a:r>
              <a:rPr lang="en-US" sz="3500" dirty="0">
                <a:latin typeface="Times New Roman" panose="02020603050405020304" pitchFamily="18" charset="0"/>
              </a:rPr>
              <a:t>3-Argillites: Very low-grade dark-colored, slightly recrystallized mudstone, hard with conchoidal fracturing (CMR 3)</a:t>
            </a:r>
          </a:p>
        </p:txBody>
      </p:sp>
      <p:sp>
        <p:nvSpPr>
          <p:cNvPr id="4" name="Title 1">
            <a:extLst>
              <a:ext uri="{FF2B5EF4-FFF2-40B4-BE49-F238E27FC236}">
                <a16:creationId xmlns:a16="http://schemas.microsoft.com/office/drawing/2014/main" id="{ED6E5DCC-4A2E-4EC3-98DD-04744D094F65}"/>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1190788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vert="horz" lIns="91440" tIns="45720" rIns="91440" bIns="45720" rtlCol="0">
            <a:normAutofit/>
          </a:bodyPr>
          <a:lstStyle/>
          <a:p>
            <a:pPr marL="0" indent="0" algn="justLow">
              <a:lnSpc>
                <a:spcPct val="150000"/>
              </a:lnSpc>
              <a:spcBef>
                <a:spcPts val="0"/>
              </a:spcBef>
              <a:spcAft>
                <a:spcPts val="600"/>
              </a:spcAft>
              <a:buNone/>
            </a:pPr>
            <a:r>
              <a:rPr lang="en-US" sz="3500" dirty="0">
                <a:latin typeface="Times New Roman" panose="02020603050405020304" pitchFamily="18" charset="0"/>
              </a:rPr>
              <a:t>4-Hornfels: Fine-grained equidimensional, may have porphyroblasts, sometimes show the bedding. (CMR 4).</a:t>
            </a:r>
          </a:p>
          <a:p>
            <a:pPr marL="0" indent="0" algn="justLow">
              <a:lnSpc>
                <a:spcPct val="150000"/>
              </a:lnSpc>
              <a:spcBef>
                <a:spcPts val="0"/>
              </a:spcBef>
              <a:spcAft>
                <a:spcPts val="600"/>
              </a:spcAft>
              <a:buNone/>
            </a:pPr>
            <a:endParaRPr lang="en-US" sz="3500" dirty="0">
              <a:latin typeface="Times New Roman" panose="02020603050405020304" pitchFamily="18" charset="0"/>
            </a:endParaRPr>
          </a:p>
        </p:txBody>
      </p:sp>
      <p:sp>
        <p:nvSpPr>
          <p:cNvPr id="4" name="Title 1">
            <a:extLst>
              <a:ext uri="{FF2B5EF4-FFF2-40B4-BE49-F238E27FC236}">
                <a16:creationId xmlns:a16="http://schemas.microsoft.com/office/drawing/2014/main" id="{04F728C8-1BAE-4133-B790-A417874780CB}"/>
              </a:ext>
            </a:extLst>
          </p:cNvPr>
          <p:cNvSpPr>
            <a:spLocks noGrp="1"/>
          </p:cNvSpPr>
          <p:nvPr>
            <p:ph type="title"/>
          </p:nvPr>
        </p:nvSpPr>
        <p:spPr>
          <a:xfrm>
            <a:off x="838200" y="365125"/>
            <a:ext cx="10515600" cy="1325563"/>
          </a:xfrm>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ROCKS</a:t>
            </a:r>
          </a:p>
        </p:txBody>
      </p:sp>
    </p:spTree>
    <p:extLst>
      <p:ext uri="{BB962C8B-B14F-4D97-AF65-F5344CB8AC3E}">
        <p14:creationId xmlns:p14="http://schemas.microsoft.com/office/powerpoint/2010/main" val="25358688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1A80B-FAFD-4C18-B4C1-3AD85FAC9C33}"/>
              </a:ext>
            </a:extLst>
          </p:cNvPr>
          <p:cNvSpPr>
            <a:spLocks noGrp="1"/>
          </p:cNvSpPr>
          <p:nvPr>
            <p:ph type="title"/>
          </p:nvPr>
        </p:nvSpPr>
        <p:spPr>
          <a:noFill/>
          <a:ln>
            <a:noFill/>
          </a:ln>
          <a:effectLst/>
        </p:spPr>
        <p:txBody>
          <a:bodyPr vert="horz" wrap="square" lIns="92075" tIns="46038" rIns="92075" bIns="46038" numCol="1" rtlCol="0" anchor="ctr" anchorCtr="0" compatLnSpc="1">
            <a:prstTxWarp prst="textNoShape">
              <a:avLst/>
            </a:prstTxWarp>
            <a:normAutofit/>
          </a:bodyPr>
          <a:lstStyle/>
          <a:p>
            <a:pPr marL="635020" indent="-635020" algn="ctr" eaLnBrk="0" fontAlgn="base" hangingPunct="0">
              <a:spcAft>
                <a:spcPct val="0"/>
              </a:spcAft>
            </a:pPr>
            <a:r>
              <a:rPr lang="en-US" sz="3300" b="1" dirty="0">
                <a:solidFill>
                  <a:srgbClr val="0000CC"/>
                </a:solidFill>
                <a:latin typeface="Times New Roman" panose="02020603050405020304" pitchFamily="18" charset="0"/>
                <a:cs typeface="Times New Roman" panose="02020603050405020304" pitchFamily="18" charset="0"/>
              </a:rPr>
              <a:t>Relationship</a:t>
            </a:r>
          </a:p>
        </p:txBody>
      </p:sp>
      <p:sp>
        <p:nvSpPr>
          <p:cNvPr id="3" name="Content Placeholder 2">
            <a:extLst>
              <a:ext uri="{FF2B5EF4-FFF2-40B4-BE49-F238E27FC236}">
                <a16:creationId xmlns:a16="http://schemas.microsoft.com/office/drawing/2014/main" id="{D2DC0043-D7A8-43B8-8D47-F86DEB780B45}"/>
              </a:ext>
            </a:extLst>
          </p:cNvPr>
          <p:cNvSpPr>
            <a:spLocks noGrp="1"/>
          </p:cNvSpPr>
          <p:nvPr>
            <p:ph idx="1"/>
          </p:nvPr>
        </p:nvSpPr>
        <p:spPr/>
        <p:txBody>
          <a:bodyPr>
            <a:normAutofit/>
          </a:bodyPr>
          <a:lstStyle/>
          <a:p>
            <a:pPr marL="0" marR="0" indent="356235" algn="justLow" rtl="0">
              <a:lnSpc>
                <a:spcPct val="150000"/>
              </a:lnSpc>
              <a:spcBef>
                <a:spcPts val="0"/>
              </a:spcBef>
              <a:spcAft>
                <a:spcPts val="600"/>
              </a:spcAft>
            </a:pPr>
            <a:r>
              <a:rPr lang="en-US" sz="3300" dirty="0">
                <a:effectLst/>
                <a:latin typeface="Times New Roman" panose="02020603050405020304" pitchFamily="18" charset="0"/>
                <a:ea typeface="Times New Roman" panose="02020603050405020304" pitchFamily="18" charset="0"/>
              </a:rPr>
              <a:t>Granoblastic</a:t>
            </a:r>
          </a:p>
          <a:p>
            <a:pPr>
              <a:lnSpc>
                <a:spcPct val="150000"/>
              </a:lnSpc>
            </a:pPr>
            <a:endParaRPr lang="en-US" sz="3300" dirty="0"/>
          </a:p>
        </p:txBody>
      </p:sp>
    </p:spTree>
    <p:extLst>
      <p:ext uri="{BB962C8B-B14F-4D97-AF65-F5344CB8AC3E}">
        <p14:creationId xmlns:p14="http://schemas.microsoft.com/office/powerpoint/2010/main" val="3469740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TotalTime>
  <Words>355</Words>
  <Application>Microsoft Office PowerPoint</Application>
  <PresentationFormat>Widescreen</PresentationFormat>
  <Paragraphs>44</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Calibri Light</vt:lpstr>
      <vt:lpstr>Times</vt:lpstr>
      <vt:lpstr>Times New Roman</vt:lpstr>
      <vt:lpstr>Wingdings</vt:lpstr>
      <vt:lpstr>Office Theme</vt:lpstr>
      <vt:lpstr>Dr. Mohammed Zrary</vt:lpstr>
      <vt:lpstr>Texture</vt:lpstr>
      <vt:lpstr>Texture</vt:lpstr>
      <vt:lpstr>Texture</vt:lpstr>
      <vt:lpstr>ROCKS</vt:lpstr>
      <vt:lpstr>ROCKS</vt:lpstr>
      <vt:lpstr>ROCKS</vt:lpstr>
      <vt:lpstr>ROCKS</vt:lpstr>
      <vt:lpstr>Relationship</vt:lpstr>
      <vt:lpstr>Relationship</vt:lpstr>
      <vt:lpstr>Relationship</vt:lpstr>
      <vt:lpstr>PowerPoint Presentation</vt:lpstr>
      <vt:lpstr>ROCKS </vt:lpstr>
      <vt:lpstr>ROCKS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Mohammed Zrary</dc:creator>
  <cp:lastModifiedBy>Mohammed Zrary</cp:lastModifiedBy>
  <cp:revision>5</cp:revision>
  <dcterms:created xsi:type="dcterms:W3CDTF">2023-03-28T19:55:31Z</dcterms:created>
  <dcterms:modified xsi:type="dcterms:W3CDTF">2023-05-26T21:59:46Z</dcterms:modified>
</cp:coreProperties>
</file>