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96" r:id="rId7"/>
    <p:sldId id="297" r:id="rId8"/>
    <p:sldId id="265" r:id="rId9"/>
    <p:sldId id="267" r:id="rId10"/>
    <p:sldId id="269" r:id="rId11"/>
    <p:sldId id="271" r:id="rId12"/>
    <p:sldId id="290" r:id="rId13"/>
    <p:sldId id="292" r:id="rId14"/>
    <p:sldId id="294" r:id="rId15"/>
    <p:sldId id="295" r:id="rId16"/>
    <p:sldId id="29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6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BD02C-9C33-470E-8DC8-960293DD4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0101A-6D5F-4DF4-9D3F-3504C677B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2BF39-F187-4167-A496-F9F0A1D8A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CD52-05B2-4694-AEBD-D9E09B2691E6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92815-BC48-4482-BE80-B288C315E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2CFFA-63C5-41B3-BB84-6DEAD93D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C61-E656-4CDD-A4BA-814CC07F9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6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8FCDA-4603-46AA-BF64-1B8F44DE9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6E41C9-EEE1-4F62-83E8-323A0D2FF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4C5BF-E969-48B4-A840-0B18A5DB2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CD52-05B2-4694-AEBD-D9E09B2691E6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0AD02-714B-4522-856F-A121142F4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15EAB-0173-4F0A-8CC9-0D0657F94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C61-E656-4CDD-A4BA-814CC07F9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2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37CC01-0168-4DB8-9516-086C8E579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89D1DE-38B1-4D0A-AA8C-0877EECA1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AE2B4-8AC8-4CB1-9A64-E2F134F8C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CD52-05B2-4694-AEBD-D9E09B2691E6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B78A2-FDCF-4A75-BC3F-299EA5F49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BE166-0B3A-4D6E-93E0-9C699BF0E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C61-E656-4CDD-A4BA-814CC07F9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58A54-7480-4A4A-A9D2-988AF3B37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3F6D9-D994-4422-98EA-D7BDD8182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5D5C1-28FD-4C4A-92B2-A4492B7E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CD52-05B2-4694-AEBD-D9E09B2691E6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F1CC0-5B6E-4DB6-84B0-3B920BBC4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43AB4-127A-4392-A8B7-AD76BF885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C61-E656-4CDD-A4BA-814CC07F9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3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0D2CB-99BF-4821-96CC-88F834852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EB835-EFAE-4697-9654-51FD14B76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A4532-D3BC-4257-A8E7-D12B5B426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CD52-05B2-4694-AEBD-D9E09B2691E6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885C9-5684-4D6B-AC18-B6F8FF876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FD531-3AA3-4E92-AF10-0EF4EE1DD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C61-E656-4CDD-A4BA-814CC07F9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4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5696B-BE26-4B82-8269-5F667BFE5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99E8F-5D07-485B-88F2-D3B019F90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D3B3CF-3E95-4650-8A76-33135FBAE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8F3DF-E494-46FA-B7A4-1E0A0BFEA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CD52-05B2-4694-AEBD-D9E09B2691E6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A9635-C255-4923-B3B2-5BB569A02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A56AE-CEC3-4D29-85EC-473D0F9D0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C61-E656-4CDD-A4BA-814CC07F9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2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4CABE-20AD-4F6C-B960-88A75D8CE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512CB-085F-4A29-922F-5071735BA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2AB1B-5810-4D6F-89B8-B90CFB823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B3C915-5B0C-48C4-8358-52DC203C82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0300E2-CB91-4C02-A8A0-E0994FF00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6B1055-0D0F-431E-9549-3FC2DF449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CD52-05B2-4694-AEBD-D9E09B2691E6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2F7BB7-E206-47B2-975A-7AE1FFF19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1E06E8-8781-43F1-A5FB-659D20071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C61-E656-4CDD-A4BA-814CC07F9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6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A97F1-2A58-4F84-A453-BD9015194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75F4E0-8FAC-4AD4-AF22-DA8668114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CD52-05B2-4694-AEBD-D9E09B2691E6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9B33AD-7D7E-4CA4-A18C-A160FFC73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A7D90-B5DF-4925-954C-949367947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C61-E656-4CDD-A4BA-814CC07F9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859BA2-706F-401E-9DDC-1EB14F369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CD52-05B2-4694-AEBD-D9E09B2691E6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807C61-A9DC-4D7B-9501-BF0EC9BE3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E476A0-CAFB-4143-BD55-817C4CEF5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C61-E656-4CDD-A4BA-814CC07F9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F7BC1-6952-4417-A352-78EF758F2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E2CCC-AD94-4A1E-932D-EBDE0C3BB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272671-0F2A-448A-9D8B-7DCE88CCE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EC43F-8C3A-43E7-B856-C74D2B997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CD52-05B2-4694-AEBD-D9E09B2691E6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698FC3-02AF-4842-B1A8-3C0308136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67EF3-953A-4E81-9932-5228528B4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C61-E656-4CDD-A4BA-814CC07F9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9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39A55-7462-42D7-8F09-44C69C989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92D6EA-F74E-4C8E-9FF6-9F8BE3C9C9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543397-8C82-405B-974B-758DBC3E7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4353D2-4CAE-4D18-BF9A-23DAB2D6A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CD52-05B2-4694-AEBD-D9E09B2691E6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52E14B-F9C5-4B5E-B968-F3B29A6E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E834BB-EF4A-4B18-A8E3-C7992FC64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C61-E656-4CDD-A4BA-814CC07F9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7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4E8344-9306-40FD-9351-E953F5494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D836D7-1805-4218-8CCC-BB9EA567B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95D78-475E-4B17-91C9-63D3221C25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FCD52-05B2-4694-AEBD-D9E09B2691E6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F3114-C933-428C-9319-CE254E98F5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5BB31-9F44-4072-A6E2-E4762E56E3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76C61-E656-4CDD-A4BA-814CC07F9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1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7927848" cy="20574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  <a:latin typeface="Franklin Gothic Heavy" pitchFamily="34" charset="0"/>
                <a:cs typeface="AF_ BOTAN KURDI 23" pitchFamily="2" charset="-78"/>
              </a:rPr>
              <a:t>Classification  </a:t>
            </a:r>
            <a:br>
              <a:rPr lang="en-US" sz="6600" dirty="0">
                <a:solidFill>
                  <a:srgbClr val="FF0000"/>
                </a:solidFill>
                <a:latin typeface="Franklin Gothic Heavy" pitchFamily="34" charset="0"/>
                <a:cs typeface="AF_ BOTAN KURDI 23" pitchFamily="2" charset="-78"/>
              </a:rPr>
            </a:br>
            <a:r>
              <a:rPr lang="en-US" sz="6600" dirty="0">
                <a:solidFill>
                  <a:srgbClr val="FF0000"/>
                </a:solidFill>
                <a:latin typeface="Franklin Gothic Heavy" pitchFamily="34" charset="0"/>
                <a:cs typeface="AF_ BOTAN KURDI 23" pitchFamily="2" charset="-78"/>
              </a:rPr>
              <a:t>of igneous rocks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2145" y="236698"/>
            <a:ext cx="78867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500" b="1" spc="-35" dirty="0">
                <a:solidFill>
                  <a:srgbClr val="000000"/>
                </a:solidFill>
                <a:latin typeface="Times New Roman" panose="02020603050405020304" pitchFamily="18" charset="0"/>
              </a:rPr>
              <a:t>Main constituents:-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6781800" cy="960120"/>
          </a:xfrm>
        </p:spPr>
        <p:txBody>
          <a:bodyPr/>
          <a:lstStyle/>
          <a:p>
            <a:r>
              <a:rPr lang="en-US" dirty="0"/>
              <a:t>3- Plagioclase: cleavage,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2819400"/>
            <a:ext cx="2819400" cy="1219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a- </a:t>
            </a:r>
            <a:r>
              <a:rPr lang="en-US" sz="2800" dirty="0"/>
              <a:t>white or gray, </a:t>
            </a:r>
            <a:endParaRPr lang="en-US" sz="2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343400"/>
            <a:ext cx="51054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b- cleavage</a:t>
            </a:r>
            <a:r>
              <a:rPr lang="en-US" sz="2800" dirty="0"/>
              <a:t> striation on cleavage.</a:t>
            </a:r>
            <a:r>
              <a:rPr lang="en-US" sz="2600" dirty="0"/>
              <a:t>. </a:t>
            </a:r>
          </a:p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600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1" y="210841"/>
            <a:ext cx="78867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500" b="1" spc="-35" dirty="0">
                <a:solidFill>
                  <a:srgbClr val="000000"/>
                </a:solidFill>
                <a:latin typeface="Times New Roman" panose="02020603050405020304" pitchFamily="18" charset="0"/>
              </a:rPr>
              <a:t>Main constituents:-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6781800" cy="960120"/>
          </a:xfrm>
        </p:spPr>
        <p:txBody>
          <a:bodyPr/>
          <a:lstStyle/>
          <a:p>
            <a:r>
              <a:rPr lang="en-US" dirty="0"/>
              <a:t>4- Hornblende: prismatic, cleavage,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2819400"/>
            <a:ext cx="3200400" cy="12954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a- </a:t>
            </a:r>
            <a:r>
              <a:rPr lang="en-US" sz="2800" dirty="0"/>
              <a:t>black, other amphiboles may be green or brown.</a:t>
            </a:r>
            <a:endParaRPr lang="en-US" sz="2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343400"/>
            <a:ext cx="2438400" cy="10668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b- cleavage</a:t>
            </a:r>
            <a:r>
              <a:rPr lang="en-US" sz="2800" dirty="0"/>
              <a:t> striation on cleavage.</a:t>
            </a:r>
            <a:r>
              <a:rPr lang="en-US" sz="2600" dirty="0"/>
              <a:t>. </a:t>
            </a:r>
          </a:p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1" y="304802"/>
            <a:ext cx="78867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500" b="1" spc="-35" dirty="0">
                <a:solidFill>
                  <a:srgbClr val="000000"/>
                </a:solidFill>
                <a:latin typeface="Times New Roman" panose="02020603050405020304" pitchFamily="18" charset="0"/>
              </a:rPr>
              <a:t>Main constituents:-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181600" cy="960120"/>
          </a:xfrm>
        </p:spPr>
        <p:txBody>
          <a:bodyPr>
            <a:normAutofit/>
          </a:bodyPr>
          <a:lstStyle/>
          <a:p>
            <a:r>
              <a:rPr lang="en-US" sz="2500" b="1" dirty="0"/>
              <a:t>5- Pyroxene: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2819400"/>
            <a:ext cx="3200400" cy="129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500" b="1" dirty="0"/>
              <a:t>a- green, black,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343400"/>
            <a:ext cx="24384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500" b="1" dirty="0"/>
              <a:t>b- cleavage perpendicular.</a:t>
            </a:r>
          </a:p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en-US" sz="2500" b="1" dirty="0"/>
          </a:p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5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4500" b="1" spc="-35" dirty="0">
                <a:solidFill>
                  <a:srgbClr val="000000"/>
                </a:solidFill>
                <a:latin typeface="Times New Roman" panose="02020603050405020304" pitchFamily="18" charset="0"/>
              </a:rPr>
              <a:t>Main constituents:-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6781800" cy="960120"/>
          </a:xfrm>
        </p:spPr>
        <p:txBody>
          <a:bodyPr/>
          <a:lstStyle/>
          <a:p>
            <a:r>
              <a:rPr lang="en-US" dirty="0"/>
              <a:t>6-Olivine: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09600" y="4343400"/>
            <a:ext cx="5943600" cy="1828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b- </a:t>
            </a:r>
            <a:r>
              <a:rPr lang="en-US" sz="2400" dirty="0"/>
              <a:t>granular ,</a:t>
            </a:r>
            <a:r>
              <a:rPr lang="en-US" sz="2400" dirty="0" err="1"/>
              <a:t>euhedral</a:t>
            </a:r>
            <a:r>
              <a:rPr lang="en-US" sz="2400" dirty="0"/>
              <a:t> to </a:t>
            </a:r>
            <a:r>
              <a:rPr lang="en-US" sz="2400" dirty="0" err="1"/>
              <a:t>anhedral</a:t>
            </a:r>
            <a:r>
              <a:rPr lang="en-US" sz="2400" dirty="0"/>
              <a:t> ,.. </a:t>
            </a:r>
          </a:p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en-US" sz="2600" dirty="0"/>
          </a:p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390A86-AAC7-4C6A-BD2F-D92DA324F4CC}"/>
              </a:ext>
            </a:extLst>
          </p:cNvPr>
          <p:cNvSpPr txBox="1">
            <a:spLocks/>
          </p:cNvSpPr>
          <p:nvPr/>
        </p:nvSpPr>
        <p:spPr>
          <a:xfrm>
            <a:off x="533400" y="2819400"/>
            <a:ext cx="3200400" cy="129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a-</a:t>
            </a:r>
            <a:r>
              <a:rPr lang="en-US" sz="2800" dirty="0"/>
              <a:t> Olive-green, </a:t>
            </a:r>
          </a:p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800" dirty="0"/>
              <a:t> </a:t>
            </a:r>
            <a:endParaRPr lang="en-US" sz="2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4500" b="1" spc="-35" dirty="0">
                <a:solidFill>
                  <a:srgbClr val="000000"/>
                </a:solidFill>
                <a:latin typeface="Times New Roman" panose="02020603050405020304" pitchFamily="18" charset="0"/>
              </a:rPr>
              <a:t>Main constituents:-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6781800" cy="960120"/>
          </a:xfrm>
        </p:spPr>
        <p:txBody>
          <a:bodyPr/>
          <a:lstStyle/>
          <a:p>
            <a:r>
              <a:rPr lang="en-US" dirty="0"/>
              <a:t>7- </a:t>
            </a:r>
            <a:r>
              <a:rPr lang="en-US" dirty="0" err="1"/>
              <a:t>Biotite</a:t>
            </a:r>
            <a:r>
              <a:rPr lang="en-US" dirty="0"/>
              <a:t>: occurs in small amounts in many igneous rocks is soft.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124200"/>
            <a:ext cx="3200400" cy="9144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a-</a:t>
            </a:r>
            <a:r>
              <a:rPr lang="en-US" sz="2800" dirty="0"/>
              <a:t> Black, shiny </a:t>
            </a:r>
          </a:p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800" dirty="0"/>
              <a:t> </a:t>
            </a:r>
            <a:endParaRPr lang="en-US" sz="2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4038600"/>
            <a:ext cx="27432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b- </a:t>
            </a:r>
            <a:r>
              <a:rPr lang="en-US" sz="2400" dirty="0"/>
              <a:t>soft and has good cleavage. </a:t>
            </a:r>
            <a:endParaRPr lang="en-US" sz="2600" dirty="0"/>
          </a:p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4500" b="1" spc="-35" dirty="0">
                <a:solidFill>
                  <a:srgbClr val="000000"/>
                </a:solidFill>
                <a:latin typeface="Times New Roman" panose="02020603050405020304" pitchFamily="18" charset="0"/>
              </a:rPr>
              <a:t>Main constituents:-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6781800" cy="960120"/>
          </a:xfrm>
        </p:spPr>
        <p:txBody>
          <a:bodyPr/>
          <a:lstStyle/>
          <a:p>
            <a:r>
              <a:rPr lang="en-US" dirty="0"/>
              <a:t>7- </a:t>
            </a:r>
            <a:r>
              <a:rPr lang="en-US" dirty="0" err="1"/>
              <a:t>Biotite</a:t>
            </a:r>
            <a:r>
              <a:rPr lang="en-US" dirty="0"/>
              <a:t>: occurs in small amounts in many igneous rocks is soft.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3124200"/>
            <a:ext cx="3200400" cy="9144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a-</a:t>
            </a:r>
            <a:r>
              <a:rPr lang="en-US" sz="2800" dirty="0"/>
              <a:t> Black, shiny </a:t>
            </a:r>
          </a:p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800" dirty="0"/>
              <a:t> </a:t>
            </a:r>
            <a:endParaRPr lang="en-US" sz="2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114800"/>
            <a:ext cx="27432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b- </a:t>
            </a:r>
            <a:r>
              <a:rPr lang="en-US" sz="2400" dirty="0"/>
              <a:t>soft and has good cleavage. </a:t>
            </a:r>
            <a:endParaRPr lang="en-US" sz="26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5334000"/>
            <a:ext cx="2743200" cy="129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C-</a:t>
            </a:r>
            <a:r>
              <a:rPr lang="en-US" sz="2400" dirty="0"/>
              <a:t> scratching the black grains with a nail or knife.</a:t>
            </a:r>
            <a:endParaRPr lang="en-US" sz="2600" dirty="0"/>
          </a:p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5A82E-F0C3-4419-9E02-52EED842A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5C6D4D8-CF61-80DE-2FD5-228989EABB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29156"/>
              </p:ext>
            </p:extLst>
          </p:nvPr>
        </p:nvGraphicFramePr>
        <p:xfrm>
          <a:off x="0" y="3124200"/>
          <a:ext cx="9143998" cy="1600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4191">
                  <a:extLst>
                    <a:ext uri="{9D8B030D-6E8A-4147-A177-3AD203B41FA5}">
                      <a16:colId xmlns:a16="http://schemas.microsoft.com/office/drawing/2014/main" val="1226254772"/>
                    </a:ext>
                  </a:extLst>
                </a:gridCol>
                <a:gridCol w="1144191">
                  <a:extLst>
                    <a:ext uri="{9D8B030D-6E8A-4147-A177-3AD203B41FA5}">
                      <a16:colId xmlns:a16="http://schemas.microsoft.com/office/drawing/2014/main" val="1479124012"/>
                    </a:ext>
                  </a:extLst>
                </a:gridCol>
                <a:gridCol w="1144191">
                  <a:extLst>
                    <a:ext uri="{9D8B030D-6E8A-4147-A177-3AD203B41FA5}">
                      <a16:colId xmlns:a16="http://schemas.microsoft.com/office/drawing/2014/main" val="3828528268"/>
                    </a:ext>
                  </a:extLst>
                </a:gridCol>
                <a:gridCol w="1072681">
                  <a:extLst>
                    <a:ext uri="{9D8B030D-6E8A-4147-A177-3AD203B41FA5}">
                      <a16:colId xmlns:a16="http://schemas.microsoft.com/office/drawing/2014/main" val="3583936969"/>
                    </a:ext>
                  </a:extLst>
                </a:gridCol>
                <a:gridCol w="1072681">
                  <a:extLst>
                    <a:ext uri="{9D8B030D-6E8A-4147-A177-3AD203B41FA5}">
                      <a16:colId xmlns:a16="http://schemas.microsoft.com/office/drawing/2014/main" val="1500821059"/>
                    </a:ext>
                  </a:extLst>
                </a:gridCol>
                <a:gridCol w="1144191">
                  <a:extLst>
                    <a:ext uri="{9D8B030D-6E8A-4147-A177-3AD203B41FA5}">
                      <a16:colId xmlns:a16="http://schemas.microsoft.com/office/drawing/2014/main" val="1115751704"/>
                    </a:ext>
                  </a:extLst>
                </a:gridCol>
                <a:gridCol w="715120">
                  <a:extLst>
                    <a:ext uri="{9D8B030D-6E8A-4147-A177-3AD203B41FA5}">
                      <a16:colId xmlns:a16="http://schemas.microsoft.com/office/drawing/2014/main" val="2515356231"/>
                    </a:ext>
                  </a:extLst>
                </a:gridCol>
                <a:gridCol w="853376">
                  <a:extLst>
                    <a:ext uri="{9D8B030D-6E8A-4147-A177-3AD203B41FA5}">
                      <a16:colId xmlns:a16="http://schemas.microsoft.com/office/drawing/2014/main" val="248752613"/>
                    </a:ext>
                  </a:extLst>
                </a:gridCol>
                <a:gridCol w="853376">
                  <a:extLst>
                    <a:ext uri="{9D8B030D-6E8A-4147-A177-3AD203B41FA5}">
                      <a16:colId xmlns:a16="http://schemas.microsoft.com/office/drawing/2014/main" val="3969612643"/>
                    </a:ext>
                  </a:extLst>
                </a:gridCol>
              </a:tblGrid>
              <a:tr h="32794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Rock Name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Mineral composition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texture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Mode of occurrence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Color index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Quartz content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Acidity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307715"/>
                  </a:ext>
                </a:extLst>
              </a:tr>
              <a:tr h="8644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crystallinity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granularity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M. relation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032466"/>
                  </a:ext>
                </a:extLst>
              </a:tr>
              <a:tr h="40784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0790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045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BF1901A-FDB7-45E3-8FFA-C4D2C9A9F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419600"/>
          </a:xfrm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Ultrabasic             &lt;45 %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Basic                    45-52 %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Intermediate        52-66 %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Acidic	               &gt; 66 %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84EA19EF-0527-4400-A6F4-B83B70EAA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58" y="381002"/>
            <a:ext cx="8210551" cy="1325563"/>
          </a:xfrm>
        </p:spPr>
        <p:txBody>
          <a:bodyPr>
            <a:noAutofit/>
          </a:bodyPr>
          <a:lstStyle/>
          <a:p>
            <a:r>
              <a:rPr lang="en-US" sz="4500" b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1- Silica content: - SiO</a:t>
            </a:r>
            <a:r>
              <a:rPr lang="en-US" sz="4500" b="1" spc="-35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4500" b="1" spc="-3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(Acidity)</a:t>
            </a:r>
            <a:endParaRPr lang="en-US" sz="4500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295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500" b="1" spc="-35" dirty="0">
                <a:solidFill>
                  <a:srgbClr val="000000"/>
                </a:solidFill>
                <a:latin typeface="Times New Roman" panose="02020603050405020304" pitchFamily="18" charset="0"/>
              </a:rPr>
              <a:t>2- Quartz content: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1CD1E-636C-4051-BEAC-DEB3F2C0B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825628"/>
            <a:ext cx="8553451" cy="3203575"/>
          </a:xfrm>
        </p:spPr>
        <p:txBody>
          <a:bodyPr>
            <a:normAutofit/>
          </a:bodyPr>
          <a:lstStyle/>
          <a:p>
            <a:pPr marL="342891" indent="-342891" algn="just">
              <a:lnSpc>
                <a:spcPct val="2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900" dirty="0">
                <a:latin typeface="Times New Roman" panose="02020603050405020304" pitchFamily="18" charset="0"/>
              </a:rPr>
              <a:t>Oversaturated free quartz</a:t>
            </a:r>
          </a:p>
          <a:p>
            <a:pPr marL="342891" indent="-342891" algn="just">
              <a:lnSpc>
                <a:spcPct val="2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900" dirty="0">
                <a:latin typeface="Times New Roman" panose="02020603050405020304" pitchFamily="18" charset="0"/>
              </a:rPr>
              <a:t>Undersaturated: contain </a:t>
            </a:r>
            <a:r>
              <a:rPr lang="en-US" sz="2900" dirty="0" err="1">
                <a:latin typeface="Times New Roman" panose="02020603050405020304" pitchFamily="18" charset="0"/>
              </a:rPr>
              <a:t>Ol</a:t>
            </a:r>
            <a:r>
              <a:rPr lang="en-US" sz="2900" dirty="0">
                <a:latin typeface="Times New Roman" panose="02020603050405020304" pitchFamily="18" charset="0"/>
              </a:rPr>
              <a:t>, or Ne no free quartz</a:t>
            </a:r>
          </a:p>
          <a:p>
            <a:pPr marL="342891" indent="-342891" algn="just">
              <a:lnSpc>
                <a:spcPct val="2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900" dirty="0">
                <a:latin typeface="Times New Roman" panose="02020603050405020304" pitchFamily="18" charset="0"/>
              </a:rPr>
              <a:t>Saturated: rocks contain Hy, but no Q, Ne, or </a:t>
            </a:r>
            <a:r>
              <a:rPr lang="en-US" sz="2900" dirty="0" err="1">
                <a:latin typeface="Times New Roman" panose="02020603050405020304" pitchFamily="18" charset="0"/>
              </a:rPr>
              <a:t>Ol</a:t>
            </a:r>
            <a:endParaRPr lang="en-US" sz="2900" dirty="0"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endParaRPr lang="en-US" sz="2900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500" b="1" spc="-35" dirty="0">
                <a:solidFill>
                  <a:srgbClr val="000000"/>
                </a:solidFill>
                <a:latin typeface="Times New Roman" panose="02020603050405020304" pitchFamily="18" charset="0"/>
              </a:rPr>
              <a:t>3- Mafic minerals: (color index)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0033C-74F8-4C9A-A828-E0D560A6F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2" y="1752602"/>
            <a:ext cx="8058151" cy="4424363"/>
          </a:xfrm>
        </p:spPr>
        <p:txBody>
          <a:bodyPr>
            <a:normAutofit/>
          </a:bodyPr>
          <a:lstStyle/>
          <a:p>
            <a:pPr marL="342891" indent="-342891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0-30          Leucocratic </a:t>
            </a:r>
          </a:p>
          <a:p>
            <a:pPr marL="342891" indent="-342891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30-60        </a:t>
            </a:r>
            <a:r>
              <a:rPr lang="en-US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Mesotype</a:t>
            </a:r>
            <a:r>
              <a:rPr lang="en-US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891" indent="-342891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60-90        Melanocratic</a:t>
            </a:r>
          </a:p>
          <a:p>
            <a:pPr marL="342891" indent="-342891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90-100     Hypermelanic (ultramafic)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295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500" b="1" spc="-35" dirty="0">
                <a:solidFill>
                  <a:srgbClr val="000000"/>
                </a:solidFill>
                <a:latin typeface="Times New Roman" panose="02020603050405020304" pitchFamily="18" charset="0"/>
              </a:rPr>
              <a:t>4- Mode of occurrence: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5EB82-5907-4749-AF11-35479730D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825628"/>
            <a:ext cx="7886700" cy="2289175"/>
          </a:xfrm>
        </p:spPr>
        <p:txBody>
          <a:bodyPr vert="horz" lIns="91440" tIns="45720" rIns="91440" bIns="45720" rtlCol="0">
            <a:normAutofit/>
          </a:bodyPr>
          <a:lstStyle/>
          <a:p>
            <a:pPr marL="342891" indent="-342891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900" dirty="0">
                <a:latin typeface="Times New Roman" panose="02020603050405020304" pitchFamily="18" charset="0"/>
              </a:rPr>
              <a:t>Extrusive (volcanic)</a:t>
            </a:r>
          </a:p>
          <a:p>
            <a:pPr marL="342891" indent="-342891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900" dirty="0">
                <a:latin typeface="Times New Roman" panose="02020603050405020304" pitchFamily="18" charset="0"/>
              </a:rPr>
              <a:t>Intrusive (plutonic)</a:t>
            </a:r>
          </a:p>
          <a:p>
            <a:pPr marL="342891" indent="-342891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9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04991" y="1143000"/>
            <a:ext cx="8534020" cy="5410200"/>
            <a:chOff x="1368" y="686"/>
            <a:chExt cx="8892" cy="5017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2991" y="1041"/>
              <a:ext cx="5501" cy="430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endParaRPr lang="en-US" sz="1100" dirty="0">
                <a:latin typeface="Calibri" pitchFamily="34" charset="0"/>
                <a:ea typeface="Arial" pitchFamily="34" charset="0"/>
                <a:cs typeface="Arial" pitchFamily="34" charset="0"/>
              </a:endParaRPr>
            </a:p>
          </p:txBody>
        </p: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>
              <a:off x="5509" y="1388"/>
              <a:ext cx="43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 flipH="1">
              <a:off x="8107" y="5010"/>
              <a:ext cx="170" cy="3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>
              <a:off x="3216" y="5010"/>
              <a:ext cx="224" cy="3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6127" y="1139"/>
              <a:ext cx="1333" cy="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2000" b="1" dirty="0">
                  <a:latin typeface="Calibri" pitchFamily="34" charset="0"/>
                  <a:ea typeface="Arial" pitchFamily="34" charset="0"/>
                  <a:cs typeface="Arial" pitchFamily="34" charset="0"/>
                </a:rPr>
                <a:t>Dunite</a:t>
              </a: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5258" y="686"/>
              <a:ext cx="1011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400" b="1" dirty="0">
                  <a:latin typeface="Calibri" pitchFamily="34" charset="0"/>
                  <a:ea typeface="Arial" pitchFamily="34" charset="0"/>
                  <a:cs typeface="Arial" pitchFamily="34" charset="0"/>
                </a:rPr>
                <a:t>Olivine</a:t>
              </a: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368" y="4784"/>
              <a:ext cx="1544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2000" b="1" dirty="0">
                  <a:latin typeface="Calibri" pitchFamily="34" charset="0"/>
                  <a:ea typeface="Arial" pitchFamily="34" charset="0"/>
                  <a:cs typeface="Arial" pitchFamily="34" charset="0"/>
                </a:rPr>
                <a:t>Pyroxenite</a:t>
              </a: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8443" y="4815"/>
              <a:ext cx="1817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2000" b="1" dirty="0">
                  <a:latin typeface="Calibri" pitchFamily="34" charset="0"/>
                  <a:ea typeface="Arial" pitchFamily="34" charset="0"/>
                  <a:cs typeface="Arial" pitchFamily="34" charset="0"/>
                </a:rPr>
                <a:t>Hornblendite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2408" y="5250"/>
              <a:ext cx="1427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400" b="1" dirty="0">
                  <a:latin typeface="Calibri" pitchFamily="34" charset="0"/>
                  <a:ea typeface="Arial" pitchFamily="34" charset="0"/>
                  <a:cs typeface="Arial" pitchFamily="34" charset="0"/>
                </a:rPr>
                <a:t>Pyroxene</a:t>
              </a: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7966" y="5348"/>
              <a:ext cx="1428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400" b="1" dirty="0">
                  <a:latin typeface="Calibri" pitchFamily="34" charset="0"/>
                  <a:ea typeface="Arial" pitchFamily="34" charset="0"/>
                  <a:cs typeface="Arial" pitchFamily="34" charset="0"/>
                </a:rPr>
                <a:t>Hornblende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>
              <a:off x="5750" y="1139"/>
              <a:ext cx="470" cy="171"/>
            </a:xfrm>
            <a:prstGeom prst="leftArrow">
              <a:avLst>
                <a:gd name="adj1" fmla="val 50000"/>
                <a:gd name="adj2" fmla="val 68713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AutoShape 14"/>
            <p:cNvSpPr>
              <a:spLocks noChangeArrowheads="1"/>
            </p:cNvSpPr>
            <p:nvPr/>
          </p:nvSpPr>
          <p:spPr bwMode="auto">
            <a:xfrm>
              <a:off x="2750" y="5140"/>
              <a:ext cx="400" cy="143"/>
            </a:xfrm>
            <a:prstGeom prst="rightArrow">
              <a:avLst>
                <a:gd name="adj1" fmla="val 50000"/>
                <a:gd name="adj2" fmla="val 6993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91480"/>
          </a:xfrm>
        </p:spPr>
        <p:txBody>
          <a:bodyPr vert="horz" lIns="91440" tIns="45720" rIns="91440" bIns="45720" rtlCol="0" anchor="ctr">
            <a:noAutofit/>
          </a:bodyPr>
          <a:lstStyle/>
          <a:p>
            <a:br>
              <a:rPr lang="en-US" sz="4500" b="1" spc="-35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4500" b="1" spc="-35" dirty="0">
                <a:solidFill>
                  <a:srgbClr val="000000"/>
                </a:solidFill>
                <a:latin typeface="Times New Roman" panose="02020603050405020304" pitchFamily="18" charset="0"/>
              </a:rPr>
              <a:t>5- Mineral + Texture:-</a:t>
            </a:r>
            <a:br>
              <a:rPr lang="en-US" sz="4500" b="1" spc="-35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US" sz="4500" b="1" spc="-3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6" name="AutoShape 4">
            <a:extLst>
              <a:ext uri="{FF2B5EF4-FFF2-40B4-BE49-F238E27FC236}">
                <a16:creationId xmlns:a16="http://schemas.microsoft.com/office/drawing/2014/main" id="{15E8A732-75B6-4816-B217-90822F053C1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65943" y="4191000"/>
            <a:ext cx="3048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8" name="Rectangle 9">
            <a:extLst>
              <a:ext uri="{FF2B5EF4-FFF2-40B4-BE49-F238E27FC236}">
                <a16:creationId xmlns:a16="http://schemas.microsoft.com/office/drawing/2014/main" id="{ED6A2E0B-5DF7-47FC-99BB-16439808B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9659" y="3295951"/>
            <a:ext cx="1481841" cy="46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1200" dirty="0"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Arial" pitchFamily="34" charset="0"/>
                <a:cs typeface="Arial" pitchFamily="34" charset="0"/>
              </a:rPr>
              <a:t>Peridotite</a:t>
            </a:r>
            <a:endParaRPr lang="en-US" sz="2000" dirty="0">
              <a:latin typeface="Calibri" pitchFamily="34" charset="0"/>
              <a:ea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295400"/>
          </a:xfrm>
        </p:spPr>
        <p:txBody>
          <a:bodyPr vert="horz" lIns="91440" tIns="45720" rIns="91440" bIns="45720" rtlCol="0" anchor="ctr">
            <a:noAutofit/>
          </a:bodyPr>
          <a:lstStyle/>
          <a:p>
            <a:br>
              <a:rPr lang="en-US" sz="4500" b="1" spc="-35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4500" b="1" spc="-35" dirty="0">
                <a:solidFill>
                  <a:srgbClr val="000000"/>
                </a:solidFill>
                <a:latin typeface="Times New Roman" panose="02020603050405020304" pitchFamily="18" charset="0"/>
              </a:rPr>
              <a:t>5- Mineral + Texture:-</a:t>
            </a:r>
            <a:br>
              <a:rPr lang="en-US" sz="4500" b="1" spc="-35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US" sz="4500" b="1" spc="-3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1295400"/>
            <a:ext cx="8839795" cy="5334384"/>
            <a:chOff x="876" y="7354"/>
            <a:chExt cx="9084" cy="5404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876" y="7354"/>
              <a:ext cx="9084" cy="5404"/>
              <a:chOff x="1219" y="7430"/>
              <a:chExt cx="8664" cy="4878"/>
            </a:xfrm>
          </p:grpSpPr>
          <p:grpSp>
            <p:nvGrpSpPr>
              <p:cNvPr id="1028" name="Group 4"/>
              <p:cNvGrpSpPr>
                <a:grpSpLocks/>
              </p:cNvGrpSpPr>
              <p:nvPr/>
            </p:nvGrpSpPr>
            <p:grpSpPr bwMode="auto">
              <a:xfrm>
                <a:off x="1219" y="7430"/>
                <a:ext cx="8664" cy="4878"/>
                <a:chOff x="1219" y="7430"/>
                <a:chExt cx="8664" cy="4878"/>
              </a:xfrm>
            </p:grpSpPr>
            <p:sp>
              <p:nvSpPr>
                <p:cNvPr id="1029" name="AutoShape 5"/>
                <p:cNvSpPr>
                  <a:spLocks noChangeArrowheads="1"/>
                </p:cNvSpPr>
                <p:nvPr/>
              </p:nvSpPr>
              <p:spPr bwMode="auto">
                <a:xfrm>
                  <a:off x="2614" y="7646"/>
                  <a:ext cx="5501" cy="430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2000" b="1" dirty="0">
                      <a:solidFill>
                        <a:srgbClr val="FF0000"/>
                      </a:solidFill>
                      <a:latin typeface="Calibri" pitchFamily="34" charset="0"/>
                      <a:cs typeface="Arial" pitchFamily="34" charset="0"/>
                    </a:rPr>
                    <a:t>Olivine gabbronorite</a:t>
                  </a:r>
                </a:p>
              </p:txBody>
            </p:sp>
            <p:cxnSp>
              <p:nvCxnSpPr>
                <p:cNvPr id="1030" name="AutoShape 6"/>
                <p:cNvCxnSpPr>
                  <a:cxnSpLocks noChangeShapeType="1"/>
                </p:cNvCxnSpPr>
                <p:nvPr/>
              </p:nvCxnSpPr>
              <p:spPr bwMode="auto">
                <a:xfrm>
                  <a:off x="5132" y="7993"/>
                  <a:ext cx="439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1" name="AutoShape 7"/>
                <p:cNvCxnSpPr>
                  <a:cxnSpLocks noChangeShapeType="1"/>
                </p:cNvCxnSpPr>
                <p:nvPr/>
              </p:nvCxnSpPr>
              <p:spPr bwMode="auto">
                <a:xfrm flipH="1">
                  <a:off x="7730" y="11615"/>
                  <a:ext cx="170" cy="33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2" name="AutoShape 8"/>
                <p:cNvCxnSpPr>
                  <a:cxnSpLocks noChangeShapeType="1"/>
                </p:cNvCxnSpPr>
                <p:nvPr/>
              </p:nvCxnSpPr>
              <p:spPr bwMode="auto">
                <a:xfrm>
                  <a:off x="2839" y="11615"/>
                  <a:ext cx="224" cy="33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033" name="Rectangle 9"/>
                <p:cNvSpPr>
                  <a:spLocks noChangeArrowheads="1"/>
                </p:cNvSpPr>
                <p:nvPr/>
              </p:nvSpPr>
              <p:spPr bwMode="auto">
                <a:xfrm>
                  <a:off x="5750" y="7744"/>
                  <a:ext cx="1619" cy="4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2000" b="1" dirty="0">
                      <a:solidFill>
                        <a:srgbClr val="FF0000"/>
                      </a:solidFill>
                      <a:latin typeface="Calibri" pitchFamily="34" charset="0"/>
                      <a:cs typeface="Arial" pitchFamily="34" charset="0"/>
                    </a:rPr>
                    <a:t>Anorthosite</a:t>
                  </a:r>
                </a:p>
              </p:txBody>
            </p:sp>
            <p:sp>
              <p:nvSpPr>
                <p:cNvPr id="1034" name="Rectangle 10"/>
                <p:cNvSpPr>
                  <a:spLocks noChangeArrowheads="1"/>
                </p:cNvSpPr>
                <p:nvPr/>
              </p:nvSpPr>
              <p:spPr bwMode="auto">
                <a:xfrm>
                  <a:off x="4804" y="7430"/>
                  <a:ext cx="1524" cy="3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1400" b="1" dirty="0">
                      <a:latin typeface="Calibri" pitchFamily="34" charset="0"/>
                      <a:cs typeface="Arial" pitchFamily="34" charset="0"/>
                    </a:rPr>
                    <a:t>Plagioclase</a:t>
                  </a:r>
                </a:p>
              </p:txBody>
            </p:sp>
            <p:sp>
              <p:nvSpPr>
                <p:cNvPr id="1035" name="Rectangle 11"/>
                <p:cNvSpPr>
                  <a:spLocks noChangeArrowheads="1"/>
                </p:cNvSpPr>
                <p:nvPr/>
              </p:nvSpPr>
              <p:spPr bwMode="auto">
                <a:xfrm>
                  <a:off x="1219" y="11332"/>
                  <a:ext cx="1544" cy="4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2000" b="1" dirty="0">
                      <a:solidFill>
                        <a:srgbClr val="FF0000"/>
                      </a:solidFill>
                      <a:latin typeface="Calibri" pitchFamily="34" charset="0"/>
                      <a:cs typeface="Arial" pitchFamily="34" charset="0"/>
                    </a:rPr>
                    <a:t>Pyroxenite</a:t>
                  </a:r>
                </a:p>
              </p:txBody>
            </p:sp>
            <p:sp>
              <p:nvSpPr>
                <p:cNvPr id="1036" name="Rectangle 12"/>
                <p:cNvSpPr>
                  <a:spLocks noChangeArrowheads="1"/>
                </p:cNvSpPr>
                <p:nvPr/>
              </p:nvSpPr>
              <p:spPr bwMode="auto">
                <a:xfrm>
                  <a:off x="8066" y="11420"/>
                  <a:ext cx="1817" cy="4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2000" b="1" dirty="0">
                      <a:solidFill>
                        <a:srgbClr val="FF0000"/>
                      </a:solidFill>
                      <a:latin typeface="Calibri" pitchFamily="34" charset="0"/>
                      <a:cs typeface="Arial" pitchFamily="34" charset="0"/>
                    </a:rPr>
                    <a:t>Dunite</a:t>
                  </a:r>
                </a:p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7" name="Rectangle 13"/>
                <p:cNvSpPr>
                  <a:spLocks noChangeArrowheads="1"/>
                </p:cNvSpPr>
                <p:nvPr/>
              </p:nvSpPr>
              <p:spPr bwMode="auto">
                <a:xfrm>
                  <a:off x="2031" y="11855"/>
                  <a:ext cx="1427" cy="3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1400" b="1" dirty="0">
                      <a:latin typeface="Calibri" pitchFamily="34" charset="0"/>
                      <a:cs typeface="Arial" pitchFamily="34" charset="0"/>
                    </a:rPr>
                    <a:t>Pyroxene</a:t>
                  </a:r>
                  <a:endParaRPr lang="en-US" sz="14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8" name="Rectangle 14"/>
                <p:cNvSpPr>
                  <a:spLocks noChangeArrowheads="1"/>
                </p:cNvSpPr>
                <p:nvPr/>
              </p:nvSpPr>
              <p:spPr bwMode="auto">
                <a:xfrm>
                  <a:off x="7589" y="11953"/>
                  <a:ext cx="1428" cy="3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1400" b="1" dirty="0">
                      <a:latin typeface="Calibri" pitchFamily="34" charset="0"/>
                      <a:cs typeface="Arial" pitchFamily="34" charset="0"/>
                    </a:rPr>
                    <a:t>Olivine</a:t>
                  </a:r>
                </a:p>
              </p:txBody>
            </p:sp>
            <p:sp>
              <p:nvSpPr>
                <p:cNvPr id="1039" name="AutoShape 15"/>
                <p:cNvSpPr>
                  <a:spLocks noChangeArrowheads="1"/>
                </p:cNvSpPr>
                <p:nvPr/>
              </p:nvSpPr>
              <p:spPr bwMode="auto">
                <a:xfrm>
                  <a:off x="5373" y="7744"/>
                  <a:ext cx="470" cy="171"/>
                </a:xfrm>
                <a:prstGeom prst="leftArrow">
                  <a:avLst>
                    <a:gd name="adj1" fmla="val 50000"/>
                    <a:gd name="adj2" fmla="val 68713"/>
                  </a:avLst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0" name="AutoShape 16"/>
                <p:cNvSpPr>
                  <a:spLocks noChangeArrowheads="1"/>
                </p:cNvSpPr>
                <p:nvPr/>
              </p:nvSpPr>
              <p:spPr bwMode="auto">
                <a:xfrm>
                  <a:off x="2373" y="11745"/>
                  <a:ext cx="400" cy="143"/>
                </a:xfrm>
                <a:prstGeom prst="rightArrow">
                  <a:avLst>
                    <a:gd name="adj1" fmla="val 50000"/>
                    <a:gd name="adj2" fmla="val 69930"/>
                  </a:avLst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6629" y="8921"/>
                <a:ext cx="1619" cy="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  <a:latin typeface="Calibri" pitchFamily="34" charset="0"/>
                    <a:cs typeface="Arial" pitchFamily="34" charset="0"/>
                  </a:rPr>
                  <a:t>Troctolite</a:t>
                </a:r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2414" y="9242"/>
                <a:ext cx="1843" cy="4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  <a:latin typeface="Calibri" pitchFamily="34" charset="0"/>
                    <a:cs typeface="Arial" pitchFamily="34" charset="0"/>
                  </a:rPr>
                  <a:t>Gabbronorite</a:t>
                </a:r>
                <a:endParaRPr lang="en-US" sz="20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43" name="AutoShape 19"/>
              <p:cNvCxnSpPr>
                <a:cxnSpLocks noChangeShapeType="1"/>
              </p:cNvCxnSpPr>
              <p:nvPr/>
            </p:nvCxnSpPr>
            <p:spPr bwMode="auto">
              <a:xfrm>
                <a:off x="5373" y="7993"/>
                <a:ext cx="2216" cy="362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4" name="AutoShape 20"/>
              <p:cNvCxnSpPr>
                <a:cxnSpLocks noChangeShapeType="1"/>
              </p:cNvCxnSpPr>
              <p:nvPr/>
            </p:nvCxnSpPr>
            <p:spPr bwMode="auto">
              <a:xfrm flipH="1">
                <a:off x="2839" y="11615"/>
                <a:ext cx="5061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5" name="AutoShape 21"/>
              <p:cNvCxnSpPr>
                <a:cxnSpLocks noChangeShapeType="1"/>
              </p:cNvCxnSpPr>
              <p:nvPr/>
            </p:nvCxnSpPr>
            <p:spPr bwMode="auto">
              <a:xfrm flipH="1">
                <a:off x="3063" y="7993"/>
                <a:ext cx="2310" cy="362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3022" y="11990"/>
              <a:ext cx="3994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2000" b="1" dirty="0">
                  <a:solidFill>
                    <a:srgbClr val="FF0000"/>
                  </a:solidFill>
                  <a:latin typeface="Calibri" pitchFamily="34" charset="0"/>
                  <a:cs typeface="Arial" pitchFamily="34" charset="0"/>
                </a:rPr>
                <a:t>Ultramafic rocks</a:t>
              </a:r>
            </a:p>
          </p:txBody>
        </p:sp>
      </p:grpSp>
      <p:sp>
        <p:nvSpPr>
          <p:cNvPr id="39" name="AutoShape 15"/>
          <p:cNvSpPr>
            <a:spLocks noChangeArrowheads="1"/>
          </p:cNvSpPr>
          <p:nvPr/>
        </p:nvSpPr>
        <p:spPr bwMode="auto">
          <a:xfrm>
            <a:off x="6782397" y="5943987"/>
            <a:ext cx="479525" cy="186999"/>
          </a:xfrm>
          <a:prstGeom prst="leftArrow">
            <a:avLst>
              <a:gd name="adj1" fmla="val 50000"/>
              <a:gd name="adj2" fmla="val 68713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8423" y="129701"/>
            <a:ext cx="78867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500" b="1" spc="-35" dirty="0">
                <a:solidFill>
                  <a:srgbClr val="000000"/>
                </a:solidFill>
                <a:latin typeface="Times New Roman" panose="02020603050405020304" pitchFamily="18" charset="0"/>
              </a:rPr>
              <a:t>Main constituents:-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6781800" cy="960120"/>
          </a:xfrm>
        </p:spPr>
        <p:txBody>
          <a:bodyPr/>
          <a:lstStyle/>
          <a:p>
            <a:r>
              <a:rPr lang="en-US" dirty="0"/>
              <a:t>1- Quartz: vitreous, transparent, no cleavage.</a:t>
            </a:r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2819400"/>
            <a:ext cx="2057400" cy="96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dirty="0"/>
              <a:t>a- vitreous,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3962400"/>
            <a:ext cx="2057400" cy="96012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dirty="0"/>
              <a:t>b- transparent, </a:t>
            </a:r>
          </a:p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6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5105400"/>
            <a:ext cx="2286000" cy="96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dirty="0"/>
              <a:t>c- no cleavage.</a:t>
            </a:r>
          </a:p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600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3447" y="167960"/>
            <a:ext cx="78867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500" b="1" spc="-35" dirty="0">
                <a:solidFill>
                  <a:srgbClr val="000000"/>
                </a:solidFill>
                <a:latin typeface="Times New Roman" panose="02020603050405020304" pitchFamily="18" charset="0"/>
              </a:rPr>
              <a:t>Main constituents:-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6781800" cy="960120"/>
          </a:xfrm>
        </p:spPr>
        <p:txBody>
          <a:bodyPr/>
          <a:lstStyle/>
          <a:p>
            <a:r>
              <a:rPr lang="en-US" dirty="0"/>
              <a:t>2- Orthoclase: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2819400"/>
            <a:ext cx="2438400" cy="1447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a- pink </a:t>
            </a:r>
            <a:r>
              <a:rPr lang="en-US" sz="2800" dirty="0"/>
              <a:t>may be light red or white to gray,</a:t>
            </a:r>
            <a:r>
              <a:rPr lang="en-US" sz="2600" dirty="0"/>
              <a:t>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62000" y="4953000"/>
            <a:ext cx="20574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b- cleavage. </a:t>
            </a:r>
          </a:p>
          <a:p>
            <a:pPr marL="274313" indent="-274313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600" dirty="0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455</TotalTime>
  <Words>344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Franklin Gothic Heavy</vt:lpstr>
      <vt:lpstr>Symbol</vt:lpstr>
      <vt:lpstr>Times New Roman</vt:lpstr>
      <vt:lpstr>Wingdings 2</vt:lpstr>
      <vt:lpstr>Office Theme</vt:lpstr>
      <vt:lpstr>Classification   of igneous rocks</vt:lpstr>
      <vt:lpstr>1- Silica content: - SiO2 (Acidity)</vt:lpstr>
      <vt:lpstr>2- Quartz content:</vt:lpstr>
      <vt:lpstr>3- Mafic minerals: (color index)</vt:lpstr>
      <vt:lpstr>4- Mode of occurrence: </vt:lpstr>
      <vt:lpstr> 5- Mineral + Texture:- </vt:lpstr>
      <vt:lpstr> 5- Mineral + Texture:- </vt:lpstr>
      <vt:lpstr>Main constituents:-</vt:lpstr>
      <vt:lpstr>Main constituents:-</vt:lpstr>
      <vt:lpstr>Main constituents:-</vt:lpstr>
      <vt:lpstr>Main constituents:-</vt:lpstr>
      <vt:lpstr>Main constituents:-</vt:lpstr>
      <vt:lpstr>Main constituents:-</vt:lpstr>
      <vt:lpstr>Main constituents:-</vt:lpstr>
      <vt:lpstr>Main constituents:-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Mohammed</dc:creator>
  <cp:lastModifiedBy>Mohammed Zrary</cp:lastModifiedBy>
  <cp:revision>55</cp:revision>
  <dcterms:created xsi:type="dcterms:W3CDTF">2009-03-01T04:45:06Z</dcterms:created>
  <dcterms:modified xsi:type="dcterms:W3CDTF">2024-05-30T19:23:09Z</dcterms:modified>
</cp:coreProperties>
</file>