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  <p:embeddedFontLst>
    <p:embeddedFont>
      <p:font typeface="IFGOGB+Arial-BoldMT"/>
      <p:regular r:id="rId28"/>
    </p:embeddedFont>
    <p:embeddedFont>
      <p:font typeface="ULOLJT+Calibri-Light,BoldItalic"/>
      <p:regular r:id="rId29"/>
    </p:embeddedFont>
    <p:embeddedFont>
      <p:font typeface="WIOWKA+ArialMT"/>
      <p:regular r:id="rId30"/>
    </p:embeddedFont>
    <p:embeddedFont>
      <p:font typeface="RJILNR+Arial-BoldItalicMT"/>
      <p:regular r:id="rId31"/>
    </p:embeddedFont>
    <p:embeddedFont>
      <p:font typeface="IMIELS+Calibri-Light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font" Target="fonts/font1.fntdata" /><Relationship Id="rId29" Type="http://schemas.openxmlformats.org/officeDocument/2006/relationships/font" Target="fonts/font2.fntdata" /><Relationship Id="rId3" Type="http://schemas.openxmlformats.org/officeDocument/2006/relationships/viewProps" Target="viewProps.xml" /><Relationship Id="rId30" Type="http://schemas.openxmlformats.org/officeDocument/2006/relationships/font" Target="fonts/font3.fntdata" /><Relationship Id="rId31" Type="http://schemas.openxmlformats.org/officeDocument/2006/relationships/font" Target="fonts/font4.fntdata" /><Relationship Id="rId32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22" TargetMode="External" /><Relationship Id="rId3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7787"/>
            <a:ext cx="2431029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IR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886032"/>
            <a:ext cx="10486984" cy="3227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154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mid-IR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region,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2−25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μm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(5,000–400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spc="38">
                <a:solidFill>
                  <a:srgbClr val="000000"/>
                </a:solidFill>
                <a:latin typeface="Calibri"/>
                <a:cs typeface="Calibri"/>
              </a:rPr>
              <a:t>cm</a:t>
            </a:r>
            <a:r>
              <a:rPr dirty="0" sz="3150" baseline="29999">
                <a:solidFill>
                  <a:srgbClr val="000000"/>
                </a:solidFill>
                <a:latin typeface="Calibri"/>
                <a:cs typeface="Calibri"/>
              </a:rPr>
              <a:t>−1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</a:p>
          <a:p>
            <a:pPr marL="342900" marR="0">
              <a:lnSpc>
                <a:spcPts val="3200"/>
              </a:lnSpc>
              <a:spcBef>
                <a:spcPts val="256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common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source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200" spc="-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highlight>
                  <a:srgbClr val="ffff00"/>
                </a:highlight>
                <a:latin typeface="Calibri"/>
                <a:cs typeface="Calibri"/>
              </a:rPr>
              <a:t>silicon</a:t>
            </a:r>
            <a:r>
              <a:rPr dirty="0" sz="3200" spc="-76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highlight>
                  <a:srgbClr val="ffff00"/>
                </a:highlight>
                <a:latin typeface="Calibri"/>
                <a:cs typeface="Calibri"/>
              </a:rPr>
              <a:t>carbide</a:t>
            </a:r>
            <a:r>
              <a:rPr dirty="0" sz="3200" spc="-125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(SiC)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heated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42900" marR="0">
              <a:lnSpc>
                <a:spcPts val="3200"/>
              </a:lnSpc>
              <a:spcBef>
                <a:spcPts val="2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dirty="0" sz="32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1,200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dirty="0" sz="32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(930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°C)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(Globar).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similar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290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blackbody.</a:t>
            </a:r>
          </a:p>
          <a:p>
            <a:pPr marL="0" marR="0">
              <a:lnSpc>
                <a:spcPts val="3630"/>
              </a:lnSpc>
              <a:spcBef>
                <a:spcPts val="713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3250" spc="65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Shorter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wavelengths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near-IR,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1−2.5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μm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(10,000–4,000</a:t>
            </a:r>
          </a:p>
          <a:p>
            <a:pPr marL="342900" marR="0">
              <a:lnSpc>
                <a:spcPts val="3200"/>
              </a:lnSpc>
              <a:spcBef>
                <a:spcPts val="11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cm</a:t>
            </a:r>
            <a:r>
              <a:rPr dirty="0" sz="3150" baseline="30000">
                <a:solidFill>
                  <a:srgbClr val="000000"/>
                </a:solidFill>
                <a:latin typeface="Calibri"/>
                <a:cs typeface="Calibri"/>
              </a:rPr>
              <a:t>−1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require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higher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temperature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source,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typically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290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tungsten-halogen</a:t>
            </a:r>
            <a:r>
              <a:rPr dirty="0" sz="3200" spc="-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lamp.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5166429"/>
            <a:ext cx="10467069" cy="513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3250" spc="138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far-IR,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especially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32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wavelengths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beyond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μm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(200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2540" y="5655905"/>
            <a:ext cx="9791096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cm</a:t>
            </a:r>
            <a:r>
              <a:rPr dirty="0" sz="3150" baseline="30000">
                <a:solidFill>
                  <a:srgbClr val="000000"/>
                </a:solidFill>
                <a:latin typeface="Calibri"/>
                <a:cs typeface="Calibri"/>
              </a:rPr>
              <a:t>−1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2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mercury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discharge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lamp</a:t>
            </a:r>
            <a:r>
              <a:rPr dirty="0" sz="3200" spc="-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gives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higher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thermal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source.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41" y="800958"/>
            <a:ext cx="10921494" cy="1074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The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Michelson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interferometer</a:t>
            </a:r>
            <a:r>
              <a:rPr dirty="0" sz="2400" spc="-196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modulates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the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incoming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optical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radiation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by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changing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the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optical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path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difference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(OPD)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between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the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two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possible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paths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in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the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interferometer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in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a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smooth</a:t>
            </a:r>
            <a:r>
              <a:rPr dirty="0" sz="2400" spc="542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continuous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2400">
                <a:solidFill>
                  <a:srgbClr val="000000"/>
                </a:solidFill>
                <a:latin typeface="IMIELS+Calibri-Light"/>
                <a:cs typeface="IMIELS+Calibri-Light"/>
              </a:rPr>
              <a:t>fashion.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476035"/>
            <a:ext cx="10392489" cy="1200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The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constructive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and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destructive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interference</a:t>
            </a:r>
          </a:p>
          <a:p>
            <a:pPr marL="0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occur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according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to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path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difference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OPD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7787"/>
            <a:ext cx="5285833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Fourier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transformation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520353"/>
            <a:ext cx="10159661" cy="1042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Schematic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diagram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showing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working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principle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an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FTIR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WIOWKA+ArialMT"/>
                <a:cs typeface="WIOWKA+ArialMT"/>
              </a:rPr>
              <a:t>spectrometer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5044" y="709316"/>
            <a:ext cx="10356172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IFGOGB+Arial-BoldMT"/>
                <a:cs typeface="IFGOGB+Arial-BoldMT"/>
              </a:rPr>
              <a:t>FTIR</a:t>
            </a:r>
            <a:r>
              <a:rPr dirty="0" sz="4400" b="1">
                <a:solidFill>
                  <a:srgbClr val="000000"/>
                </a:solidFill>
                <a:latin typeface="IFGOGB+Arial-BoldMT"/>
                <a:cs typeface="IFGOGB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IFGOGB+Arial-BoldMT"/>
                <a:cs typeface="IFGOGB+Arial-BoldMT"/>
              </a:rPr>
              <a:t>analysis</a:t>
            </a:r>
            <a:r>
              <a:rPr dirty="0" sz="4400" b="1">
                <a:solidFill>
                  <a:srgbClr val="000000"/>
                </a:solidFill>
                <a:latin typeface="IFGOGB+Arial-BoldMT"/>
                <a:cs typeface="IFGOGB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IFGOGB+Arial-BoldMT"/>
                <a:cs typeface="IFGOGB+Arial-BoldMT"/>
              </a:rPr>
              <a:t>and</a:t>
            </a:r>
            <a:r>
              <a:rPr dirty="0" sz="4400" b="1">
                <a:solidFill>
                  <a:srgbClr val="000000"/>
                </a:solidFill>
                <a:latin typeface="IFGOGB+Arial-BoldMT"/>
                <a:cs typeface="IFGOGB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IFGOGB+Arial-BoldMT"/>
                <a:cs typeface="IFGOGB+Arial-BoldMT"/>
              </a:rPr>
              <a:t>collecting</a:t>
            </a:r>
            <a:r>
              <a:rPr dirty="0" sz="4400" b="1">
                <a:solidFill>
                  <a:srgbClr val="000000"/>
                </a:solidFill>
                <a:latin typeface="IFGOGB+Arial-BoldMT"/>
                <a:cs typeface="IFGOGB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IFGOGB+Arial-BoldMT"/>
                <a:cs typeface="IFGOGB+Arial-BoldMT"/>
              </a:rPr>
              <a:t>FTIR</a:t>
            </a:r>
            <a:r>
              <a:rPr dirty="0" sz="4400" b="1">
                <a:solidFill>
                  <a:srgbClr val="000000"/>
                </a:solidFill>
                <a:latin typeface="IFGOGB+Arial-BoldMT"/>
                <a:cs typeface="IFGOGB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IFGOGB+Arial-BoldMT"/>
                <a:cs typeface="IFGOGB+Arial-BoldMT"/>
              </a:rPr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2365929"/>
            <a:ext cx="10001402" cy="1209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Normal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glass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not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mid-IR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transmissible,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so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all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instrument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optics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sampling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accessories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have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to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constructed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from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other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suitable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optical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materials.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3645073"/>
            <a:ext cx="9508237" cy="1593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Early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techniques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developed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for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solid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samples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required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analyte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to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ground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mixed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with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transmissible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substrates,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often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potassium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bromide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(KBr)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mixed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with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</a:p>
          <a:p>
            <a:pPr marL="22860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sample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under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high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pressure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into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small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solid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clear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disk.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09316"/>
            <a:ext cx="10431283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WIOWKA+ArialMT"/>
                <a:cs typeface="WIOWKA+ArialMT"/>
              </a:rPr>
              <a:t>ATR</a:t>
            </a:r>
            <a:r>
              <a:rPr dirty="0" sz="44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WIOWKA+ArialMT"/>
                <a:cs typeface="WIOWKA+ArialMT"/>
              </a:rPr>
              <a:t>device</a:t>
            </a:r>
            <a:r>
              <a:rPr dirty="0" sz="44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4400" spc="-299">
                <a:solidFill>
                  <a:srgbClr val="000000"/>
                </a:solidFill>
                <a:latin typeface="WIOWKA+ArialMT"/>
                <a:cs typeface="WIOWKA+ArialMT"/>
              </a:rPr>
              <a:t>(</a:t>
            </a:r>
            <a:r>
              <a:rPr dirty="0" sz="4400">
                <a:solidFill>
                  <a:srgbClr val="0000ff"/>
                </a:solidFill>
                <a:latin typeface="WIOWKA+ArialMT"/>
                <a:cs typeface="WIOWKA+ArialMT"/>
              </a:rPr>
              <a:t>attenuated</a:t>
            </a:r>
            <a:r>
              <a:rPr dirty="0" sz="4400">
                <a:solidFill>
                  <a:srgbClr val="0000ff"/>
                </a:solidFill>
                <a:latin typeface="WIOWKA+ArialMT"/>
                <a:cs typeface="WIOWKA+ArialMT"/>
              </a:rPr>
              <a:t> </a:t>
            </a:r>
            <a:r>
              <a:rPr dirty="0" sz="4400">
                <a:solidFill>
                  <a:srgbClr val="0000ff"/>
                </a:solidFill>
                <a:latin typeface="WIOWKA+ArialMT"/>
                <a:cs typeface="WIOWKA+ArialMT"/>
              </a:rPr>
              <a:t>total</a:t>
            </a:r>
            <a:r>
              <a:rPr dirty="0" sz="4400">
                <a:solidFill>
                  <a:srgbClr val="0000ff"/>
                </a:solidFill>
                <a:latin typeface="WIOWKA+ArialMT"/>
                <a:cs typeface="WIOWKA+ArialMT"/>
              </a:rPr>
              <a:t> </a:t>
            </a:r>
            <a:r>
              <a:rPr dirty="0" sz="4400">
                <a:solidFill>
                  <a:srgbClr val="0000ff"/>
                </a:solidFill>
                <a:latin typeface="WIOWKA+ArialMT"/>
                <a:cs typeface="WIOWKA+ArialMT"/>
              </a:rPr>
              <a:t>reflectance</a:t>
            </a:r>
            <a:r>
              <a:rPr dirty="0" sz="4400">
                <a:solidFill>
                  <a:srgbClr val="000000"/>
                </a:solidFill>
                <a:latin typeface="WIOWKA+ArialMT"/>
                <a:cs typeface="WIOWKA+ArialMT"/>
              </a:rPr>
              <a:t>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854880"/>
            <a:ext cx="10356584" cy="1209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This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device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house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small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amounts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liquid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solid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sample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placed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onto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crystal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window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with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no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real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sample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preparation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required,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allowing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spectrum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to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be</a:t>
            </a:r>
            <a:r>
              <a:rPr dirty="0" sz="2800" spc="77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gathered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few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seconds.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3134024"/>
            <a:ext cx="10395763" cy="8251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Most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published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applications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for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solid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samples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now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use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this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form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device.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89810" y="5498439"/>
            <a:ext cx="1935854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dirty="0" sz="1800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1800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ATR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sampling</a:t>
            </a:r>
            <a:r>
              <a:rPr dirty="0" sz="1800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accessory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3182" y="358931"/>
            <a:ext cx="10393415" cy="814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typical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mode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  <a:r>
              <a:rPr dirty="0" sz="18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requires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background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“blank”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spectrum</a:t>
            </a:r>
            <a:r>
              <a:rPr dirty="0" sz="18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collected.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contain</a:t>
            </a:r>
          </a:p>
          <a:p>
            <a:pPr marL="0" marR="0">
              <a:lnSpc>
                <a:spcPts val="201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absorbance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values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entire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light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beam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path.</a:t>
            </a:r>
            <a:r>
              <a:rPr dirty="0" sz="18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sample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is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then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analyzed,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and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blank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spectrum</a:t>
            </a:r>
          </a:p>
          <a:p>
            <a:pPr marL="0" marR="0">
              <a:lnSpc>
                <a:spcPts val="2010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subtracted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from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it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to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yield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the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spectral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responses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3182" y="3010311"/>
            <a:ext cx="2488726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WIOWKA+ArialMT"/>
                <a:cs typeface="WIOWKA+ArialMT"/>
              </a:rPr>
              <a:t>Workflow</a:t>
            </a:r>
            <a:r>
              <a:rPr dirty="0" sz="1800">
                <a:solidFill>
                  <a:srgbClr val="ff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ff0000"/>
                </a:solidFill>
                <a:latin typeface="WIOWKA+ArialMT"/>
                <a:cs typeface="WIOWKA+ArialMT"/>
              </a:rPr>
              <a:t>for</a:t>
            </a:r>
            <a:r>
              <a:rPr dirty="0" sz="1800">
                <a:solidFill>
                  <a:srgbClr val="ff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ff0000"/>
                </a:solidFill>
                <a:latin typeface="WIOWKA+ArialMT"/>
                <a:cs typeface="WIOWKA+ArialMT"/>
              </a:rPr>
              <a:t>producing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WIOWKA+ArialMT"/>
                <a:cs typeface="WIOWKA+ArialMT"/>
              </a:rPr>
              <a:t>a</a:t>
            </a:r>
            <a:r>
              <a:rPr dirty="0" sz="1800">
                <a:solidFill>
                  <a:srgbClr val="ff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ff0000"/>
                </a:solidFill>
                <a:latin typeface="WIOWKA+ArialMT"/>
                <a:cs typeface="WIOWKA+ArialMT"/>
              </a:rPr>
              <a:t>typical</a:t>
            </a:r>
            <a:r>
              <a:rPr dirty="0" sz="1800">
                <a:solidFill>
                  <a:srgbClr val="ff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ff0000"/>
                </a:solidFill>
                <a:latin typeface="WIOWKA+ArialMT"/>
                <a:cs typeface="WIOWKA+ArialMT"/>
              </a:rPr>
              <a:t>spectrum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9124" y="5419345"/>
            <a:ext cx="10616336" cy="842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Individual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scans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are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rapid,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typically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less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than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1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second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on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modern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instruments,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so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with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co-adding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scans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and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background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spectral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subtraction,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analysis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workflows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for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single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sample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on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an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ATR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device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can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be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accomplished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9124" y="6242305"/>
            <a:ext cx="218415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less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than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2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minutes.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08014" y="499066"/>
            <a:ext cx="8330770" cy="1702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3929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IR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and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FTIR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Spectroscopy: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How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an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FTIR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Spectrometer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Works</a:t>
            </a:r>
          </a:p>
          <a:p>
            <a:pPr marL="3637135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7218" y="2144986"/>
            <a:ext cx="3508325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FTIR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IFGOGB+Arial-BoldMT"/>
                <a:cs typeface="IFGOGB+Arial-BoldMT"/>
              </a:rPr>
              <a:t>Analysis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30887" y="2991254"/>
            <a:ext cx="68326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FTIR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42483" y="3447438"/>
            <a:ext cx="5351188" cy="7990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region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Electromagnetic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radiation</a:t>
            </a:r>
          </a:p>
          <a:p>
            <a:pPr marL="1013963" marR="0">
              <a:lnSpc>
                <a:spcPts val="2400"/>
              </a:lnSpc>
              <a:spcBef>
                <a:spcPts val="1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spectroscopy?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6828" y="4359806"/>
            <a:ext cx="3021676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FTIR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spectroscopy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15481" y="4815990"/>
            <a:ext cx="4728364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FTIR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collecting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FTIR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21083" y="2867845"/>
            <a:ext cx="5449561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Thank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you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for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IMIELS+Calibri-Light"/>
                <a:cs typeface="IMIELS+Calibri-Light"/>
              </a:rPr>
              <a:t>attention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15781" y="777787"/>
            <a:ext cx="1113383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FTIR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860629"/>
            <a:ext cx="9296296" cy="81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Fourier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transform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infrared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(FTIR)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spectroscopy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hugely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popular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technique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today,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due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to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its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unique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combination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747810"/>
            <a:ext cx="2118757" cy="442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786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sensitivity,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3261024"/>
            <a:ext cx="1822542" cy="442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flexibility,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3772073"/>
            <a:ext cx="4549282" cy="442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specificity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robustness.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40" y="4288869"/>
            <a:ext cx="10206691" cy="1587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Able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to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cope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with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solid,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liquid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gaseous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analytes,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so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it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has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become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one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most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widely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practiced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analytical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instrumental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techniques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in:</a:t>
            </a:r>
            <a:r>
              <a:rPr dirty="0" sz="2800" spc="77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chemical,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physics,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engineering,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environmental,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pharmaceutical,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clinical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,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etc.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….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66269" y="823000"/>
            <a:ext cx="7297056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The</a:t>
            </a:r>
            <a:r>
              <a:rPr dirty="0" sz="2800" spc="77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IR</a:t>
            </a:r>
            <a:r>
              <a:rPr dirty="0" sz="2800" spc="77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region</a:t>
            </a:r>
            <a:r>
              <a:rPr dirty="0" sz="2800" spc="74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in</a:t>
            </a:r>
            <a:r>
              <a:rPr dirty="0" sz="2800" spc="75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Electromagnetic</a:t>
            </a:r>
            <a:r>
              <a:rPr dirty="0" sz="2800" spc="75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radiation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571853"/>
            <a:ext cx="10454844" cy="1593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Electromagnetic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radiation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.On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high-energy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side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visible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spectrum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lies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77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(UV)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region,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while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on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lower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energy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side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is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77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regions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most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useful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for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analysis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organic</a:t>
            </a:r>
          </a:p>
          <a:p>
            <a:pPr marL="22860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compounds.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37392" y="664866"/>
            <a:ext cx="6977493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What</a:t>
            </a:r>
            <a:r>
              <a:rPr dirty="0" sz="4400" spc="121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is</a:t>
            </a:r>
            <a:r>
              <a:rPr dirty="0" sz="4400" spc="121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IR</a:t>
            </a:r>
            <a:r>
              <a:rPr dirty="0" sz="4400" spc="121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spectroscopy?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854880"/>
            <a:ext cx="10483663" cy="1209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9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IR</a:t>
            </a:r>
            <a:r>
              <a:rPr dirty="0" sz="2800" spc="34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spectroscopy</a:t>
            </a:r>
            <a:r>
              <a:rPr dirty="0" sz="2800" spc="36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is</a:t>
            </a:r>
            <a:r>
              <a:rPr dirty="0" sz="2800" spc="33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34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study</a:t>
            </a:r>
            <a:r>
              <a:rPr dirty="0" sz="2800" spc="34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2800" spc="33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34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interaction</a:t>
            </a:r>
            <a:r>
              <a:rPr dirty="0" sz="2800" spc="37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2800" spc="33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IR</a:t>
            </a:r>
            <a:r>
              <a:rPr dirty="0" sz="2800" spc="34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light</a:t>
            </a:r>
            <a:r>
              <a:rPr dirty="0" sz="2800" spc="35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with</a:t>
            </a:r>
          </a:p>
          <a:p>
            <a:pPr marL="3429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matter,</a:t>
            </a:r>
            <a:r>
              <a:rPr dirty="0" sz="2800" spc="67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where</a:t>
            </a:r>
            <a:r>
              <a:rPr dirty="0" sz="2800" spc="83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IR</a:t>
            </a:r>
            <a:r>
              <a:rPr dirty="0" sz="2800" spc="8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light</a:t>
            </a:r>
            <a:r>
              <a:rPr dirty="0" sz="2800" spc="82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is</a:t>
            </a:r>
            <a:r>
              <a:rPr dirty="0" sz="2800" spc="8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characterized</a:t>
            </a:r>
            <a:r>
              <a:rPr dirty="0" sz="2800" spc="85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by</a:t>
            </a:r>
            <a:r>
              <a:rPr dirty="0" sz="2800" spc="81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81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wavenumber</a:t>
            </a:r>
          </a:p>
          <a:p>
            <a:pPr marL="3429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range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spanning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12,800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to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10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cm</a:t>
            </a:r>
            <a:r>
              <a:rPr dirty="0" sz="2800" baseline="29999">
                <a:solidFill>
                  <a:srgbClr val="000000"/>
                </a:solidFill>
                <a:latin typeface="WIOWKA+ArialMT"/>
                <a:cs typeface="WIOWKA+ArialMT"/>
              </a:rPr>
              <a:t>-1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3134024"/>
            <a:ext cx="10482570" cy="1209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9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  <a:r>
              <a:rPr dirty="0" sz="2800" spc="25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shorter</a:t>
            </a:r>
            <a:r>
              <a:rPr dirty="0" sz="2800" spc="28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wavelength</a:t>
            </a:r>
            <a:r>
              <a:rPr dirty="0" sz="2800" spc="296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will</a:t>
            </a:r>
            <a:r>
              <a:rPr dirty="0" sz="2800" spc="26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have</a:t>
            </a:r>
            <a:r>
              <a:rPr dirty="0" sz="2800" spc="27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  <a:r>
              <a:rPr dirty="0" sz="2800" spc="25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larger</a:t>
            </a:r>
            <a:r>
              <a:rPr dirty="0" sz="2800" spc="28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wavenumber,</a:t>
            </a:r>
            <a:r>
              <a:rPr dirty="0" sz="2800" spc="146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referring</a:t>
            </a:r>
          </a:p>
          <a:p>
            <a:pPr marL="3429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to</a:t>
            </a:r>
            <a:r>
              <a:rPr dirty="0" sz="2800" spc="44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44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fact</a:t>
            </a:r>
            <a:r>
              <a:rPr dirty="0" sz="2800" spc="44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that</a:t>
            </a:r>
            <a:r>
              <a:rPr dirty="0" sz="2800" spc="446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more</a:t>
            </a:r>
            <a:r>
              <a:rPr dirty="0" sz="2800" spc="45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waves</a:t>
            </a:r>
            <a:r>
              <a:rPr dirty="0" sz="2800" spc="45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would</a:t>
            </a:r>
            <a:r>
              <a:rPr dirty="0" sz="2800" spc="46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be</a:t>
            </a:r>
            <a:r>
              <a:rPr dirty="0" sz="2800" spc="44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able</a:t>
            </a:r>
            <a:r>
              <a:rPr dirty="0" sz="2800" spc="45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to</a:t>
            </a:r>
            <a:r>
              <a:rPr dirty="0" sz="2800" spc="44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fit</a:t>
            </a:r>
            <a:r>
              <a:rPr dirty="0" sz="2800" spc="43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into</a:t>
            </a:r>
            <a:r>
              <a:rPr dirty="0" sz="2800" spc="45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  <a:r>
              <a:rPr dirty="0" sz="2800" spc="44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given</a:t>
            </a:r>
          </a:p>
          <a:p>
            <a:pPr marL="3429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distance.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4413169"/>
            <a:ext cx="10485487" cy="1209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9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Far-IR</a:t>
            </a:r>
            <a:r>
              <a:rPr dirty="0" sz="2800" spc="7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is</a:t>
            </a:r>
            <a:r>
              <a:rPr dirty="0" sz="2800" spc="56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typically</a:t>
            </a:r>
            <a:r>
              <a:rPr dirty="0" sz="2800" spc="7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defined</a:t>
            </a:r>
            <a:r>
              <a:rPr dirty="0" sz="2800" spc="8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as</a:t>
            </a:r>
            <a:r>
              <a:rPr dirty="0" sz="2800" spc="5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radiation</a:t>
            </a:r>
            <a:r>
              <a:rPr dirty="0" sz="2800" spc="9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between</a:t>
            </a:r>
            <a:r>
              <a:rPr dirty="0" sz="2800" spc="8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500</a:t>
            </a:r>
            <a:r>
              <a:rPr dirty="0" sz="2800" spc="6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and</a:t>
            </a:r>
            <a:r>
              <a:rPr dirty="0" sz="2800" spc="6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20</a:t>
            </a:r>
            <a:r>
              <a:rPr dirty="0" sz="2800" spc="6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cm</a:t>
            </a:r>
            <a:r>
              <a:rPr dirty="0" sz="2800" baseline="29999">
                <a:solidFill>
                  <a:srgbClr val="000000"/>
                </a:solidFill>
                <a:latin typeface="WIOWKA+ArialMT"/>
                <a:cs typeface="WIOWKA+ArialMT"/>
              </a:rPr>
              <a:t>-</a:t>
            </a:r>
          </a:p>
          <a:p>
            <a:pPr marL="3429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aseline="29999">
                <a:solidFill>
                  <a:srgbClr val="000000"/>
                </a:solidFill>
                <a:latin typeface="WIOWKA+ArialMT"/>
                <a:cs typeface="WIOWKA+ArialMT"/>
              </a:rPr>
              <a:t>1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,</a:t>
            </a:r>
            <a:r>
              <a:rPr dirty="0" sz="2800" spc="59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mid-IR</a:t>
            </a:r>
            <a:r>
              <a:rPr dirty="0" sz="2800" spc="61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between</a:t>
            </a:r>
            <a:r>
              <a:rPr dirty="0" sz="2800" spc="63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4,000</a:t>
            </a:r>
            <a:r>
              <a:rPr dirty="0" sz="2800" spc="62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and</a:t>
            </a:r>
            <a:r>
              <a:rPr dirty="0" sz="2800" spc="61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500</a:t>
            </a:r>
            <a:r>
              <a:rPr dirty="0" sz="2800" spc="61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cm</a:t>
            </a:r>
            <a:r>
              <a:rPr dirty="0" sz="2800" baseline="29999">
                <a:solidFill>
                  <a:srgbClr val="000000"/>
                </a:solidFill>
                <a:latin typeface="WIOWKA+ArialMT"/>
                <a:cs typeface="WIOWKA+ArialMT"/>
              </a:rPr>
              <a:t>-1</a:t>
            </a:r>
            <a:r>
              <a:rPr dirty="0" sz="2800" baseline="29999" spc="856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and</a:t>
            </a:r>
            <a:r>
              <a:rPr dirty="0" sz="2800" spc="61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NIR</a:t>
            </a:r>
            <a:r>
              <a:rPr dirty="0" sz="2800" spc="60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as</a:t>
            </a:r>
            <a:r>
              <a:rPr dirty="0" sz="2800" spc="60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typically</a:t>
            </a:r>
          </a:p>
          <a:p>
            <a:pPr marL="3429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between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~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10,000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4,000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cm</a:t>
            </a:r>
            <a:r>
              <a:rPr dirty="0" sz="2800" baseline="29999">
                <a:solidFill>
                  <a:srgbClr val="000000"/>
                </a:solidFill>
                <a:latin typeface="WIOWKA+ArialMT"/>
                <a:cs typeface="WIOWKA+ArialMT"/>
              </a:rPr>
              <a:t>-1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21125" y="709316"/>
            <a:ext cx="4496596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IR</a:t>
            </a:r>
            <a:r>
              <a:rPr dirty="0" sz="4400" spc="121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spectroscopy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854880"/>
            <a:ext cx="10483099" cy="1209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IR</a:t>
            </a:r>
            <a:r>
              <a:rPr dirty="0" sz="2800" spc="16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light</a:t>
            </a:r>
            <a:r>
              <a:rPr dirty="0" sz="2800" spc="17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is</a:t>
            </a:r>
            <a:r>
              <a:rPr dirty="0" sz="2800" spc="16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absorbed</a:t>
            </a:r>
            <a:r>
              <a:rPr dirty="0" sz="2800" spc="19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by</a:t>
            </a:r>
            <a:r>
              <a:rPr dirty="0" sz="2800" spc="16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molecules</a:t>
            </a:r>
            <a:r>
              <a:rPr dirty="0" sz="2800" spc="19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at</a:t>
            </a:r>
            <a:r>
              <a:rPr dirty="0" sz="2800" spc="16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specific</a:t>
            </a:r>
            <a:r>
              <a:rPr dirty="0" sz="2800" spc="17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frequencies</a:t>
            </a:r>
            <a:r>
              <a:rPr dirty="0" sz="2800" spc="2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based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on</a:t>
            </a:r>
            <a:r>
              <a:rPr dirty="0" sz="2800" spc="15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15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molecular</a:t>
            </a:r>
            <a:r>
              <a:rPr dirty="0" sz="2800" spc="18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bonds</a:t>
            </a:r>
            <a:r>
              <a:rPr dirty="0" sz="2800" spc="16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between</a:t>
            </a:r>
            <a:r>
              <a:rPr dirty="0" sz="2800" spc="17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atoms</a:t>
            </a:r>
            <a:r>
              <a:rPr dirty="0" sz="2800" spc="15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and</a:t>
            </a:r>
            <a:r>
              <a:rPr dirty="0" sz="2800" spc="15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15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types</a:t>
            </a:r>
            <a:r>
              <a:rPr dirty="0" sz="2800" spc="15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2800" spc="14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atoms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present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at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the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end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of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the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bonds.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3645073"/>
            <a:ext cx="10484767" cy="1593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WIOWKA+ArialMT"/>
                <a:cs typeface="WIOWKA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Photon</a:t>
            </a:r>
            <a:r>
              <a:rPr dirty="0" sz="2800" spc="12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energies</a:t>
            </a:r>
            <a:r>
              <a:rPr dirty="0" sz="2800" spc="14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</a:t>
            </a:r>
            <a:r>
              <a:rPr dirty="0" sz="2800" spc="11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11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IR</a:t>
            </a:r>
            <a:r>
              <a:rPr dirty="0" sz="2800" spc="10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region</a:t>
            </a:r>
            <a:r>
              <a:rPr dirty="0" sz="2800" spc="13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induce</a:t>
            </a:r>
            <a:r>
              <a:rPr dirty="0" sz="2800" spc="12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vibrational</a:t>
            </a:r>
            <a:r>
              <a:rPr dirty="0" sz="2800" spc="14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excitation</a:t>
            </a:r>
            <a:r>
              <a:rPr dirty="0" sz="2800" spc="13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covalently</a:t>
            </a:r>
            <a:r>
              <a:rPr dirty="0" sz="2800" spc="112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bonded</a:t>
            </a:r>
            <a:r>
              <a:rPr dirty="0" sz="2800" spc="112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atoms.</a:t>
            </a:r>
            <a:r>
              <a:rPr dirty="0" sz="2800" spc="1106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These</a:t>
            </a:r>
            <a:r>
              <a:rPr dirty="0" sz="2800" spc="111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covalent</a:t>
            </a:r>
            <a:r>
              <a:rPr dirty="0" sz="2800" spc="111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bonds</a:t>
            </a:r>
            <a:r>
              <a:rPr dirty="0" sz="2800" spc="111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are</a:t>
            </a:r>
            <a:r>
              <a:rPr dirty="0" sz="2800" spc="110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often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considered</a:t>
            </a:r>
            <a:r>
              <a:rPr dirty="0" sz="2800" spc="22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to</a:t>
            </a:r>
            <a:r>
              <a:rPr dirty="0" sz="2800" spc="18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act</a:t>
            </a:r>
            <a:r>
              <a:rPr dirty="0" sz="2800" spc="18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like</a:t>
            </a:r>
            <a:r>
              <a:rPr dirty="0" sz="2800" spc="19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stiff</a:t>
            </a:r>
            <a:r>
              <a:rPr dirty="0" sz="2800" spc="13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springs</a:t>
            </a:r>
            <a:r>
              <a:rPr dirty="0" sz="2800" spc="20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that</a:t>
            </a:r>
            <a:r>
              <a:rPr dirty="0" sz="2800" spc="19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can</a:t>
            </a:r>
            <a:r>
              <a:rPr dirty="0" sz="2800" spc="19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stretch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,</a:t>
            </a:r>
            <a:r>
              <a:rPr dirty="0" sz="2800" spc="17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bend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,</a:t>
            </a:r>
            <a:r>
              <a:rPr dirty="0" sz="2800" spc="17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rotate</a:t>
            </a:r>
          </a:p>
          <a:p>
            <a:pPr marL="22860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and</a:t>
            </a:r>
            <a:r>
              <a:rPr dirty="0" sz="2800" spc="1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scissor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09316"/>
            <a:ext cx="6667534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FTIR</a:t>
            </a:r>
            <a:r>
              <a:rPr dirty="0" sz="4400" spc="121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vs</a:t>
            </a:r>
            <a:r>
              <a:rPr dirty="0" sz="4400" spc="118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IR</a:t>
            </a:r>
            <a:r>
              <a:rPr dirty="0" sz="4400" spc="121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RJILNR+Arial-BoldItalicMT"/>
                <a:cs typeface="RJILNR+Arial-BoldItalicMT"/>
              </a:rPr>
              <a:t>spectroscopy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860629"/>
            <a:ext cx="10484687" cy="273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134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difference</a:t>
            </a:r>
            <a:r>
              <a:rPr dirty="0" sz="2800" spc="131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between</a:t>
            </a:r>
            <a:r>
              <a:rPr dirty="0" sz="2800" spc="136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IR</a:t>
            </a:r>
            <a:r>
              <a:rPr dirty="0" sz="2800" spc="133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and</a:t>
            </a:r>
            <a:r>
              <a:rPr dirty="0" sz="2800" spc="134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FTIR</a:t>
            </a:r>
            <a:r>
              <a:rPr dirty="0" sz="2800" spc="134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is</a:t>
            </a:r>
            <a:r>
              <a:rPr dirty="0" sz="2800" spc="133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that</a:t>
            </a:r>
            <a:r>
              <a:rPr dirty="0" sz="2800" spc="1336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1339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latter</a:t>
            </a:r>
            <a:r>
              <a:rPr dirty="0" sz="2800" spc="134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is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constructed</a:t>
            </a:r>
            <a:r>
              <a:rPr dirty="0" sz="2800" spc="133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from</a:t>
            </a:r>
            <a:r>
              <a:rPr dirty="0" sz="2800" spc="131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an</a:t>
            </a:r>
            <a:r>
              <a:rPr dirty="0" sz="2800" spc="131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ff"/>
                </a:solidFill>
                <a:latin typeface="WIOWKA+ArialMT"/>
                <a:cs typeface="WIOWKA+ArialMT"/>
              </a:rPr>
              <a:t>interferogram</a:t>
            </a:r>
            <a:r>
              <a:rPr dirty="0" sz="2800" spc="1356">
                <a:solidFill>
                  <a:srgbClr val="0000ff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as</a:t>
            </a:r>
            <a:r>
              <a:rPr dirty="0" sz="2800" spc="1306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131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raw</a:t>
            </a:r>
            <a:r>
              <a:rPr dirty="0" sz="2800" spc="131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signal.</a:t>
            </a:r>
            <a:r>
              <a:rPr dirty="0" sz="2800" spc="132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This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represents</a:t>
            </a:r>
            <a:r>
              <a:rPr dirty="0" sz="2800" spc="58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56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light</a:t>
            </a:r>
            <a:r>
              <a:rPr dirty="0" sz="2800" spc="56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intensity</a:t>
            </a:r>
            <a:r>
              <a:rPr dirty="0" sz="2800" spc="57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as</a:t>
            </a:r>
            <a:r>
              <a:rPr dirty="0" sz="2800" spc="55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  <a:r>
              <a:rPr dirty="0" sz="2800" spc="55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function</a:t>
            </a:r>
            <a:r>
              <a:rPr dirty="0" sz="2800" spc="57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2800" spc="55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56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position</a:t>
            </a:r>
            <a:r>
              <a:rPr dirty="0" sz="2800" spc="57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2800" spc="55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mirror</a:t>
            </a:r>
            <a:r>
              <a:rPr dirty="0" sz="2800" spc="35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inside</a:t>
            </a:r>
            <a:r>
              <a:rPr dirty="0" sz="2800" spc="346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33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interferometer,</a:t>
            </a:r>
            <a:r>
              <a:rPr dirty="0" sz="2800" spc="22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not</a:t>
            </a:r>
            <a:r>
              <a:rPr dirty="0" sz="2800" spc="33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as</a:t>
            </a:r>
            <a:r>
              <a:rPr dirty="0" sz="2800" spc="32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  <a:r>
              <a:rPr dirty="0" sz="2800" spc="32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function</a:t>
            </a:r>
            <a:r>
              <a:rPr dirty="0" sz="2800" spc="34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2800" spc="32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b0f0"/>
                </a:solidFill>
                <a:highlight>
                  <a:srgbClr val="ffff00"/>
                </a:highlight>
                <a:latin typeface="WIOWKA+ArialMT"/>
                <a:cs typeface="WIOWKA+ArialMT"/>
              </a:rPr>
              <a:t>wavelength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(as</a:t>
            </a:r>
            <a:r>
              <a:rPr dirty="0" sz="2800" spc="10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occurs</a:t>
            </a:r>
            <a:r>
              <a:rPr dirty="0" sz="2800" spc="10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</a:t>
            </a:r>
            <a:r>
              <a:rPr dirty="0" sz="2800" spc="1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dispersive</a:t>
            </a:r>
            <a:r>
              <a:rPr dirty="0" sz="2800" spc="125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instruments).</a:t>
            </a:r>
            <a:r>
              <a:rPr dirty="0" sz="2800" spc="12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This</a:t>
            </a:r>
            <a:r>
              <a:rPr dirty="0" sz="2800" spc="10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is</a:t>
            </a:r>
            <a:r>
              <a:rPr dirty="0" sz="2800" spc="9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10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“FT“.</a:t>
            </a:r>
            <a:r>
              <a:rPr dirty="0" sz="2800" spc="10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10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signal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must</a:t>
            </a:r>
            <a:r>
              <a:rPr dirty="0" sz="2800" spc="10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first</a:t>
            </a:r>
            <a:r>
              <a:rPr dirty="0" sz="2800" spc="104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be</a:t>
            </a:r>
            <a:r>
              <a:rPr dirty="0" sz="2800" spc="11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Fourier-transformed</a:t>
            </a:r>
            <a:r>
              <a:rPr dirty="0" sz="2800" spc="18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(FT)</a:t>
            </a:r>
            <a:r>
              <a:rPr dirty="0" sz="2800" spc="12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to</a:t>
            </a:r>
            <a:r>
              <a:rPr dirty="0" sz="2800" spc="10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produce</a:t>
            </a:r>
            <a:r>
              <a:rPr dirty="0" sz="2800" spc="13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111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intensity</a:t>
            </a:r>
            <a:r>
              <a:rPr dirty="0" sz="2800" spc="123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as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function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wave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4675965"/>
            <a:ext cx="1456903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number.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5187014"/>
            <a:ext cx="10484394" cy="819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2800" spc="159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acquisition</a:t>
            </a:r>
            <a:r>
              <a:rPr dirty="0" sz="2800" spc="161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2800" spc="157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FTIR</a:t>
            </a:r>
            <a:r>
              <a:rPr dirty="0" sz="2800" spc="1588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spectra</a:t>
            </a:r>
            <a:r>
              <a:rPr dirty="0" sz="2800" spc="1596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is</a:t>
            </a:r>
            <a:r>
              <a:rPr dirty="0" sz="2800" spc="1577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much</a:t>
            </a:r>
            <a:r>
              <a:rPr dirty="0" sz="2800" spc="159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faster</a:t>
            </a:r>
            <a:r>
              <a:rPr dirty="0" sz="2800" spc="159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than</a:t>
            </a:r>
            <a:r>
              <a:rPr dirty="0" sz="2800" spc="1592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by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conventional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dispersive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WIOWKA+ArialMT"/>
                <a:cs typeface="WIOWKA+ArialMT"/>
              </a:rPr>
              <a:t>instruments.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626545"/>
            <a:ext cx="9846144" cy="883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Schematic</a:t>
            </a:r>
            <a:r>
              <a:rPr dirty="0" sz="3200" spc="-76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 </a:t>
            </a:r>
            <a:r>
              <a:rPr dirty="0" sz="32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diagrams</a:t>
            </a:r>
            <a:r>
              <a:rPr dirty="0" sz="3200" spc="-77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 </a:t>
            </a:r>
            <a:r>
              <a:rPr dirty="0" sz="32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of</a:t>
            </a:r>
            <a:r>
              <a:rPr dirty="0" sz="3200" spc="-77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 </a:t>
            </a:r>
            <a:r>
              <a:rPr dirty="0" sz="32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dispersive</a:t>
            </a:r>
            <a:r>
              <a:rPr dirty="0" sz="3200" spc="-75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 </a:t>
            </a:r>
            <a:r>
              <a:rPr dirty="0" sz="32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IR</a:t>
            </a:r>
            <a:r>
              <a:rPr dirty="0" sz="3200" spc="-77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 </a:t>
            </a:r>
            <a:r>
              <a:rPr dirty="0" sz="32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and</a:t>
            </a:r>
            <a:r>
              <a:rPr dirty="0" sz="3200" spc="-76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 </a:t>
            </a:r>
            <a:r>
              <a:rPr dirty="0" sz="32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the</a:t>
            </a:r>
            <a:r>
              <a:rPr dirty="0" sz="3200" spc="-75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 </a:t>
            </a:r>
            <a:r>
              <a:rPr dirty="0" sz="32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interferometer</a:t>
            </a:r>
          </a:p>
          <a:p>
            <a:pPr marL="0" marR="0">
              <a:lnSpc>
                <a:spcPts val="3200"/>
              </a:lnSpc>
              <a:spcBef>
                <a:spcPts val="256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which</a:t>
            </a:r>
            <a:r>
              <a:rPr dirty="0" sz="3200" spc="-76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 </a:t>
            </a:r>
            <a:r>
              <a:rPr dirty="0" sz="32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used</a:t>
            </a:r>
            <a:r>
              <a:rPr dirty="0" sz="3200" spc="-76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 </a:t>
            </a:r>
            <a:r>
              <a:rPr dirty="0" sz="32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in</a:t>
            </a:r>
            <a:r>
              <a:rPr dirty="0" sz="3200" spc="-76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 </a:t>
            </a:r>
            <a:r>
              <a:rPr dirty="0" sz="32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FTIR</a:t>
            </a:r>
            <a:r>
              <a:rPr dirty="0" sz="3200" spc="-75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 </a:t>
            </a:r>
            <a:r>
              <a:rPr dirty="0" sz="3200">
                <a:solidFill>
                  <a:srgbClr val="000000"/>
                </a:solidFill>
                <a:latin typeface="ULOLJT+Calibri-Light,BoldItalic"/>
                <a:cs typeface="ULOLJT+Calibri-Light,BoldItalic"/>
              </a:rPr>
              <a:t>spectroscopy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0028" y="5112071"/>
            <a:ext cx="5409931" cy="566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Schematic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diagram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showing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working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principle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</a:p>
          <a:p>
            <a:pPr marL="63322" marR="0">
              <a:lnSpc>
                <a:spcPts val="2010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an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interferometer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3252" y="5163058"/>
            <a:ext cx="4507949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Schematic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diagram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showing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layout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a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dispersive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IR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IOWKA+ArialMT"/>
                <a:cs typeface="WIOWKA+ArialMT"/>
              </a:rPr>
              <a:t>spectrophotometer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2023-05-25T16:04:24-05:00</dcterms:modified>
</cp:coreProperties>
</file>