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CF251-9C9A-5A60-A787-79F67B7F9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0CE836-8B83-2A9E-A80D-92AA31608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03F0B-64E9-8C16-B5E3-36FD0450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E837-1D9C-4B54-B490-4DF76719B7C8}" type="datetimeFigureOut">
              <a:rPr lang="LID4096" smtClean="0"/>
              <a:t>05/19/2024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5DC3C-5F3A-1724-9508-BEC72B6F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A1E98-DCCA-CB50-7DD1-86F735DA7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13F8-2D9B-48D4-97D2-ED6C3A593C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5122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90F49-7447-1AF6-0694-D8FE0AB79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8EF41E-0F1E-4D17-E5F9-FB289689D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6FB34-7E1C-40EF-C997-6D141A490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E837-1D9C-4B54-B490-4DF76719B7C8}" type="datetimeFigureOut">
              <a:rPr lang="LID4096" smtClean="0"/>
              <a:t>05/19/2024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AF92D-8061-A744-E61A-0AB31028B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1D265-EF8A-92CB-78FC-A45D43197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13F8-2D9B-48D4-97D2-ED6C3A593C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1942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A72BE6-F265-B8B6-7378-44AAB26A72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9E69C5-939A-11B9-CC1C-15A122837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E2EC7-43F5-F5A4-8450-55646AF0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E837-1D9C-4B54-B490-4DF76719B7C8}" type="datetimeFigureOut">
              <a:rPr lang="LID4096" smtClean="0"/>
              <a:t>05/19/2024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30467-432A-C998-6390-B26D5C2E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1ECD4-6D3F-61E2-A5FD-6629ED800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13F8-2D9B-48D4-97D2-ED6C3A593C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1737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116CD-F7F3-A4C1-9B9C-2BFB6F99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AB63E-6794-BF73-9B6C-D9E2A4C71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1CA7C-C203-02B6-E12E-3266709D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E837-1D9C-4B54-B490-4DF76719B7C8}" type="datetimeFigureOut">
              <a:rPr lang="LID4096" smtClean="0"/>
              <a:t>05/19/2024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9BDB2-95F9-C7F0-2121-A03F3C71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5864B-D279-D113-1B84-CE09798D3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13F8-2D9B-48D4-97D2-ED6C3A593C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6457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8E7D-C79D-C771-109B-30CB92A85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3F2BE-0E04-28D7-9CF4-56F0A2B07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B3848-3F67-7D52-C0DB-3CFA36C3A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E837-1D9C-4B54-B490-4DF76719B7C8}" type="datetimeFigureOut">
              <a:rPr lang="LID4096" smtClean="0"/>
              <a:t>05/19/2024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EFEBB-BBD9-CE5F-5487-C6D8393C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E9042-2D42-13C0-438F-F8162B2F9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13F8-2D9B-48D4-97D2-ED6C3A593C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1956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AC82A-3F25-E051-13A9-B607DAB8B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FC29A-10D3-E441-144E-FE44D4186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D0565-5CD4-FD82-FE9D-5DB40AD97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C6A18-2BBA-B6C1-F7D7-CC17CE5C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E837-1D9C-4B54-B490-4DF76719B7C8}" type="datetimeFigureOut">
              <a:rPr lang="LID4096" smtClean="0"/>
              <a:t>05/19/2024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B65CB-53E5-B6EF-7F3F-3F9BC12D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64ECE-BC51-9481-AFCA-16C1CF8F4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13F8-2D9B-48D4-97D2-ED6C3A593C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6531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1870A-2F6C-6CA1-0DFE-4430A67B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86FB9-DB90-A746-36AE-857DEA1E9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3BE6C-516F-9D7D-F3A2-5340F6FA8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9524C6-C512-DE16-37B2-2031C8F20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C3C94-05CA-954A-0198-786C1F5C7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93885E-4238-A626-16EF-27F9085A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E837-1D9C-4B54-B490-4DF76719B7C8}" type="datetimeFigureOut">
              <a:rPr lang="LID4096" smtClean="0"/>
              <a:t>05/19/2024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0A79A9-6ACE-208E-FF0B-7EAFDF848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A008AF-18C9-936E-137E-7B142ADE7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13F8-2D9B-48D4-97D2-ED6C3A593C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4548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CC853-86F6-68DA-0D93-704CCCAA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46CCC1-5F02-DC89-49C2-03F2FC3DF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E837-1D9C-4B54-B490-4DF76719B7C8}" type="datetimeFigureOut">
              <a:rPr lang="LID4096" smtClean="0"/>
              <a:t>05/19/2024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275E2-842B-74C2-D438-23D082FE9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D050BE-88B0-9A69-726B-FB9747D59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13F8-2D9B-48D4-97D2-ED6C3A593C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658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30F63-74F9-FD9F-1689-C15F5E61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E837-1D9C-4B54-B490-4DF76719B7C8}" type="datetimeFigureOut">
              <a:rPr lang="LID4096" smtClean="0"/>
              <a:t>05/19/2024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58745-5C13-C7EC-E2F3-C673612F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FB615-8AB1-E07C-B206-33ACA209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13F8-2D9B-48D4-97D2-ED6C3A593C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2304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13D4-5C9A-3840-B182-C829FC723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27DEF-B2F8-9CC7-0C0C-6E27E794E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895EC-1952-0B48-C0FF-86D30D441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01A97-BB06-039B-00D4-816CE8569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E837-1D9C-4B54-B490-4DF76719B7C8}" type="datetimeFigureOut">
              <a:rPr lang="LID4096" smtClean="0"/>
              <a:t>05/19/2024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18728-5659-E0F5-EA97-5B1712C0F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56F7C-DB32-2777-DA89-80085FC55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13F8-2D9B-48D4-97D2-ED6C3A593C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004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FFDE-5851-6140-1896-4C5054A17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A2247F-6C2A-B8A9-D021-F2AFDCED6C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3FCE1-8331-BF67-B33E-C276BF260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823B0-5679-397B-5907-A1F1B8D6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E837-1D9C-4B54-B490-4DF76719B7C8}" type="datetimeFigureOut">
              <a:rPr lang="LID4096" smtClean="0"/>
              <a:t>05/19/2024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A077D-5BFE-169D-8B8A-9B31F0C5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E23EE-6E72-A49B-4876-6993B20B6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13F8-2D9B-48D4-97D2-ED6C3A593C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3480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A06B5B-2405-37A7-2623-85E9CE6C7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8CCB5-3D16-6643-0C3A-E1B79769D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95784-03D1-6D1D-5AD6-0F2A74B14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6E837-1D9C-4B54-B490-4DF76719B7C8}" type="datetimeFigureOut">
              <a:rPr lang="LID4096" smtClean="0"/>
              <a:t>05/19/2024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1E5C7-6985-462F-A9AD-0C4009E0A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7EA87-E55F-BD65-9E75-42A18C961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513F8-2D9B-48D4-97D2-ED6C3A593C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237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7F3A8-71CE-8F4B-D49D-8BD13DC89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of Differential Equation by Finite Difference Method</a:t>
            </a:r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AD39E-0E77-1800-CCA8-3B36E21D8B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4231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E3129-220A-9613-B411-1B40764C3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Segoe UI" panose="020B0502040204020203" pitchFamily="34" charset="0"/>
              </a:rPr>
              <a:t>Model problem: Laplace equation</a:t>
            </a:r>
            <a:endParaRPr lang="LID4096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83AE10-1A87-8961-1BB0-6E91764806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An aluminum plate (</a:t>
                </a:r>
                <a14:m>
                  <m:oMath xmlns:m="http://schemas.openxmlformats.org/officeDocument/2006/math">
                    <m:r>
                      <a:rPr lang="en-US" sz="2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sz="2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𝑏𝑦</m:t>
                    </m:r>
                    <m:r>
                      <a:rPr lang="en-US" sz="2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8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en-US" sz="2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 placed according to following boundary . Use Laplace equation and FDM to estimate the temperature distribution at each point.</a:t>
                </a:r>
              </a:p>
              <a:p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83AE10-1A87-8961-1BB0-6E91764806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 r="-1913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CB270A0F-7091-FFB9-46C1-E9C65C123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230" y="3065776"/>
            <a:ext cx="4180228" cy="28228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DE56D41-2212-FD26-02AC-E4AACE7F9E2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3217"/>
          <a:stretch/>
        </p:blipFill>
        <p:spPr>
          <a:xfrm>
            <a:off x="1983212" y="3574099"/>
            <a:ext cx="2554006" cy="180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15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F7529-FD12-8316-2994-6723A5849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77DF05-811C-923F-7556-75F3A614C2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Laplace equation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IQ" sz="2800" i="1" kern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ar-IQ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ar-IQ" sz="2800" i="1" ker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ar-IQ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ar-IQ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2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FDM  for Laplace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IQ" sz="2800" i="1" kern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+  </m:t>
                          </m:r>
                          <m:sSub>
                            <m:sSubPr>
                              <m:ctrlP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−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𝑖𝑗</m:t>
                              </m:r>
                            </m:sub>
                          </m:sSub>
                        </m:num>
                        <m:den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ar-IQ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ar-IQ" sz="2800" i="1" ker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+  </m:t>
                          </m:r>
                          <m:sSub>
                            <m:sSubPr>
                              <m:ctrlP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−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𝑖𝑗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(∆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ar-IQ" sz="2800" i="1" ker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ar-IQ" sz="2800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ar-IQ" sz="2800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2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Assume 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800" i="1" kern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=∆</m:t>
                    </m:r>
                    <m:r>
                      <a:rPr lang="en-US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i="1" kern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⇛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2800" i="1" kern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ar-IQ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IQ" sz="2800" i="1" ker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ar-IQ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IQ" sz="2800" i="1" ker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ar-IQ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IQ" sz="2800" i="1" ker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ar-IQ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ar-IQ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sSub>
                        <m:sSubPr>
                          <m:ctrlPr>
                            <a:rPr lang="ar-IQ" sz="2800" i="1" ker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ar-IQ" sz="2800" i="1" ker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ar-IQ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ar-IQ" sz="2800" i="1" ker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77DF05-811C-923F-7556-75F3A614C2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656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F08014B-4A95-4BCC-4D5C-9D074E49B65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ar-IQ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kumimoji="0" lang="ar-IQ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kumimoji="0" lang="ar-IQ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0" lang="ar-IQ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0" lang="ar-IQ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ar-IQ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sSub>
                        <m:sSubPr>
                          <m:ctrlP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kumimoji="0" lang="ar-IQ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  <m:r>
                        <a:rPr kumimoji="0" lang="ar-IQ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ar-IQ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LID4096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F08014B-4A95-4BCC-4D5C-9D074E49B6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98553C0-00EF-025F-EE26-9DE376599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303" y="1253273"/>
            <a:ext cx="3886200" cy="3095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544FB-0982-63F7-4861-C3CD93829DB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5670"/>
          <a:stretch/>
        </p:blipFill>
        <p:spPr>
          <a:xfrm>
            <a:off x="1408394" y="2519400"/>
            <a:ext cx="4840006" cy="21518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127986-F9D5-22DD-9825-0BD32F502D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1897" y="3933539"/>
            <a:ext cx="4182218" cy="282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169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5CCA8-7558-0184-AE91-FD6AAE63C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8E5400-6253-8D7C-C5B5-46F10A101D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8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apply the boundary conditions to get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100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100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Arranging</a:t>
                </a:r>
                <a:endParaRPr lang="en-US" sz="20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200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28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Similarly, for </a:t>
                </a:r>
                <a:r>
                  <a:rPr lang="en-US" sz="2800" kern="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point 7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11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200</m:t>
                      </m:r>
                    </m:oMath>
                  </m:oMathPara>
                </a14:m>
                <a:endParaRPr lang="en-US" dirty="0"/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For </a:t>
                </a:r>
                <a:r>
                  <a:rPr lang="en-US" sz="2800" kern="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point 10</a:t>
                </a:r>
                <a:r>
                  <a:rPr lang="en-US" sz="28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we have</a:t>
                </a:r>
                <a:endParaRPr lang="en-US" sz="20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11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600</m:t>
                      </m:r>
                    </m:oMath>
                  </m:oMathPara>
                </a14:m>
                <a:endParaRPr lang="en-US" dirty="0"/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Finaly, for </a:t>
                </a:r>
                <a:r>
                  <a:rPr lang="en-US" sz="2800" kern="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point 11 </a:t>
                </a:r>
                <a:r>
                  <a:rPr lang="en-US" sz="28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we get</a:t>
                </a:r>
                <a:endParaRPr lang="en-US" sz="20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11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280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600</m:t>
                      </m:r>
                    </m:oMath>
                  </m:oMathPara>
                </a14:m>
                <a:endParaRPr lang="en-US" dirty="0"/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/>
                  <a:t>Solving the system gives : </a:t>
                </a:r>
                <a:r>
                  <a:rPr lang="en-001" sz="28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7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150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en-001" sz="2800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11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250</m:t>
                    </m:r>
                    <m:r>
                      <a:rPr lang="en-001" sz="2800" i="1" ker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endParaRPr lang="en-001" sz="20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8E5400-6253-8D7C-C5B5-46F10A101D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782" b="-1261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249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8111C-6136-2C2D-DDEC-382AED824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Review 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24B85-38B2-10DA-A3F3-E41A21D58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 two types of differential equations, </a:t>
            </a:r>
          </a:p>
          <a:p>
            <a:pPr marL="514350" marR="0" indent="-51435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Ordinary differential equations (</a:t>
            </a:r>
            <a:r>
              <a:rPr lang="en-US" sz="2800" kern="1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ODE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514350" marR="0" indent="-51435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partial differential equations (</a:t>
            </a:r>
            <a:r>
              <a:rPr lang="en-US" sz="2800" kern="1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PDE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</a:p>
          <a:p>
            <a:pPr marL="0" marR="0" indent="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 </a:t>
            </a:r>
            <a:r>
              <a:rPr lang="en-GB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ODE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 that in which all the derivatives are with respect to a </a:t>
            </a:r>
            <a:r>
              <a:rPr lang="en-GB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single independent variable</a:t>
            </a:r>
          </a:p>
          <a:p>
            <a:pPr marL="0" marR="0" indent="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en-GB" sz="2800" b="1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PDE</a:t>
            </a:r>
            <a:r>
              <a:rPr lang="en-GB" sz="2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s </a:t>
            </a:r>
            <a:r>
              <a:rPr lang="en-GB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 differential equations containing </a:t>
            </a:r>
            <a:r>
              <a:rPr lang="en-GB" sz="2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two or more independent variables,</a:t>
            </a:r>
            <a:endParaRPr lang="en-US" sz="2800" kern="1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 indent="-51435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Font typeface="+mj-lt"/>
              <a:buAutoNum type="arabicPeriod"/>
            </a:pPr>
            <a:endParaRPr lang="en-US" kern="1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 indent="-51435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Font typeface="+mj-lt"/>
              <a:buAutoNum type="arabicPeriod"/>
            </a:pPr>
            <a:endParaRPr lang="en-US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27032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61CBD-CD1A-3A4D-6059-80E6C844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Review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0B019-8AB2-506C-A686-387514CF6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Segoe UI" panose="020B0502040204020203" pitchFamily="34" charset="0"/>
              </a:rPr>
              <a:t>For many centuries scientists have been trying to solve differential equations.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Segoe UI" panose="020B0502040204020203" pitchFamily="34" charset="0"/>
              </a:rPr>
              <a:t>Often it is difficult to solve these problems by hand or it might even be impossible.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Segoe UI" panose="020B0502040204020203" pitchFamily="34" charset="0"/>
              </a:rPr>
              <a:t>Therefore we will now take a closer look at a very simple method to approximate partial differential equations (PDEs),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Segoe UI" panose="020B0502040204020203" pitchFamily="34" charset="0"/>
              </a:rPr>
              <a:t>which is still used in the industry.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6894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55E31-A2E2-034E-5A4C-3C2B6F994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Finite Difference Method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Finite Difference Method consists of the following steps: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17F84-6C1D-6104-C9A5-E3AA346BE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C00000"/>
                </a:solidFill>
                <a:latin typeface="Segoe UI" panose="020B0502040204020203" pitchFamily="34" charset="0"/>
              </a:rPr>
              <a:t>Step 1</a:t>
            </a:r>
            <a:r>
              <a:rPr lang="en-US" sz="2800" dirty="0">
                <a:solidFill>
                  <a:srgbClr val="000000"/>
                </a:solidFill>
                <a:latin typeface="Segoe UI" panose="020B0502040204020203" pitchFamily="34" charset="0"/>
              </a:rPr>
              <a:t>: Write down the PDE What is our problem description </a:t>
            </a:r>
          </a:p>
          <a:p>
            <a:r>
              <a:rPr lang="en-US" sz="2800" dirty="0">
                <a:solidFill>
                  <a:srgbClr val="00B050"/>
                </a:solidFill>
                <a:latin typeface="Segoe UI" panose="020B0502040204020203" pitchFamily="34" charset="0"/>
              </a:rPr>
              <a:t>Step 2 </a:t>
            </a:r>
            <a:r>
              <a:rPr lang="en-US" sz="2800" dirty="0">
                <a:solidFill>
                  <a:srgbClr val="000000"/>
                </a:solidFill>
                <a:latin typeface="Segoe UI" panose="020B0502040204020203" pitchFamily="34" charset="0"/>
              </a:rPr>
              <a:t>: Divide down the domain Our task is set to be finite dimensional.</a:t>
            </a:r>
          </a:p>
          <a:p>
            <a:r>
              <a:rPr lang="en-US" sz="2800" dirty="0">
                <a:solidFill>
                  <a:srgbClr val="FF0000"/>
                </a:solidFill>
                <a:latin typeface="Segoe UI" panose="020B0502040204020203" pitchFamily="34" charset="0"/>
              </a:rPr>
              <a:t>Step3</a:t>
            </a:r>
            <a:r>
              <a:rPr lang="en-US" sz="2800" dirty="0">
                <a:solidFill>
                  <a:srgbClr val="000000"/>
                </a:solidFill>
                <a:latin typeface="Segoe UI" panose="020B0502040204020203" pitchFamily="34" charset="0"/>
              </a:rPr>
              <a:t> : Approximate derivatives ; Insert finite difference approximations for derivatives into the PDE.</a:t>
            </a:r>
          </a:p>
          <a:p>
            <a:r>
              <a:rPr lang="en-US" sz="2800" dirty="0">
                <a:solidFill>
                  <a:srgbClr val="00B0F0"/>
                </a:solidFill>
                <a:latin typeface="Segoe UI" panose="020B0502040204020203" pitchFamily="34" charset="0"/>
              </a:rPr>
              <a:t>Step 4</a:t>
            </a:r>
            <a:r>
              <a:rPr lang="en-US" sz="2800" dirty="0">
                <a:solidFill>
                  <a:srgbClr val="000000"/>
                </a:solidFill>
                <a:latin typeface="Segoe UI" panose="020B0502040204020203" pitchFamily="34" charset="0"/>
              </a:rPr>
              <a:t>: Put together the linear system with finite difference stencil 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  <a:latin typeface="Segoe UI" panose="020B0502040204020203" pitchFamily="34" charset="0"/>
              </a:rPr>
              <a:t>Rewrite the PDE - that has been approximated with finite differences and discretized on a grid - as a linear equation system.</a:t>
            </a:r>
          </a:p>
          <a:p>
            <a:endParaRPr lang="en-US" sz="2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endParaRPr lang="en-US" sz="2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endParaRPr lang="en-US" sz="2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endParaRPr lang="en-US" sz="2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548532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CB1F0-827F-4E10-5AA0-724B26B26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+mj-cs"/>
              </a:rPr>
              <a:t>Finite Difference Method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FCE29-1652-7ECF-AE95-D87C0F8A5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C000"/>
                </a:solidFill>
                <a:latin typeface="Segoe UI" panose="020B0502040204020203" pitchFamily="34" charset="0"/>
              </a:rPr>
              <a:t>Step 5</a:t>
            </a:r>
            <a:r>
              <a:rPr lang="en-US" sz="2800" dirty="0">
                <a:solidFill>
                  <a:srgbClr val="000000"/>
                </a:solidFill>
                <a:latin typeface="Segoe UI" panose="020B0502040204020203" pitchFamily="34" charset="0"/>
              </a:rPr>
              <a:t>: Solve the linear system</a:t>
            </a:r>
          </a:p>
          <a:p>
            <a:r>
              <a:rPr lang="en-US" sz="2800" dirty="0">
                <a:solidFill>
                  <a:srgbClr val="7030A0"/>
                </a:solidFill>
                <a:latin typeface="Segoe UI" panose="020B0502040204020203" pitchFamily="34" charset="0"/>
              </a:rPr>
              <a:t>Step 6</a:t>
            </a:r>
            <a:r>
              <a:rPr lang="en-US" sz="2800" dirty="0">
                <a:solidFill>
                  <a:srgbClr val="000000"/>
                </a:solidFill>
                <a:latin typeface="Segoe UI" panose="020B0502040204020203" pitchFamily="34" charset="0"/>
              </a:rPr>
              <a:t>: Visualize the solution</a:t>
            </a:r>
          </a:p>
          <a:p>
            <a:pPr marL="0" indent="0">
              <a:buNone/>
            </a:pPr>
            <a:r>
              <a:rPr lang="en-US" dirty="0"/>
              <a:t>We must answer the following questions: To begin with,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is our solution acceptable?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Secondly, how good is our approximate solution? (quantitative error estimation)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And finally, how quickly does our approximation converge to the analytic solution? (computational convergence)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53960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19F5B-B210-41DA-7059-EB6D9B6AC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Important second-order PDEs</a:t>
            </a:r>
            <a:endParaRPr lang="LID4096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BEF0EF-FE8E-B541-4E70-7028ADA0B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sz="2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Laplace equation</a:t>
                </a:r>
              </a:p>
              <a:p>
                <a:pPr marL="0" indent="0">
                  <a:buNone/>
                </a:pPr>
                <a:r>
                  <a:rPr lang="en-GB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The Laplace equation is a second ordered PDE are generally associated with equilibrium or steady-state prob­lems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ar-IQ" sz="2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ar-IQ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∇</m:t>
                        </m:r>
                      </m:e>
                      <m:sup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/>
                  <a:t>        3D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IQ" sz="2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𝜑</m:t>
                        </m:r>
                      </m:num>
                      <m:den>
                        <m:sSup>
                          <m:s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ar-IQ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𝜑</m:t>
                        </m:r>
                      </m:num>
                      <m:den>
                        <m:sSup>
                          <m:s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/>
                  <a:t>       2D</a:t>
                </a:r>
              </a:p>
              <a:p>
                <a:pPr marL="0" marR="0" indent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where 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is a scalar represents, for example, the speed, potential or the temperature.</a:t>
                </a:r>
                <a:endParaRPr lang="en-US" sz="20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BEF0EF-FE8E-B541-4E70-7028ADA0B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r="-1159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11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AC35D-B885-127E-C0F5-01F88D48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Important second-order PDEs</a:t>
            </a:r>
            <a:endParaRPr lang="LID4096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50BE5F-067E-4E2B-67B8-1520217491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sz="2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Heat equation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IQ" sz="2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sSup>
                      <m:sSupPr>
                        <m:ctrlPr>
                          <a:rPr lang="ar-IQ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ar-IQ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∇</m:t>
                        </m:r>
                      </m:e>
                      <m:sup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                     3D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IQ" sz="2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num>
                      <m:den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d>
                      <m:dPr>
                        <m:ctrlPr>
                          <a:rPr lang="ar-IQ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        2D</a:t>
                </a:r>
              </a:p>
              <a:p>
                <a:pPr marL="11430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heat equation is a second order PDE describing how temperature </a:t>
                </a:r>
                <a14:m>
                  <m:oMath xmlns:m="http://schemas.openxmlformats.org/officeDocument/2006/math"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diffuses through a medium of thermal diffusivity </a:t>
                </a:r>
                <a14:m>
                  <m:oMath xmlns:m="http://schemas.openxmlformats.org/officeDocument/2006/math">
                    <m:r>
                      <a:rPr lang="ar-IQ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endParaRPr lang="en-US" sz="20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50BE5F-067E-4E2B-67B8-1520217491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r="-1159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229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99DF-A804-4AFD-89F2-19BDE65FB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5100B8-93B4-983B-F601-947184E8DB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sz="2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Wave equation</a:t>
                </a:r>
              </a:p>
              <a:p>
                <a:pPr marL="0" indent="0">
                  <a:buNone/>
                </a:pPr>
                <a:r>
                  <a:rPr lang="en-GB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The wave equation describes how the sound pressure </a:t>
                </a:r>
                <a14:m>
                  <m:oMath xmlns:m="http://schemas.openxmlformats.org/officeDocument/2006/math"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GB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propagates at speed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GB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through a medium (at rest), and plays a role in acoustics, fluid mechanics, and quantum mechanics: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IQ" sz="2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f>
                      <m:fPr>
                        <m:ctrlPr>
                          <a:rPr lang="ar-IQ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num>
                      <m:den>
                        <m:sSup>
                          <m:s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ar-IQ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ar-IQ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∇</m:t>
                        </m:r>
                      </m:e>
                      <m:sup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/>
                  <a:t>                         3D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IQ" sz="2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f>
                      <m:fPr>
                        <m:ctrlPr>
                          <a:rPr lang="ar-IQ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num>
                      <m:den>
                        <m:sSup>
                          <m:s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ar-IQ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num>
                      <m:den>
                        <m:sSup>
                          <m:s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ar-IQ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num>
                      <m:den>
                        <m:sSup>
                          <m:sSup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/>
                  <a:t>               2D</a:t>
                </a:r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5100B8-93B4-983B-F601-947184E8DB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r="-580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676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3BF92-68EA-DBD6-3CE8-12E36A696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Finite Difference Method( FDM )</a:t>
            </a:r>
            <a:b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Derivative approximation </a:t>
            </a:r>
            <a:b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endParaRPr lang="LID4096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1B89E8-14BD-7137-3BB2-1E3234CCB9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First Derivative Approximations 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IQ" sz="2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𝑑𝑓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ar-IQ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+∆</m:t>
                            </m:r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        ‘</a:t>
                </a:r>
                <a:r>
                  <a:rPr lang="en-GB" dirty="0"/>
                  <a:t>forward difference formula ‘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IQ" sz="2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𝑑𝑓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ar-IQ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)−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−∆</m:t>
                            </m:r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</m:t>
                    </m:r>
                  </m:oMath>
                </a14:m>
                <a:r>
                  <a:rPr lang="en-US" dirty="0"/>
                  <a:t>     ‘</a:t>
                </a:r>
                <a:r>
                  <a:rPr lang="en-GB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backward difference formula ‘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IQ" sz="2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𝑑𝑓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ar-IQ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ar-IQ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+∆</m:t>
                            </m:r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ar-IQ" sz="2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ar-IQ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−∆</m:t>
                            </m:r>
                            <m:r>
                              <a:rPr lang="ar-IQ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ar-IQ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  ‘</a:t>
                </a:r>
                <a:r>
                  <a:rPr lang="en-GB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central difference formula ‘ </a:t>
                </a:r>
              </a:p>
              <a:p>
                <a:pPr marL="0" marR="0" algn="just">
                  <a:lnSpc>
                    <a:spcPct val="150000"/>
                  </a:lnSpc>
                  <a:spcBef>
                    <a:spcPts val="25"/>
                  </a:spcBef>
                  <a:spcAft>
                    <a:spcPts val="0"/>
                  </a:spcAft>
                </a:pPr>
                <a:r>
                  <a:rPr lang="en-GB" sz="2800" b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Second Derivative Approximation:</a:t>
                </a:r>
                <a:endParaRPr lang="en-GB" sz="20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IQ" sz="280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ar-IQ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ar-IQ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ar-IQ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ar-IQ" sz="28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ar-IQ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ar-IQ" sz="28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IQ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ar-IQ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+∆</m:t>
                              </m:r>
                              <m: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ar-IQ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ar-IQ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ar-IQ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ar-IQ" sz="28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IQ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ar-IQ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ar-IQ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ar-IQ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ar-IQ" sz="2800" i="1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IQ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ar-IQ" sz="2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−∆</m:t>
                              </m:r>
                              <m: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ar-IQ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  <m: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ar-IQ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LID4096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1B89E8-14BD-7137-3BB2-1E3234CCB9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70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662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Segoe UI</vt:lpstr>
      <vt:lpstr>Times New Roman</vt:lpstr>
      <vt:lpstr>Wingdings</vt:lpstr>
      <vt:lpstr>Office Theme</vt:lpstr>
      <vt:lpstr>Solution of Differential Equation by Finite Difference Method</vt:lpstr>
      <vt:lpstr>Review </vt:lpstr>
      <vt:lpstr>Review</vt:lpstr>
      <vt:lpstr>Finite Difference Method The Finite Difference Method consists of the following steps: </vt:lpstr>
      <vt:lpstr>Finite Difference Method</vt:lpstr>
      <vt:lpstr>Important second-order PDEs</vt:lpstr>
      <vt:lpstr>Important second-order PDEs</vt:lpstr>
      <vt:lpstr>PowerPoint Presentation</vt:lpstr>
      <vt:lpstr>The Finite Difference Method( FDM ) Derivative approximation  </vt:lpstr>
      <vt:lpstr>Model problem: Laplace equation</vt:lpstr>
      <vt:lpstr>PowerPoint Presentation</vt:lpstr>
      <vt:lpstr>T_(i+1,j)+T_(i-1,j)+T_(i,j+1)+T_(i,j-1)-4T_ij=0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of Differential Equation by Finite Difference Method</dc:title>
  <dc:creator>mowfaq ahmed</dc:creator>
  <cp:lastModifiedBy>mowfaq ahmed</cp:lastModifiedBy>
  <cp:revision>5</cp:revision>
  <dcterms:created xsi:type="dcterms:W3CDTF">2024-05-19T02:07:51Z</dcterms:created>
  <dcterms:modified xsi:type="dcterms:W3CDTF">2024-05-19T03:13:56Z</dcterms:modified>
</cp:coreProperties>
</file>