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001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5DC0D-4493-4634-AB9C-4A079966310E}" type="datetimeFigureOut">
              <a:rPr lang="LID4096" smtClean="0"/>
              <a:t>01/29/2023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2EE34-58AE-4B4F-A5B3-864006544E4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8301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36852-4305-4C7F-BDDB-859C5A1F9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6CE33-D1CB-49E4-B3FF-EB0C3D32C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FA798-E013-4DB9-A150-E19E65A2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C112D-9337-4379-8CDD-C8377E79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45519-673A-4274-91CA-1D9A1D80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16914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AEBBC-3B6B-4267-8382-7C466F9F6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615B4-8879-42F5-B0F3-B0DA78556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9F72F-019A-4D2A-AF72-D6031F8C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28787-C50C-43B7-B07D-4A7B64B0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8335D-C3D8-430B-9017-B8D27FE2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85047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A4106B-6E06-46E8-909C-58460F9F6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927A3-B7F7-49E6-8214-7780E3294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BAE3B-4E18-4534-B6C2-F421E6D78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683A1-5C31-4D71-ADDC-C7A2AA74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E5EB0-C83C-4AFB-BD9F-D0C1C2C2B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9779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502F-EB7D-4CCF-82B6-C827AF2F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6974B-F900-4294-BF73-E2ED03931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51A9A-B92C-4DAE-A479-AE2F0E629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307E-70A8-4EF6-A4A8-53DDF7D1A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C45D4-B332-49CC-BC8A-3C5D893B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39199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C2B5-2DDA-439F-A86D-71B66BCA4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88345-4C73-40B6-B4C0-B832F2FB9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CBCCE-A37F-40AA-95DF-DD35FBD6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FD2D6-2F79-4702-9C46-F2BF87C9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94434-9D75-44FC-82BF-3B48AFBA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332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CA7E-1F7F-4196-9011-6ADF5563D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1E9D1-C587-4936-8316-3B919C6B0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FE499-6DA2-4BA7-9E11-3E555E75E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BF3D8-10BF-4428-B461-49207EAFC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8101D-1BF4-4B52-861E-7BA68D66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AF20A-49B3-4BBE-9635-5C395A60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94474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81456-9425-4B31-8DDC-E7850E7B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A1523-3658-46C7-9811-14D37985C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4CA77-53DB-4C06-96BB-24660543A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DE410-5382-497C-9642-5DA82C542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3EA330-6C05-4E66-B21A-BEF6C92D0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B16CB2-4BF0-458C-A410-CD40D8127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A4DCEA-2597-452E-A943-3D1CA525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640C4D-8E62-4E04-B663-7919058FE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11956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25D8-4BF7-41BF-8A93-8ED34C54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0FC12-E737-4A22-BADC-70336767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CC8FE3-EAD6-4EF0-8F74-04CC6951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25DA6-D48B-45AC-8EA7-1DDCCB10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07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E28575-E082-4DB0-8C2E-8F6B57BD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ECA1F-7613-4801-B61B-243242518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E7E87-F4B7-4222-8B75-BEF0CAF6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2510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7BA05-E865-4FE1-90EC-D1BE3BEB2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AED02-DD6B-4EAE-8ADC-2663FA037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8F8E2-2947-4776-B44D-80C769B3D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18FC4-C774-466F-A28C-FAB7DDCF1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A38A1-81A7-4BCF-87E0-D140B08A5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AFD4E-1D87-43CA-B67B-DF94BBAD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16129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2EEF-3142-4B8C-9140-B015590DD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098544-53C8-494A-8F9C-EE485D4DE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5268B-2878-4CA5-B94F-C77203E4F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BE3C1-B86F-4B11-9917-2369F818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CAE07-D947-4EAF-85B0-BE7D5E136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367E6-D58E-4F8D-98C7-8B1FF9D1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38199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19898C-0A61-4E8C-9720-DB2EBBF88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DA952-5262-424C-818B-E852A9794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B997C-E2D6-4B0F-A04B-5A57937AD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ID4096"/>
              <a:t>01/29/2023</a:t>
            </a:r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9523E-7996-4524-B2F6-A35FA9970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72FE0-B637-41BF-BBB7-1C36976A6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99CA6-AFEB-4EFE-9F00-6F51B67502A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7435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001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0C1C-C91C-4731-8298-28B875447AF9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The two dimensional harmonic oscillator  </a:t>
            </a:r>
            <a:endParaRPr lang="en-00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232A8-1BDD-45B3-9513-52156C522B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Energy Considerations of Harmonic Oscillator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70C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Example (4.7) Lissajous figure </a:t>
            </a:r>
            <a:endParaRPr lang="en-001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0952B-1000-B1C6-C0FA-93A06239E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A1CD43-89F7-FC38-3061-0EFCDD8B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1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61206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EE2F1-A653-439D-AFA8-0158E954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Energy Considerations of Harmonic Oscillator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351A35-0630-4962-ADA7-66B0162DEB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490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i="1" dirty="0">
                    <a:effectLst/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To calculate the potential energy  integrate the following  equations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𝜕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𝜕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𝜕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𝜕</m:t>
                    </m:r>
                    <m:r>
                      <m:rPr>
                        <m:sty m:val="p"/>
                      </m:rPr>
                      <a:rPr lang="en-US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𝜕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𝜕</m:t>
                    </m:r>
                    <m:r>
                      <m:rPr>
                        <m:sty m:val="p"/>
                      </m:rPr>
                      <a:rPr lang="en-US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z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/>
                  <a:t>To get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“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nonisotropic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oscillator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“ isotropic oscillator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351A35-0630-4962-ADA7-66B0162DEB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49000" cy="4351338"/>
              </a:xfrm>
              <a:blipFill>
                <a:blip r:embed="rId2"/>
                <a:stretch>
                  <a:fillRect l="-1159" t="-140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6B24D-B3BC-5F33-0A42-CE1BE0DD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DE53E5-7A77-7EA0-44C7-BB952EE0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2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71110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C5B1-074B-4E7C-A050-C657FC84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Energy Considerations of Harmonic Oscillator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AC2363-C5EB-4CDB-B212-748E31248A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7720" y="1848485"/>
                <a:ext cx="10515600" cy="4351338"/>
              </a:xfr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total energy in the isotropic case is 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sSup>
                      <m:sSup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Which is similar to that of the one-dimensional case</a:t>
                </a:r>
                <a:endParaRPr lang="en-00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AC2363-C5EB-4CDB-B212-748E31248A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7720" y="1848485"/>
                <a:ext cx="10515600" cy="4351338"/>
              </a:xfrm>
              <a:blipFill>
                <a:blip r:embed="rId2"/>
                <a:stretch>
                  <a:fillRect l="-1158" t="-1257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35065-D88B-023D-E0F4-E6450553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92325-6FD1-B72D-7CA9-983BA7267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51395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4A18F2D-C0F7-487D-A4DB-473E5CF53EF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840865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4.7: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particle of mass m moves in two dimensions under the following potential energy function: 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+4</m:t>
                        </m:r>
                        <m:sSup>
                          <m:sSupPr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resulting motion, given the initial condition at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=0: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˙"/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=0,</m:t>
                    </m:r>
                    <m:acc>
                      <m:accPr>
                        <m:chr m:val="˙"/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br>
                  <a:rPr lang="en-001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001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4A18F2D-C0F7-487D-A4DB-473E5CF53E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840865"/>
              </a:xfrm>
              <a:blipFill>
                <a:blip r:embed="rId2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FF41D3-1501-455D-A90A-734AC8CDD0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205991"/>
                <a:ext cx="10515600" cy="3970972"/>
              </a:xfr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r>
                  <a:rPr lang="en-US" sz="3200" i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Solution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</a:t>
                </a:r>
              </a:p>
              <a:p>
                <a:r>
                  <a:rPr lang="en-US" sz="32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</a:rPr>
                  <a:t>Step1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: find the force using the gradient of potential 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32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</m:acc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∇</m:t>
                        </m:r>
                      </m:e>
                    </m:acc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𝑘𝑥</m:t>
                    </m:r>
                    <m:acc>
                      <m:accPr>
                        <m:chr m:val="⃗"/>
                        <m:ctrlPr>
                          <a:rPr lang="en-001" sz="32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𝑘𝑦</m:t>
                    </m:r>
                    <m:acc>
                      <m:accPr>
                        <m:chr m:val="⃗"/>
                        <m:ctrlPr>
                          <a:rPr lang="en-001" sz="32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acc>
                      <m:accPr>
                        <m:chr m:val="̈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acc>
                      <m:accPr>
                        <m:chr m:val="⃗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acc>
                      <m:accPr>
                        <m:chr m:val="̈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acc>
                      <m:accPr>
                        <m:chr m:val="⃗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sz="3200" dirty="0"/>
                  <a:t> </a:t>
                </a:r>
              </a:p>
              <a:p>
                <a:r>
                  <a:rPr lang="en-US" sz="32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</a:rPr>
                  <a:t>Step2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: write the component differential equations 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acc>
                      <m:accPr>
                        <m:chr m:val="¨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  <m:box>
                      <m:boxPr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box>
                  </m:oMath>
                </a14:m>
                <a:r>
                  <a:rPr lang="en-US" sz="3200" dirty="0"/>
                  <a:t>    (1)   </a:t>
                </a:r>
                <a14:m>
                  <m:oMath xmlns:m="http://schemas.openxmlformats.org/officeDocument/2006/math">
                    <m:acc>
                      <m:accPr>
                        <m:chr m:val="¨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32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32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200" dirty="0"/>
                  <a:t>   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acc>
                      <m:accPr>
                        <m:chr m:val="¨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𝑘𝑦</m:t>
                    </m:r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200" dirty="0"/>
                  <a:t>   (2)  </a:t>
                </a:r>
                <a14:m>
                  <m:oMath xmlns:m="http://schemas.openxmlformats.org/officeDocument/2006/math">
                    <m:acc>
                      <m:accPr>
                        <m:chr m:val="¨"/>
                        <m:ctrlPr>
                          <a:rPr lang="en-001" sz="32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32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32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200" dirty="0"/>
                  <a:t> 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=(4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001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FF41D3-1501-455D-A90A-734AC8CDD0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205991"/>
                <a:ext cx="10515600" cy="3970972"/>
              </a:xfrm>
              <a:blipFill>
                <a:blip r:embed="rId3"/>
                <a:stretch>
                  <a:fillRect l="-1274" t="-3216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B8A7C-CAB2-FB16-B1D0-05137A9E2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FF5ED-62F2-A67F-2738-1CF4ED30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4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83232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2801D9D-BA26-4A89-8C22-85E056B830A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                 </a:t>
                </a:r>
                <a14:m>
                  <m:oMath xmlns:m="http://schemas.openxmlformats.org/officeDocument/2006/math">
                    <m:acc>
                      <m:accPr>
                        <m:chr m:val="¨"/>
                        <m:ctrlPr>
                          <a:rPr lang="en-001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sz="3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31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31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1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31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3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100" dirty="0"/>
                  <a:t>  (1)      x-motion </a:t>
                </a:r>
                <a:br>
                  <a:rPr lang="en-US" sz="3100" dirty="0"/>
                </a:br>
                <a:r>
                  <a:rPr lang="en-US" sz="3100" dirty="0"/>
                  <a:t>                         </a:t>
                </a:r>
                <a14:m>
                  <m:oMath xmlns:m="http://schemas.openxmlformats.org/officeDocument/2006/math">
                    <m:acc>
                      <m:accPr>
                        <m:chr m:val="¨"/>
                        <m:ctrlPr>
                          <a:rPr lang="en-001" sz="3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1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n-US" sz="3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3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31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sz="3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31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100" dirty="0"/>
                  <a:t>  (2)     y-motion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1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1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3100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sz="3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3100" dirty="0"/>
                  <a:t> </a:t>
                </a:r>
                <a:endParaRPr lang="en-001" sz="31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2801D9D-BA26-4A89-8C22-85E056B830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691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AB552C-472B-4455-AD8E-212151F24A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Step3: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write the general solution of Eq.(1) and Eq.(2)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(3)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⁡2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⁡2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(4)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4: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find the velocity components from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(3) and (4) derivation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˙"/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(5)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˙"/>
                        <m:ctrlPr>
                          <a:rPr lang="en-00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⁡2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⁡2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(6)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i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</a:t>
                </a:r>
                <a:r>
                  <a:rPr lang="en-US" i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steps 3&amp; 4 are </a:t>
                </a:r>
                <a:r>
                  <a:rPr lang="en-US" i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essential to use the initial conditions</a:t>
                </a:r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AB552C-472B-4455-AD8E-212151F24A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58" t="-1257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59FB7FD-75A3-4BF7-947D-5E635BA5B2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58411"/>
            <a:ext cx="1481456" cy="149974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54C9F-9316-891A-66E1-DD107FB1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140FE-D750-2B7C-F303-8093E0DD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61817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C0CE842-A098-4ADB-9092-6F5006A4D2B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                 </a:t>
                </a:r>
                <a14:m>
                  <m:oMath xmlns:m="http://schemas.openxmlformats.org/officeDocument/2006/math">
                    <m:r>
                      <a:rPr lang="en-US" sz="22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(3) , </a:t>
                </a:r>
                <a:r>
                  <a:rPr lang="en-US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2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⁡2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 sz="2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⁡2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(4) </a:t>
                </a:r>
                <a:br>
                  <a:rPr lang="en-US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acc>
                      <m:accPr>
                        <m:chr m:val="˙"/>
                        <m:ctrlPr>
                          <a:rPr lang="en-001" sz="2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001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(5) , </a:t>
                </a:r>
                <a14:m>
                  <m:oMath xmlns:m="http://schemas.openxmlformats.org/officeDocument/2006/math">
                    <m:acc>
                      <m:accPr>
                        <m:chr m:val="˙"/>
                        <m:ctrlPr>
                          <a:rPr lang="en-001" sz="2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sSub>
                      <m:sSubPr>
                        <m:ctrlPr>
                          <a:rPr lang="en-001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sSub>
                      <m:sSubPr>
                        <m:ctrlPr>
                          <a:rPr lang="en-001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(6)</a:t>
                </a:r>
                <a:b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endParaRPr lang="en-001" sz="20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C0CE842-A098-4ADB-9092-6F5006A4D2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8F0EF6-5447-4934-968E-3554EFEE5A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Step5: Apply the initial condition “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=0: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  to equations (3) and (4)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func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sSub>
                      <m:sSubPr>
                        <m:ctrlPr>
                          <a:rPr lang="en-001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0=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func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sSub>
                      <m:sSubPr>
                        <m:ctrlPr>
                          <a:rPr lang="en-001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6: Apply the initial condition “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 </m:t>
                    </m:r>
                    <m:acc>
                      <m:accPr>
                        <m:chr m:val="˙"/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</m:t>
                    </m:r>
                    <m:acc>
                      <m:accPr>
                        <m:chr m:val="˙"/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 to equations (5) and (6)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˙"/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0+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0⇒</m:t>
                    </m:r>
                    <m:sSub>
                      <m:sSubPr>
                        <m:ctrlPr>
                          <a:rPr lang="en-00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=0⇒</m:t>
                    </m:r>
                    <m:sSub>
                      <m:sSubPr>
                        <m:ctrlPr>
                          <a:rPr lang="en-001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00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˙"/>
                          <m:ctrlPr>
                            <a:rPr lang="en-00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00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𝜔</m:t>
                      </m:r>
                      <m:func>
                        <m:funcPr>
                          <m:ctrlPr>
                            <a:rPr lang="en-00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func>
                      <m: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00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𝜔</m:t>
                      </m:r>
                      <m:func>
                        <m:funcPr>
                          <m:ctrlPr>
                            <a:rPr lang="en-00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func>
                      <m: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00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𝜔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00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001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001" i="1" smtClean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001" i="1">
                                  <a:solidFill>
                                    <a:srgbClr val="FF0000"/>
                                  </a:solidFill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den>
                      </m:f>
                    </m:oMath>
                  </m:oMathPara>
                </a14:m>
                <a:endParaRPr lang="en-00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8F0EF6-5447-4934-968E-3554EFEE5A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84" t="-1257" r="-1795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741171F-3AAE-49DC-A8BD-967CCF9F58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09" y="529369"/>
            <a:ext cx="800141" cy="8191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0957C-E7D5-84EE-6537-977B38EF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1131E-487D-5BB7-2F8B-C480BCB3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6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07086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D3972-B8C9-4EA2-98C2-91AA3C75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00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33E03D-3D90-4A91-943F-B484C46A02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Step7 : substitute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sz="3600" i="1" smtClean="0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6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sz="3600" i="1" smtClean="0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sz="3600" i="1" smtClean="0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r>
                  <a:rPr lang="en-001" sz="36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sz="36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600" i="1" smtClean="0">
                            <a:solidFill>
                              <a:srgbClr val="FF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001" sz="3600" i="1">
                                <a:solidFill>
                                  <a:srgbClr val="FF0000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FF0000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rgbClr val="FF0000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equations (3) and (4) to get the final result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001" sz="3600" i="1" smtClean="0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6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36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m:rPr>
                              <m:sty m:val="p"/>
                            </m:rPr>
                            <a:rPr lang="en-US" sz="36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  <m:r>
                            <a:rPr lang="en-US" sz="36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⁡</m:t>
                          </m:r>
                          <m:r>
                            <a:rPr lang="en-US" sz="36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𝜔</m:t>
                          </m:r>
                          <m:r>
                            <a:rPr lang="en-US" sz="36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mr>
                      <m:mr>
                        <m:e>
                          <m:r>
                            <a:rPr lang="en-US" sz="36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36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001" sz="3600" i="1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001" sz="3600" i="1">
                                      <a:effectLst/>
                                      <a:highlight>
                                        <a:srgbClr val="FFFF00"/>
                                      </a:highlight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effectLst/>
                                      <a:highlight>
                                        <a:srgbClr val="FFFF00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3600">
                                      <a:effectLst/>
                                      <a:highlight>
                                        <a:srgbClr val="FFFF00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3600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3600" i="1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sz="36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  <m:r>
                            <a:rPr lang="en-US" sz="36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⁡2</m:t>
                          </m:r>
                          <m:r>
                            <a:rPr lang="en-US" sz="36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𝜔</m:t>
                          </m:r>
                          <m:r>
                            <a:rPr lang="en-US" sz="36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mr>
                    </m:m>
                  </m:oMath>
                </a14:m>
                <a:r>
                  <a:rPr lang="en-US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is gives a Lissajous figure </a:t>
                </a:r>
                <a:endParaRPr lang="en-001" dirty="0">
                  <a:highlight>
                    <a:srgbClr val="FFFF00"/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33E03D-3D90-4A91-943F-B484C46A02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840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8592EB7-A0EC-4421-B910-90344EFA9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464" y="3429000"/>
            <a:ext cx="3989300" cy="2443207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68FE3-1B50-3529-3365-9707562F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9C9AB-513B-93B7-6A37-11FCB12CA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CA6-AFEB-4EFE-9F00-6F51B67502AA}" type="slidenum">
              <a:rPr lang="en-001" smtClean="0"/>
              <a:t>7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7294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DB97-55B5-604E-08E7-8D2B31DC8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923"/>
          </a:xfrm>
        </p:spPr>
        <p:txBody>
          <a:bodyPr/>
          <a:lstStyle/>
          <a:p>
            <a:pPr algn="l"/>
            <a:r>
              <a:rPr lang="en-US" sz="4000" i="1" dirty="0"/>
              <a:t>Homework 3.3</a:t>
            </a:r>
            <a:endParaRPr lang="LID4096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21665DC-F43B-4C48-859B-6626EC2DF046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3999" y="2340429"/>
                <a:ext cx="9481457" cy="2917371"/>
              </a:xfrm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en-US" sz="2800" dirty="0"/>
                  <a:t>Solve example 4.1 by  using</a:t>
                </a:r>
              </a:p>
              <a:p>
                <a:pPr algn="l"/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  <a:p>
                <a:pPr algn="l"/>
                <a:endParaRPr lang="en-US" sz="2800" dirty="0"/>
              </a:p>
              <a:p>
                <a:pPr algn="l"/>
                <a:r>
                  <a:rPr lang="en-US" dirty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 ∆=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LID4096" sz="2000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21665DC-F43B-4C48-859B-6626EC2DF0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3999" y="2340429"/>
                <a:ext cx="9481457" cy="2917371"/>
              </a:xfrm>
              <a:blipFill>
                <a:blip r:embed="rId2"/>
                <a:stretch>
                  <a:fillRect l="-1286" t="-4802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F2F3C-5AEA-F783-ADBB-A906C634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01/29/2023</a:t>
            </a:r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8801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747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The two dimensional harmonic oscillator  </vt:lpstr>
      <vt:lpstr>Energy Considerations of Harmonic Oscillator</vt:lpstr>
      <vt:lpstr>Energy Considerations of Harmonic Oscillator</vt:lpstr>
      <vt:lpstr>Example 4.7: A particle of mass m moves in two dimensions under the following potential energy function: V(r)=1/2 k(x^2+4y^2 ) .  Find the resulting motion, given the initial condition at   t=0:x=a,y=0,  x ˙=0,y ˙=v_0 </vt:lpstr>
      <vt:lpstr>                 x ¨+ω_x^2 x=0  (1)      x-motion                           y ¨+ω_y^2 y=0  (2)     y-motion , ω_y=2ω_x </vt:lpstr>
      <vt:lpstr>                 x=A_1 cos⁡ωt+B_1 sin⁡ωt    (3) ,   y=A_2 cos⁡2ωt+B_2 sin⁡2ω      (4)                  x ˙=-A_1 ωsin⁡ωt+B_1 ωcos⁡ωt         (5) , y ˙=-2A_2 ωsin⁡2ωt+2B_2 ωcos⁡2ωt   (6)                        </vt:lpstr>
      <vt:lpstr>PowerPoint Presentation</vt:lpstr>
      <vt:lpstr>Homework 3.3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MOWFAQ</dc:creator>
  <cp:lastModifiedBy>mowfaq ahmed</cp:lastModifiedBy>
  <cp:revision>16</cp:revision>
  <dcterms:created xsi:type="dcterms:W3CDTF">2022-02-13T15:13:13Z</dcterms:created>
  <dcterms:modified xsi:type="dcterms:W3CDTF">2023-01-29T20:35:58Z</dcterms:modified>
</cp:coreProperties>
</file>