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7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8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9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10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1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2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001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78F0B2-4B79-487B-A71F-BFC8E61F342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001"/>
        </a:p>
      </dgm:t>
    </dgm:pt>
    <dgm:pt modelId="{9B123BDE-10E3-4F0D-A28C-4EA3821A8B30}">
      <dgm:prSet/>
      <dgm:spPr/>
      <dgm:t>
        <a:bodyPr/>
        <a:lstStyle/>
        <a:p>
          <a:r>
            <a:rPr lang="en-US" b="1"/>
            <a:t>Central Forces and Planetary Motion</a:t>
          </a:r>
          <a:endParaRPr lang="en-001"/>
        </a:p>
      </dgm:t>
    </dgm:pt>
    <dgm:pt modelId="{5EBB7CED-101A-484F-ABCD-8A472AF49AA0}" type="parTrans" cxnId="{144B485D-2CDA-4443-8F9F-25195FA75892}">
      <dgm:prSet/>
      <dgm:spPr/>
      <dgm:t>
        <a:bodyPr/>
        <a:lstStyle/>
        <a:p>
          <a:endParaRPr lang="en-001"/>
        </a:p>
      </dgm:t>
    </dgm:pt>
    <dgm:pt modelId="{0F3B6488-D992-476A-8823-CBC6A225C9FC}" type="sibTrans" cxnId="{144B485D-2CDA-4443-8F9F-25195FA75892}">
      <dgm:prSet/>
      <dgm:spPr/>
      <dgm:t>
        <a:bodyPr/>
        <a:lstStyle/>
        <a:p>
          <a:endParaRPr lang="en-001"/>
        </a:p>
      </dgm:t>
    </dgm:pt>
    <dgm:pt modelId="{3E6116A8-8D73-4EE9-860D-9C1A83C70D39}" type="pres">
      <dgm:prSet presAssocID="{5878F0B2-4B79-487B-A71F-BFC8E61F3421}" presName="linear" presStyleCnt="0">
        <dgm:presLayoutVars>
          <dgm:animLvl val="lvl"/>
          <dgm:resizeHandles val="exact"/>
        </dgm:presLayoutVars>
      </dgm:prSet>
      <dgm:spPr/>
    </dgm:pt>
    <dgm:pt modelId="{CA58102F-494B-453F-A93A-F66F30CC7566}" type="pres">
      <dgm:prSet presAssocID="{9B123BDE-10E3-4F0D-A28C-4EA3821A8B3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1EE1C02-37FC-44BA-9F37-B8F9D3709CA2}" type="presOf" srcId="{9B123BDE-10E3-4F0D-A28C-4EA3821A8B30}" destId="{CA58102F-494B-453F-A93A-F66F30CC7566}" srcOrd="0" destOrd="0" presId="urn:microsoft.com/office/officeart/2005/8/layout/vList2"/>
    <dgm:cxn modelId="{144B485D-2CDA-4443-8F9F-25195FA75892}" srcId="{5878F0B2-4B79-487B-A71F-BFC8E61F3421}" destId="{9B123BDE-10E3-4F0D-A28C-4EA3821A8B30}" srcOrd="0" destOrd="0" parTransId="{5EBB7CED-101A-484F-ABCD-8A472AF49AA0}" sibTransId="{0F3B6488-D992-476A-8823-CBC6A225C9FC}"/>
    <dgm:cxn modelId="{00C09BF7-9CAE-4256-ACC0-24C07DAA77A6}" type="presOf" srcId="{5878F0B2-4B79-487B-A71F-BFC8E61F3421}" destId="{3E6116A8-8D73-4EE9-860D-9C1A83C70D39}" srcOrd="0" destOrd="0" presId="urn:microsoft.com/office/officeart/2005/8/layout/vList2"/>
    <dgm:cxn modelId="{F38F4E14-16A6-4BFA-A31C-1E1A963E7604}" type="presParOf" srcId="{3E6116A8-8D73-4EE9-860D-9C1A83C70D39}" destId="{CA58102F-494B-453F-A93A-F66F30CC756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D5D8B16-CB43-4C1E-B441-71A8FCE2B5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001"/>
        </a:p>
      </dgm:t>
    </dgm:pt>
    <dgm:pt modelId="{CE922414-E6FB-43D8-B7A8-566194A1CF2D}">
      <dgm:prSet/>
      <dgm:spPr/>
      <dgm:t>
        <a:bodyPr/>
        <a:lstStyle/>
        <a:p>
          <a:r>
            <a:rPr lang="en-US" b="1"/>
            <a:t>Kepler's Second Law</a:t>
          </a:r>
          <a:endParaRPr lang="en-001"/>
        </a:p>
      </dgm:t>
    </dgm:pt>
    <dgm:pt modelId="{4C8E0EFB-E4CC-44C9-AC37-463088AD9C2E}" type="parTrans" cxnId="{D4FA8CF2-F046-4262-8446-90F7EC593076}">
      <dgm:prSet/>
      <dgm:spPr/>
      <dgm:t>
        <a:bodyPr/>
        <a:lstStyle/>
        <a:p>
          <a:endParaRPr lang="en-001"/>
        </a:p>
      </dgm:t>
    </dgm:pt>
    <dgm:pt modelId="{DAA35F9B-8B45-4134-BCDE-C124E6127406}" type="sibTrans" cxnId="{D4FA8CF2-F046-4262-8446-90F7EC593076}">
      <dgm:prSet/>
      <dgm:spPr/>
      <dgm:t>
        <a:bodyPr/>
        <a:lstStyle/>
        <a:p>
          <a:endParaRPr lang="en-001"/>
        </a:p>
      </dgm:t>
    </dgm:pt>
    <dgm:pt modelId="{F30C8564-632F-42B6-AC61-FA948A7C80BD}" type="pres">
      <dgm:prSet presAssocID="{FD5D8B16-CB43-4C1E-B441-71A8FCE2B59F}" presName="linear" presStyleCnt="0">
        <dgm:presLayoutVars>
          <dgm:animLvl val="lvl"/>
          <dgm:resizeHandles val="exact"/>
        </dgm:presLayoutVars>
      </dgm:prSet>
      <dgm:spPr/>
    </dgm:pt>
    <dgm:pt modelId="{89A4A134-2D33-45F8-87FE-138EA8E3FCFB}" type="pres">
      <dgm:prSet presAssocID="{CE922414-E6FB-43D8-B7A8-566194A1CF2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D8EAC5B-9023-4ADB-BF60-840B669496C9}" type="presOf" srcId="{FD5D8B16-CB43-4C1E-B441-71A8FCE2B59F}" destId="{F30C8564-632F-42B6-AC61-FA948A7C80BD}" srcOrd="0" destOrd="0" presId="urn:microsoft.com/office/officeart/2005/8/layout/vList2"/>
    <dgm:cxn modelId="{11BA6F80-5987-43C1-89B1-F2F6EBF63024}" type="presOf" srcId="{CE922414-E6FB-43D8-B7A8-566194A1CF2D}" destId="{89A4A134-2D33-45F8-87FE-138EA8E3FCFB}" srcOrd="0" destOrd="0" presId="urn:microsoft.com/office/officeart/2005/8/layout/vList2"/>
    <dgm:cxn modelId="{D4FA8CF2-F046-4262-8446-90F7EC593076}" srcId="{FD5D8B16-CB43-4C1E-B441-71A8FCE2B59F}" destId="{CE922414-E6FB-43D8-B7A8-566194A1CF2D}" srcOrd="0" destOrd="0" parTransId="{4C8E0EFB-E4CC-44C9-AC37-463088AD9C2E}" sibTransId="{DAA35F9B-8B45-4134-BCDE-C124E6127406}"/>
    <dgm:cxn modelId="{D657A412-BBAA-4040-8894-FC14D15B7CA2}" type="presParOf" srcId="{F30C8564-632F-42B6-AC61-FA948A7C80BD}" destId="{89A4A134-2D33-45F8-87FE-138EA8E3FCF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7EC7548-490E-4E05-B19B-11D6C34CB7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001"/>
        </a:p>
      </dgm:t>
    </dgm:pt>
    <dgm:pt modelId="{D42069F5-28DA-4DD7-A52F-71D646A2448E}">
      <dgm:prSet/>
      <dgm:spPr/>
      <dgm:t>
        <a:bodyPr/>
        <a:lstStyle/>
        <a:p>
          <a:r>
            <a:rPr lang="en-US" b="1"/>
            <a:t>Kepler's Second Law: Areal velocity</a:t>
          </a:r>
          <a:r>
            <a:rPr lang="en-US"/>
            <a:t> </a:t>
          </a:r>
          <a:endParaRPr lang="en-001"/>
        </a:p>
      </dgm:t>
    </dgm:pt>
    <dgm:pt modelId="{DCBCC2FC-8C58-4D55-97B9-EF125CF68E11}" type="parTrans" cxnId="{41FEB971-A38D-4EAB-A649-BFF8CA8FFF4B}">
      <dgm:prSet/>
      <dgm:spPr/>
      <dgm:t>
        <a:bodyPr/>
        <a:lstStyle/>
        <a:p>
          <a:endParaRPr lang="en-001"/>
        </a:p>
      </dgm:t>
    </dgm:pt>
    <dgm:pt modelId="{0A59EC2B-B25B-4984-A275-19751A9F6AB2}" type="sibTrans" cxnId="{41FEB971-A38D-4EAB-A649-BFF8CA8FFF4B}">
      <dgm:prSet/>
      <dgm:spPr/>
      <dgm:t>
        <a:bodyPr/>
        <a:lstStyle/>
        <a:p>
          <a:endParaRPr lang="en-001"/>
        </a:p>
      </dgm:t>
    </dgm:pt>
    <dgm:pt modelId="{4E1C3080-955E-42CF-964C-9381BD0A4A28}" type="pres">
      <dgm:prSet presAssocID="{A7EC7548-490E-4E05-B19B-11D6C34CB7EF}" presName="linear" presStyleCnt="0">
        <dgm:presLayoutVars>
          <dgm:animLvl val="lvl"/>
          <dgm:resizeHandles val="exact"/>
        </dgm:presLayoutVars>
      </dgm:prSet>
      <dgm:spPr/>
    </dgm:pt>
    <dgm:pt modelId="{857F34B3-ABBD-48C6-9FB6-B59FF510F4BD}" type="pres">
      <dgm:prSet presAssocID="{D42069F5-28DA-4DD7-A52F-71D646A2448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D822428-815F-42CE-8DB8-1B93215620F5}" type="presOf" srcId="{D42069F5-28DA-4DD7-A52F-71D646A2448E}" destId="{857F34B3-ABBD-48C6-9FB6-B59FF510F4BD}" srcOrd="0" destOrd="0" presId="urn:microsoft.com/office/officeart/2005/8/layout/vList2"/>
    <dgm:cxn modelId="{41FEB971-A38D-4EAB-A649-BFF8CA8FFF4B}" srcId="{A7EC7548-490E-4E05-B19B-11D6C34CB7EF}" destId="{D42069F5-28DA-4DD7-A52F-71D646A2448E}" srcOrd="0" destOrd="0" parTransId="{DCBCC2FC-8C58-4D55-97B9-EF125CF68E11}" sibTransId="{0A59EC2B-B25B-4984-A275-19751A9F6AB2}"/>
    <dgm:cxn modelId="{D239FAA0-F4E9-4D66-B107-1AABE4F7E5B6}" type="presOf" srcId="{A7EC7548-490E-4E05-B19B-11D6C34CB7EF}" destId="{4E1C3080-955E-42CF-964C-9381BD0A4A28}" srcOrd="0" destOrd="0" presId="urn:microsoft.com/office/officeart/2005/8/layout/vList2"/>
    <dgm:cxn modelId="{71E9B12A-6C6F-433C-8F0F-EAC9D83DF5CE}" type="presParOf" srcId="{4E1C3080-955E-42CF-964C-9381BD0A4A28}" destId="{857F34B3-ABBD-48C6-9FB6-B59FF510F4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3B2FF78-A613-4C3B-A02B-87EB4E8CB4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001"/>
        </a:p>
      </dgm:t>
    </dgm:pt>
    <dgm:pt modelId="{0E6A00DC-3242-4D02-9C91-740F4A626102}">
      <dgm:prSet/>
      <dgm:spPr/>
      <dgm:t>
        <a:bodyPr/>
        <a:lstStyle/>
        <a:p>
          <a:r>
            <a:rPr lang="en-US" b="1"/>
            <a:t>Kepler's Second Law</a:t>
          </a:r>
          <a:endParaRPr lang="en-001"/>
        </a:p>
      </dgm:t>
    </dgm:pt>
    <dgm:pt modelId="{79ECFFC6-2A81-403A-A51D-09E65C361F4F}" type="parTrans" cxnId="{DC0AC213-FA62-41C3-A18C-D297377DF507}">
      <dgm:prSet/>
      <dgm:spPr/>
      <dgm:t>
        <a:bodyPr/>
        <a:lstStyle/>
        <a:p>
          <a:endParaRPr lang="en-001"/>
        </a:p>
      </dgm:t>
    </dgm:pt>
    <dgm:pt modelId="{CA7C0BE6-CE5D-400C-95C7-A3E2415429C1}" type="sibTrans" cxnId="{DC0AC213-FA62-41C3-A18C-D297377DF507}">
      <dgm:prSet/>
      <dgm:spPr/>
      <dgm:t>
        <a:bodyPr/>
        <a:lstStyle/>
        <a:p>
          <a:endParaRPr lang="en-001"/>
        </a:p>
      </dgm:t>
    </dgm:pt>
    <dgm:pt modelId="{4D1964F9-E18E-4D4D-89C0-17EEF6DC1AE2}" type="pres">
      <dgm:prSet presAssocID="{33B2FF78-A613-4C3B-A02B-87EB4E8CB42F}" presName="linear" presStyleCnt="0">
        <dgm:presLayoutVars>
          <dgm:animLvl val="lvl"/>
          <dgm:resizeHandles val="exact"/>
        </dgm:presLayoutVars>
      </dgm:prSet>
      <dgm:spPr/>
    </dgm:pt>
    <dgm:pt modelId="{DBEDD092-A8E6-4003-9297-1FC8DDD5BDEB}" type="pres">
      <dgm:prSet presAssocID="{0E6A00DC-3242-4D02-9C91-740F4A62610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C0AC213-FA62-41C3-A18C-D297377DF507}" srcId="{33B2FF78-A613-4C3B-A02B-87EB4E8CB42F}" destId="{0E6A00DC-3242-4D02-9C91-740F4A626102}" srcOrd="0" destOrd="0" parTransId="{79ECFFC6-2A81-403A-A51D-09E65C361F4F}" sibTransId="{CA7C0BE6-CE5D-400C-95C7-A3E2415429C1}"/>
    <dgm:cxn modelId="{D43FDE71-2CDF-4101-B1AA-507D37407CBD}" type="presOf" srcId="{33B2FF78-A613-4C3B-A02B-87EB4E8CB42F}" destId="{4D1964F9-E18E-4D4D-89C0-17EEF6DC1AE2}" srcOrd="0" destOrd="0" presId="urn:microsoft.com/office/officeart/2005/8/layout/vList2"/>
    <dgm:cxn modelId="{9C0BC392-886A-4EA1-8488-4A235E776F56}" type="presOf" srcId="{0E6A00DC-3242-4D02-9C91-740F4A626102}" destId="{DBEDD092-A8E6-4003-9297-1FC8DDD5BDEB}" srcOrd="0" destOrd="0" presId="urn:microsoft.com/office/officeart/2005/8/layout/vList2"/>
    <dgm:cxn modelId="{A4907C07-6AA2-48E6-BB68-1A675EFD1413}" type="presParOf" srcId="{4D1964F9-E18E-4D4D-89C0-17EEF6DC1AE2}" destId="{DBEDD092-A8E6-4003-9297-1FC8DDD5BD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CE4DA4-664D-4BCF-9817-F5EF5B09F44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001"/>
        </a:p>
      </dgm:t>
    </dgm:pt>
    <dgm:pt modelId="{DCC59B65-ACDC-40F4-8414-3969793BD60F}">
      <dgm:prSet/>
      <dgm:spPr/>
      <dgm:t>
        <a:bodyPr/>
        <a:lstStyle/>
        <a:p>
          <a:r>
            <a:rPr lang="en-001" b="1"/>
            <a:t>Central Forces</a:t>
          </a:r>
          <a:endParaRPr lang="en-001"/>
        </a:p>
      </dgm:t>
    </dgm:pt>
    <dgm:pt modelId="{295DFE46-FF68-4CA7-91E2-11555206D432}" type="parTrans" cxnId="{BB1143F9-CB1B-4588-94B3-BE964F744D65}">
      <dgm:prSet/>
      <dgm:spPr/>
      <dgm:t>
        <a:bodyPr/>
        <a:lstStyle/>
        <a:p>
          <a:endParaRPr lang="en-001"/>
        </a:p>
      </dgm:t>
    </dgm:pt>
    <dgm:pt modelId="{14E6BB84-B662-4A0D-88C5-C6947F26D7B5}" type="sibTrans" cxnId="{BB1143F9-CB1B-4588-94B3-BE964F744D65}">
      <dgm:prSet/>
      <dgm:spPr/>
      <dgm:t>
        <a:bodyPr/>
        <a:lstStyle/>
        <a:p>
          <a:endParaRPr lang="en-001"/>
        </a:p>
      </dgm:t>
    </dgm:pt>
    <dgm:pt modelId="{25DB26AA-F829-4EFD-B085-AD0429E764FA}" type="pres">
      <dgm:prSet presAssocID="{BBCE4DA4-664D-4BCF-9817-F5EF5B09F44B}" presName="linear" presStyleCnt="0">
        <dgm:presLayoutVars>
          <dgm:animLvl val="lvl"/>
          <dgm:resizeHandles val="exact"/>
        </dgm:presLayoutVars>
      </dgm:prSet>
      <dgm:spPr/>
    </dgm:pt>
    <dgm:pt modelId="{43035E4C-6EDD-4357-B8AE-320A0640144A}" type="pres">
      <dgm:prSet presAssocID="{DCC59B65-ACDC-40F4-8414-3969793BD60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AC94272-2A76-4DDB-886B-9A8535F50EEC}" type="presOf" srcId="{BBCE4DA4-664D-4BCF-9817-F5EF5B09F44B}" destId="{25DB26AA-F829-4EFD-B085-AD0429E764FA}" srcOrd="0" destOrd="0" presId="urn:microsoft.com/office/officeart/2005/8/layout/vList2"/>
    <dgm:cxn modelId="{698C7056-A6FD-4309-95A7-74208D3AF10E}" type="presOf" srcId="{DCC59B65-ACDC-40F4-8414-3969793BD60F}" destId="{43035E4C-6EDD-4357-B8AE-320A0640144A}" srcOrd="0" destOrd="0" presId="urn:microsoft.com/office/officeart/2005/8/layout/vList2"/>
    <dgm:cxn modelId="{BB1143F9-CB1B-4588-94B3-BE964F744D65}" srcId="{BBCE4DA4-664D-4BCF-9817-F5EF5B09F44B}" destId="{DCC59B65-ACDC-40F4-8414-3969793BD60F}" srcOrd="0" destOrd="0" parTransId="{295DFE46-FF68-4CA7-91E2-11555206D432}" sibTransId="{14E6BB84-B662-4A0D-88C5-C6947F26D7B5}"/>
    <dgm:cxn modelId="{69F3F42F-EC74-4720-A92D-6BC0EC61D5AE}" type="presParOf" srcId="{25DB26AA-F829-4EFD-B085-AD0429E764FA}" destId="{43035E4C-6EDD-4357-B8AE-320A0640144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087FEA-7AA0-431E-BC96-59AD23AFF1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001"/>
        </a:p>
      </dgm:t>
    </dgm:pt>
    <dgm:pt modelId="{C8670BC8-643D-4DB2-8DEF-2F9343219404}">
      <dgm:prSet/>
      <dgm:spPr/>
      <dgm:t>
        <a:bodyPr/>
        <a:lstStyle/>
        <a:p>
          <a:r>
            <a:rPr lang="en-001" b="1"/>
            <a:t>Central Forces</a:t>
          </a:r>
          <a:endParaRPr lang="en-001"/>
        </a:p>
      </dgm:t>
    </dgm:pt>
    <dgm:pt modelId="{F96A236E-74B2-40A6-BDCF-94FC8FE9216C}" type="parTrans" cxnId="{564824E1-0848-431F-A268-DAD5F1C6A29E}">
      <dgm:prSet/>
      <dgm:spPr/>
      <dgm:t>
        <a:bodyPr/>
        <a:lstStyle/>
        <a:p>
          <a:endParaRPr lang="en-001"/>
        </a:p>
      </dgm:t>
    </dgm:pt>
    <dgm:pt modelId="{CCB0E6D5-B0D8-4A42-8FAF-090D8AB17D5D}" type="sibTrans" cxnId="{564824E1-0848-431F-A268-DAD5F1C6A29E}">
      <dgm:prSet/>
      <dgm:spPr/>
      <dgm:t>
        <a:bodyPr/>
        <a:lstStyle/>
        <a:p>
          <a:endParaRPr lang="en-001"/>
        </a:p>
      </dgm:t>
    </dgm:pt>
    <dgm:pt modelId="{E18ADE31-1E07-45EF-8772-8E3F109AAD93}" type="pres">
      <dgm:prSet presAssocID="{38087FEA-7AA0-431E-BC96-59AD23AFF146}" presName="linear" presStyleCnt="0">
        <dgm:presLayoutVars>
          <dgm:animLvl val="lvl"/>
          <dgm:resizeHandles val="exact"/>
        </dgm:presLayoutVars>
      </dgm:prSet>
      <dgm:spPr/>
    </dgm:pt>
    <dgm:pt modelId="{1CA91116-FBC4-4280-A2A4-D58F78D0D86C}" type="pres">
      <dgm:prSet presAssocID="{C8670BC8-643D-4DB2-8DEF-2F934321940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ECC9F14-44D5-41C0-8AE3-59C841D0DAB5}" type="presOf" srcId="{38087FEA-7AA0-431E-BC96-59AD23AFF146}" destId="{E18ADE31-1E07-45EF-8772-8E3F109AAD93}" srcOrd="0" destOrd="0" presId="urn:microsoft.com/office/officeart/2005/8/layout/vList2"/>
    <dgm:cxn modelId="{15EAC6B6-6034-4040-80DD-1A7A30AF7604}" type="presOf" srcId="{C8670BC8-643D-4DB2-8DEF-2F9343219404}" destId="{1CA91116-FBC4-4280-A2A4-D58F78D0D86C}" srcOrd="0" destOrd="0" presId="urn:microsoft.com/office/officeart/2005/8/layout/vList2"/>
    <dgm:cxn modelId="{564824E1-0848-431F-A268-DAD5F1C6A29E}" srcId="{38087FEA-7AA0-431E-BC96-59AD23AFF146}" destId="{C8670BC8-643D-4DB2-8DEF-2F9343219404}" srcOrd="0" destOrd="0" parTransId="{F96A236E-74B2-40A6-BDCF-94FC8FE9216C}" sibTransId="{CCB0E6D5-B0D8-4A42-8FAF-090D8AB17D5D}"/>
    <dgm:cxn modelId="{3038D6CF-10FD-429E-B01F-4DA917E0A50D}" type="presParOf" srcId="{E18ADE31-1E07-45EF-8772-8E3F109AAD93}" destId="{1CA91116-FBC4-4280-A2A4-D58F78D0D8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486623-001E-42A7-9CE5-BCE0128EA4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001"/>
        </a:p>
      </dgm:t>
    </dgm:pt>
    <dgm:pt modelId="{BD11B54A-48C3-4F8B-89C5-2A2750C29CAE}">
      <dgm:prSet/>
      <dgm:spPr/>
      <dgm:t>
        <a:bodyPr/>
        <a:lstStyle/>
        <a:p>
          <a:r>
            <a:rPr lang="en-US"/>
            <a:t>Some Important Properties of Central Force Fields </a:t>
          </a:r>
          <a:endParaRPr lang="en-001"/>
        </a:p>
      </dgm:t>
    </dgm:pt>
    <dgm:pt modelId="{B6ACB580-7F48-4944-97D4-AE6D5C4FED09}" type="parTrans" cxnId="{43EB3507-9B18-4D6A-9D13-29C2E9BABFEE}">
      <dgm:prSet/>
      <dgm:spPr/>
      <dgm:t>
        <a:bodyPr/>
        <a:lstStyle/>
        <a:p>
          <a:endParaRPr lang="en-001"/>
        </a:p>
      </dgm:t>
    </dgm:pt>
    <dgm:pt modelId="{4A76F2FD-5C86-429A-8967-762AB80FEC14}" type="sibTrans" cxnId="{43EB3507-9B18-4D6A-9D13-29C2E9BABFEE}">
      <dgm:prSet/>
      <dgm:spPr/>
      <dgm:t>
        <a:bodyPr/>
        <a:lstStyle/>
        <a:p>
          <a:endParaRPr lang="en-001"/>
        </a:p>
      </dgm:t>
    </dgm:pt>
    <dgm:pt modelId="{CC076219-1C6D-4387-BEEC-71FB1EDB5754}" type="pres">
      <dgm:prSet presAssocID="{8D486623-001E-42A7-9CE5-BCE0128EA47C}" presName="linear" presStyleCnt="0">
        <dgm:presLayoutVars>
          <dgm:animLvl val="lvl"/>
          <dgm:resizeHandles val="exact"/>
        </dgm:presLayoutVars>
      </dgm:prSet>
      <dgm:spPr/>
    </dgm:pt>
    <dgm:pt modelId="{CC433B38-ADBF-4832-AFEF-A44EE32CC94F}" type="pres">
      <dgm:prSet presAssocID="{BD11B54A-48C3-4F8B-89C5-2A2750C29CA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3EB3507-9B18-4D6A-9D13-29C2E9BABFEE}" srcId="{8D486623-001E-42A7-9CE5-BCE0128EA47C}" destId="{BD11B54A-48C3-4F8B-89C5-2A2750C29CAE}" srcOrd="0" destOrd="0" parTransId="{B6ACB580-7F48-4944-97D4-AE6D5C4FED09}" sibTransId="{4A76F2FD-5C86-429A-8967-762AB80FEC14}"/>
    <dgm:cxn modelId="{149D8F07-FF44-4521-A596-7DED2628F816}" type="presOf" srcId="{BD11B54A-48C3-4F8B-89C5-2A2750C29CAE}" destId="{CC433B38-ADBF-4832-AFEF-A44EE32CC94F}" srcOrd="0" destOrd="0" presId="urn:microsoft.com/office/officeart/2005/8/layout/vList2"/>
    <dgm:cxn modelId="{92DAEFB3-BE2F-4BA0-9872-0E80A2C33C34}" type="presOf" srcId="{8D486623-001E-42A7-9CE5-BCE0128EA47C}" destId="{CC076219-1C6D-4387-BEEC-71FB1EDB5754}" srcOrd="0" destOrd="0" presId="urn:microsoft.com/office/officeart/2005/8/layout/vList2"/>
    <dgm:cxn modelId="{6DB5E19B-C954-4F17-A342-E61A2EBC7B6F}" type="presParOf" srcId="{CC076219-1C6D-4387-BEEC-71FB1EDB5754}" destId="{CC433B38-ADBF-4832-AFEF-A44EE32CC9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553A2C-B98D-40AB-87FD-5AE1A7EDA7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001"/>
        </a:p>
      </dgm:t>
    </dgm:pt>
    <mc:AlternateContent xmlns:mc="http://schemas.openxmlformats.org/markup-compatibility/2006" xmlns:a14="http://schemas.microsoft.com/office/drawing/2010/main">
      <mc:Choice Requires="a14">
        <dgm:pt modelId="{7A737DAB-A29F-49D2-BBA5-B63CE723468D}">
          <dgm:prSet/>
          <dgm:spPr/>
          <dgm:t>
            <a:bodyPr/>
            <a:lstStyle/>
            <a:p>
              <a:r>
                <a:rPr lang="en-US" b="0" i="0" baseline="0" dirty="0"/>
                <a:t>Some Important Properties of Central Force Fields: property 1 : </a:t>
              </a:r>
              <a14:m>
                <m:oMath xmlns:m="http://schemas.openxmlformats.org/officeDocument/2006/math">
                  <m:acc>
                    <m:accPr>
                      <m:chr m:val="⃗"/>
                      <m:ctrlPr>
                        <a:rPr lang="en-001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</m:ctrlPr>
                    </m:accPr>
                    <m:e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</m:e>
                  </m:acc>
                  <m:d>
                    <m:dPr>
                      <m:ctrlPr>
                        <a:rPr lang="en-001" i="1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</m:ctrlPr>
                    </m:dPr>
                    <m:e>
                      <m:acc>
                        <m:accPr>
                          <m:chr m:val="⃗"/>
                          <m:ctrlPr>
                            <a:rPr lang="en-00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</m:acc>
                    </m:e>
                  </m:d>
                </m:oMath>
              </a14:m>
              <a:r>
                <a:rPr lang="en-US" dirty="0"/>
                <a:t> is conservative </a:t>
              </a:r>
              <a:endParaRPr lang="en-001" dirty="0"/>
            </a:p>
          </dgm:t>
        </dgm:pt>
      </mc:Choice>
      <mc:Fallback xmlns="">
        <dgm:pt modelId="{7A737DAB-A29F-49D2-BBA5-B63CE723468D}">
          <dgm:prSet/>
          <dgm:spPr/>
          <dgm:t>
            <a:bodyPr/>
            <a:lstStyle/>
            <a:p>
              <a:r>
                <a:rPr lang="en-US" b="0" i="0" baseline="0" dirty="0"/>
                <a:t>Some Important Properties of Central Force Fields: property 1 : </a:t>
              </a:r>
              <a:r>
                <a:rPr lang="en-US" i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𝐹</a:t>
              </a:r>
              <a:r>
                <a:rPr lang="en-001" i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⃗</a:t>
              </a:r>
              <a:r>
                <a:rPr lang="en-001" i="0">
                  <a:effectLst/>
                  <a:latin typeface="Cambria Math" panose="02040503050406030204" pitchFamily="18" charset="0"/>
                  <a:cs typeface="Times New Roman" panose="02020603050405020304" pitchFamily="18" charset="0"/>
                </a:rPr>
                <a:t>(</a:t>
              </a:r>
              <a:r>
                <a:rPr lang="en-US" i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𝑟</a:t>
              </a:r>
              <a:r>
                <a:rPr lang="en-001" i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⃗</a:t>
              </a:r>
              <a:r>
                <a:rPr lang="en-US" i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)</a:t>
              </a:r>
              <a:r>
                <a:rPr lang="en-US" dirty="0"/>
                <a:t> is conservative </a:t>
              </a:r>
              <a:endParaRPr lang="en-001" dirty="0"/>
            </a:p>
          </dgm:t>
        </dgm:pt>
      </mc:Fallback>
    </mc:AlternateContent>
    <dgm:pt modelId="{7F5F7C4C-2719-4FFF-80D5-15EC340D1CE3}" type="parTrans" cxnId="{74320BEA-3CA5-4813-B577-983DEEED99AE}">
      <dgm:prSet/>
      <dgm:spPr/>
      <dgm:t>
        <a:bodyPr/>
        <a:lstStyle/>
        <a:p>
          <a:endParaRPr lang="en-001"/>
        </a:p>
      </dgm:t>
    </dgm:pt>
    <dgm:pt modelId="{E5B59A07-0D89-44E9-A677-A20FEA502016}" type="sibTrans" cxnId="{74320BEA-3CA5-4813-B577-983DEEED99AE}">
      <dgm:prSet/>
      <dgm:spPr/>
      <dgm:t>
        <a:bodyPr/>
        <a:lstStyle/>
        <a:p>
          <a:endParaRPr lang="en-001"/>
        </a:p>
      </dgm:t>
    </dgm:pt>
    <dgm:pt modelId="{FA182F44-C27D-4232-AED3-07F552B6C1F4}" type="pres">
      <dgm:prSet presAssocID="{77553A2C-B98D-40AB-87FD-5AE1A7EDA7FA}" presName="linear" presStyleCnt="0">
        <dgm:presLayoutVars>
          <dgm:animLvl val="lvl"/>
          <dgm:resizeHandles val="exact"/>
        </dgm:presLayoutVars>
      </dgm:prSet>
      <dgm:spPr/>
    </dgm:pt>
    <dgm:pt modelId="{CB891F8F-A155-4A1D-B006-46A39F278A43}" type="pres">
      <dgm:prSet presAssocID="{7A737DAB-A29F-49D2-BBA5-B63CE723468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4D49E19-CD9D-4AD6-A758-A125786E48C1}" type="presOf" srcId="{77553A2C-B98D-40AB-87FD-5AE1A7EDA7FA}" destId="{FA182F44-C27D-4232-AED3-07F552B6C1F4}" srcOrd="0" destOrd="0" presId="urn:microsoft.com/office/officeart/2005/8/layout/vList2"/>
    <dgm:cxn modelId="{74320BEA-3CA5-4813-B577-983DEEED99AE}" srcId="{77553A2C-B98D-40AB-87FD-5AE1A7EDA7FA}" destId="{7A737DAB-A29F-49D2-BBA5-B63CE723468D}" srcOrd="0" destOrd="0" parTransId="{7F5F7C4C-2719-4FFF-80D5-15EC340D1CE3}" sibTransId="{E5B59A07-0D89-44E9-A677-A20FEA502016}"/>
    <dgm:cxn modelId="{2EC9A7EF-09C8-44D9-AA55-4CBF2C4450DA}" type="presOf" srcId="{7A737DAB-A29F-49D2-BBA5-B63CE723468D}" destId="{CB891F8F-A155-4A1D-B006-46A39F278A43}" srcOrd="0" destOrd="0" presId="urn:microsoft.com/office/officeart/2005/8/layout/vList2"/>
    <dgm:cxn modelId="{11BD971C-C5BF-430E-936F-C12AF675F049}" type="presParOf" srcId="{FA182F44-C27D-4232-AED3-07F552B6C1F4}" destId="{CB891F8F-A155-4A1D-B006-46A39F278A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553A2C-B98D-40AB-87FD-5AE1A7EDA7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001"/>
        </a:p>
      </dgm:t>
    </dgm:pt>
    <dgm:pt modelId="{7A737DAB-A29F-49D2-BBA5-B63CE723468D}">
      <dgm:prSet/>
      <dgm:spPr>
        <a:blipFill>
          <a:blip xmlns:r="http://schemas.openxmlformats.org/officeDocument/2006/relationships" r:embed="rId1"/>
          <a:stretch>
            <a:fillRect l="-579" r="-347" b="-3704"/>
          </a:stretch>
        </a:blipFill>
      </dgm:spPr>
      <dgm:t>
        <a:bodyPr/>
        <a:lstStyle/>
        <a:p>
          <a:r>
            <a:rPr lang="en-001">
              <a:noFill/>
            </a:rPr>
            <a:t> </a:t>
          </a:r>
        </a:p>
      </dgm:t>
    </dgm:pt>
    <dgm:pt modelId="{7F5F7C4C-2719-4FFF-80D5-15EC340D1CE3}" type="parTrans" cxnId="{74320BEA-3CA5-4813-B577-983DEEED99AE}">
      <dgm:prSet/>
      <dgm:spPr/>
      <dgm:t>
        <a:bodyPr/>
        <a:lstStyle/>
        <a:p>
          <a:endParaRPr lang="en-001"/>
        </a:p>
      </dgm:t>
    </dgm:pt>
    <dgm:pt modelId="{E5B59A07-0D89-44E9-A677-A20FEA502016}" type="sibTrans" cxnId="{74320BEA-3CA5-4813-B577-983DEEED99AE}">
      <dgm:prSet/>
      <dgm:spPr/>
      <dgm:t>
        <a:bodyPr/>
        <a:lstStyle/>
        <a:p>
          <a:endParaRPr lang="en-001"/>
        </a:p>
      </dgm:t>
    </dgm:pt>
    <dgm:pt modelId="{FA182F44-C27D-4232-AED3-07F552B6C1F4}" type="pres">
      <dgm:prSet presAssocID="{77553A2C-B98D-40AB-87FD-5AE1A7EDA7FA}" presName="linear" presStyleCnt="0">
        <dgm:presLayoutVars>
          <dgm:animLvl val="lvl"/>
          <dgm:resizeHandles val="exact"/>
        </dgm:presLayoutVars>
      </dgm:prSet>
      <dgm:spPr/>
    </dgm:pt>
    <dgm:pt modelId="{CB891F8F-A155-4A1D-B006-46A39F278A43}" type="pres">
      <dgm:prSet presAssocID="{7A737DAB-A29F-49D2-BBA5-B63CE723468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4D49E19-CD9D-4AD6-A758-A125786E48C1}" type="presOf" srcId="{77553A2C-B98D-40AB-87FD-5AE1A7EDA7FA}" destId="{FA182F44-C27D-4232-AED3-07F552B6C1F4}" srcOrd="0" destOrd="0" presId="urn:microsoft.com/office/officeart/2005/8/layout/vList2"/>
    <dgm:cxn modelId="{74320BEA-3CA5-4813-B577-983DEEED99AE}" srcId="{77553A2C-B98D-40AB-87FD-5AE1A7EDA7FA}" destId="{7A737DAB-A29F-49D2-BBA5-B63CE723468D}" srcOrd="0" destOrd="0" parTransId="{7F5F7C4C-2719-4FFF-80D5-15EC340D1CE3}" sibTransId="{E5B59A07-0D89-44E9-A677-A20FEA502016}"/>
    <dgm:cxn modelId="{2EC9A7EF-09C8-44D9-AA55-4CBF2C4450DA}" type="presOf" srcId="{7A737DAB-A29F-49D2-BBA5-B63CE723468D}" destId="{CB891F8F-A155-4A1D-B006-46A39F278A43}" srcOrd="0" destOrd="0" presId="urn:microsoft.com/office/officeart/2005/8/layout/vList2"/>
    <dgm:cxn modelId="{11BD971C-C5BF-430E-936F-C12AF675F049}" type="presParOf" srcId="{FA182F44-C27D-4232-AED3-07F552B6C1F4}" destId="{CB891F8F-A155-4A1D-B006-46A39F278A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EFD360A-C8D7-42DD-85D7-5B3F88B2430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001"/>
        </a:p>
      </dgm:t>
    </dgm:pt>
    <dgm:pt modelId="{43516FE9-A402-49C9-A364-35BF877D4A73}">
      <dgm:prSet/>
      <dgm:spPr/>
      <dgm:t>
        <a:bodyPr/>
        <a:lstStyle/>
        <a:p>
          <a:r>
            <a:rPr lang="en-US" dirty="0"/>
            <a:t>Some Important Properties of Central Force Fields: property 3 : the </a:t>
          </a:r>
          <a:r>
            <a: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rPr>
            <a:t>angular momentum of the particle is conserved</a:t>
          </a:r>
          <a:endParaRPr lang="en-001" dirty="0"/>
        </a:p>
      </dgm:t>
    </dgm:pt>
    <dgm:pt modelId="{FBF4FEFE-2B0E-41F5-9F7A-BDD93A8D2570}" type="parTrans" cxnId="{6B85D2B3-928F-4C18-A4CA-16985BE494DD}">
      <dgm:prSet/>
      <dgm:spPr/>
      <dgm:t>
        <a:bodyPr/>
        <a:lstStyle/>
        <a:p>
          <a:endParaRPr lang="en-001"/>
        </a:p>
      </dgm:t>
    </dgm:pt>
    <dgm:pt modelId="{74D4470E-6F16-4722-B645-1D363C66FB7C}" type="sibTrans" cxnId="{6B85D2B3-928F-4C18-A4CA-16985BE494DD}">
      <dgm:prSet/>
      <dgm:spPr/>
      <dgm:t>
        <a:bodyPr/>
        <a:lstStyle/>
        <a:p>
          <a:endParaRPr lang="en-001"/>
        </a:p>
      </dgm:t>
    </dgm:pt>
    <dgm:pt modelId="{67373118-765D-4909-9481-A2C2F23F3E45}" type="pres">
      <dgm:prSet presAssocID="{0EFD360A-C8D7-42DD-85D7-5B3F88B24304}" presName="linear" presStyleCnt="0">
        <dgm:presLayoutVars>
          <dgm:animLvl val="lvl"/>
          <dgm:resizeHandles val="exact"/>
        </dgm:presLayoutVars>
      </dgm:prSet>
      <dgm:spPr/>
    </dgm:pt>
    <dgm:pt modelId="{FE6308D9-9448-488C-8449-D84964E81D91}" type="pres">
      <dgm:prSet presAssocID="{43516FE9-A402-49C9-A364-35BF877D4A7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5737C19-41FF-4F97-AD45-62C194620A09}" type="presOf" srcId="{0EFD360A-C8D7-42DD-85D7-5B3F88B24304}" destId="{67373118-765D-4909-9481-A2C2F23F3E45}" srcOrd="0" destOrd="0" presId="urn:microsoft.com/office/officeart/2005/8/layout/vList2"/>
    <dgm:cxn modelId="{67610874-A6A8-4FA9-A3E1-0225E1F7BF9E}" type="presOf" srcId="{43516FE9-A402-49C9-A364-35BF877D4A73}" destId="{FE6308D9-9448-488C-8449-D84964E81D91}" srcOrd="0" destOrd="0" presId="urn:microsoft.com/office/officeart/2005/8/layout/vList2"/>
    <dgm:cxn modelId="{6B85D2B3-928F-4C18-A4CA-16985BE494DD}" srcId="{0EFD360A-C8D7-42DD-85D7-5B3F88B24304}" destId="{43516FE9-A402-49C9-A364-35BF877D4A73}" srcOrd="0" destOrd="0" parTransId="{FBF4FEFE-2B0E-41F5-9F7A-BDD93A8D2570}" sibTransId="{74D4470E-6F16-4722-B645-1D363C66FB7C}"/>
    <dgm:cxn modelId="{A1CC0F90-2B67-4777-B90F-2070A6B1E6EC}" type="presParOf" srcId="{67373118-765D-4909-9481-A2C2F23F3E45}" destId="{FE6308D9-9448-488C-8449-D84964E81D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238965E-C3CD-483B-A4FA-95BE29201C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001"/>
        </a:p>
      </dgm:t>
    </dgm:pt>
    <dgm:pt modelId="{546B3335-85C4-4AAE-AE4C-BB69890811CE}">
      <dgm:prSet/>
      <dgm:spPr/>
      <dgm:t>
        <a:bodyPr/>
        <a:lstStyle/>
        <a:p>
          <a:r>
            <a:rPr lang="en-US" dirty="0"/>
            <a:t>Some Important Properties of Central Force Fields: property 4: the time rate of change in area is constant “law</a:t>
          </a:r>
          <a:r>
            <a:rPr lang="en-US" i="1" dirty="0"/>
            <a:t> of areas:</a:t>
          </a:r>
          <a:r>
            <a:rPr lang="en-US" b="1" dirty="0"/>
            <a:t>  Kepler's Second Law</a:t>
          </a:r>
          <a:endParaRPr lang="en-001" dirty="0"/>
        </a:p>
      </dgm:t>
    </dgm:pt>
    <dgm:pt modelId="{D59C83DF-31F7-41B8-AF93-9206D65F0561}" type="parTrans" cxnId="{D478E6BA-50F9-4A29-97FF-3F19721CAAC4}">
      <dgm:prSet/>
      <dgm:spPr/>
      <dgm:t>
        <a:bodyPr/>
        <a:lstStyle/>
        <a:p>
          <a:endParaRPr lang="en-001"/>
        </a:p>
      </dgm:t>
    </dgm:pt>
    <dgm:pt modelId="{5115BE82-7203-4443-9100-813CED8C55DF}" type="sibTrans" cxnId="{D478E6BA-50F9-4A29-97FF-3F19721CAAC4}">
      <dgm:prSet/>
      <dgm:spPr/>
      <dgm:t>
        <a:bodyPr/>
        <a:lstStyle/>
        <a:p>
          <a:endParaRPr lang="en-001"/>
        </a:p>
      </dgm:t>
    </dgm:pt>
    <dgm:pt modelId="{7DEBA4C0-232A-4FE1-AAA7-11C8A8069E5E}" type="pres">
      <dgm:prSet presAssocID="{F238965E-C3CD-483B-A4FA-95BE29201C1F}" presName="linear" presStyleCnt="0">
        <dgm:presLayoutVars>
          <dgm:animLvl val="lvl"/>
          <dgm:resizeHandles val="exact"/>
        </dgm:presLayoutVars>
      </dgm:prSet>
      <dgm:spPr/>
    </dgm:pt>
    <dgm:pt modelId="{4E3C4849-5E40-482C-9DA0-0506A39723BC}" type="pres">
      <dgm:prSet presAssocID="{546B3335-85C4-4AAE-AE4C-BB69890811C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478E6BA-50F9-4A29-97FF-3F19721CAAC4}" srcId="{F238965E-C3CD-483B-A4FA-95BE29201C1F}" destId="{546B3335-85C4-4AAE-AE4C-BB69890811CE}" srcOrd="0" destOrd="0" parTransId="{D59C83DF-31F7-41B8-AF93-9206D65F0561}" sibTransId="{5115BE82-7203-4443-9100-813CED8C55DF}"/>
    <dgm:cxn modelId="{C5AB40F8-D0BE-4502-BC85-121F47005CE9}" type="presOf" srcId="{F238965E-C3CD-483B-A4FA-95BE29201C1F}" destId="{7DEBA4C0-232A-4FE1-AAA7-11C8A8069E5E}" srcOrd="0" destOrd="0" presId="urn:microsoft.com/office/officeart/2005/8/layout/vList2"/>
    <dgm:cxn modelId="{5F183FFB-9F04-4442-9905-63C438D1014D}" type="presOf" srcId="{546B3335-85C4-4AAE-AE4C-BB69890811CE}" destId="{4E3C4849-5E40-482C-9DA0-0506A39723BC}" srcOrd="0" destOrd="0" presId="urn:microsoft.com/office/officeart/2005/8/layout/vList2"/>
    <dgm:cxn modelId="{79F7C17F-BAFB-415D-B106-A78FD835AD39}" type="presParOf" srcId="{7DEBA4C0-232A-4FE1-AAA7-11C8A8069E5E}" destId="{4E3C4849-5E40-482C-9DA0-0506A39723B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4FF1E4-EA1B-4ECC-817F-5D46175B7AE4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001"/>
        </a:p>
      </dgm:t>
    </dgm:pt>
    <dgm:pt modelId="{FB9853FE-CCEF-44A2-AA8D-FD8FF1943904}">
      <dgm:prSet/>
      <dgm:spPr/>
      <dgm:t>
        <a:bodyPr/>
        <a:lstStyle/>
        <a:p>
          <a:r>
            <a:rPr lang="en-US" b="1"/>
            <a:t>Kepler's Second Law</a:t>
          </a:r>
          <a:endParaRPr lang="en-001"/>
        </a:p>
      </dgm:t>
    </dgm:pt>
    <dgm:pt modelId="{B3E1D921-748B-4BAF-A598-EE9D1BF9DAC5}" type="parTrans" cxnId="{8D92275D-BB18-4E08-885E-F9556FEE3A22}">
      <dgm:prSet/>
      <dgm:spPr/>
      <dgm:t>
        <a:bodyPr/>
        <a:lstStyle/>
        <a:p>
          <a:endParaRPr lang="en-001"/>
        </a:p>
      </dgm:t>
    </dgm:pt>
    <dgm:pt modelId="{D1A67833-FC76-4522-9C96-EA318815AF99}" type="sibTrans" cxnId="{8D92275D-BB18-4E08-885E-F9556FEE3A22}">
      <dgm:prSet/>
      <dgm:spPr/>
      <dgm:t>
        <a:bodyPr/>
        <a:lstStyle/>
        <a:p>
          <a:endParaRPr lang="en-001"/>
        </a:p>
      </dgm:t>
    </dgm:pt>
    <dgm:pt modelId="{3AC910F9-B578-4B2A-BFCB-D66D7B63460D}" type="pres">
      <dgm:prSet presAssocID="{FB4FF1E4-EA1B-4ECC-817F-5D46175B7AE4}" presName="linear" presStyleCnt="0">
        <dgm:presLayoutVars>
          <dgm:animLvl val="lvl"/>
          <dgm:resizeHandles val="exact"/>
        </dgm:presLayoutVars>
      </dgm:prSet>
      <dgm:spPr/>
    </dgm:pt>
    <dgm:pt modelId="{2412F62F-B59A-4C5C-8963-288570777F35}" type="pres">
      <dgm:prSet presAssocID="{FB9853FE-CCEF-44A2-AA8D-FD8FF194390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4612721-889E-47AC-B096-A1A855427701}" type="presOf" srcId="{FB4FF1E4-EA1B-4ECC-817F-5D46175B7AE4}" destId="{3AC910F9-B578-4B2A-BFCB-D66D7B63460D}" srcOrd="0" destOrd="0" presId="urn:microsoft.com/office/officeart/2005/8/layout/vList2"/>
    <dgm:cxn modelId="{8D92275D-BB18-4E08-885E-F9556FEE3A22}" srcId="{FB4FF1E4-EA1B-4ECC-817F-5D46175B7AE4}" destId="{FB9853FE-CCEF-44A2-AA8D-FD8FF1943904}" srcOrd="0" destOrd="0" parTransId="{B3E1D921-748B-4BAF-A598-EE9D1BF9DAC5}" sibTransId="{D1A67833-FC76-4522-9C96-EA318815AF99}"/>
    <dgm:cxn modelId="{4839FC8E-D59A-4C15-9227-7062F8E78BCE}" type="presOf" srcId="{FB9853FE-CCEF-44A2-AA8D-FD8FF1943904}" destId="{2412F62F-B59A-4C5C-8963-288570777F35}" srcOrd="0" destOrd="0" presId="urn:microsoft.com/office/officeart/2005/8/layout/vList2"/>
    <dgm:cxn modelId="{4BDAFED6-E099-47D4-86AA-BAFDABB3B2C6}" type="presParOf" srcId="{3AC910F9-B578-4B2A-BFCB-D66D7B63460D}" destId="{2412F62F-B59A-4C5C-8963-288570777F3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8102F-494B-453F-A93A-F66F30CC7566}">
      <dsp:nvSpPr>
        <dsp:cNvPr id="0" name=""/>
        <dsp:cNvSpPr/>
      </dsp:nvSpPr>
      <dsp:spPr>
        <a:xfrm>
          <a:off x="0" y="300210"/>
          <a:ext cx="9144000" cy="10553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/>
            <a:t>Central Forces and Planetary Motion</a:t>
          </a:r>
          <a:endParaRPr lang="en-001" sz="4400" kern="1200"/>
        </a:p>
      </dsp:txBody>
      <dsp:txXfrm>
        <a:off x="51517" y="351727"/>
        <a:ext cx="9040966" cy="9523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F34B3-ABBD-48C6-9FB6-B59FF510F4BD}">
      <dsp:nvSpPr>
        <dsp:cNvPr id="0" name=""/>
        <dsp:cNvSpPr/>
      </dsp:nvSpPr>
      <dsp:spPr>
        <a:xfrm>
          <a:off x="0" y="27178"/>
          <a:ext cx="10515600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b="1" kern="1200"/>
            <a:t>Kepler's Second Law: Areal velocity</a:t>
          </a:r>
          <a:r>
            <a:rPr lang="en-US" sz="5300" kern="1200"/>
            <a:t> </a:t>
          </a:r>
          <a:endParaRPr lang="en-001" sz="5300" kern="1200"/>
        </a:p>
      </dsp:txBody>
      <dsp:txXfrm>
        <a:off x="62055" y="89233"/>
        <a:ext cx="10391490" cy="114709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DD092-A8E6-4003-9297-1FC8DDD5BDEB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b="1" kern="1200"/>
            <a:t>Kepler's Second Law</a:t>
          </a:r>
          <a:endParaRPr lang="en-001" sz="5500" kern="1200"/>
        </a:p>
      </dsp:txBody>
      <dsp:txXfrm>
        <a:off x="64397" y="67590"/>
        <a:ext cx="10386806" cy="11903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35E4C-6EDD-4357-B8AE-320A0640144A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001" sz="5500" b="1" kern="1200"/>
            <a:t>Central Forces</a:t>
          </a:r>
          <a:endParaRPr lang="en-001" sz="5500" kern="1200"/>
        </a:p>
      </dsp:txBody>
      <dsp:txXfrm>
        <a:off x="64397" y="67590"/>
        <a:ext cx="10386806" cy="11903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91116-FBC4-4280-A2A4-D58F78D0D86C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001" sz="5500" b="1" kern="1200"/>
            <a:t>Central Forces</a:t>
          </a:r>
          <a:endParaRPr lang="en-001" sz="5500" kern="1200"/>
        </a:p>
      </dsp:txBody>
      <dsp:txXfrm>
        <a:off x="64397" y="67590"/>
        <a:ext cx="10386806" cy="11903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33B38-ADBF-4832-AFEF-A44EE32CC94F}">
      <dsp:nvSpPr>
        <dsp:cNvPr id="0" name=""/>
        <dsp:cNvSpPr/>
      </dsp:nvSpPr>
      <dsp:spPr>
        <a:xfrm>
          <a:off x="0" y="195073"/>
          <a:ext cx="10515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Some Important Properties of Central Force Fields </a:t>
          </a:r>
          <a:endParaRPr lang="en-001" sz="3900" kern="1200"/>
        </a:p>
      </dsp:txBody>
      <dsp:txXfrm>
        <a:off x="45663" y="240736"/>
        <a:ext cx="10424274" cy="8440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91F8F-A155-4A1D-B006-46A39F278A43}">
      <dsp:nvSpPr>
        <dsp:cNvPr id="0" name=""/>
        <dsp:cNvSpPr/>
      </dsp:nvSpPr>
      <dsp:spPr>
        <a:xfrm>
          <a:off x="0" y="9921"/>
          <a:ext cx="10515600" cy="1305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i="0" kern="1200" baseline="0" dirty="0"/>
            <a:t>Some Important Properties of Central Force Fields: property 1 : </a:t>
          </a:r>
          <a14:m xmlns:a14="http://schemas.microsoft.com/office/drawing/2010/main">
            <m:oMath xmlns:m="http://schemas.openxmlformats.org/officeDocument/2006/math">
              <m:acc>
                <m:accPr>
                  <m:chr m:val="⃗"/>
                  <m:ctrlPr>
                    <a:rPr lang="en-001" sz="3100" i="1" kern="1200" smtClean="0">
                      <a:effectLst/>
                      <a:latin typeface="Cambria Math" panose="02040503050406030204" pitchFamily="18" charset="0"/>
                      <a:cs typeface="Times New Roman" panose="02020603050405020304" pitchFamily="18" charset="0"/>
                    </a:rPr>
                  </m:ctrlPr>
                </m:accPr>
                <m:e>
                  <m:r>
                    <a:rPr lang="en-US" sz="3100" i="1" kern="1200">
                      <a:effectLst/>
                      <a:latin typeface="Cambria Math" panose="020405030504060302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m:t>𝐹</m:t>
                  </m:r>
                </m:e>
              </m:acc>
              <m:d>
                <m:dPr>
                  <m:ctrlPr>
                    <a:rPr lang="en-001" sz="3100" i="1" kern="1200">
                      <a:effectLst/>
                      <a:latin typeface="Cambria Math" panose="02040503050406030204" pitchFamily="18" charset="0"/>
                      <a:cs typeface="Times New Roman" panose="02020603050405020304" pitchFamily="18" charset="0"/>
                    </a:rPr>
                  </m:ctrlPr>
                </m:dPr>
                <m:e>
                  <m:acc>
                    <m:accPr>
                      <m:chr m:val="⃗"/>
                      <m:ctrlPr>
                        <a:rPr lang="en-001" sz="3100" i="1" kern="120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</m:ctrlPr>
                    </m:accPr>
                    <m:e>
                      <m:r>
                        <a:rPr lang="en-US" sz="3100" i="1" kern="12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𝑟</m:t>
                      </m:r>
                    </m:e>
                  </m:acc>
                </m:e>
              </m:d>
            </m:oMath>
          </a14:m>
          <a:r>
            <a:rPr lang="en-US" sz="3100" kern="1200" dirty="0"/>
            <a:t> is conservative </a:t>
          </a:r>
          <a:endParaRPr lang="en-001" sz="3100" kern="1200" dirty="0"/>
        </a:p>
      </dsp:txBody>
      <dsp:txXfrm>
        <a:off x="63740" y="73661"/>
        <a:ext cx="10388120" cy="11782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308D9-9448-488C-8449-D84964E81D91}">
      <dsp:nvSpPr>
        <dsp:cNvPr id="0" name=""/>
        <dsp:cNvSpPr/>
      </dsp:nvSpPr>
      <dsp:spPr>
        <a:xfrm>
          <a:off x="0" y="26301"/>
          <a:ext cx="10515600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Some Important Properties of Central Force Fields: property 3 : the </a:t>
          </a:r>
          <a:r>
            <a:rPr lang="en-US" sz="32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rPr>
            <a:t>angular momentum of the particle is conserved</a:t>
          </a:r>
          <a:endParaRPr lang="en-001" sz="3200" kern="1200" dirty="0"/>
        </a:p>
      </dsp:txBody>
      <dsp:txXfrm>
        <a:off x="62141" y="88442"/>
        <a:ext cx="10391318" cy="11486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C4849-5E40-482C-9DA0-0506A39723BC}">
      <dsp:nvSpPr>
        <dsp:cNvPr id="0" name=""/>
        <dsp:cNvSpPr/>
      </dsp:nvSpPr>
      <dsp:spPr>
        <a:xfrm>
          <a:off x="0" y="125751"/>
          <a:ext cx="10515600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Some Important Properties of Central Force Fields: property 4: the time rate of change in area is constant “law</a:t>
          </a:r>
          <a:r>
            <a:rPr lang="en-US" sz="2700" i="1" kern="1200" dirty="0"/>
            <a:t> of areas:</a:t>
          </a:r>
          <a:r>
            <a:rPr lang="en-US" sz="2700" b="1" kern="1200" dirty="0"/>
            <a:t>  Kepler's Second Law</a:t>
          </a:r>
          <a:endParaRPr lang="en-001" sz="2700" kern="1200" dirty="0"/>
        </a:p>
      </dsp:txBody>
      <dsp:txXfrm>
        <a:off x="52431" y="178182"/>
        <a:ext cx="10410738" cy="9691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2F62F-B59A-4C5C-8963-288570777F35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b="1" kern="1200"/>
            <a:t>Kepler's Second Law</a:t>
          </a:r>
          <a:endParaRPr lang="en-001" sz="5500" kern="1200"/>
        </a:p>
      </dsp:txBody>
      <dsp:txXfrm>
        <a:off x="64397" y="67590"/>
        <a:ext cx="10386806" cy="11903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4A134-2D33-45F8-87FE-138EA8E3FCFB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b="1" kern="1200"/>
            <a:t>Kepler's Second Law</a:t>
          </a:r>
          <a:endParaRPr lang="en-001" sz="5500" kern="1200"/>
        </a:p>
      </dsp:txBody>
      <dsp:txXfrm>
        <a:off x="64397" y="67590"/>
        <a:ext cx="10386806" cy="1190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001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FA304-9D40-49C8-A1F6-9B6AC553477F}" type="datetimeFigureOut">
              <a:rPr lang="en-001" smtClean="0"/>
              <a:t>02/11/2023</a:t>
            </a:fld>
            <a:endParaRPr lang="en-001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001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AD767-3C2B-4DE0-B431-C1953FDA6BAE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515084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8D8FC-E20E-40CC-898C-598C76EE6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0F3DC-7AC7-4C69-8A6A-7D84A37E6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411FB-B3EF-4308-97DD-121D591AE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B29C-0D1B-425D-A5D0-57B013D1E5C0}" type="datetime8">
              <a:rPr lang="LID4096" smtClean="0"/>
              <a:t>02/11/2023 22:25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6F286-0168-4F30-974A-3B605C8F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13530-1644-4078-8075-544A28A7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77519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4DE80-CB30-4F52-A695-15E13D0F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968A2-16A1-463A-A02E-F4A40FE24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EDE48-8BDF-43D5-BA97-3F1DB4C4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A322-D30C-43E7-9584-53F6FBDD4C03}" type="datetime8">
              <a:rPr lang="LID4096" smtClean="0"/>
              <a:t>02/11/2023 22:25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DEBCC-60C9-4270-B7BC-D0704CA0B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938F4-C25D-4D87-BA1E-5DA3C20A5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84869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7EC869-B5D0-4FD0-B820-4F95AEBFE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25848-2D39-433B-B7F7-5F74F151D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26365-63DA-4494-B119-5FA391FE6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6F044-10D9-448F-8AFC-3897D4EA4CB5}" type="datetime8">
              <a:rPr lang="LID4096" smtClean="0"/>
              <a:t>02/11/2023 22:25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D40C8-D2F0-4AB0-97F2-E7B08C99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B37C6-1301-4BFB-85CF-1FB23DA01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55635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F5624-F267-4888-9AAD-A94CD45D0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EA5C4-7B32-4379-AFEF-627000E23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71A6E-3E4D-4B9D-A7FD-54FC085D8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0B16-D0EB-4E78-80DD-0DC5DCAA6045}" type="datetime8">
              <a:rPr lang="LID4096" smtClean="0"/>
              <a:t>02/11/2023 22:25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4F440-9D90-4BB7-A258-EA9397277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EE369-B0B9-4F58-8AE1-32ACE8BEE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28248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7D75F-50E1-42A5-A0EA-8CFDB0600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7D603-5119-4A22-B7AD-FFAFDED44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E5C53-77C6-478C-B0A4-D0667E2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4270F-3941-497C-8CA7-0D5B2068B722}" type="datetime8">
              <a:rPr lang="LID4096" smtClean="0"/>
              <a:t>02/11/2023 22:25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03DD7-5A78-4FEB-B576-FAF0BC270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9B4B2-E022-472D-A4C7-6056BEDD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16686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CAFE7-AAE7-4620-AB61-490DF3855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A8529-C2D4-4D3B-B5B6-0163FF8CE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7607E1-A143-42F4-903C-0FA89E1D3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28880-F6B7-4947-A2F6-040BCE293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2335-9295-4E2C-92FB-FF29C8AF473E}" type="datetime8">
              <a:rPr lang="LID4096" smtClean="0"/>
              <a:t>02/11/2023 22:25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81BF8-1D3B-45E9-8F9B-4113AD0D0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9BFD0-5570-44A0-AD91-2342E1AF7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11318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F7BFA-229A-4DEA-87C7-EBE37C90E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748AC-4864-455A-8E7C-3DD2C3F5A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A83FC-D33A-490E-B20B-AB14FFBC4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E99309-A56D-43AF-A058-E96F3A6800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639C2-7C5D-432F-918D-16E207956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9A0819-154C-403A-B350-6D27B5691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A689-ADB7-4748-8498-59EA019FDD2A}" type="datetime8">
              <a:rPr lang="LID4096" smtClean="0"/>
              <a:t>02/11/2023 22:25</a:t>
            </a:fld>
            <a:endParaRPr lang="en-001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5F3A25-FA38-4CA5-AC9A-032B1B4B1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4F1EA4-B6CD-45CE-AD55-58577951D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45582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6B3EB-073D-48A8-83A1-517A8E7E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6DB9CF-33AC-49B6-B4D0-FC5BA79C7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9EAF-616A-4AEA-8961-9D412A578850}" type="datetime8">
              <a:rPr lang="LID4096" smtClean="0"/>
              <a:t>02/11/2023 22:25</a:t>
            </a:fld>
            <a:endParaRPr lang="en-00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B3F228-69CA-4459-9119-542E089CE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BED40-5C37-4E56-B4E3-F95CBE10C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27573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C110B4-FE86-4A07-99A6-13B209F1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E0-0F0C-4E6E-922C-4E873730B8CF}" type="datetime8">
              <a:rPr lang="LID4096" smtClean="0"/>
              <a:t>02/11/2023 22:25</a:t>
            </a:fld>
            <a:endParaRPr lang="en-001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454573-1890-41FD-9B4D-D0C3DC0A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B8572-721A-48B6-8B39-4D9464AD3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74790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1D2D6-5421-4A21-8102-0F8D29A7A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50446-9224-4B0A-A0F6-9610197B8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9DD27-2183-4C2E-8FA5-132CCE044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5DAE74-C7A9-4039-BBCF-5E28E743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F494-CC89-4E7F-A757-5314280AAD10}" type="datetime8">
              <a:rPr lang="LID4096" smtClean="0"/>
              <a:t>02/11/2023 22:25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F5989-CD0A-4D0A-B669-5463E960D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0DF07-2BFD-4C73-B625-2F63FED4F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43057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D8EEE-5D23-4AD6-91A7-AC39CAAE1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31BE1-9F9E-409E-8808-A1FEBDCAF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0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163859-E68A-4BA0-97E0-424C72DCD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7D512-21FA-475F-B2DC-361032A3D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57D3-2A97-46E7-A916-FBCD348434A2}" type="datetime8">
              <a:rPr lang="LID4096" smtClean="0"/>
              <a:t>02/11/2023 22:25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B3967-3833-4D3B-BCF7-6D929CDA6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504ED-50B9-43DE-A7F9-79A94B4AA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50547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F561DD-80B2-4C8E-965E-5557F1987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BC641-8E57-490C-8B55-5A51CC2FA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54C6B-1914-4B42-8897-7A0E9FCA1A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65D80-0B03-4FBE-970E-6A2E443BE2CC}" type="datetime8">
              <a:rPr lang="LID4096" smtClean="0"/>
              <a:t>02/11/2023 22:25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5B33-DDCC-4FDB-963E-F96E726D6E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86045-D6C3-4530-832D-C0AE08D05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E6832-9D1A-4C1D-8581-1FF777C9EEB8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37933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001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9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10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0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8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1F7F4-B753-4FDA-844A-7F79BA227C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Chapter 5</a:t>
            </a:r>
            <a:br>
              <a:rPr lang="en-001" sz="36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001" sz="9600" dirty="0">
              <a:latin typeface="+mn-lt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BAA9AB9-A3EB-4ACE-86E3-60767FA213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2263662"/>
              </p:ext>
            </p:extLst>
          </p:nvPr>
        </p:nvGraphicFramePr>
        <p:xfrm>
          <a:off x="1524000" y="3602038"/>
          <a:ext cx="9144000" cy="165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47B79-4834-4A71-892C-6243F1E7C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1</a:t>
            </a:fld>
            <a:endParaRPr lang="en-001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EA0EE-B18F-BB18-807F-FB2580A6A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C4D9-557F-4DCB-8AEE-906A260EF26C}" type="datetime8">
              <a:rPr lang="LID4096" smtClean="0"/>
              <a:t>02/11/2023 22:25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374409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F7F02B9-09E7-4BB2-9B17-B9F3DB05D710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C7F848-EE6C-4FDF-8D21-3716286C64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ratio of angular momentum per mass is:</a:t>
                </a:r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limUpp>
                      <m:limUpp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li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°</m:t>
                        </m:r>
                      </m:lim>
                    </m:limUpp>
                  </m:oMath>
                </a14:m>
                <a:r>
                  <a:rPr lang="en-US" sz="2400" dirty="0"/>
                  <a:t> </a:t>
                </a: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This is a general expression for any particle moving in a central force. Including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a planet moving in gravitational field of the sun. </a:t>
                </a: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C7F848-EE6C-4FDF-8D21-3716286C64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"/>
                <a:stretch>
                  <a:fillRect l="-812" t="-2101" r="-870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08A85-4023-434A-8731-0B966E6DE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10</a:t>
            </a:fld>
            <a:endParaRPr lang="en-001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1CCE46-6C05-FFE7-8EEA-3DAD0A5DA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DB6-F4C8-42F6-AC26-B106B67CABED}" type="datetime8">
              <a:rPr lang="LID4096" smtClean="0"/>
              <a:t>02/11/2023 22:25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17822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5D2A26A-7F64-4A0B-840C-B1E1287E7439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B17E53-308E-446F-91CE-D4B6AFCB0AE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Now we calculate the </a:t>
                </a:r>
                <a:r>
                  <a:rPr lang="en-US" sz="1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areal velocity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of the particle which moving in effect of a central field. The figure below shows the triangular area swept out by the radius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; as the planet moves a vector distance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acc>
                      <m:accPr>
                        <m:chr m:val="⃗"/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along its trajectory relative to the origin of the central force. The infinite small area of this triangle is</a:t>
                </a:r>
                <a:endParaRPr lang="en-001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  <m:acc>
                      <m:accPr>
                        <m:chr m:val="⃗"/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acc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acc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  <m:acc>
                      <m:accPr>
                        <m:chr m:val="⃗"/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acc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001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magnitude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  <m:acc>
                      <m:accPr>
                        <m:chr m:val="⃗"/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is</a:t>
                </a:r>
                <a:endParaRPr lang="en-001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𝑑𝐴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acc>
                          <m:accPr>
                            <m:chr m:val="⃗"/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  <m:sSub>
                          <m:sSubPr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001" sz="1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×(</m:t>
                        </m:r>
                        <m:sSub>
                          <m:sSubPr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001" sz="1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𝑑𝑟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001" sz="1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0+</m:t>
                        </m:r>
                        <m:sSup>
                          <m:sSupPr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001" sz="1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001" sz="1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𝑑𝐴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</a:t>
                </a:r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B17E53-308E-446F-91CE-D4B6AFCB0A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"/>
                <a:stretch>
                  <a:fillRect l="-406" r="-464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C89DF1C-5944-4587-BB51-67D4EDE4BC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17366" y="2995389"/>
            <a:ext cx="2731245" cy="331651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51BD2E-6FFF-41CC-9752-E98C8CDF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11</a:t>
            </a:fld>
            <a:endParaRPr lang="en-001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13AFB0-FCBA-DC1A-1DEB-601FB8C9E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98F5-292F-4D10-B0A3-AF2FE9295ADF}" type="datetime8">
              <a:rPr lang="LID4096" smtClean="0"/>
              <a:t>02/11/2023 22:25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334355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A758B2F-7EA9-4994-987F-F701C77421DD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A4CFB110-3A1A-44F9-BF96-DA44243E3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9470C-B05E-4678-AF35-5234D9EEC1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Thus, the areal velocity, the rate at which the area swept out by the radius vector pointing to the moving particle is</a:t>
                </a:r>
                <a:endParaRPr lang="en-001" dirty="0"/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00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𝑑𝐴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acc>
                      <m:accPr>
                        <m:chr m:val="̇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By using  </a:t>
                </a:r>
                <a14:m>
                  <m:oMath xmlns:m="http://schemas.openxmlformats.org/officeDocument/2006/math">
                    <m:r>
                      <a:rPr lang="en-US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00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limUpp>
                      <m:limUppPr>
                        <m:ctrlPr>
                          <a:rPr lang="en-00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r>
                          <a:rPr lang="en-US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lim>
                        <m:r>
                          <a:rPr lang="en-US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°</m:t>
                        </m:r>
                      </m:lim>
                    </m:limUpp>
                  </m:oMath>
                </a14:m>
                <a:r>
                  <a:rPr lang="en-US" dirty="0"/>
                  <a:t>  , we find </a:t>
                </a:r>
                <a:endParaRPr lang="en-001" dirty="0"/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001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00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00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𝑐𝑜𝑛𝑠𝑡𝑎𝑛𝑡</m:t>
                    </m:r>
                  </m:oMath>
                </a14:m>
                <a:r>
                  <a:rPr lang="en-US" dirty="0">
                    <a:highlight>
                      <a:srgbClr val="FFFF00"/>
                    </a:highlight>
                  </a:rPr>
                  <a:t> </a:t>
                </a:r>
              </a:p>
              <a:p>
                <a:r>
                  <a:rPr lang="en-US" dirty="0"/>
                  <a:t>thus, the areal velocity of a particle moving in a central field is directly proportional to its angular momentum and, therefore, is also a constant of the motion, exactly as Kepler discovered for planets moving in the central gravitational field of the Sun. </a:t>
                </a:r>
                <a:endParaRPr lang="en-001" dirty="0"/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9470C-B05E-4678-AF35-5234D9EEC1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"/>
                <a:stretch>
                  <a:fillRect l="-928" t="-2801" r="-464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31C95-BF39-44F7-81AE-FFFE9B639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pPr/>
              <a:t>12</a:t>
            </a:fld>
            <a:endParaRPr lang="en-001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41A162-7473-DDF6-E121-CC40A21DF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21BC6-C997-4DE1-91A2-61151E6B5889}" type="datetime8">
              <a:rPr lang="LID4096" smtClean="0"/>
              <a:t>02/11/2023 22:25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654451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8CC9-FBE7-91B7-2ED0-6B06146FF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029"/>
            <a:ext cx="10515600" cy="1407659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H.W 5.1 </a:t>
            </a:r>
            <a:br>
              <a:rPr lang="en-US" sz="36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6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Property 2 Slide 4</a:t>
            </a:r>
            <a:br>
              <a:rPr lang="en-US" sz="1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LID4096" sz="3600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383D8-88B6-B96A-B554-D8863DDB8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Prove that if a particle moves in a central force field, then its path must be a plane curve.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LID4096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BEC21-35E1-4B06-FD7A-9A808374E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0B16-D0EB-4E78-80DD-0DC5DCAA6045}" type="datetime8">
              <a:rPr lang="LID4096" smtClean="0"/>
              <a:t>02/11/2023 22:26</a:t>
            </a:fld>
            <a:endParaRPr lang="en-00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196D39-24CF-7A6F-FD89-60E152D39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13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04105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25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6E1E9CD-FCAB-4F48-8EC5-1FA0743D9B5C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585EA2-B0D4-47F3-9DF6-3F352F3390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001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Suppose that a force acting on a particle of mass m is such that: it is always directed 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from </a:t>
                </a:r>
                <a14:m>
                  <m:oMath xmlns:m="http://schemas.openxmlformats.org/officeDocument/2006/math">
                    <m:r>
                      <a:rPr lang="en-001" sz="32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001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32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</a:rPr>
                  <a:t>toward </a:t>
                </a:r>
                <a:r>
                  <a:rPr lang="en-001" sz="32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</a:rPr>
                  <a:t>or aw</a:t>
                </a:r>
                <a:r>
                  <a:rPr lang="en-US" sz="32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</a:rPr>
                  <a:t>ay 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from a fixed </a:t>
                </a:r>
                <a:r>
                  <a:rPr lang="en-001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point </a:t>
                </a:r>
                <a:r>
                  <a:rPr lang="en-001" sz="32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</a:rPr>
                  <a:t>0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, </a:t>
                </a:r>
                <a:r>
                  <a:rPr lang="en-001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its 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magnitude </a:t>
                </a:r>
                <a:r>
                  <a:rPr lang="en-001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depends only on the distance from </a:t>
                </a:r>
                <a:r>
                  <a:rPr lang="en-001" sz="32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</a:rPr>
                  <a:t>0</a:t>
                </a:r>
                <a:r>
                  <a:rPr lang="en-001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 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en-001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hen we call the 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force </a:t>
                </a:r>
                <a:r>
                  <a:rPr lang="en-001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a central 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force</a:t>
                </a:r>
                <a:r>
                  <a:rPr lang="en-001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or central force field with </a:t>
                </a:r>
                <a14:m>
                  <m:oMath xmlns:m="http://schemas.openxmlformats.org/officeDocument/2006/math">
                    <m:r>
                      <a:rPr lang="en-001" sz="32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001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as the centre of force</a:t>
                </a:r>
                <a:endParaRPr lang="en-001" sz="4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585EA2-B0D4-47F3-9DF6-3F352F3390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"/>
                <a:stretch>
                  <a:fillRect l="-1333" t="-3081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68870-BD8D-4A01-8220-AABA1BA4C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2</a:t>
            </a:fld>
            <a:endParaRPr lang="en-001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FF9552-6CA5-4B06-8EE5-06463DB14B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5562" y="4001293"/>
            <a:ext cx="2479569" cy="224849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618FDD-BDEA-803F-00A0-62FCB5302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D864-A1F7-4580-A532-49DB688AFD3E}" type="datetime8">
              <a:rPr lang="LID4096" smtClean="0"/>
              <a:t>02/11/2023 22:25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27744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9BEE5AF-D30F-4EF5-B14F-9876C0ED4FFC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8D3446-4FD2-4780-ADB3-BFDBCA1DD8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:r>
                  <a:rPr lang="en-001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In symbols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001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001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is a central force if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and only if:</a:t>
                </a:r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acc>
                    <m:d>
                      <m:d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sSub>
                      <m:sSub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001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                     5.1</a:t>
                </a:r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The central force is one of attraction toward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or repulsion form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according as 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&lt;0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or 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&gt;0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respectively </a:t>
                </a:r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8D3446-4FD2-4780-ADB3-BFDBCA1DD8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03F1B68C-91B3-4617-A67D-BD25EC52C5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97018" y="4386304"/>
            <a:ext cx="1700931" cy="154242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B490DA-DB4F-48DD-A0C5-82B09ACF8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3</a:t>
            </a:fld>
            <a:endParaRPr lang="en-001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335F27-3627-648F-AE4A-536AC0E49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BF8F-42DF-4D31-BE4E-146190B2348F}" type="datetime8">
              <a:rPr lang="LID4096" smtClean="0"/>
              <a:t>02/11/2023 22:25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47217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8629E6B-E52E-484D-9B2A-3C961755A356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6C39DC-1F05-4B18-9EC2-E5CB945A39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0" indent="-342900" algn="just" rtl="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18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central force is conservative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that is, it can always be expressed as the negative gradient of the potential energy function. </a:t>
                </a:r>
                <a:endParaRPr lang="en-001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18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path or orbit of the particle must be a plane curve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i.e., the particle moves in a plane. This plane is often taken to be the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𝑥𝑦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plane.</a:t>
                </a:r>
                <a:endParaRPr lang="en-001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18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angular momentum of the particle is conserved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i.e., is constant.</a:t>
                </a:r>
                <a:endParaRPr lang="en-001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particle moves in such a way that the position vector or radius vector drawn from  0 to the particle </a:t>
                </a:r>
                <a:r>
                  <a:rPr lang="en-US" sz="18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sweeps out equal areas in equal times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In other words, the time rate of change in area is constant. this is sometimes called the “law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of areas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“. </a:t>
                </a:r>
                <a:endParaRPr lang="en-001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6C39DC-1F05-4B18-9EC2-E5CB945A39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"/>
                <a:stretch>
                  <a:fillRect l="-406" r="-464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90C2B-3659-4434-91F5-BA734D225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4</a:t>
            </a:fld>
            <a:endParaRPr lang="en-001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1D9DAD-A998-4F55-9A63-E611D98FC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6C5C-7166-4DEC-B7C1-3062C2ABF876}" type="datetime8">
              <a:rPr lang="LID4096" smtClean="0"/>
              <a:t>02/11/2023 22:25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57099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Diagram 4">
                <a:extLst>
                  <a:ext uri="{FF2B5EF4-FFF2-40B4-BE49-F238E27FC236}">
                    <a16:creationId xmlns:a16="http://schemas.microsoft.com/office/drawing/2014/main" id="{545D6EA6-21A9-410D-A3F2-A97876EE754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853999758"/>
                  </p:ext>
                </p:extLst>
              </p:nvPr>
            </p:nvGraphicFramePr>
            <p:xfrm>
              <a:off x="838200" y="365125"/>
              <a:ext cx="10515600" cy="13255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5" name="Diagram 4">
                <a:extLst>
                  <a:ext uri="{FF2B5EF4-FFF2-40B4-BE49-F238E27FC236}">
                    <a16:creationId xmlns:a16="http://schemas.microsoft.com/office/drawing/2014/main" id="{545D6EA6-21A9-410D-A3F2-A97876EE754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853999758"/>
                  </p:ext>
                </p:extLst>
              </p:nvPr>
            </p:nvGraphicFramePr>
            <p:xfrm>
              <a:off x="838200" y="365125"/>
              <a:ext cx="10515600" cy="13255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1868-DFCB-49B0-BF6B-528FE04DC1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In order to prove the property </a:t>
                </a:r>
                <a:r>
                  <a:rPr lang="en-US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we calculate the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001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𝑐𝑢𝑟𝑙</m:t>
                        </m:r>
                      </m:e>
                    </m:acc>
                    <m:acc>
                      <m:accPr>
                        <m:chr m:val="⃗"/>
                        <m:ctrlPr>
                          <a:rPr lang="en-001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(use equation 5.1 and refer to example 4.1):</a:t>
                </a:r>
                <a:endParaRPr lang="en-001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001" sz="32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𝛻</m:t>
                        </m:r>
                      </m:e>
                    </m:acc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001" sz="3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acc>
                    <m:d>
                      <m:dPr>
                        <m:ctrlPr>
                          <a:rPr lang="en-001" sz="3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001" sz="3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3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001" sz="3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𝑠𝑖𝑛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⁡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001" sz="3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001" sz="3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001" sz="32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001" sz="3200" b="1" i="1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𝒆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001" sz="32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001" sz="3200" b="1" i="1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𝒆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r>
                                <a:rPr lang="en-US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001" sz="32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001" sz="3200" b="1" i="1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𝒆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𝜙</m:t>
                                  </m:r>
                                </m:sub>
                              </m:sSub>
                              <m:r>
                                <a:rPr lang="en-US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𝑟𝑠𝑖𝑛</m:t>
                              </m:r>
                              <m:r>
                                <a:rPr lang="en-US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⁡</m:t>
                              </m:r>
                              <m:r>
                                <a:rPr lang="en-US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001" sz="32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𝜕</m:t>
                                  </m:r>
                                  <m:r>
                                    <a:rPr lang="en-US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001" sz="32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𝜕𝜃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001" sz="32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𝜕𝜙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en-US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en-US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3200" dirty="0"/>
                  <a:t> </a:t>
                </a:r>
              </a:p>
              <a:p>
                <a:r>
                  <a:rPr lang="en-US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Since the curl vanishes, then the </a:t>
                </a:r>
                <a:r>
                  <a:rPr lang="en-US" sz="32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</a:rPr>
                  <a:t>central force is conservative 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and the total energy of the particle moves in such force field is constant</a:t>
                </a:r>
                <a:endParaRPr lang="en-001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1868-DFCB-49B0-BF6B-528FE04DC1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11"/>
                <a:stretch>
                  <a:fillRect l="-1333" t="-1541" r="-638" b="-3081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18C1C8-E79C-4B64-92F6-D493EEA4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5</a:t>
            </a:fld>
            <a:endParaRPr lang="en-001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F7D9BD-34C2-1511-960B-B3C6530A3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71D5-E11C-4A3C-954D-58AFD2269FE8}" type="datetime8">
              <a:rPr lang="LID4096" smtClean="0"/>
              <a:t>02/11/2023 22:25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33442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FF1B408-F5C5-48F4-A76B-AF25E3B53C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6686445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0DBC4F-E0AB-444D-9685-BE3C11BC09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In order to show that the angular momentum of a particle moves in a central force is constant. property </a:t>
                </a:r>
                <a:r>
                  <a:rPr lang="en-US" sz="16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we use the definition of the angular momenta</a:t>
                </a:r>
                <a:endParaRPr lang="en-001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acc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acc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                                                                          5.3</a:t>
                </a:r>
                <a:endParaRPr lang="en-001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Where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is the linear momentum of the particle of mass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: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acc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. </a:t>
                </a:r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By differentiating both sides of equation (5.3) with respect to time:</a:t>
                </a:r>
                <a:endParaRPr lang="en-001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acc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001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001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acc>
                      </m:e>
                    </m:d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001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acc>
                      </m:num>
                      <m:den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acc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acc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f>
                      <m:fPr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001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acc>
                      </m:num>
                      <m:den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acc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acc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acc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acc>
                  </m:oMath>
                </a14:m>
                <a:endParaRPr lang="en-001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acc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acc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acc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sSub>
                      <m:sSubPr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001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d>
                    <m:sSub>
                      <m:sSubPr>
                        <m:ctrlPr>
                          <a:rPr lang="en-001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001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=0+0</m:t>
                    </m:r>
                  </m:oMath>
                </a14:m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which means: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001" sz="16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acc>
                    <m:r>
                      <a:rPr lang="en-US" sz="16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6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𝑐𝑜𝑛𝑠𝑡𝑎𝑛𝑡</m:t>
                    </m:r>
                    <m:r>
                      <a:rPr lang="en-US" sz="16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𝑣𝑒𝑐𝑡𝑜𝑟</m:t>
                    </m:r>
                  </m:oMath>
                </a14:m>
                <a:endParaRPr lang="en-001" sz="16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0DBC4F-E0AB-444D-9685-BE3C11BC09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"/>
                <a:stretch>
                  <a:fillRect l="-232" r="-290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5E4AFD-118F-4965-8E97-5E1E4BC9E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6</a:t>
            </a:fld>
            <a:endParaRPr lang="en-001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E5ADF2-647A-2E1E-C816-AAE587C7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6A3E-7EAB-460E-8A9D-A06E527680CC}" type="datetime8">
              <a:rPr lang="LID4096" smtClean="0"/>
              <a:t>02/11/2023 22:25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205287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ABA0E-21B5-40D6-B24F-019FE42DA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angular momentum: </a:t>
            </a:r>
            <a:r>
              <a:rPr lang="en-US" sz="4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Kepler's second law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E78DB2-717B-41D8-98AB-E1B5764E4E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As a consequence. the body moves on the plane,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acc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, perpendicular to the angular momentum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and containing the origin. This is obeying Kepler's second law. </a:t>
                </a:r>
                <a:endParaRPr lang="en-001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Note that, if the angular momentum is zero,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acc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∕∕</m:t>
                    </m:r>
                    <m:acc>
                      <m:accPr>
                        <m:chr m:val="⃗"/>
                        <m:ctrlPr>
                          <a:rPr lang="en-001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acc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then </a:t>
                </a: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body moves along the l</a:t>
                </a: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</a:rPr>
                  <a:t>ine joining it with the origin</a:t>
                </a:r>
                <a:endParaRPr lang="en-001" sz="24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E78DB2-717B-41D8-98AB-E1B5764E4E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r="-1681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DC17F-492D-4D72-A6FB-134B6ADA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7</a:t>
            </a:fld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DDBB9-12C7-1A47-277B-CCC433570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D632-4E5E-4EAF-8EB1-23691CBD0C0B}" type="datetime8">
              <a:rPr lang="LID4096" smtClean="0"/>
              <a:t>02/11/2023 22:25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974123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26AA07D-836A-4A52-B77A-9DF0DED0EE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0444263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AE80C-002D-4F2C-8032-9ECEED222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According to Kepler’s second law, the line joining a planet to the sun sweeps out equal areas in equal interval of time.</a:t>
            </a:r>
            <a:endParaRPr lang="en-00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Kepler's second law is nothing other than the </a:t>
            </a:r>
            <a:r>
              <a:rPr lang="en-US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angular momentum of a planet about the sun is conserved quantity.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fact. this law is equivalent to the more general result that the angular momentum of a particle moves in a central force field of a force conserved. </a:t>
            </a:r>
            <a:endParaRPr lang="en-00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00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CDC66-A932-4104-AB05-3717B9315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8</a:t>
            </a:fld>
            <a:endParaRPr lang="en-001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8DA63-6F74-5DCE-F30C-DCA3A8BB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BF80-3BE2-407A-9EDF-750914DCF4D7}" type="datetime8">
              <a:rPr lang="LID4096" smtClean="0"/>
              <a:t>02/11/2023 22:25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27169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6973D29-A92A-4E54-BD50-21A085AEC4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0958817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87D3E5-186F-4956-9D95-4A76F3159D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Let us we use </a:t>
                </a:r>
                <a:r>
                  <a:rPr lang="en-US" sz="1800" i="1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polar coordinates</a:t>
                </a:r>
                <a:r>
                  <a:rPr lang="en-US" sz="18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to describe the angular momentum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of a particle moving in a central force field. The velocity is given by:</a:t>
                </a:r>
                <a:endParaRPr lang="en-001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001" sz="1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acc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limUpp>
                      <m:limUppPr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lim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∘</m:t>
                        </m:r>
                      </m:lim>
                    </m:limUp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</m:e>
                    </m:acc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limUpp>
                      <m:limUppPr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lim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°</m:t>
                        </m:r>
                      </m:lim>
                    </m:limUpp>
                    <m:sSub>
                      <m:sSubPr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001" sz="1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acc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limUpp>
                      <m:limUppPr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lim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∘</m:t>
                        </m:r>
                      </m:lim>
                    </m:limUp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</m:e>
                    </m:acc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limUpp>
                      <m:limUppPr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lim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°</m:t>
                        </m:r>
                      </m:lim>
                    </m:limUpp>
                    <m:sSub>
                      <m:sSubPr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magnitude of angular momentum is:</a:t>
                </a:r>
                <a:endParaRPr lang="en-001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001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001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sSub>
                          <m:sSubPr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001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limUpp>
                          <m:limUppPr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lim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∘</m:t>
                            </m:r>
                          </m:lim>
                        </m:limUp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001" sz="1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sub>
                            </m:sSub>
                          </m:e>
                        </m:acc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  <m:limUpp>
                          <m:limUppPr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lim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°</m:t>
                            </m:r>
                          </m:lim>
                        </m:limUpp>
                        <m:sSub>
                          <m:sSubPr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001" sz="1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001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0+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limUpp>
                          <m:limUppPr>
                            <m:ctrlPr>
                              <a:rPr lang="en-001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lim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°</m:t>
                            </m:r>
                          </m:lim>
                        </m:limUpp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sz="1800" i="1" smtClean="0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 smtClean="0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en-001" sz="18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8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limUpp>
                      <m:limUppPr>
                        <m:ctrlPr>
                          <a:rPr lang="en-001" sz="18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18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lim>
                        <m:r>
                          <a:rPr lang="en-US" sz="1800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°</m:t>
                        </m:r>
                      </m:lim>
                    </m:limUp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</a:t>
                </a:r>
                <a:r>
                  <a:rPr lang="en-US" dirty="0"/>
                  <a:t>This is a constant quantity “ see slide 6’’</a:t>
                </a:r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87D3E5-186F-4956-9D95-4A76F3159D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"/>
                <a:stretch>
                  <a:fillRect l="-1217" t="-1261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37CA0-1572-4B02-8ED0-A5E55FFD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6832-9D1A-4C1D-8581-1FF777C9EEB8}" type="slidenum">
              <a:rPr lang="en-001" smtClean="0"/>
              <a:t>9</a:t>
            </a:fld>
            <a:endParaRPr lang="en-001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FFA42-BBBA-7EC8-1CEC-C1903BF56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0506-CFAA-49BF-A420-07EA312CD424}" type="datetime8">
              <a:rPr lang="LID4096" smtClean="0"/>
              <a:t>02/11/2023 22:25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219474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1009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Office Theme</vt:lpstr>
      <vt:lpstr>Chapter 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angular momentum: Kepler's second law.  </vt:lpstr>
      <vt:lpstr>PowerPoint Presentation</vt:lpstr>
      <vt:lpstr>PowerPoint Presentation</vt:lpstr>
      <vt:lpstr>PowerPoint Presentation</vt:lpstr>
      <vt:lpstr>PowerPoint Presentation</vt:lpstr>
      <vt:lpstr> </vt:lpstr>
      <vt:lpstr>H.W 5.1  Property 2 Slide 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</dc:title>
  <dc:creator>MOWFAQ</dc:creator>
  <cp:lastModifiedBy>mowfaq ahmed</cp:lastModifiedBy>
  <cp:revision>16</cp:revision>
  <dcterms:created xsi:type="dcterms:W3CDTF">2022-02-28T00:12:48Z</dcterms:created>
  <dcterms:modified xsi:type="dcterms:W3CDTF">2023-02-11T19:32:39Z</dcterms:modified>
</cp:coreProperties>
</file>