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001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6E9309-3CE7-46B7-B692-6826032CB780}" type="datetimeFigureOut">
              <a:rPr lang="en-001" smtClean="0"/>
              <a:t>17/11/2022</a:t>
            </a:fld>
            <a:endParaRPr lang="en-001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001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00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00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F370D-01A3-4F87-A902-BB290304E84F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751417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F233A-56BA-42B4-91CF-B6E493CFB038}" type="datetime8">
              <a:rPr lang="en-001" smtClean="0"/>
              <a:t>17/11/2022 2:57 pm</a:t>
            </a:fld>
            <a:endParaRPr lang="en-00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9F63B25E-BB1B-4FB3-8A5A-FF631B59A50B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550113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6E7E-68FF-4637-9B68-E15B091278FD}" type="datetime8">
              <a:rPr lang="en-001" smtClean="0"/>
              <a:t>17/11/2022 2:57 pm</a:t>
            </a:fld>
            <a:endParaRPr lang="en-00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9F63B25E-BB1B-4FB3-8A5A-FF631B59A50B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561993868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6E7E-68FF-4637-9B68-E15B091278FD}" type="datetime8">
              <a:rPr lang="en-001" smtClean="0"/>
              <a:t>17/11/2022 2:57 pm</a:t>
            </a:fld>
            <a:endParaRPr lang="en-00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9F63B25E-BB1B-4FB3-8A5A-FF631B59A50B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39500089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6E7E-68FF-4637-9B68-E15B091278FD}" type="datetime8">
              <a:rPr lang="en-001" smtClean="0"/>
              <a:t>17/11/2022 2:57 pm</a:t>
            </a:fld>
            <a:endParaRPr lang="en-00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F63B25E-BB1B-4FB3-8A5A-FF631B59A50B}" type="slidenum">
              <a:rPr lang="en-001" smtClean="0"/>
              <a:t>‹#›</a:t>
            </a:fld>
            <a:endParaRPr lang="en-001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236308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6E7E-68FF-4637-9B68-E15B091278FD}" type="datetime8">
              <a:rPr lang="en-001" smtClean="0"/>
              <a:t>17/11/2022 2:57 pm</a:t>
            </a:fld>
            <a:endParaRPr lang="en-00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9F63B25E-BB1B-4FB3-8A5A-FF631B59A50B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03148527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6E7E-68FF-4637-9B68-E15B091278FD}" type="datetime8">
              <a:rPr lang="en-001" smtClean="0"/>
              <a:t>17/11/2022 2:57 pm</a:t>
            </a:fld>
            <a:endParaRPr lang="en-00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B25E-BB1B-4FB3-8A5A-FF631B59A50B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44251441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6E7E-68FF-4637-9B68-E15B091278FD}" type="datetime8">
              <a:rPr lang="en-001" smtClean="0"/>
              <a:t>17/11/2022 2:57 pm</a:t>
            </a:fld>
            <a:endParaRPr lang="en-00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B25E-BB1B-4FB3-8A5A-FF631B59A50B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471071990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38790-3AFE-4C80-A0B1-A42798EDDCF9}" type="datetime8">
              <a:rPr lang="en-001" smtClean="0"/>
              <a:t>17/11/2022 2:57 pm</a:t>
            </a:fld>
            <a:endParaRPr lang="en-00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B25E-BB1B-4FB3-8A5A-FF631B59A50B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3169170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FC83316A-FDC6-4DF8-821E-F404B970AAF0}" type="datetime8">
              <a:rPr lang="en-001" smtClean="0"/>
              <a:t>17/11/2022 2:57 pm</a:t>
            </a:fld>
            <a:endParaRPr lang="en-00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00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9F63B25E-BB1B-4FB3-8A5A-FF631B59A50B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64238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BEBD8-1A75-4538-A64D-5A116A79BC37}" type="datetime8">
              <a:rPr lang="en-001" smtClean="0"/>
              <a:t>17/11/2022 2:57 pm</a:t>
            </a:fld>
            <a:endParaRPr lang="en-00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B25E-BB1B-4FB3-8A5A-FF631B59A50B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310965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D37D-B3B5-42F2-8BBA-898EC63C4BA7}" type="datetime8">
              <a:rPr lang="en-001" smtClean="0"/>
              <a:t>17/11/2022 2:57 pm</a:t>
            </a:fld>
            <a:endParaRPr lang="en-00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9F63B25E-BB1B-4FB3-8A5A-FF631B59A50B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959443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10FCB-4F46-4AC7-A3FF-72DCB8776B0D}" type="datetime8">
              <a:rPr lang="en-001" smtClean="0"/>
              <a:t>17/11/2022 2:57 pm</a:t>
            </a:fld>
            <a:endParaRPr lang="en-00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B25E-BB1B-4FB3-8A5A-FF631B59A50B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26525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F4A98-B0FB-4A77-83E5-00FBF9BBCF63}" type="datetime8">
              <a:rPr lang="en-001" smtClean="0"/>
              <a:t>17/11/2022 2:57 pm</a:t>
            </a:fld>
            <a:endParaRPr lang="en-001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B25E-BB1B-4FB3-8A5A-FF631B59A50B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4289813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37D11-7994-4926-AC6E-11CC4A747CA3}" type="datetime8">
              <a:rPr lang="en-001" smtClean="0"/>
              <a:t>17/11/2022 2:57 pm</a:t>
            </a:fld>
            <a:endParaRPr lang="en-00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B25E-BB1B-4FB3-8A5A-FF631B59A50B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670340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EBE4C-C3C5-4287-8D96-B9B4D1D30C4F}" type="datetime8">
              <a:rPr lang="en-001" smtClean="0"/>
              <a:t>17/11/2022 2:57 pm</a:t>
            </a:fld>
            <a:endParaRPr lang="en-001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B25E-BB1B-4FB3-8A5A-FF631B59A50B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916702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33E80-747C-404D-AAA9-129FCF73C46D}" type="datetime8">
              <a:rPr lang="en-001" smtClean="0"/>
              <a:t>17/11/2022 2:57 pm</a:t>
            </a:fld>
            <a:endParaRPr lang="en-00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B25E-BB1B-4FB3-8A5A-FF631B59A50B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465112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8A08-3201-4967-8863-90862E340367}" type="datetime8">
              <a:rPr lang="en-001" smtClean="0"/>
              <a:t>17/11/2022 2:57 pm</a:t>
            </a:fld>
            <a:endParaRPr lang="en-00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01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B25E-BB1B-4FB3-8A5A-FF631B59A50B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231253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16E7E-68FF-4637-9B68-E15B091278FD}" type="datetime8">
              <a:rPr lang="en-001" smtClean="0"/>
              <a:t>17/11/2022 2:57 pm</a:t>
            </a:fld>
            <a:endParaRPr lang="en-00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00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3B25E-BB1B-4FB3-8A5A-FF631B59A50B}" type="slidenum">
              <a:rPr lang="en-001" smtClean="0"/>
              <a:t>‹#›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7990577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B72B1-BBCE-4D80-A8C5-94D1221C2D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7929422" cy="1273212"/>
          </a:xfrm>
        </p:spPr>
        <p:txBody>
          <a:bodyPr>
            <a:normAutofit fontScale="90000"/>
          </a:bodyPr>
          <a:lstStyle/>
          <a:p>
            <a:r>
              <a:rPr lang="en-US" i="1" dirty="0"/>
              <a:t>Chapter Three</a:t>
            </a:r>
            <a:br>
              <a:rPr lang="en-US" i="1" dirty="0"/>
            </a:br>
            <a:r>
              <a:rPr lang="en-US" dirty="0"/>
              <a:t>Oscillations</a:t>
            </a:r>
            <a:br>
              <a:rPr lang="en-001" i="1" dirty="0"/>
            </a:br>
            <a:endParaRPr lang="en-00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416552-0C82-4BD5-B660-7A46729775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Linear Restoring Force: Harmonic Motion</a:t>
            </a:r>
            <a:endParaRPr lang="en-001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3062C8-33E9-4EEA-A19E-B452AECB5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B25E-BB1B-4FB3-8A5A-FF631B59A50B}" type="slidenum">
              <a:rPr lang="en-001" smtClean="0"/>
              <a:t>1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934073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172BC-2A85-4A66-B4BB-369472F1B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general solution for </a:t>
            </a:r>
            <a:r>
              <a:rPr lang="en-US" dirty="0" err="1"/>
              <a:t>SHM</a:t>
            </a:r>
            <a:endParaRPr lang="en-00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FE95CC-504D-40C8-9E8F-41A72D15AD2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A solution is given by:</a:t>
                </a:r>
                <a:endParaRPr lang="en-00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𝐴𝑠𝑖𝑛</m:t>
                      </m:r>
                      <m:d>
                        <m:dPr>
                          <m:ctrlPr>
                            <a:rPr lang="en-00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00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00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𝜙</m:t>
                              </m:r>
                            </m:e>
                            <m:sub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dirty="0"/>
                  <a:t>     is The angular frequency of the system </a:t>
                </a:r>
              </a:p>
              <a:p>
                <a:pPr marL="0" indent="0">
                  <a:buNone/>
                </a:pPr>
                <a:endParaRPr lang="en-001" dirty="0"/>
              </a:p>
              <a:p>
                <a:pPr marL="0" indent="0">
                  <a:buNone/>
                </a:pPr>
                <a:endParaRPr lang="en-00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FE95CC-504D-40C8-9E8F-41A72D15AD2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15" t="-2369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3DC941-985E-4204-A3F3-9E782B9D3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B25E-BB1B-4FB3-8A5A-FF631B59A50B}" type="slidenum">
              <a:rPr lang="en-001" smtClean="0"/>
              <a:t>10</a:t>
            </a:fld>
            <a:endParaRPr lang="en-001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852074-9D22-451B-96E0-E70778E833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3713" y="4010614"/>
            <a:ext cx="4553953" cy="275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263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A6CA1D0-A716-440B-8AD1-C4A02BBC8F1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SHM  Solution Features            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𝐴𝑠𝑖𝑛</m:t>
                    </m:r>
                    <m:d>
                      <m:dPr>
                        <m:ctrlPr>
                          <a:rPr lang="en-001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001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 sz="240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40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001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  <m:sub>
                            <m:r>
                              <a:rPr lang="en-US" sz="240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endParaRPr lang="en-001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0A6CA1D0-A716-440B-8AD1-C4A02BBC8F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966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351234-3ED9-4FFC-8A47-386D9EFDC3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r>
                  <a:rPr lang="en-US" dirty="0"/>
                  <a:t>The SH motion exhibits the following features.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It is characterized by a single angular frequency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. The motion repeats itself after the angular argument of the sine function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  <m: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advances by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/>
                  <a:t> or after one cycle has occurred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001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00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00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00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00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</m:e>
                              <m:sub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00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00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00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00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</m:e>
                              <m:sub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00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00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</m:e>
                              <m:sub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mr>
                        <m:mr>
                          <m:e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⇒</m:t>
                            </m:r>
                            <m:sSub>
                              <m:sSubPr>
                                <m:ctrlPr>
                                  <a:rPr lang="en-00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n-00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00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</m:e>
                                  <m:sub>
                                    <m: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den>
                            </m:f>
                          </m:e>
                        </m:mr>
                      </m:m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dirty="0"/>
                  <a:t> is called the period of the motion</a:t>
                </a:r>
              </a:p>
              <a:p>
                <a:pPr marL="0" indent="0">
                  <a:buNone/>
                </a:pPr>
                <a:endParaRPr lang="en-001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351234-3ED9-4FFC-8A47-386D9EFDC3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887" t="-2192" r="-633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185701-ABE6-4A69-AC4B-03D8EA4DD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B25E-BB1B-4FB3-8A5A-FF631B59A50B}" type="slidenum">
              <a:rPr lang="en-001" smtClean="0"/>
              <a:t>11</a:t>
            </a:fld>
            <a:endParaRPr lang="en-001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530D08-09F3-4A75-A3A4-7421572889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4991" y="753227"/>
            <a:ext cx="809221" cy="958288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F53D038-6F98-45E3-1235-8DD6AFB8EC4C}"/>
              </a:ext>
            </a:extLst>
          </p:cNvPr>
          <p:cNvCxnSpPr/>
          <p:nvPr/>
        </p:nvCxnSpPr>
        <p:spPr>
          <a:xfrm flipH="1">
            <a:off x="4463143" y="4060371"/>
            <a:ext cx="446314" cy="6422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86DCC07-FC15-3CBC-3F97-5402C28FE483}"/>
              </a:ext>
            </a:extLst>
          </p:cNvPr>
          <p:cNvCxnSpPr/>
          <p:nvPr/>
        </p:nvCxnSpPr>
        <p:spPr>
          <a:xfrm flipH="1">
            <a:off x="6357257" y="4060371"/>
            <a:ext cx="246955" cy="6422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180093-B4BB-79C6-4B4F-2E60F625092E}"/>
              </a:ext>
            </a:extLst>
          </p:cNvPr>
          <p:cNvCxnSpPr/>
          <p:nvPr/>
        </p:nvCxnSpPr>
        <p:spPr>
          <a:xfrm flipH="1">
            <a:off x="7108371" y="4060371"/>
            <a:ext cx="348343" cy="6422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384F331-E352-6251-A9D2-0DC4642042CE}"/>
              </a:ext>
            </a:extLst>
          </p:cNvPr>
          <p:cNvCxnSpPr/>
          <p:nvPr/>
        </p:nvCxnSpPr>
        <p:spPr>
          <a:xfrm flipH="1">
            <a:off x="8686800" y="4060371"/>
            <a:ext cx="370114" cy="6422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610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A8AE7-9787-42BA-9794-85AF009FB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SHM</a:t>
            </a:r>
            <a:r>
              <a:rPr lang="en-US" dirty="0"/>
              <a:t>  solution features</a:t>
            </a:r>
            <a:endParaRPr lang="en-00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66DBA54-A86D-4201-9135-FD299DEEFA6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Font typeface="+mj-lt"/>
                  <a:buAutoNum type="arabicPeriod" startAt="2"/>
                </a:pPr>
                <a:r>
                  <a:rPr lang="en-US" dirty="0"/>
                  <a:t>The motion is </a:t>
                </a:r>
                <a:r>
                  <a:rPr lang="en-US" i="1" dirty="0"/>
                  <a:t>bounded;</a:t>
                </a:r>
                <a:r>
                  <a:rPr lang="en-US" dirty="0"/>
                  <a:t> that is, it is confined within the limits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>
                        <a:latin typeface="Cambria Math" panose="02040503050406030204" pitchFamily="18" charset="0"/>
                      </a:rPr>
                      <m:t>≤ 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, the maximum displacement from equilibrium, is called the amplitude of the motion. It is independent of the angular frequency for </a:t>
                </a:r>
                <a:r>
                  <a:rPr lang="en-US" dirty="0" err="1"/>
                  <a:t>SHM</a:t>
                </a:r>
                <a:r>
                  <a:rPr lang="en-US" dirty="0"/>
                  <a:t>.</a:t>
                </a:r>
              </a:p>
              <a:p>
                <a:pPr marL="514350" indent="-514350">
                  <a:buFont typeface="+mj-lt"/>
                  <a:buAutoNum type="arabicPeriod" startAt="2"/>
                </a:pPr>
                <a:r>
                  <a:rPr lang="en-US" dirty="0"/>
                  <a:t>The phase angle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is the initial value of the angular argument of the sine function. It determines the value of the displacement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at time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. </a:t>
                </a:r>
              </a:p>
              <a:p>
                <a:pPr marL="0" indent="0">
                  <a:buNone/>
                </a:pPr>
                <a:r>
                  <a:rPr lang="en-US" dirty="0"/>
                  <a:t>For example, at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we have: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=0)=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𝐴𝑠𝑖𝑛</m:t>
                    </m:r>
                    <m:d>
                      <m:d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br>
                  <a:rPr lang="en-US" dirty="0"/>
                </a:br>
                <a:endParaRPr lang="en-00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66DBA54-A86D-4201-9135-FD299DEEFA6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15" t="-2369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F14D04-6477-42E1-86CB-4EBDCED8D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B25E-BB1B-4FB3-8A5A-FF631B59A50B}" type="slidenum">
              <a:rPr lang="en-001" smtClean="0"/>
              <a:t>12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600526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B09A1-6F7E-4FE3-93FA-669AD0491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  <a:endParaRPr lang="en-00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7E48C-2190-4638-961A-26980345E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Examples of harmonic motion HM : </a:t>
            </a:r>
          </a:p>
          <a:p>
            <a:r>
              <a:rPr lang="en-US" dirty="0"/>
              <a:t>The small oscillations of a pendulum clock, </a:t>
            </a:r>
          </a:p>
          <a:p>
            <a:r>
              <a:rPr lang="en-US" dirty="0"/>
              <a:t>A child playing on a swing,</a:t>
            </a:r>
          </a:p>
          <a:p>
            <a:r>
              <a:rPr lang="en-US" dirty="0"/>
              <a:t> The swaying of a tree in the wind,</a:t>
            </a:r>
          </a:p>
          <a:p>
            <a:r>
              <a:rPr lang="en-US" dirty="0"/>
              <a:t> The vibrations of the strings on a violin. </a:t>
            </a:r>
          </a:p>
          <a:p>
            <a:r>
              <a:rPr lang="en-US" dirty="0"/>
              <a:t>The vibrations of the atoms and molecules that make up our bodies</a:t>
            </a:r>
          </a:p>
          <a:p>
            <a:pPr marL="0" indent="0">
              <a:buNone/>
            </a:pPr>
            <a:r>
              <a:rPr lang="en-US" dirty="0"/>
              <a:t>The essential feature that all these phenomena have in common is</a:t>
            </a:r>
            <a:r>
              <a:rPr lang="en-US" b="1" i="1" dirty="0"/>
              <a:t> </a:t>
            </a:r>
            <a:r>
              <a:rPr lang="en-US" b="1" i="1" dirty="0">
                <a:solidFill>
                  <a:schemeClr val="bg1"/>
                </a:solidFill>
                <a:highlight>
                  <a:srgbClr val="FFFF00"/>
                </a:highlight>
              </a:rPr>
              <a:t>periodicity</a:t>
            </a:r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</a:rPr>
              <a:t>,</a:t>
            </a:r>
            <a:r>
              <a:rPr lang="en-US" dirty="0"/>
              <a:t> a pattern of movement or displacement that repeats itself over and over again </a:t>
            </a:r>
          </a:p>
          <a:p>
            <a:endParaRPr lang="en-00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B2241F-4CB6-46DD-9655-4164B4E39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B25E-BB1B-4FB3-8A5A-FF631B59A50B}" type="slidenum">
              <a:rPr lang="en-001" smtClean="0"/>
              <a:t>2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790065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CA8AA-8B81-40F0-9E7B-893B3155B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Horizontal displacement of a simple pendulum about equilibrium</a:t>
            </a:r>
            <a:endParaRPr lang="en-001" dirty="0"/>
          </a:p>
        </p:txBody>
      </p:sp>
      <p:pic>
        <p:nvPicPr>
          <p:cNvPr id="6" name="Content Placeholder 5" descr="Applications of SHM">
            <a:extLst>
              <a:ext uri="{FF2B5EF4-FFF2-40B4-BE49-F238E27FC236}">
                <a16:creationId xmlns:a16="http://schemas.microsoft.com/office/drawing/2014/main" id="{D587E1E9-3510-430F-A2CE-2BA53E037821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931" y="2802731"/>
            <a:ext cx="4619625" cy="266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E9AC79D-6A02-474C-8F18-6D8ED6E43497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30106" y="2640806"/>
            <a:ext cx="4029075" cy="2990850"/>
          </a:xfrm>
          <a:prstGeom prst="rect">
            <a:avLst/>
          </a:prstGeom>
          <a:noFill/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A26A5E-D9E4-406D-8CDB-19EA54A37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B25E-BB1B-4FB3-8A5A-FF631B59A50B}" type="slidenum">
              <a:rPr lang="en-001" smtClean="0"/>
              <a:t>3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362560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A0BF4-84EE-4B52-9CCD-B4155E082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SHM</a:t>
            </a:r>
            <a:r>
              <a:rPr lang="en-US" dirty="0"/>
              <a:t> essential characteristics</a:t>
            </a:r>
            <a:endParaRPr lang="en-00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8ADF6-7DED-4023-A011-A869F9B32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Simple harmonic motion exhibits two essential characteristics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It is described by a second-order, linear differential equation with constant coefficients. Thus, the </a:t>
            </a:r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</a:rPr>
              <a:t>superposition principle holds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period of the motion, or the time required for a particular configuration (not only position, but velocity as well) to repeat itself </a:t>
            </a:r>
            <a:r>
              <a:rPr lang="en-US" dirty="0">
                <a:solidFill>
                  <a:schemeClr val="bg1"/>
                </a:solidFill>
                <a:highlight>
                  <a:srgbClr val="FFFF00"/>
                </a:highlight>
              </a:rPr>
              <a:t>independent of the maximum displacement form equilibrium.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highlight>
                  <a:srgbClr val="FFFF00"/>
                </a:highlight>
              </a:rPr>
              <a:t>These features are true only if the displacements from equilibrium is very small</a:t>
            </a:r>
            <a:endParaRPr lang="en-001" dirty="0">
              <a:solidFill>
                <a:srgbClr val="002060"/>
              </a:solidFill>
              <a:highlight>
                <a:srgbClr val="FFFF00"/>
              </a:highligh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1AB076-B4E7-463A-A6D2-6BB03358B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B25E-BB1B-4FB3-8A5A-FF631B59A50B}" type="slidenum">
              <a:rPr lang="en-001" smtClean="0"/>
              <a:t>4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1282479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3A3FD-17CD-4F6B-8BE4-9E63CB84B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Restoring Force: Harmonic Motion</a:t>
            </a:r>
            <a:endParaRPr lang="en-00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F082C-FFE7-42FE-9064-C005A5D79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the simplest models of a system executing simple harmonic motion </a:t>
            </a:r>
            <a:r>
              <a:rPr lang="en-US" dirty="0" err="1"/>
              <a:t>SHM</a:t>
            </a:r>
            <a:r>
              <a:rPr lang="en-US" dirty="0"/>
              <a:t> is a mass on a frictionless surface attached to a wall by means of a spring.</a:t>
            </a:r>
          </a:p>
          <a:p>
            <a:r>
              <a:rPr lang="en-US" dirty="0"/>
              <a:t>If the mass is pushed or pulled away from this position, the spring will be either compressed or stretched. It will then exert a force on the mass, which will always attempt to restore it to its equilibrium configuration.</a:t>
            </a:r>
          </a:p>
          <a:p>
            <a:endParaRPr lang="en-US" dirty="0"/>
          </a:p>
          <a:p>
            <a:endParaRPr lang="en-00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6E2E04-EF32-4584-8EC0-1C8650121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B25E-BB1B-4FB3-8A5A-FF631B59A50B}" type="slidenum">
              <a:rPr lang="en-001" smtClean="0"/>
              <a:t>5</a:t>
            </a:fld>
            <a:endParaRPr lang="en-001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8244AA-6AE6-4198-9D03-3B7CEC9AB7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2493" y="4663849"/>
            <a:ext cx="2609314" cy="163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953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B0B76-07D0-4AD5-8B29-CE5D5D799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/>
              <a:t>SHM</a:t>
            </a:r>
            <a:r>
              <a:rPr lang="en-US" i="1" dirty="0"/>
              <a:t> :  an expression for the restoring force</a:t>
            </a:r>
            <a:endParaRPr lang="en-00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560E8E-851A-4AB3-8037-94A10265E44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algn="just"/>
                <a:r>
                  <a:rPr lang="en-US" b="1" dirty="0"/>
                  <a:t>In general, any potential energy function can be described approximately by a polynomial function of the displacement </a:t>
                </a:r>
                <a14:m>
                  <m:oMath xmlns:m="http://schemas.openxmlformats.org/officeDocument/2006/math">
                    <m:r>
                      <a:rPr lang="en-US" b="1" i="0">
                        <a:latin typeface="Cambria Math" panose="02040503050406030204" pitchFamily="18" charset="0"/>
                      </a:rPr>
                      <m:t>𝐱</m:t>
                    </m:r>
                  </m:oMath>
                </a14:m>
                <a:r>
                  <a:rPr lang="en-US" b="1" dirty="0"/>
                  <a:t> for displacements not too far from equilibrium.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𝑉</m:t>
                    </m:r>
                    <m:d>
                      <m:d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p>
                      <m:sSup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>
                        <a:latin typeface="Cambria Math" panose="02040503050406030204" pitchFamily="18" charset="0"/>
                      </a:rPr>
                      <m:t>+………+</m:t>
                    </m:r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p>
                      <m:sSup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b="1" dirty="0"/>
              </a:p>
              <a:p>
                <a:pPr algn="just"/>
                <a:r>
                  <a:rPr lang="en-US" dirty="0"/>
                  <a:t>because only </a:t>
                </a:r>
                <a:r>
                  <a:rPr lang="en-US" i="1" dirty="0"/>
                  <a:t>differences in potential energies are significant</a:t>
                </a:r>
                <a:r>
                  <a:rPr lang="en-US" dirty="0"/>
                  <a:t> for the behavior of physical systems, the constant term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001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001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b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in the above expressions may be taken to be </a:t>
                </a:r>
                <a:r>
                  <a:rPr lang="en-US" b="1" dirty="0"/>
                  <a:t>zero.</a:t>
                </a:r>
              </a:p>
              <a:p>
                <a:pPr algn="just"/>
                <a:r>
                  <a:rPr lang="en-US" dirty="0"/>
                  <a:t>We also say that the linear term (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)in the above expression must be identically zero. </a:t>
                </a:r>
                <a:r>
                  <a:rPr lang="en-US" i="1" dirty="0"/>
                  <a:t>This condition follows the fact that the first derivative of any function must vanish at minimum.</a:t>
                </a:r>
                <a:endParaRPr lang="en-US" b="1" dirty="0"/>
              </a:p>
              <a:p>
                <a:pPr algn="just"/>
                <a:endParaRPr lang="en-00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560E8E-851A-4AB3-8037-94A10265E4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8" t="-3384" r="-951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0BCE36-B244-40B9-AC61-46095A6C4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B25E-BB1B-4FB3-8A5A-FF631B59A50B}" type="slidenum">
              <a:rPr lang="en-001" smtClean="0"/>
              <a:t>6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2255113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E23F6-AD70-4C84-BD59-64E2BEDB0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an expression for the restoring force</a:t>
            </a:r>
            <a:endParaRPr lang="en-00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CE0D2E-192E-4EC1-B481-33E82D4C027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00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00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001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𝑑𝑉</m:t>
                                </m:r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𝑑𝑥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m:rPr>
                            <m:nor/>
                          </m:rPr>
                          <a:rPr lang="en-US"/>
                          <m:t>min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=0=</m:t>
                    </m:r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+2</m:t>
                    </m:r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>
                        <a:latin typeface="Cambria Math" panose="02040503050406030204" pitchFamily="18" charset="0"/>
                      </a:rPr>
                      <m:t>+……⇒</m:t>
                    </m:r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  <a:p>
                <a:r>
                  <a:rPr lang="en-US" dirty="0"/>
                  <a:t>Thus, the approximating polynomial takes the form:</a:t>
                </a:r>
                <a:endParaRPr lang="en-001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>
                        <a:latin typeface="Cambria Math" panose="02040503050406030204" pitchFamily="18" charset="0"/>
                      </a:rPr>
                      <m:t>)=</m:t>
                    </m:r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p>
                      <m:sSup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>
                        <a:latin typeface="Cambria Math" panose="02040503050406030204" pitchFamily="18" charset="0"/>
                      </a:rPr>
                      <m:t>+………+</m:t>
                    </m:r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sSup>
                      <m:sSup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The potential energy function for the system of spring and mass must exhibit similar behavior of </a:t>
                </a:r>
                <a:r>
                  <a:rPr lang="en-US" dirty="0">
                    <a:solidFill>
                      <a:srgbClr val="FF0000"/>
                    </a:solidFill>
                    <a:highlight>
                      <a:srgbClr val="FFFF00"/>
                    </a:highlight>
                  </a:rPr>
                  <a:t>Morse function  </a:t>
                </a:r>
                <a:r>
                  <a:rPr lang="en-US" dirty="0"/>
                  <a:t>near the equilibrium position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dirty="0"/>
                  <a:t> dominated by a purely quadratic term.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>
                        <a:latin typeface="Cambria Math" panose="02040503050406030204" pitchFamily="18" charset="0"/>
                      </a:rPr>
                      <m:t>)≈</m:t>
                    </m:r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001" dirty="0"/>
              </a:p>
              <a:p>
                <a:endParaRPr lang="en-00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CE0D2E-192E-4EC1-B481-33E82D4C027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8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0ED9AB-A078-408E-B2B0-1768040EF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B25E-BB1B-4FB3-8A5A-FF631B59A50B}" type="slidenum">
              <a:rPr lang="en-001" smtClean="0"/>
              <a:t>7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17987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57E07-4450-4D4F-89D3-61A1486E4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an expression for the restoring force</a:t>
            </a:r>
            <a:endParaRPr lang="en-00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B5F45B4-24C2-4F92-A933-D46BF726837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The springs restoring force is thus given by the familiar Hooke's law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𝑑𝑉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>
                        <a:latin typeface="Cambria Math" panose="02040503050406030204" pitchFamily="18" charset="0"/>
                      </a:rPr>
                      <m:t>2</m:t>
                    </m:r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𝑘𝑥</m:t>
                    </m:r>
                  </m:oMath>
                </a14:m>
                <a:endParaRPr lang="en-US" dirty="0"/>
              </a:p>
              <a:p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=2</m:t>
                    </m:r>
                    <m:sSub>
                      <m:sSub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is the spring’s constant. </a:t>
                </a:r>
              </a:p>
              <a:p>
                <a:r>
                  <a:rPr lang="en-US" dirty="0"/>
                  <a:t>In fact, this is how we define small displacements from equilibrium, that is, those for which Hooke's law is valid or the restoring force is linear.</a:t>
                </a:r>
              </a:p>
              <a:p>
                <a:r>
                  <a:rPr lang="en-US" dirty="0"/>
                  <a:t>That the derived force must be a restoring one is a consequence of the fact that the derivative of the potential energy function must be negative for positive displacements from equilibrium and vice versa for negative ones.</a:t>
                </a:r>
                <a:br>
                  <a:rPr lang="en-US" dirty="0"/>
                </a:br>
                <a:endParaRPr lang="en-00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B5F45B4-24C2-4F92-A933-D46BF726837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61" t="-3046" r="-1205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D1C011-5ABD-4BBE-A7B2-389DEBC01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B25E-BB1B-4FB3-8A5A-FF631B59A50B}" type="slidenum">
              <a:rPr lang="en-001" smtClean="0"/>
              <a:t>8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3766297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60914-12CB-4B5A-AB35-DB74FFFB3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Differential Equation of </a:t>
            </a:r>
            <a:r>
              <a:rPr lang="en-US" dirty="0" err="1"/>
              <a:t>SHM</a:t>
            </a:r>
            <a:endParaRPr lang="en-00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2FEC342-5857-4EB9-BA61-A975586D8D3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Newton's second law of motion for the mass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𝑚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𝑑𝑣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𝑘𝑥</m:t>
                    </m:r>
                    <m:r>
                      <a:rPr lang="en-US" sz="3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  <m:r>
                      <a:rPr lang="en-US" sz="3600" i="1" smtClean="0">
                        <a:latin typeface="Cambria Math" panose="02040503050406030204" pitchFamily="18" charset="0"/>
                      </a:rPr>
                      <m:t>𝑚</m:t>
                    </m:r>
                    <m:acc>
                      <m:accPr>
                        <m:chr m:val="¨"/>
                        <m:ctrlPr>
                          <a:rPr lang="en-001" sz="3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3600" i="1" smtClean="0">
                        <a:latin typeface="Cambria Math" panose="02040503050406030204" pitchFamily="18" charset="0"/>
                      </a:rPr>
                      <m:t>𝑘𝑥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  <m:acc>
                      <m:accPr>
                        <m:chr m:val="¨"/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𝑘𝑥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¨"/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  <m:r>
                      <a:rPr lang="en-US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00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i="1" dirty="0"/>
                  <a:t>It is a second-order, linear differential equation with constant coefficients. </a:t>
                </a:r>
                <a:r>
                  <a:rPr lang="en-US" dirty="0"/>
                  <a:t>The principle of superposition holds for its solutions.</a:t>
                </a:r>
              </a:p>
              <a:p>
                <a:pPr marL="0" indent="0">
                  <a:buNone/>
                </a:pPr>
                <a:r>
                  <a:rPr lang="en-US" dirty="0"/>
                  <a:t> In fact, sines and cosines are the real solutions  other functions, </a:t>
                </a:r>
                <a:r>
                  <a:rPr lang="en-US" i="1" dirty="0"/>
                  <a:t>imaginary exponentials, are actually equivalent to sines and cosines and are easier to use in</a:t>
                </a:r>
                <a:r>
                  <a:rPr lang="en-US" dirty="0"/>
                  <a:t> </a:t>
                </a:r>
                <a:r>
                  <a:rPr lang="en-US" i="1" dirty="0"/>
                  <a:t>describing the more complicated systems</a:t>
                </a:r>
                <a:endParaRPr lang="en-001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00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2FEC342-5857-4EB9-BA61-A975586D8D3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15" t="-3384" r="-1712"/>
                </a:stretch>
              </a:blipFill>
            </p:spPr>
            <p:txBody>
              <a:bodyPr/>
              <a:lstStyle/>
              <a:p>
                <a:r>
                  <a:rPr lang="en-001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ED2C9E-46C1-44D8-B73F-22834406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3B25E-BB1B-4FB3-8A5A-FF631B59A50B}" type="slidenum">
              <a:rPr lang="en-001" smtClean="0"/>
              <a:t>9</a:t>
            </a:fld>
            <a:endParaRPr lang="en-001"/>
          </a:p>
        </p:txBody>
      </p:sp>
    </p:spTree>
    <p:extLst>
      <p:ext uri="{BB962C8B-B14F-4D97-AF65-F5344CB8AC3E}">
        <p14:creationId xmlns:p14="http://schemas.microsoft.com/office/powerpoint/2010/main" val="403140927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114</TotalTime>
  <Words>855</Words>
  <Application>Microsoft Office PowerPoint</Application>
  <PresentationFormat>Widescreen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 Math</vt:lpstr>
      <vt:lpstr>Times New Roman</vt:lpstr>
      <vt:lpstr>Trebuchet MS</vt:lpstr>
      <vt:lpstr>Berlin</vt:lpstr>
      <vt:lpstr>Chapter Three Oscillations </vt:lpstr>
      <vt:lpstr>Introduction</vt:lpstr>
      <vt:lpstr>Horizontal displacement of a simple pendulum about equilibrium</vt:lpstr>
      <vt:lpstr>SHM essential characteristics</vt:lpstr>
      <vt:lpstr>Linear Restoring Force: Harmonic Motion</vt:lpstr>
      <vt:lpstr>SHM :  an expression for the restoring force</vt:lpstr>
      <vt:lpstr>an expression for the restoring force</vt:lpstr>
      <vt:lpstr>an expression for the restoring force</vt:lpstr>
      <vt:lpstr>The Differential Equation of SHM</vt:lpstr>
      <vt:lpstr>The general solution for SHM</vt:lpstr>
      <vt:lpstr>SHM  Solution Features              x=Asin(ω_0 t+ϕ_0 )</vt:lpstr>
      <vt:lpstr>SHM  solution features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Three Oscillations </dc:title>
  <dc:creator>MOWFAQ</dc:creator>
  <cp:lastModifiedBy>mowfaq ahmed</cp:lastModifiedBy>
  <cp:revision>12</cp:revision>
  <dcterms:created xsi:type="dcterms:W3CDTF">2021-11-21T19:05:34Z</dcterms:created>
  <dcterms:modified xsi:type="dcterms:W3CDTF">2022-11-17T12:08:15Z</dcterms:modified>
</cp:coreProperties>
</file>