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001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02F8B-07BA-4BD1-AD07-9D7D01A51780}" type="datetimeFigureOut">
              <a:rPr lang="en-001" smtClean="0"/>
              <a:t>26/11/2022</a:t>
            </a:fld>
            <a:endParaRPr lang="en-001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001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00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60F14-E752-4AC6-9A75-CD9DF169541B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821577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6D1A-03B0-45F1-9776-FB451568C6D8}" type="datetime8">
              <a:rPr lang="en-001" smtClean="0"/>
              <a:t>26/11/2022 9:11 pm</a:t>
            </a:fld>
            <a:endParaRPr lang="en-00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75604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35EE-8941-4AF5-9032-A41639DDAB32}" type="datetime8">
              <a:rPr lang="en-001" smtClean="0"/>
              <a:t>26/11/2022 9:11 pm</a:t>
            </a:fld>
            <a:endParaRPr lang="en-00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1670555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35EE-8941-4AF5-9032-A41639DDAB32}" type="datetime8">
              <a:rPr lang="en-001" smtClean="0"/>
              <a:t>26/11/2022 9:11 pm</a:t>
            </a:fld>
            <a:endParaRPr lang="en-00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‹#›</a:t>
            </a:fld>
            <a:endParaRPr lang="en-001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482559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35EE-8941-4AF5-9032-A41639DDAB32}" type="datetime8">
              <a:rPr lang="en-001" smtClean="0"/>
              <a:t>26/11/2022 9:11 pm</a:t>
            </a:fld>
            <a:endParaRPr lang="en-00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70319502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35EE-8941-4AF5-9032-A41639DDAB32}" type="datetime8">
              <a:rPr lang="en-001" smtClean="0"/>
              <a:t>26/11/2022 9:11 pm</a:t>
            </a:fld>
            <a:endParaRPr lang="en-00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‹#›</a:t>
            </a:fld>
            <a:endParaRPr lang="en-001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528187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35EE-8941-4AF5-9032-A41639DDAB32}" type="datetime8">
              <a:rPr lang="en-001" smtClean="0"/>
              <a:t>26/11/2022 9:11 pm</a:t>
            </a:fld>
            <a:endParaRPr lang="en-00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61906233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7405-4D3C-48E9-A754-5DAB992A4589}" type="datetime8">
              <a:rPr lang="en-001" smtClean="0"/>
              <a:t>26/11/2022 9:11 pm</a:t>
            </a:fld>
            <a:endParaRPr lang="en-00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742768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7796-A2E7-40FE-A8C6-614A4DDF23B5}" type="datetime8">
              <a:rPr lang="en-001" smtClean="0"/>
              <a:t>26/11/2022 9:11 pm</a:t>
            </a:fld>
            <a:endParaRPr lang="en-00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1043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9BD0-D0A5-4B1E-94AC-AEDEF02E867E}" type="datetime8">
              <a:rPr lang="en-001" smtClean="0"/>
              <a:t>26/11/2022 9:11 pm</a:t>
            </a:fld>
            <a:endParaRPr lang="en-00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95525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9F02B-24EA-42B0-B640-736FAE2D1918}" type="datetime8">
              <a:rPr lang="en-001" smtClean="0"/>
              <a:t>26/11/2022 9:11 pm</a:t>
            </a:fld>
            <a:endParaRPr lang="en-00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77284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E198-A3FA-4C2C-9F70-10B932C2980C}" type="datetime8">
              <a:rPr lang="en-001" smtClean="0"/>
              <a:t>26/11/2022 9:11 pm</a:t>
            </a:fld>
            <a:endParaRPr lang="en-00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86374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E855-A6EE-497B-8924-ADD53FBBA17A}" type="datetime8">
              <a:rPr lang="en-001" smtClean="0"/>
              <a:t>26/11/2022 9:11 pm</a:t>
            </a:fld>
            <a:endParaRPr lang="en-00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401744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8A7D-3ED6-4A10-9DFC-5A2F5B0C7530}" type="datetime8">
              <a:rPr lang="en-001" smtClean="0"/>
              <a:t>26/11/2022 9:11 pm</a:t>
            </a:fld>
            <a:endParaRPr lang="en-00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822197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AEC-4970-4264-A688-EA0D118EA3FA}" type="datetime8">
              <a:rPr lang="en-001" smtClean="0"/>
              <a:t>26/11/2022 9:11 pm</a:t>
            </a:fld>
            <a:endParaRPr lang="en-00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459303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27D7-B455-4D4E-882A-915821E78782}" type="datetime8">
              <a:rPr lang="en-001" smtClean="0"/>
              <a:t>26/11/2022 9:11 pm</a:t>
            </a:fld>
            <a:endParaRPr lang="en-00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75657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‹#›</a:t>
            </a:fld>
            <a:endParaRPr lang="en-00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F17C-CD46-413B-BB98-037BF6F964DB}" type="datetime8">
              <a:rPr lang="en-001" smtClean="0"/>
              <a:t>26/11/2022 9:11 pm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4197964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A35EE-8941-4AF5-9032-A41639DDAB32}" type="datetime8">
              <a:rPr lang="en-001" smtClean="0"/>
              <a:t>26/11/2022 9:11 pm</a:t>
            </a:fld>
            <a:endParaRPr lang="en-00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00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587907E-4523-4292-B22F-F1ED91D3735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64164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960CB-971E-4335-B841-97464B0C25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Harmonic Oscillator</a:t>
            </a:r>
            <a:endParaRPr lang="en-00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409FF3-37D9-43DE-B500-64EAB7B95B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Examples </a:t>
            </a:r>
          </a:p>
          <a:p>
            <a:pPr algn="ctr"/>
            <a:r>
              <a:rPr lang="en-US" dirty="0"/>
              <a:t>Effect of a Constant External Force on a Harmonic Oscillator</a:t>
            </a:r>
            <a:endParaRPr lang="en-00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16116B-3D4C-42DC-80E8-686F65D7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1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503985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3E3A9E0-3AE9-4188-A168-BF57D65347D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Solution(b</a:t>
                </a:r>
                <a:r>
                  <a:rPr lang="en-US" dirty="0">
                    <a:solidFill>
                      <a:srgbClr val="00B0F0"/>
                    </a:solidFill>
                  </a:rPr>
                  <a:t>)</a:t>
                </a:r>
                <a:r>
                  <a:rPr lang="en-US" dirty="0">
                    <a:solidFill>
                      <a:schemeClr val="tx1"/>
                    </a:solidFill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func>
                      <m:funcPr>
                        <m:ctrlPr>
                          <a:rPr lang="en-001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sSub>
                          <m:sSubPr>
                            <m:ctrlPr>
                              <a:rPr lang="en-001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sz="2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US" sz="22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func>
                      <m:funcPr>
                        <m:ctrlPr>
                          <a:rPr lang="en-001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sSub>
                          <m:sSubPr>
                            <m:ctrlPr>
                              <a:rPr lang="en-001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sz="2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 ,</a:t>
                </a:r>
                <a:r>
                  <a:rPr lang="en-001" sz="2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2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</a:rPr>
                  <a:t>, </a:t>
                </a:r>
                <a:br>
                  <a:rPr lang="en-US" sz="280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:r>
                  <a:rPr lang="en-US" sz="280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=20 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 </a:t>
                </a:r>
                <a:endParaRPr lang="en-001" sz="20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3E3A9E0-3AE9-4188-A168-BF57D65347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128" t="-6452" r="-213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8B085E-999A-47FC-9DB2-DB2C9D0763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(b) The general solution is given by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𝐴𝑐𝑜𝑠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𝐵𝑠𝑖𝑛</m:t>
                    </m:r>
                    <m:r>
                      <a:rPr lang="en-US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      ……….. (2) </a:t>
                </a:r>
              </a:p>
              <a:p>
                <a:r>
                  <a:rPr lang="en-US" dirty="0"/>
                  <a:t>Using the initial conditions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=20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 then </a:t>
                </a:r>
                <a:endParaRPr lang="en-001" dirty="0"/>
              </a:p>
              <a:p>
                <a14:m>
                  <m:oMath xmlns:m="http://schemas.openxmlformats.org/officeDocument/2006/math">
                    <m:r>
                      <a:rPr lang="en-US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func>
                      <m:func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2×0</m:t>
                            </m:r>
                          </m:e>
                        </m:d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func>
                      <m:func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2×0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acc>
                      <m:accPr>
                        <m:chr m:val="˙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=0</m:t>
                    </m:r>
                    <m:box>
                      <m:box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box>
                  </m:oMath>
                </a14:m>
                <a:r>
                  <a:rPr lang="en-US" dirty="0"/>
                  <a:t> 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, first we calculate  </a:t>
                </a:r>
                <a14:m>
                  <m:oMath xmlns:m="http://schemas.openxmlformats.org/officeDocument/2006/math">
                    <m:acc>
                      <m:accPr>
                        <m:chr m:val="˙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  from (2)  where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:endParaRPr lang="en-001" dirty="0"/>
              </a:p>
              <a:p>
                <a14:m>
                  <m:oMath xmlns:m="http://schemas.openxmlformats.org/officeDocument/2006/math">
                    <m:acc>
                      <m:accPr>
                        <m:chr m:val="˙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001" dirty="0"/>
              </a:p>
              <a:p>
                <a14:m>
                  <m:oMath xmlns:m="http://schemas.openxmlformats.org/officeDocument/2006/math">
                    <m:acc>
                      <m:accPr>
                        <m:chr m:val="˙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>
                        <a:latin typeface="Cambria Math" panose="02040503050406030204" pitchFamily="18" charset="0"/>
                      </a:rPr>
                      <m:t>40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)</a:t>
                </a:r>
                <a:endParaRPr lang="en-001" dirty="0"/>
              </a:p>
              <a:p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0=0+2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001" dirty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⇛</m:t>
                    </m:r>
                    <m:r>
                      <a:rPr lang="en-US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=20 </m:t>
                    </m:r>
                    <m:r>
                      <a:rPr lang="en-US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2</m:t>
                    </m:r>
                    <m:r>
                      <a:rPr lang="en-US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      “  using equation (2) “</a:t>
                </a:r>
                <a:endParaRPr lang="en-00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8B085E-999A-47FC-9DB2-DB2C9D0763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7E9758A-2F79-4C30-B5BE-044E6B3F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10</a:t>
            </a:fld>
            <a:endParaRPr lang="en-001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EEFEB7-98A0-4D50-8F18-9D4AA16D19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50" y="609600"/>
            <a:ext cx="800141" cy="81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59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692D25F-B277-428D-9206-FA17354C723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  solution  (c) </a:t>
                </a:r>
                <a:r>
                  <a:rPr lang="en-US" dirty="0">
                    <a:latin typeface="Arial Rounded MT Bold" panose="020F0704030504030204" pitchFamily="34" charset="0"/>
                  </a:rPr>
                  <a:t>&amp;</a:t>
                </a:r>
                <a:r>
                  <a:rPr lang="en-US" dirty="0"/>
                  <a:t> (d</a:t>
                </a:r>
                <a:r>
                  <a:rPr lang="en-US" sz="2800" dirty="0">
                    <a:solidFill>
                      <a:schemeClr val="tx1"/>
                    </a:solidFill>
                  </a:rPr>
                  <a:t>)     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=20 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2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endParaRPr lang="en-001" sz="28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692D25F-B277-428D-9206-FA17354C72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6912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C713F6-8675-48FD-8944-02CC74DDEF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1930401"/>
                <a:ext cx="8596668" cy="4110962"/>
              </a:xfrm>
            </p:spPr>
            <p:txBody>
              <a:bodyPr/>
              <a:lstStyle/>
              <a:p>
                <a:r>
                  <a:rPr lang="en-US" dirty="0"/>
                  <a:t>(c) The velocity is</a:t>
                </a:r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>
                        <a:latin typeface="Cambria Math" panose="02040503050406030204" pitchFamily="18" charset="0"/>
                      </a:rPr>
                      <m:t>40</m:t>
                    </m:r>
                    <m:acc>
                      <m:accPr>
                        <m:chr m:val="⃗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box>
                      <m:box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box>
                  </m:oMath>
                </a14:m>
                <a:endParaRPr lang="en-US" dirty="0"/>
              </a:p>
              <a:p>
                <a:r>
                  <a:rPr lang="en-US" dirty="0"/>
                  <a:t> the speed is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=40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br>
                  <a:rPr lang="en-US" dirty="0"/>
                </a:br>
                <a:r>
                  <a:rPr lang="en-US" dirty="0"/>
                  <a:t>(d) The amplitude is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20</m:t>
                            </m:r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US" dirty="0"/>
                  <a:t> </a:t>
                </a:r>
                <a:br>
                  <a:rPr lang="en-US" dirty="0"/>
                </a:br>
                <a:r>
                  <a:rPr lang="en-US" dirty="0"/>
                  <a:t>The period: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box>
                      <m:box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box>
                  </m:oMath>
                </a14:m>
                <a:r>
                  <a:rPr lang="en-US" dirty="0"/>
                  <a:t> and </a:t>
                </a:r>
              </a:p>
              <a:p>
                <a:pPr marL="0" indent="0">
                  <a:buNone/>
                </a:pPr>
                <a:r>
                  <a:rPr lang="en-US" dirty="0"/>
                  <a:t>the frequency: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endParaRPr lang="en-001" dirty="0"/>
              </a:p>
              <a:p>
                <a:endParaRPr lang="en-00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C713F6-8675-48FD-8944-02CC74DDEF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930401"/>
                <a:ext cx="8596668" cy="4110962"/>
              </a:xfrm>
              <a:blipFill>
                <a:blip r:embed="rId3"/>
                <a:stretch>
                  <a:fillRect l="-567" t="-1039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7A540-3D19-4EAE-95CB-6499D7B53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11</a:t>
            </a:fld>
            <a:endParaRPr lang="en-001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FBF26E-A929-4ED1-AD5B-CA7F47651A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007" y="609600"/>
            <a:ext cx="800141" cy="81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88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CD40795-F743-4CA6-BC4F-687947952F5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609599"/>
                <a:ext cx="8596668" cy="1550989"/>
              </a:xfrm>
            </p:spPr>
            <p:txBody>
              <a:bodyPr>
                <a:normAutofit fontScale="90000"/>
              </a:bodyPr>
              <a:lstStyle/>
              <a:p>
                <a:r>
                  <a:rPr lang="en-001" sz="3600" dirty="0"/>
                  <a:t> </a:t>
                </a:r>
                <a:r>
                  <a:rPr lang="en-US" sz="3600" b="1" i="1" dirty="0"/>
                  <a:t>Example 3.1</a:t>
                </a:r>
                <a:r>
                  <a:rPr lang="en-US" sz="3600" dirty="0"/>
                  <a:t>: Show that the solution of simple harmonic motion is given by equation </a:t>
                </a:r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360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001" sz="3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001" sz="36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sz="360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3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360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001" sz="360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360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001" sz="36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CD40795-F743-4CA6-BC4F-687947952F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609599"/>
                <a:ext cx="8596668" cy="1550989"/>
              </a:xfrm>
              <a:blipFill>
                <a:blip r:embed="rId2"/>
                <a:stretch>
                  <a:fillRect l="-1773" t="-5118" r="-355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BF5779-647F-4612-9E7C-A380ECFC98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acc>
                      <m:accPr>
                        <m:chr m:val="¨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          is the differential eq. of </a:t>
                </a:r>
                <a:r>
                  <a:rPr lang="en-US" dirty="0" err="1"/>
                  <a:t>SHM</a:t>
                </a:r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¨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   ----------(1)        after divided the above equation 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where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en-001" dirty="0"/>
              </a:p>
              <a:p>
                <a:r>
                  <a:rPr lang="en-US" dirty="0"/>
                  <a:t>  Let </a:t>
                </a:r>
                <a14:m>
                  <m:oMath xmlns:m="http://schemas.openxmlformats.org/officeDocument/2006/math">
                    <m:r>
                      <a:rPr lang="en-US" i="1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00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𝑞𝑡</m:t>
                        </m:r>
                      </m:sup>
                    </m:sSup>
                    <m:r>
                      <a:rPr lang="en-US" i="1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-------     (2)    be the solution of equation (1) then </a:t>
                </a:r>
              </a:p>
              <a:p>
                <a14:m>
                  <m:oMath xmlns:m="http://schemas.openxmlformats.org/officeDocument/2006/math">
                    <m:limUpp>
                      <m:limUp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lim>
                        <m:r>
                          <a:rPr lang="en-US">
                            <a:latin typeface="Cambria Math" panose="02040503050406030204" pitchFamily="18" charset="0"/>
                          </a:rPr>
                          <m:t>°°</m:t>
                        </m:r>
                      </m:lim>
                    </m:limUpp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𝑞𝑡</m:t>
                        </m:r>
                      </m:sup>
                    </m:sSup>
                  </m:oMath>
                </a14:m>
                <a:r>
                  <a:rPr lang="en-US" dirty="0"/>
                  <a:t>   ----------------------- (3)</a:t>
                </a:r>
              </a:p>
              <a:p>
                <a:r>
                  <a:rPr lang="en-US" dirty="0"/>
                  <a:t>By substituting </a:t>
                </a:r>
                <a:r>
                  <a:rPr lang="en-US" dirty="0" err="1"/>
                  <a:t>EQs</a:t>
                </a:r>
                <a:r>
                  <a:rPr lang="en-US" dirty="0"/>
                  <a:t>(2) and (3)  in EQ.(1)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𝑞𝑡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     ------------------(4)</a:t>
                </a:r>
                <a:endParaRPr lang="en-001" dirty="0"/>
              </a:p>
              <a:p>
                <a:pPr marL="0" indent="0">
                  <a:buNone/>
                </a:pPr>
                <a:r>
                  <a:rPr lang="en-001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⟹</m:t>
                    </m:r>
                    <m:d>
                      <m:d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001" dirty="0"/>
              </a:p>
              <a:p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BF5779-647F-4612-9E7C-A380ECFC98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A222BA-10F0-4876-87A0-2FAD6390A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2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96450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3A83D-3F4C-4FA1-B9FD-FEB4F9CC1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Example 3.1</a:t>
            </a:r>
            <a:endParaRPr lang="en-00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17BF72-F2E2-4C61-ABDF-A791797B53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noFill/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⟹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rad>
                    <m:r>
                      <a:rPr lang="en-US">
                        <a:latin typeface="Cambria Math" panose="02040503050406030204" pitchFamily="18" charset="0"/>
                      </a:rPr>
                      <m:t>=±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rad>
                  </m:oMath>
                </a14:m>
                <a:endParaRPr lang="en-001" dirty="0"/>
              </a:p>
              <a:p>
                <a:r>
                  <a:rPr lang="en-US" dirty="0"/>
                  <a:t>We have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𝑞𝑡</m:t>
                        </m:r>
                      </m:sup>
                    </m:sSup>
                  </m:oMath>
                </a14:m>
                <a:r>
                  <a:rPr lang="en-US" dirty="0"/>
                  <a:t> , and the differential EQ. of SHM </a:t>
                </a:r>
                <a:r>
                  <a:rPr lang="en-US"/>
                  <a:t>, Eq.(1), </a:t>
                </a:r>
                <a:r>
                  <a:rPr lang="en-US" dirty="0"/>
                  <a:t>is second order hence we get two roots hence the general solution is   </a:t>
                </a:r>
                <a:endParaRPr lang="en-001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  --------( 5)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are constants</a:t>
                </a:r>
              </a:p>
              <a:p>
                <a:r>
                  <a:rPr lang="en-US" sz="2400" dirty="0"/>
                  <a:t>Using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001" sz="24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001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sz="240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001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sSub>
                          <m:sSubPr>
                            <m:ctrlPr>
                              <a:rPr lang="en-001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sz="240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001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001" sz="24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sz="240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2400" dirty="0"/>
                  <a:t>   and</a:t>
                </a:r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001" sz="24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001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sz="240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001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sSub>
                          <m:sSubPr>
                            <m:ctrlPr>
                              <a:rPr lang="en-001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sz="240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001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001" sz="24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sz="240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dirty="0"/>
                  <a:t>      in eq.(5)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func>
                      <m:func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func>
                      <m:func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r>
                  <a:rPr lang="en-US" dirty="0"/>
                  <a:t>          ------- (6)</a:t>
                </a:r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17BF72-F2E2-4C61-ABDF-A791797B53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26E303-F455-4E77-9C91-95E633A8F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3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45324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D83CF0D-1CA9-4784-8916-45557C65A8A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000" dirty="0"/>
                  <a:t>          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001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001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001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func>
                      <m:funcPr>
                        <m:ctrlPr>
                          <a:rPr lang="en-001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sSub>
                          <m:sSubPr>
                            <m:ctrlPr>
                              <a:rPr lang="en-001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US" sz="200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001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001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001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func>
                      <m:funcPr>
                        <m:ctrlPr>
                          <a:rPr lang="en-001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n-001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r>
                  <a:rPr lang="en-US" sz="1800" dirty="0"/>
                  <a:t>      --------------- (6) </a:t>
                </a:r>
                <a:endParaRPr lang="en-001" sz="18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D83CF0D-1CA9-4784-8916-45557C65A8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922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B51005-1C8A-4825-8A61-ED0E4DDC29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 then  EQ(6)becomes </a:t>
                </a:r>
                <a:endParaRPr lang="en-001" dirty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func>
                      <m:func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func>
                      <m:func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r>
                  <a:rPr lang="en-US" dirty="0"/>
                  <a:t>     ------- (7)</a:t>
                </a:r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is the real part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is the imaginary part of the displacement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 Referring to the Fig.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00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00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001" i="1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func>
                  </m:oMath>
                </a14:m>
                <a:r>
                  <a:rPr lang="en-US" dirty="0"/>
                  <a:t>    and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00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00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001" i="1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func>
                  </m:oMath>
                </a14:m>
                <a:endParaRPr lang="en-001" dirty="0"/>
              </a:p>
              <a:p>
                <a:r>
                  <a:rPr lang="en-US" dirty="0"/>
                  <a:t>The amplitude is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00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00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00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001" dirty="0"/>
              </a:p>
              <a:p>
                <a:r>
                  <a:rPr lang="en-US" dirty="0"/>
                  <a:t>so, equation (7) written as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unc>
                      <m:func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</m:func>
                    <m:func>
                      <m:func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unc>
                      <m:func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</m:func>
                    <m:func>
                      <m:func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r>
                  <a:rPr lang="en-US" dirty="0"/>
                  <a:t>  --- (8)</a:t>
                </a:r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B51005-1C8A-4825-8A61-ED0E4DDC29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CF62E-BF77-4F1E-91BE-D3323555C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4</a:t>
            </a:fld>
            <a:endParaRPr lang="en-00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A2A8F8-75D9-42E2-8892-37A2A3146C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4356" y="3429000"/>
            <a:ext cx="2011854" cy="20118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8FB5CA-2054-4884-BCA4-3BEA5375C5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01" y="816638"/>
            <a:ext cx="602294" cy="61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96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65133BA-47C6-4671-A314-BFC4D4F0ADC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/>
                  <a:t>          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001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80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unc>
                      <m:funcPr>
                        <m:ctrlPr>
                          <a:rPr lang="en-001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</m:func>
                    <m:func>
                      <m:funcPr>
                        <m:ctrlPr>
                          <a:rPr lang="en-001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sSub>
                          <m:sSubPr>
                            <m:ctrlPr>
                              <a:rPr lang="en-001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sz="280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US" sz="280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001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80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unc>
                      <m:funcPr>
                        <m:ctrlPr>
                          <a:rPr lang="en-001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</m:func>
                    <m:func>
                      <m:funcPr>
                        <m:ctrlPr>
                          <a:rPr lang="en-001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sSub>
                          <m:sSubPr>
                            <m:ctrlPr>
                              <a:rPr lang="en-001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sz="280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r>
                  <a:rPr lang="en-US" sz="2800" dirty="0"/>
                  <a:t>--- (8)</a:t>
                </a:r>
                <a:endParaRPr lang="en-001" sz="32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65133BA-47C6-4671-A314-BFC4D4F0AD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461" r="-1135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36DE91-27C7-431F-A8FE-1E2DA9FE7D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⇛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unc>
                      <m:func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(</m:t>
                        </m:r>
                      </m:e>
                    </m:func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n-US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    -------- (8)</a:t>
                </a:r>
              </a:p>
              <a:p>
                <a:r>
                  <a:rPr lang="en-US" dirty="0"/>
                  <a:t>The expression (8) can be also written as </a:t>
                </a:r>
                <a:endParaRPr lang="en-00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unc>
                      <m:func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(</m:t>
                        </m:r>
                      </m:e>
                    </m:func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  </a:t>
                </a:r>
              </a:p>
              <a:p>
                <a:pPr marL="0" indent="0">
                  <a:buNone/>
                </a:pPr>
                <a:r>
                  <a:rPr lang="en-US" dirty="0"/>
                  <a:t>where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−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dirty="0"/>
                  <a:t> </a:t>
                </a:r>
                <a:endParaRPr lang="en-001" dirty="0"/>
              </a:p>
              <a:p>
                <a:pPr marL="0" indent="0">
                  <a:buNone/>
                </a:pPr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36DE91-27C7-431F-A8FE-1E2DA9FE7D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2DEA4-6BAB-40E9-95B9-466688080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5</a:t>
            </a:fld>
            <a:endParaRPr lang="en-00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1D562F-547F-45C2-845B-B6AF51E1DE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3093" y="2299783"/>
            <a:ext cx="2847570" cy="28475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4270D7-4FA6-486E-8A45-6622C1F276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050" y="450808"/>
            <a:ext cx="800141" cy="81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31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1B299-55EE-4551-9F55-90A4844B9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a Constant External Force on a Harmonic Oscillator</a:t>
            </a:r>
            <a:endParaRPr lang="en-00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FA7DAE-EE89-48E5-80D0-6F433914A9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the same spring shown in </a:t>
                </a:r>
                <a:r>
                  <a:rPr lang="en-US" i="1" dirty="0"/>
                  <a:t>Figure 3.5</a:t>
                </a:r>
                <a:r>
                  <a:rPr lang="en-US" dirty="0"/>
                  <a:t> is held in a vertical position, supporting the same mass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, the positive direction is down.</a:t>
                </a:r>
                <a:br>
                  <a:rPr lang="en-US" dirty="0"/>
                </a:b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/>
                  <a:t> is the amount of stretch over unstretched length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L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then at equilibrium position the total force that</a:t>
                </a:r>
              </a:p>
              <a:p>
                <a:pPr marL="0" indent="0">
                  <a:buNone/>
                </a:pPr>
                <a:r>
                  <a:rPr lang="en-US" dirty="0"/>
                  <a:t> acting on the particle is zero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nary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𝑘𝐷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“at equilibrium position’</a:t>
                </a:r>
              </a:p>
              <a:p>
                <a:pPr marL="0" indent="0">
                  <a:buNone/>
                </a:pPr>
                <a:r>
                  <a:rPr lang="en-US" dirty="0"/>
                  <a:t>Hence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𝑚𝑔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endParaRPr lang="en-001" dirty="0"/>
              </a:p>
              <a:p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FA7DAE-EE89-48E5-80D0-6F433914A9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88810-036C-4945-8ED7-146C34959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6</a:t>
            </a:fld>
            <a:endParaRPr lang="en-00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EEBB06-0157-48CD-A200-0881D1E113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6073" y="3033555"/>
            <a:ext cx="2192182" cy="26891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16983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DEF954E-FE22-4242-87D9-ADE842F52D7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/>
                  <a:t>                                       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32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𝑚𝑔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endParaRPr lang="en-00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DEF954E-FE22-4242-87D9-ADE842F52D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A08BFD-3051-46CE-BFBD-7CFC33A5F1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Far from equilibrium by x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𝑚𝑔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𝑚𝑔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𝑘𝑥</m:t>
                    </m:r>
                  </m:oMath>
                </a14:m>
                <a:r>
                  <a:rPr lang="en-US" dirty="0"/>
                  <a:t>   -------- (1)</a:t>
                </a:r>
              </a:p>
              <a:p>
                <a:pPr marL="0" indent="0">
                  <a:buNone/>
                </a:pPr>
                <a:r>
                  <a:rPr lang="en-US" dirty="0"/>
                  <a:t>This is the same expression when the system is held horizontally, and the motion of the mass is </a:t>
                </a:r>
                <a:r>
                  <a:rPr lang="en-US" dirty="0" err="1"/>
                  <a:t>SHM</a:t>
                </a:r>
                <a:r>
                  <a:rPr lang="en-US" dirty="0"/>
                  <a:t> when the mass released.</a:t>
                </a:r>
              </a:p>
              <a:p>
                <a:r>
                  <a:rPr lang="en-US" dirty="0"/>
                  <a:t>The period of the harmonic oscillation is given by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ad>
                      <m:radPr>
                        <m:degHide m:val="on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ad>
                      <m:radPr>
                        <m:degHide m:val="on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A08BFD-3051-46CE-BFBD-7CFC33A5F1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67" t="-942" r="-142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06980-8889-431A-995B-04EDD2DA7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7</a:t>
            </a:fld>
            <a:endParaRPr lang="en-001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4B4A32-8A36-45BE-987B-9DC16E836C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029" y="609600"/>
            <a:ext cx="800141" cy="81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11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512C-5AD8-4553-8793-6F682CADA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3.2</a:t>
            </a:r>
            <a:endParaRPr lang="en-00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3248D8-648C-4E70-9CFC-2415BC9C6C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particle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of mass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 moves along the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axis attracted </a:t>
                </a:r>
                <a:r>
                  <a:rPr lang="en-US" dirty="0">
                    <a:solidFill>
                      <a:srgbClr val="00B050"/>
                    </a:solidFill>
                    <a:highlight>
                      <a:srgbClr val="FFFF00"/>
                    </a:highlight>
                  </a:rPr>
                  <a:t>toward origin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O</m:t>
                    </m:r>
                  </m:oMath>
                </a14:m>
                <a:r>
                  <a:rPr lang="en-US" dirty="0"/>
                  <a:t> by a force whose magnitude is numerically equal to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:r>
                  <a:rPr lang="en-US" dirty="0"/>
                  <a:t>[see the Figure below]. If it is initially at rest at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US" dirty="0"/>
                  <a:t>, find (a) the differential equation and initial conditions describing the motion,(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b</m:t>
                    </m:r>
                  </m:oMath>
                </a14:m>
                <a:r>
                  <a:rPr lang="en-US" dirty="0"/>
                  <a:t> ) the position of the particle at any time, (c) the speed and  the velocity of the particle at any time and (d) the amplitude, period and frequency of the vibration.</a:t>
                </a:r>
              </a:p>
              <a:p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3248D8-648C-4E70-9CFC-2415BC9C6C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 r="-1064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A9930-D214-4988-B023-C8B6C1B2D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8</a:t>
            </a:fld>
            <a:endParaRPr lang="en-001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0F8B0D-8DF1-43A9-9DC4-0A1AE56B2C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4000" y="4420427"/>
            <a:ext cx="2578832" cy="146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33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47BBA27-4EF1-45E6-8E99-5DA08EB28CC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i="1" dirty="0"/>
                  <a:t>Solution (a)                         </a:t>
                </a:r>
                <a14:m>
                  <m:oMath xmlns:m="http://schemas.openxmlformats.org/officeDocument/2006/math">
                    <m:acc>
                      <m:accPr>
                        <m:chr m:val="¨"/>
                        <m:ctrlPr>
                          <a:rPr lang="en-00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i="1" u="sng" dirty="0"/>
                  <a:t> </a:t>
                </a:r>
                <a:endParaRPr lang="en-00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47BBA27-4EF1-45E6-8E99-5DA08EB28C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773" t="-5530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0CBA97-C316-4200-9C81-AA7C7E8D6C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(a) The net force acting on particle is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Then by using the Newton's second law; </a:t>
                </a:r>
              </a:p>
              <a:p>
                <a:pPr marL="0" indent="0">
                  <a:buNone/>
                </a:pPr>
                <a:endParaRPr lang="en-00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acc>
                              <m:accPr>
                                <m:chr m:val="¨"/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mr>
                        <m:m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  <m:acc>
                              <m:accPr>
                                <m:chr m:val="¨"/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acc>
                                  <m:accPr>
                                    <m:chr m:val="¨"/>
                                    <m:ctrlPr>
                                      <a:rPr lang="en-001" i="1">
                                        <a:highlight>
                                          <a:srgbClr val="FFFF00"/>
                                        </a:highlight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highlight>
                                          <a:srgbClr val="FFFF00"/>
                                        </a:highlight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lang="en-US"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US" i="1"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  <m:box>
                                  <m:boxPr>
                                    <m:ctrlPr>
                                      <a:rPr lang="en-001" i="1">
                                        <a:highlight>
                                          <a:srgbClr val="FFFF00"/>
                                        </a:highlight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r>
                                      <a:rPr lang="en-US">
                                        <a:highlight>
                                          <a:srgbClr val="FFFF00"/>
                                        </a:highlight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e>
                                </m:box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…….. (1)</m:t>
                                </m:r>
                              </m:e>
                              <m:e>
                                <m:sSubSup>
                                  <m:sSubSupPr>
                                    <m:ctrlPr>
                                      <a:rPr lang="en-00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=4⇒</m:t>
                                </m:r>
                                <m:sSub>
                                  <m:sSubPr>
                                    <m:ctrlPr>
                                      <a:rPr lang="en-00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</m:e>
                            </m:eqArr>
                          </m:e>
                        </m:mr>
                      </m:m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initial conditions are: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=20,</m:t>
                    </m:r>
                    <m:acc>
                      <m:accPr>
                        <m:chr m:val="˙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=0,</m:t>
                    </m:r>
                    <m:box>
                      <m:box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box>
                  </m:oMath>
                </a14:m>
                <a:r>
                  <a:rPr lang="en-US" dirty="0"/>
                  <a:t> 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0CBA97-C316-4200-9C81-AA7C7E8D6C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7FE25-98D7-410C-A9B1-E3F2C8CA0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907E-4523-4292-B22F-F1ED91D3735A}" type="slidenum">
              <a:rPr lang="en-001" smtClean="0"/>
              <a:t>9</a:t>
            </a:fld>
            <a:endParaRPr lang="en-001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EE2F42-BD38-4060-B994-9EBFA5672E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434" y="609600"/>
            <a:ext cx="800141" cy="819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4355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</TotalTime>
  <Words>906</Words>
  <Application>Microsoft Office PowerPoint</Application>
  <PresentationFormat>Widescreen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Rounded MT Bold</vt:lpstr>
      <vt:lpstr>Calibri</vt:lpstr>
      <vt:lpstr>Cambria Math</vt:lpstr>
      <vt:lpstr>Trebuchet MS</vt:lpstr>
      <vt:lpstr>Wingdings 3</vt:lpstr>
      <vt:lpstr>Facet</vt:lpstr>
      <vt:lpstr>Harmonic Oscillator</vt:lpstr>
      <vt:lpstr> Example 3.1: Show that the solution of simple harmonic motion is given by equation x=A sin(ω_0 t+θ_0 )</vt:lpstr>
      <vt:lpstr>Example 3.1</vt:lpstr>
      <vt:lpstr>                    x=(A_1+A_2 )  cos⁡〖ω_0 t〗+i(A_1-A_2 )  sin⁡〖ω_0 t〗      --------------- (6) </vt:lpstr>
      <vt:lpstr>            x=A_0  cos⁡φ  cos⁡〖ω_0 t〗+A_0  sin⁡φ  sin⁡〖ω_0 t〗--- (8)</vt:lpstr>
      <vt:lpstr>Effect of a Constant External Force on a Harmonic Oscillator</vt:lpstr>
      <vt:lpstr>                                         D=mg/k</vt:lpstr>
      <vt:lpstr>Example 3.2</vt:lpstr>
      <vt:lpstr>Solution (a)                         x ¨+ω_0^2 x=0 </vt:lpstr>
      <vt:lpstr>Solution(b)           x=A cos⁡〖ω_0 t〗+B sin⁡〖ω_0 t〗 , w_0=2 ,                                                                            x=20 at t=0   </vt:lpstr>
      <vt:lpstr>  solution  (c) &amp; (d)          x=20 cos 2t , w_0=2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MOWFAQ</dc:creator>
  <cp:lastModifiedBy>mowfaq ahmed</cp:lastModifiedBy>
  <cp:revision>19</cp:revision>
  <dcterms:created xsi:type="dcterms:W3CDTF">2021-11-26T15:07:03Z</dcterms:created>
  <dcterms:modified xsi:type="dcterms:W3CDTF">2022-11-26T18:16:43Z</dcterms:modified>
</cp:coreProperties>
</file>