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B9FC2-3D1E-425A-8E05-B2043B144666}" type="datetimeFigureOut">
              <a:rPr lang="en-001" smtClean="0"/>
              <a:t>01/14/2023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C568E-215F-45FC-AB29-EEF95E398A22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28506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303F-7ABE-4109-B70E-FEB3E1BCB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B1E97-99ED-4B3D-BCCD-8590A74B3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C8C03-DCCC-4F55-BD6D-9624340E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B196-7DD2-4396-A833-543F59BCFF64}" type="datetime1">
              <a:rPr lang="LID4096" smtClean="0"/>
              <a:t>01/14/2023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663E-0F14-4B9C-ACAB-9FF7E8040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7D069-DC07-4E65-B9F5-F9BF87C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2986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5407-A5ED-4941-AF2E-C744271EA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B013D-8315-4DDF-AA26-8C35DB709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BB38F-5F46-4A79-B20E-BA5F138B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0C9-F9AF-4E0B-B89F-ADCE3BC1BE04}" type="datetime1">
              <a:rPr lang="LID4096" smtClean="0"/>
              <a:t>01/14/2023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3B25-EF04-450F-8D71-5406AC42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9404D-D350-43B7-BC57-31BF7865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98122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0F933-61E0-4E25-BAC1-2D70EE309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0A468-DCD4-43DC-A55E-C3DD33780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F052B-F39E-4EDF-BE68-076A7710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BBC5-D772-4D85-B37B-CE5C316BDCA6}" type="datetime1">
              <a:rPr lang="LID4096" smtClean="0"/>
              <a:t>01/14/2023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145CF-25AC-4CFA-B396-50ED91F1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E3E80-FF33-4536-B208-7D3632DC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9939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BA760-681D-4735-9BF6-7B06DA3F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0032-7708-4919-924C-375293111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74541-0235-4331-8211-BAC2CE16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DD8C-95B5-4D4F-9FD1-287789C1B9BA}" type="datetime1">
              <a:rPr lang="LID4096" smtClean="0"/>
              <a:t>01/14/2023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C214B-99E9-4078-BCCC-424EA153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A5BF-007D-4336-B63E-DDBAF383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1694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9C37-B8E5-448E-8985-7EF4022B7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BD153-DB5B-4800-98F1-D3634F78F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6D8D4-624E-4F69-ADA0-682EB26B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90C0-6A7C-41F7-B4F9-ACC61CCA45EB}" type="datetime1">
              <a:rPr lang="LID4096" smtClean="0"/>
              <a:t>01/14/2023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64F0C-73F5-45AF-A886-C6E15BAA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85FFB-43E8-4F58-A1E4-23413956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0084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5714-691C-471E-8EAD-8FA876BD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6F5B-32CD-4037-82B9-D8AE2C021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E6CCC-C8D5-4F3C-83CD-1C29EC22E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F6629-FB94-49BB-B934-8D8952A2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9A9A-7549-4FB0-803E-23C54EC49041}" type="datetime1">
              <a:rPr lang="LID4096" smtClean="0"/>
              <a:t>01/14/2023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1F3FF-243F-4E9E-8464-FA051C3C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1AF6C-9848-4392-9429-348C77BEA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4499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3A63-305B-418B-ABA3-A2235945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27294-7048-4D45-84D5-DFC760108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EE1E6-890B-4DF1-860C-95842C57A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3D742-5075-43D3-B675-3C6E2B9A5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2AE86-7CAC-4E12-8CF4-CA2736A09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4CD7F-A2A1-4B2A-BDA0-54B6D2D8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B701-B07E-4ABF-B3CE-B43361103869}" type="datetime1">
              <a:rPr lang="LID4096" smtClean="0"/>
              <a:t>01/14/2023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A8949-8921-4D62-A427-B110AD61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DDBA5-F155-49E4-87CF-0D6F8498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07446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58946-667B-48E5-945C-5E9DB707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1E641D-770A-4EBF-8F16-953F06F6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F926-8F2B-42E0-A8EA-ECEC7B75C026}" type="datetime1">
              <a:rPr lang="LID4096" smtClean="0"/>
              <a:t>01/14/2023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7B5F5-274A-461D-9127-A49AF9C7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C9FD5-5180-40D9-B94C-51393A7E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93607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4BDCC-7DEC-4A89-86A7-D52542C8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A528-6D84-4E6B-BA07-6F07FF2E9958}" type="datetime1">
              <a:rPr lang="LID4096" smtClean="0"/>
              <a:t>01/14/2023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4C9DD-0FA9-462D-9259-DC371D11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D4BE1-D580-4A88-89E3-2D2B1346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3765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CD16A-FFE4-406B-A6DF-C8950F06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8CF2B-43D9-48F7-812D-60B98706F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7A142-E923-4B9F-87C3-686875875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96773-8074-4E04-A0FE-AB923298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3C05-2982-4574-A484-9B8B0903E48B}" type="datetime1">
              <a:rPr lang="LID4096" smtClean="0"/>
              <a:t>01/14/2023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F7D3E-0E33-4158-8C2B-CBCE42F6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B55E4-E9A5-4E9C-8CED-FC58E2B0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4846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9E5D-F64D-45DB-8A3C-1B4EE271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28CA1-D61E-4650-8805-3F46BADBA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8EF28-8F71-47C9-ACF7-03DF50ED7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65452-C118-405C-9D6E-6D4B8852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556-22BA-4CDC-9D28-475D895D22EA}" type="datetime1">
              <a:rPr lang="LID4096" smtClean="0"/>
              <a:t>01/14/2023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D97F0-DF60-45BA-9535-10E099ED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0EB6-42FE-4F9D-A5C3-08BEF3DC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0452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19C5A-F886-4195-A782-79107392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2C3C-C3CD-43F0-9022-DC49763B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014FB-ECDD-4715-BC2A-6011A4F35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1A68-8DC7-491A-A243-A91D1FA24F6B}" type="datetime1">
              <a:rPr lang="LID4096" smtClean="0"/>
              <a:t>01/14/2023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CB9D3-3976-4A07-80B1-BDF367004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8A2A-C3A1-4159-B6AF-EFC7B306B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3134-5570-428E-9000-5265B294E51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1340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FF4A-017D-4235-A2F2-C822C1D4D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Harmonic motion </a:t>
            </a:r>
            <a:endParaRPr lang="en-00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578D3-1B61-495B-B5FE-FA1DEAB1C0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Energy Consideration in Harmonic Motion</a:t>
            </a:r>
          </a:p>
          <a:p>
            <a:r>
              <a:rPr lang="en-US" b="1" dirty="0"/>
              <a:t>Turning points </a:t>
            </a:r>
          </a:p>
          <a:p>
            <a:r>
              <a:rPr lang="en-US" b="1" dirty="0"/>
              <a:t>The general solution of </a:t>
            </a:r>
            <a:r>
              <a:rPr lang="en-US" b="1" dirty="0" err="1"/>
              <a:t>SHM</a:t>
            </a:r>
            <a:r>
              <a:rPr lang="en-US" b="1" dirty="0"/>
              <a:t>  </a:t>
            </a:r>
          </a:p>
          <a:p>
            <a:r>
              <a:rPr lang="en-US" b="1" dirty="0"/>
              <a:t>The average kinetic and potential energy for harmonic oscillator </a:t>
            </a:r>
          </a:p>
          <a:p>
            <a:r>
              <a:rPr lang="en-US" b="1" dirty="0"/>
              <a:t>Total energy </a:t>
            </a:r>
            <a:endParaRPr lang="en-001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9BC10-51FC-46E8-9489-898B2B66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1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A145D-5424-42A1-A80D-DFE12F4D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FC09-9DE7-4FCE-A866-8F07CBA2A00C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8978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8B0C-1A3F-4DE0-8404-10DE52D2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Potential Energy of </a:t>
            </a:r>
            <a:r>
              <a:rPr lang="en-US" dirty="0" err="1"/>
              <a:t>SHM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336814-63DF-429B-BB21-28E6BC4C93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calculation of average potential energy is similar to previous calculations 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subSup"/>
                        <m:grow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 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336814-63DF-429B-BB21-28E6BC4C93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C4A58-02C3-4939-A9A2-2E32FDF9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10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C328E-049E-4182-9F04-21ED3B8A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507B-E278-43E0-9E9D-C16F34D940B0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5381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DF39-C9F1-4EB1-8EE3-917D0335E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Potential Energy of </a:t>
            </a:r>
            <a:r>
              <a:rPr lang="en-US" dirty="0" err="1"/>
              <a:t>SHM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The total energy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B0D54C-8B0F-4F06-8660-1DE91D5BBD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⟩=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subSup"/>
                        <m:grow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 </m:t>
                        </m:r>
                      </m:e>
                    </m:nary>
                    <m:r>
                      <a:rPr lang="en-US">
                        <a:latin typeface="Cambria Math" panose="02040503050406030204" pitchFamily="18" charset="0"/>
                      </a:rPr>
                      <m:t> 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</a:rPr>
                  <a:t>; </a:t>
                </a:r>
                <a14:m>
                  <m:oMath xmlns:m="http://schemas.openxmlformats.org/officeDocument/2006/math"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=0⇒</m:t>
                    </m:r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</a:rPr>
                  <a:t>   and at </a:t>
                </a:r>
                <a14:m>
                  <m:oMath xmlns:m="http://schemas.openxmlformats.org/officeDocument/2006/math"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b>
                          <m:sSubPr>
                            <m:ctrlPr>
                              <a:rPr lang="en-001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40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001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>
                  <a:highlight>
                    <a:srgbClr val="FFFF00"/>
                  </a:highlight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grow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 </m:t>
                        </m:r>
                      </m:e>
                    </m:nary>
                    <m:r>
                      <a:rPr lang="en-US">
                        <a:latin typeface="Cambria Math" panose="02040503050406030204" pitchFamily="18" charset="0"/>
                      </a:rPr>
                      <m:t> 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>
                        <a:latin typeface="Cambria Math" panose="02040503050406030204" pitchFamily="18" charset="0"/>
                      </a:rPr>
                      <m:t>&gt;=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⟩=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which is the same value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 And the total energy is given by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⟩=</m:t>
                    </m:r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+⟨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⟩=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B0D54C-8B0F-4F06-8660-1DE91D5BBD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EBF07-34B9-4DC3-A25C-83A25EC7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11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0A890-E49B-4B1E-B1A0-9C473A07E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8D39-21EE-4F31-BCDA-F5B413489343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8136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7617-E50C-44C7-8563-E75A95A3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Energy Consideration in Harmonic Motion</a:t>
            </a:r>
            <a:br>
              <a:rPr lang="en-001" i="1" dirty="0"/>
            </a:br>
            <a:endParaRPr lang="en-00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ADEDF1-6F8B-41A8-967D-13536B4B41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Because the restoring force is only a function in position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then one can obtain the potential energy function from well-known relation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00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𝑘𝑥𝑑𝑥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endParaRPr lang="en-001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at equilibrium position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, so</a:t>
                </a:r>
                <a:endParaRPr lang="en-00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ADEDF1-6F8B-41A8-967D-13536B4B41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87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F5EB5-DFD1-49E4-B3C9-8D44E7E1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2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78431-A10B-4FA7-946D-1734102B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0536-CBBF-4A86-9930-5DF69CACF480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908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2EE9-5C13-4CBA-8654-B58C3A4B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Energy Consideration in Harmonic Motion</a:t>
            </a:r>
            <a:br>
              <a:rPr lang="en-001" i="1" dirty="0"/>
            </a:b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4E7036-D151-4972-806E-694A97F727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i="1" u="sng" dirty="0"/>
                  <a:t>total energy</a:t>
                </a:r>
                <a:r>
                  <a:rPr lang="en-US" dirty="0"/>
                  <a:t> is the sum of kinetic and potential energy:</a:t>
                </a:r>
              </a:p>
              <a:p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˙"/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mr>
                    </m:m>
                  </m:oMath>
                </a14:m>
                <a:r>
                  <a:rPr lang="en-US" dirty="0"/>
                  <a:t>         ……………(A)</a:t>
                </a:r>
              </a:p>
              <a:p>
                <a:r>
                  <a:rPr lang="en-US" dirty="0"/>
                  <a:t>The speed of the particle   “ Using Eq.(A)’’ is given by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p>
                              <m:s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rad>
                  </m:oMath>
                </a14:m>
                <a:r>
                  <a:rPr lang="en-US" dirty="0"/>
                  <a:t>                             3.23</a:t>
                </a:r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4E7036-D151-4972-806E-694A97F727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F1FAD-8E18-460B-A4E3-2922F8B2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3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ED249-762D-402B-9E6A-A28BEF8B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7173-B03B-468E-B3C7-D8927E0BBB96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789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342E8-10CE-4677-845C-28A63540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Energy Consideration in Harmonic Motion:</a:t>
            </a:r>
            <a:br>
              <a:rPr lang="en-US" b="1" i="1" dirty="0"/>
            </a:br>
            <a:r>
              <a:rPr lang="en-US" b="1" i="1" dirty="0"/>
              <a:t>Turning Points </a:t>
            </a:r>
            <a:br>
              <a:rPr lang="en-001" i="1" dirty="0"/>
            </a:b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DBFA24-BEE9-4FB2-93EF-A4819582B3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order to find out the total energy we put </a:t>
                </a:r>
                <a14:m>
                  <m:oMath xmlns:m="http://schemas.openxmlformats.org/officeDocument/2006/math"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in equation (3.23) (</a:t>
                </a:r>
                <a:r>
                  <a:rPr lang="en-US" dirty="0">
                    <a:highlight>
                      <a:srgbClr val="FFFF00"/>
                    </a:highlight>
                  </a:rPr>
                  <a:t>turning points</a:t>
                </a:r>
                <a:r>
                  <a:rPr lang="en-US" dirty="0"/>
                  <a:t>) at these points the particle reaches the maximum (or minimum) displacement from the origin point. </a:t>
                </a:r>
              </a:p>
              <a:p>
                <a:pPr marL="0" indent="0">
                  <a:buNone/>
                </a:pPr>
                <a:r>
                  <a:rPr lang="en-US" dirty="0"/>
                  <a:t>At turning points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=±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the amplitude </a:t>
                </a:r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0=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p>
                              <m:s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rad>
                  </m:oMath>
                </a14:m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DBFA24-BEE9-4FB2-93EF-A4819582B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928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D1497-238E-40AB-BD35-8E25AF04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4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94DFA-5736-471A-9E56-61BD9296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7B9-C0C4-43A0-AAF5-F38751C02F24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3743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32B1-37E1-4233-AE52-93C26EDF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Energy Consideration in Harmonic Motion:</a:t>
            </a:r>
            <a:br>
              <a:rPr lang="en-001" i="1" dirty="0"/>
            </a:br>
            <a:r>
              <a:rPr lang="en-US" i="1" dirty="0"/>
              <a:t>The general solution of </a:t>
            </a:r>
            <a:r>
              <a:rPr lang="en-US" i="1" dirty="0" err="1"/>
              <a:t>SHM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A9D2BE-414D-4E7B-9D43-4D897F3BC2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6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6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001" sz="2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001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001" sz="2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6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6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001" sz="2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6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rad>
                  </m:oMath>
                </a14:m>
                <a:r>
                  <a:rPr lang="en-US" sz="2600" dirty="0"/>
                  <a:t>                                        3.25</a:t>
                </a:r>
                <a:endParaRPr lang="en-US" sz="26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600" i="1"/>
                      <m:t> </m:t>
                    </m:r>
                    <m:r>
                      <m:rPr>
                        <m:nor/>
                      </m:rPr>
                      <a:rPr lang="en-US" sz="2600"/>
                      <m:t>where</m:t>
                    </m:r>
                    <m:r>
                      <m:rPr>
                        <m:nor/>
                      </m:rPr>
                      <a:rPr lang="en-US" sz="2600"/>
                      <m:t> </m:t>
                    </m:r>
                    <m:r>
                      <m:rPr>
                        <m:nor/>
                      </m:rPr>
                      <a:rPr lang="en-US" sz="2600"/>
                      <m:t>we</m:t>
                    </m:r>
                    <m:r>
                      <m:rPr>
                        <m:nor/>
                      </m:rPr>
                      <a:rPr lang="en-US" sz="2600"/>
                      <m:t> </m:t>
                    </m:r>
                    <m:r>
                      <m:rPr>
                        <m:nor/>
                      </m:rPr>
                      <a:rPr lang="en-US" sz="2600"/>
                      <m:t>use</m:t>
                    </m:r>
                    <m:r>
                      <m:rPr>
                        <m:nor/>
                      </m:rPr>
                      <a:rPr lang="en-US" sz="2600" i="1"/>
                      <m:t> </m:t>
                    </m:r>
                    <m:sSub>
                      <m:sSubPr>
                        <m:ctrlPr>
                          <a:rPr lang="en-001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6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sz="2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m:rPr>
                        <m:nor/>
                      </m:rPr>
                      <a:rPr lang="en-US" sz="2600"/>
                      <m:t>.</m:t>
                    </m:r>
                    <m:r>
                      <m:rPr>
                        <m:nor/>
                      </m:rPr>
                      <a:rPr lang="en-US" sz="2600" i="1"/>
                      <m:t> </m:t>
                    </m:r>
                  </m:oMath>
                </a14:m>
                <a:r>
                  <a:rPr lang="en-US" sz="2600" dirty="0"/>
                  <a:t> </a:t>
                </a:r>
                <a:endParaRPr lang="en-001" sz="2600" dirty="0"/>
              </a:p>
              <a:p>
                <a:r>
                  <a:rPr lang="en-US" sz="2600" dirty="0"/>
                  <a:t>Equation (3.25) can be used to find out the general solution of </a:t>
                </a:r>
                <a:r>
                  <a:rPr lang="en-US" sz="2600" dirty="0" err="1"/>
                  <a:t>SHM</a:t>
                </a:r>
                <a:r>
                  <a:rPr lang="en-US" sz="2600" dirty="0"/>
                  <a:t>:</a:t>
                </a:r>
              </a:p>
              <a:p>
                <a:endParaRPr lang="en-001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001" sz="2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ad>
                              <m:radPr>
                                <m:degHide m:val="on"/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001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001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20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001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20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rad>
                          </m:e>
                        </m:mr>
                        <m:mr>
                          <m:e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nary>
                            <m:f>
                              <m:f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001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d>
                                      <m:dPr>
                                        <m:ctrlPr>
                                          <a:rPr lang="en-001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001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p>
                                            <m:r>
                                              <a:rPr lang="en-US" sz="22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001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22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rad>
                              </m:den>
                            </m:f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nary>
                            <m:sSub>
                              <m:sSub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</a:rPr>
                              <m:t>sin</m:t>
                            </m:r>
                            <m:d>
                              <m:dPr>
                                <m:ctrlPr>
                                  <a:rPr lang="en-001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001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22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001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001" dirty="0"/>
              </a:p>
              <a:p>
                <a:endParaRPr lang="en-US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A9D2BE-414D-4E7B-9D43-4D897F3BC2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FD0FB-2D14-4E8A-9A80-BE7697A1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5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F2201-4CE7-478D-A935-9C520128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72E9-E7B3-498F-9D4B-69C75A1F8207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407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950-1C88-4B2D-874C-D21A5A4B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average kinetic and potential energy for harmonic oscillator 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F702BD-9859-42DB-81EB-AD2A4C3A1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average value of kinetic energy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given by</a:t>
                </a:r>
                <a:endParaRPr lang="en-00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 </m:t>
                          </m:r>
                        </m:e>
                      </m:nary>
                      <m:sSub>
                        <m:sSub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00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 </m:t>
                          </m:r>
                        </m:e>
                      </m:nary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kinetic energy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the period of the motion. </a:t>
                </a:r>
              </a:p>
              <a:p>
                <a:r>
                  <a:rPr lang="en-US" dirty="0"/>
                  <a:t>In order to evaluate the integral above, first we must express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as a function of time:</a:t>
                </a:r>
                <a:endParaRPr lang="en-00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func>
                              <m:func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00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00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b>
                              <m:sSubPr>
                                <m:ctrlPr>
                                  <a:rPr lang="en-00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  <m:d>
                              <m:d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F702BD-9859-42DB-81EB-AD2A4C3A1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6712-7DDB-4368-B60C-FB19FEAE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6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BB491-A5FB-42EB-8772-1782A373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4726-7316-40EE-9ED7-D64C05960C38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591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950880A-E226-4A75-9F9B-634D9A44524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800" dirty="0"/>
                  <a:t>           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001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001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subSup"/>
                        <m:grow m:val="on"/>
                        <m:ctrlPr>
                          <a:rPr lang="en-001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001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 </m:t>
                        </m:r>
                      </m:e>
                    </m:nary>
                    <m:f>
                      <m:fPr>
                        <m:ctrlPr>
                          <a:rPr lang="en-001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001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br>
                  <a:rPr lang="en-US" dirty="0"/>
                </a:br>
                <a:r>
                  <a:rPr lang="en-US" sz="3200" dirty="0"/>
                  <a:t>The average value of kinetic energy</a:t>
                </a:r>
                <a:endParaRPr lang="en-00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950880A-E226-4A75-9F9B-634D9A4452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07" t="-23963" b="-8756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36837-43DB-426E-9FBD-CE2E3C0244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simplicity we assume that the phase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 is equal to zero; hence</a:t>
                </a:r>
                <a:endParaRPr lang="en-00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00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00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                3.27</a:t>
                </a:r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subSup"/>
                        <m:grow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 </m:t>
                        </m:r>
                      </m:e>
                    </m:nary>
                    <m:r>
                      <a:rPr lang="en-US">
                        <a:latin typeface="Cambria Math" panose="02040503050406030204" pitchFamily="18" charset="0"/>
                      </a:rPr>
                      <m:t> 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00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dirty="0"/>
                  <a:t>        ……   3.28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/>
                      <m:t> </m:t>
                    </m:r>
                    <m:r>
                      <m:rPr>
                        <m:nor/>
                      </m:rPr>
                      <a:rPr lang="en-US"/>
                      <m:t>Let</m:t>
                    </m:r>
                    <m:r>
                      <m:rPr>
                        <m:nor/>
                      </m:rPr>
                      <a:rPr lang="en-US" i="1"/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=0⇒</m:t>
                    </m:r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highlight>
                      <a:srgbClr val="FFFF00"/>
                    </a:highlight>
                  </a:rPr>
                  <a:t>   </a:t>
                </a:r>
                <a:r>
                  <a:rPr lang="en-US" dirty="0"/>
                  <a:t>and at </a:t>
                </a:r>
                <a14:m>
                  <m:oMath xmlns:m="http://schemas.openxmlformats.org/officeDocument/2006/math"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, hence the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36837-43DB-426E-9FBD-CE2E3C0244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FB02A31C-67AC-4129-BF35-4D45B98A336D}"/>
              </a:ext>
            </a:extLst>
          </p:cNvPr>
          <p:cNvSpPr/>
          <p:nvPr/>
        </p:nvSpPr>
        <p:spPr>
          <a:xfrm>
            <a:off x="7890552" y="365125"/>
            <a:ext cx="390418" cy="702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59FCD-9BAF-47BD-AD84-97C1CAF6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7</a:t>
            </a:fld>
            <a:endParaRPr lang="en-001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1E210-5CD8-4775-BA19-BE78E9B7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221-B90F-46BF-A12D-C30CA92E6A79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8006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8405B53-56DD-4E31-945C-EE520C6E5D4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                     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subSup"/>
                        <m:grow m:val="on"/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 </m:t>
                        </m:r>
                      </m:e>
                    </m:nary>
                    <m:r>
                      <a:rPr lang="en-US" sz="2000">
                        <a:latin typeface="Cambria Math" panose="02040503050406030204" pitchFamily="18" charset="0"/>
                      </a:rPr>
                      <m:t> </m:t>
                    </m:r>
                    <m:f>
                      <m:f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001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sz="2000" dirty="0"/>
                  <a:t>        3.28</a:t>
                </a:r>
                <a:br>
                  <a:rPr lang="en-US" dirty="0"/>
                </a:br>
                <a:r>
                  <a:rPr lang="en-US" dirty="0"/>
                  <a:t>The average value of kinetic energy of </a:t>
                </a:r>
                <a:r>
                  <a:rPr lang="en-US" dirty="0" err="1"/>
                  <a:t>SHM</a:t>
                </a:r>
                <a:endParaRPr lang="en-00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8405B53-56DD-4E31-945C-EE520C6E5D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b="-14747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9FEF3-A5A0-4736-9F12-280CEBD2EF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integral  3.28 becomes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 </m:t>
                          </m:r>
                        </m:e>
                      </m:nary>
                      <m:r>
                        <a:rPr lang="en-US">
                          <a:latin typeface="Cambria Math" panose="02040503050406030204" pitchFamily="18" charset="0"/>
                        </a:rPr>
                        <m:t> 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bSup>
                        <m:sSub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00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e>
                      </m:d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 </m:t>
                          </m:r>
                        </m:e>
                      </m:nary>
                      <m:r>
                        <a:rPr lang="en-US">
                          <a:latin typeface="Cambria Math" panose="02040503050406030204" pitchFamily="18" charset="0"/>
                        </a:rPr>
                        <m:t> 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bSup>
                        <m:sSub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f>
                            <m:f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00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begChr m:val="{"/>
                        <m:endChr m:val="}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nary>
                          <m:naryPr>
                            <m:limLoc m:val="subSup"/>
                            <m:grow m:val="on"/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sup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 </m:t>
                            </m:r>
                          </m:e>
                        </m:nary>
                        <m:r>
                          <a:rPr lang="en-US">
                            <a:latin typeface="Cambria Math" panose="02040503050406030204" pitchFamily="18" charset="0"/>
                          </a:rPr>
                          <m:t> </m:t>
                        </m:r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Using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/>
                      <m:t>the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/>
                      <m:t>fact</m:t>
                    </m:r>
                    <m:r>
                      <m:rPr>
                        <m:nor/>
                      </m:rPr>
                      <a:rPr lang="en-US" i="1"/>
                      <m:t> </m:t>
                    </m:r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⟨"/>
                        <m:endChr m:val="⟩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 Which indicates</a:t>
                </a:r>
                <a:endParaRPr lang="en-001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&gt;=&lt;</m:t>
                    </m:r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>
                        <a:latin typeface="Cambria Math" panose="02040503050406030204" pitchFamily="18" charset="0"/>
                      </a:rPr>
                      <m:t>&gt;=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9FEF3-A5A0-4736-9F12-280CEBD2EF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ar: 5 Points 3">
            <a:extLst>
              <a:ext uri="{FF2B5EF4-FFF2-40B4-BE49-F238E27FC236}">
                <a16:creationId xmlns:a16="http://schemas.microsoft.com/office/drawing/2014/main" id="{FB232916-E2E1-4244-BA30-F3241FC53D87}"/>
              </a:ext>
            </a:extLst>
          </p:cNvPr>
          <p:cNvSpPr/>
          <p:nvPr/>
        </p:nvSpPr>
        <p:spPr>
          <a:xfrm>
            <a:off x="5917915" y="534256"/>
            <a:ext cx="178085" cy="2465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A9C78-0AEF-47F1-898B-E550C762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8</a:t>
            </a:fld>
            <a:endParaRPr lang="en-001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898E66-3235-4FAC-80A9-FA045988C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A33B-E8AA-4B9F-8424-CCA6CA080F72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1046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62C5-CCBB-44BD-BB7C-C91A3539C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0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081BA8-7231-47DE-AF2B-C99DED684B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Sup>
                              <m:sSubSup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081BA8-7231-47DE-AF2B-C99DED684B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0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42540-A8A7-4186-A5E4-42A5EBD7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3134-5570-428E-9000-5265B294E514}" type="slidenum">
              <a:rPr lang="en-001" smtClean="0"/>
              <a:t>9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18CBA-6C8E-4A30-890C-DB0A968A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A64D-9E54-4846-AF82-C30E0139AC80}" type="datetime1">
              <a:rPr lang="LID4096" smtClean="0"/>
              <a:t>01/14/2023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867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687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Harmonic motion </vt:lpstr>
      <vt:lpstr>Energy Consideration in Harmonic Motion </vt:lpstr>
      <vt:lpstr>Energy Consideration in Harmonic Motion </vt:lpstr>
      <vt:lpstr>Energy Consideration in Harmonic Motion: Turning Points  </vt:lpstr>
      <vt:lpstr>Energy Consideration in Harmonic Motion: The general solution of SHM</vt:lpstr>
      <vt:lpstr>The average kinetic and potential energy for harmonic oscillator </vt:lpstr>
      <vt:lpstr>                                                                                                                                                   ⟨T_K ⟩=1/T_0  ∫130_0^(T_0)▒   1/2 mv^2 dt The average value of kinetic energy</vt:lpstr>
      <vt:lpstr>                                                                                               ⟨T_K ⟩=1/T_0  ∫130_0^(T_0)▒  1/2 mA_0^2 ω_0^2 〖cos〗^2 (w_0 t)dt        3.28 The average value of kinetic energy of SHM</vt:lpstr>
      <vt:lpstr>PowerPoint Presentation</vt:lpstr>
      <vt:lpstr>Average Potential Energy of SHM</vt:lpstr>
      <vt:lpstr>Average Potential Energy of SHM: The total energy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MOWFAQ</dc:creator>
  <cp:lastModifiedBy>mowfaq ahmed</cp:lastModifiedBy>
  <cp:revision>17</cp:revision>
  <dcterms:created xsi:type="dcterms:W3CDTF">2021-11-28T12:00:10Z</dcterms:created>
  <dcterms:modified xsi:type="dcterms:W3CDTF">2023-01-14T19:02:46Z</dcterms:modified>
</cp:coreProperties>
</file>