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6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001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A8721-B802-48C3-834C-DD79150104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A929A94F-17CE-4DA2-9E67-8152D825324C}">
      <dgm:prSet/>
      <dgm:spPr/>
      <dgm:t>
        <a:bodyPr/>
        <a:lstStyle/>
        <a:p>
          <a:r>
            <a:rPr lang="en-US" b="1"/>
            <a:t>The Hamilton Function and Hamilton Equations </a:t>
          </a:r>
          <a:endParaRPr lang="en-001"/>
        </a:p>
      </dgm:t>
    </dgm:pt>
    <dgm:pt modelId="{C875A06C-0DA4-4A51-A7F9-AA2593F2EBE9}" type="parTrans" cxnId="{4853E944-FB0A-4545-A72F-5D737026FD08}">
      <dgm:prSet/>
      <dgm:spPr/>
      <dgm:t>
        <a:bodyPr/>
        <a:lstStyle/>
        <a:p>
          <a:endParaRPr lang="en-001"/>
        </a:p>
      </dgm:t>
    </dgm:pt>
    <dgm:pt modelId="{453B127E-B06D-414F-8778-641C2AB2DEE3}" type="sibTrans" cxnId="{4853E944-FB0A-4545-A72F-5D737026FD08}">
      <dgm:prSet/>
      <dgm:spPr/>
      <dgm:t>
        <a:bodyPr/>
        <a:lstStyle/>
        <a:p>
          <a:endParaRPr lang="en-001"/>
        </a:p>
      </dgm:t>
    </dgm:pt>
    <dgm:pt modelId="{E452DE43-E229-488B-9A14-F7C8804B45D4}" type="pres">
      <dgm:prSet presAssocID="{1C8A8721-B802-48C3-834C-DD791501044A}" presName="linear" presStyleCnt="0">
        <dgm:presLayoutVars>
          <dgm:animLvl val="lvl"/>
          <dgm:resizeHandles val="exact"/>
        </dgm:presLayoutVars>
      </dgm:prSet>
      <dgm:spPr/>
    </dgm:pt>
    <dgm:pt modelId="{624643DF-CF33-433A-ACC9-BDE38FDA6CB0}" type="pres">
      <dgm:prSet presAssocID="{A929A94F-17CE-4DA2-9E67-8152D825324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F3A7212-3CDD-442E-A007-700344322703}" type="presOf" srcId="{A929A94F-17CE-4DA2-9E67-8152D825324C}" destId="{624643DF-CF33-433A-ACC9-BDE38FDA6CB0}" srcOrd="0" destOrd="0" presId="urn:microsoft.com/office/officeart/2005/8/layout/vList2"/>
    <dgm:cxn modelId="{4853E944-FB0A-4545-A72F-5D737026FD08}" srcId="{1C8A8721-B802-48C3-834C-DD791501044A}" destId="{A929A94F-17CE-4DA2-9E67-8152D825324C}" srcOrd="0" destOrd="0" parTransId="{C875A06C-0DA4-4A51-A7F9-AA2593F2EBE9}" sibTransId="{453B127E-B06D-414F-8778-641C2AB2DEE3}"/>
    <dgm:cxn modelId="{B636F2A8-B517-4F12-900E-664ADCC4B0EE}" type="presOf" srcId="{1C8A8721-B802-48C3-834C-DD791501044A}" destId="{E452DE43-E229-488B-9A14-F7C8804B45D4}" srcOrd="0" destOrd="0" presId="urn:microsoft.com/office/officeart/2005/8/layout/vList2"/>
    <dgm:cxn modelId="{495B22B0-8346-4B8B-9CA3-0C4FAD45764C}" type="presParOf" srcId="{E452DE43-E229-488B-9A14-F7C8804B45D4}" destId="{624643DF-CF33-433A-ACC9-BDE38FDA6C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37B13-E165-41F6-8620-38D54806EAD3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001"/>
        </a:p>
      </dgm:t>
    </dgm:pt>
    <mc:AlternateContent xmlns:mc="http://schemas.openxmlformats.org/markup-compatibility/2006" xmlns:a14="http://schemas.microsoft.com/office/drawing/2010/main">
      <mc:Choice Requires="a14">
        <dgm:pt modelId="{DC60DDC9-3C1E-4844-B118-4ED3A084EE6C}">
          <dgm:prSet custT="1"/>
          <dgm:spPr/>
          <dgm:t>
            <a:bodyPr/>
            <a:lstStyle/>
            <a:p>
              <a:r>
                <a:rPr lang="en-US" sz="1800" b="1" i="1" u="sng" dirty="0"/>
                <a:t>Example 6.6: </a:t>
              </a:r>
              <a:r>
                <a:rPr lang="en-001" sz="1800" dirty="0"/>
                <a:t>Let a mass, </a:t>
              </a:r>
              <a14:m>
                <m:oMath xmlns:m="http://schemas.openxmlformats.org/officeDocument/2006/math">
                  <m:r>
                    <a:rPr lang="en-001" sz="1800" i="1">
                      <a:latin typeface="Cambria Math" panose="02040503050406030204" pitchFamily="18" charset="0"/>
                    </a:rPr>
                    <m:t>𝑚</m:t>
                  </m:r>
                </m:oMath>
              </a14:m>
              <a:r>
                <a:rPr lang="en-001" sz="1800" dirty="0"/>
                <a:t>; free to move in one direction, experience a Hooke’s law restoring force,</a:t>
              </a:r>
              <a:r>
                <a:rPr lang="en-US" sz="1800" dirty="0"/>
                <a:t> </a:t>
              </a:r>
            </a:p>
            <a:p>
              <a:r>
                <a:rPr lang="en-US" sz="1800" dirty="0"/>
                <a:t> </a:t>
              </a:r>
              <a14:m>
                <m:oMath xmlns:m="http://schemas.openxmlformats.org/officeDocument/2006/math">
                  <m:r>
                    <a:rPr lang="en-001" sz="1800" i="1">
                      <a:latin typeface="Cambria Math" panose="02040503050406030204" pitchFamily="18" charset="0"/>
                    </a:rPr>
                    <m:t>𝐹</m:t>
                  </m:r>
                  <m:r>
                    <a:rPr lang="en-001" sz="1800" i="1">
                      <a:latin typeface="Cambria Math" panose="02040503050406030204" pitchFamily="18" charset="0"/>
                    </a:rPr>
                    <m:t> = −</m:t>
                  </m:r>
                  <m:r>
                    <a:rPr lang="en-001" sz="1800" i="1">
                      <a:latin typeface="Cambria Math" panose="02040503050406030204" pitchFamily="18" charset="0"/>
                    </a:rPr>
                    <m:t>𝑘𝑥</m:t>
                  </m:r>
                </m:oMath>
              </a14:m>
              <a:r>
                <a:rPr lang="en-001" sz="1800" dirty="0"/>
                <a:t> </a:t>
              </a:r>
              <a:r>
                <a:rPr lang="en-US" sz="1800" dirty="0"/>
                <a:t>. Write Hamilton’s</a:t>
              </a:r>
              <a:r>
                <a:rPr lang="en-001" sz="1800" dirty="0"/>
                <a:t> equations.</a:t>
              </a:r>
              <a:br>
                <a:rPr lang="en-001" sz="1800" dirty="0"/>
              </a:br>
              <a:br>
                <a:rPr lang="en-001" sz="1800" dirty="0"/>
              </a:br>
              <a:endParaRPr lang="en-001" sz="1800" dirty="0"/>
            </a:p>
          </dgm:t>
        </dgm:pt>
      </mc:Choice>
      <mc:Fallback xmlns="">
        <dgm:pt modelId="{DC60DDC9-3C1E-4844-B118-4ED3A084EE6C}">
          <dgm:prSet custT="1"/>
          <dgm:spPr/>
          <dgm:t>
            <a:bodyPr/>
            <a:lstStyle/>
            <a:p>
              <a:r>
                <a:rPr lang="en-US" sz="1800" b="1" i="1" u="sng" dirty="0"/>
                <a:t>Example 6.6: </a:t>
              </a:r>
              <a:r>
                <a:rPr lang="en-001" sz="1800" dirty="0"/>
                <a:t>Let a mass, </a:t>
              </a:r>
              <a:r>
                <a:rPr lang="en-001" sz="1800" i="0"/>
                <a:t>𝑚</a:t>
              </a:r>
              <a:r>
                <a:rPr lang="en-001" sz="1800" dirty="0"/>
                <a:t>; free to move in one direction, experience a Hooke’s law restoring force,</a:t>
              </a:r>
              <a:r>
                <a:rPr lang="en-US" sz="1800" dirty="0"/>
                <a:t> </a:t>
              </a:r>
            </a:p>
            <a:p>
              <a:r>
                <a:rPr lang="en-US" sz="1800" dirty="0"/>
                <a:t> </a:t>
              </a:r>
              <a:r>
                <a:rPr lang="en-001" sz="1800" i="0"/>
                <a:t>𝐹 = −𝑘𝑥</a:t>
              </a:r>
              <a:r>
                <a:rPr lang="en-001" sz="1800" dirty="0"/>
                <a:t> </a:t>
              </a:r>
              <a:r>
                <a:rPr lang="en-US" sz="1800" dirty="0"/>
                <a:t>. Write Hamilton’s</a:t>
              </a:r>
              <a:r>
                <a:rPr lang="en-001" sz="1800" dirty="0"/>
                <a:t> equations.</a:t>
              </a:r>
              <a:br>
                <a:rPr lang="en-001" sz="1800" dirty="0"/>
              </a:br>
              <a:br>
                <a:rPr lang="en-001" sz="1800" dirty="0"/>
              </a:br>
              <a:endParaRPr lang="en-001" sz="1800" dirty="0"/>
            </a:p>
          </dgm:t>
        </dgm:pt>
      </mc:Fallback>
    </mc:AlternateContent>
    <dgm:pt modelId="{15EBE7D5-07EA-43CD-A848-1CC899DA4B51}" type="parTrans" cxnId="{0FE8BE92-7948-40CD-9DEF-491B328EDC68}">
      <dgm:prSet/>
      <dgm:spPr/>
      <dgm:t>
        <a:bodyPr/>
        <a:lstStyle/>
        <a:p>
          <a:endParaRPr lang="en-001"/>
        </a:p>
      </dgm:t>
    </dgm:pt>
    <dgm:pt modelId="{CED07268-88B5-43D9-9F9B-A92EFF701A35}" type="sibTrans" cxnId="{0FE8BE92-7948-40CD-9DEF-491B328EDC68}">
      <dgm:prSet/>
      <dgm:spPr/>
      <dgm:t>
        <a:bodyPr/>
        <a:lstStyle/>
        <a:p>
          <a:endParaRPr lang="en-001"/>
        </a:p>
      </dgm:t>
    </dgm:pt>
    <dgm:pt modelId="{74F8DF16-3492-42B1-A62E-8D5E9A4488C6}" type="pres">
      <dgm:prSet presAssocID="{01037B13-E165-41F6-8620-38D54806EAD3}" presName="linear" presStyleCnt="0">
        <dgm:presLayoutVars>
          <dgm:animLvl val="lvl"/>
          <dgm:resizeHandles val="exact"/>
        </dgm:presLayoutVars>
      </dgm:prSet>
      <dgm:spPr/>
    </dgm:pt>
    <dgm:pt modelId="{4EB3C626-2AA2-4C13-8897-C93640066F99}" type="pres">
      <dgm:prSet presAssocID="{DC60DDC9-3C1E-4844-B118-4ED3A084EE6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0E771E-9A47-40E4-9FEB-4F8F1CC9F319}" type="presOf" srcId="{01037B13-E165-41F6-8620-38D54806EAD3}" destId="{74F8DF16-3492-42B1-A62E-8D5E9A4488C6}" srcOrd="0" destOrd="0" presId="urn:microsoft.com/office/officeart/2005/8/layout/vList2"/>
    <dgm:cxn modelId="{0FE8BE92-7948-40CD-9DEF-491B328EDC68}" srcId="{01037B13-E165-41F6-8620-38D54806EAD3}" destId="{DC60DDC9-3C1E-4844-B118-4ED3A084EE6C}" srcOrd="0" destOrd="0" parTransId="{15EBE7D5-07EA-43CD-A848-1CC899DA4B51}" sibTransId="{CED07268-88B5-43D9-9F9B-A92EFF701A35}"/>
    <dgm:cxn modelId="{91A3BEC6-D303-4259-A7B8-B8CD07944A6A}" type="presOf" srcId="{DC60DDC9-3C1E-4844-B118-4ED3A084EE6C}" destId="{4EB3C626-2AA2-4C13-8897-C93640066F99}" srcOrd="0" destOrd="0" presId="urn:microsoft.com/office/officeart/2005/8/layout/vList2"/>
    <dgm:cxn modelId="{33C6E426-3B65-4797-B673-56E4DB5E42C0}" type="presParOf" srcId="{74F8DF16-3492-42B1-A62E-8D5E9A4488C6}" destId="{4EB3C626-2AA2-4C13-8897-C93640066F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037B13-E165-41F6-8620-38D54806EAD3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001"/>
        </a:p>
      </dgm:t>
    </dgm:pt>
    <dgm:pt modelId="{DC60DDC9-3C1E-4844-B118-4ED3A084EE6C}">
      <dgm:prSet custT="1"/>
      <dgm:spPr>
        <a:blipFill>
          <a:blip xmlns:r="http://schemas.openxmlformats.org/officeDocument/2006/relationships" r:embed="rId1"/>
          <a:stretch>
            <a:fillRect l="-58"/>
          </a:stretch>
        </a:blipFill>
      </dgm:spPr>
      <dgm:t>
        <a:bodyPr/>
        <a:lstStyle/>
        <a:p>
          <a:r>
            <a:rPr lang="en-001">
              <a:noFill/>
            </a:rPr>
            <a:t> </a:t>
          </a:r>
        </a:p>
      </dgm:t>
    </dgm:pt>
    <dgm:pt modelId="{15EBE7D5-07EA-43CD-A848-1CC899DA4B51}" type="parTrans" cxnId="{0FE8BE92-7948-40CD-9DEF-491B328EDC68}">
      <dgm:prSet/>
      <dgm:spPr/>
      <dgm:t>
        <a:bodyPr/>
        <a:lstStyle/>
        <a:p>
          <a:endParaRPr lang="en-001"/>
        </a:p>
      </dgm:t>
    </dgm:pt>
    <dgm:pt modelId="{CED07268-88B5-43D9-9F9B-A92EFF701A35}" type="sibTrans" cxnId="{0FE8BE92-7948-40CD-9DEF-491B328EDC68}">
      <dgm:prSet/>
      <dgm:spPr/>
      <dgm:t>
        <a:bodyPr/>
        <a:lstStyle/>
        <a:p>
          <a:endParaRPr lang="en-001"/>
        </a:p>
      </dgm:t>
    </dgm:pt>
    <dgm:pt modelId="{74F8DF16-3492-42B1-A62E-8D5E9A4488C6}" type="pres">
      <dgm:prSet presAssocID="{01037B13-E165-41F6-8620-38D54806EAD3}" presName="linear" presStyleCnt="0">
        <dgm:presLayoutVars>
          <dgm:animLvl val="lvl"/>
          <dgm:resizeHandles val="exact"/>
        </dgm:presLayoutVars>
      </dgm:prSet>
      <dgm:spPr/>
    </dgm:pt>
    <dgm:pt modelId="{4EB3C626-2AA2-4C13-8897-C93640066F99}" type="pres">
      <dgm:prSet presAssocID="{DC60DDC9-3C1E-4844-B118-4ED3A084EE6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0E771E-9A47-40E4-9FEB-4F8F1CC9F319}" type="presOf" srcId="{01037B13-E165-41F6-8620-38D54806EAD3}" destId="{74F8DF16-3492-42B1-A62E-8D5E9A4488C6}" srcOrd="0" destOrd="0" presId="urn:microsoft.com/office/officeart/2005/8/layout/vList2"/>
    <dgm:cxn modelId="{0FE8BE92-7948-40CD-9DEF-491B328EDC68}" srcId="{01037B13-E165-41F6-8620-38D54806EAD3}" destId="{DC60DDC9-3C1E-4844-B118-4ED3A084EE6C}" srcOrd="0" destOrd="0" parTransId="{15EBE7D5-07EA-43CD-A848-1CC899DA4B51}" sibTransId="{CED07268-88B5-43D9-9F9B-A92EFF701A35}"/>
    <dgm:cxn modelId="{91A3BEC6-D303-4259-A7B8-B8CD07944A6A}" type="presOf" srcId="{DC60DDC9-3C1E-4844-B118-4ED3A084EE6C}" destId="{4EB3C626-2AA2-4C13-8897-C93640066F99}" srcOrd="0" destOrd="0" presId="urn:microsoft.com/office/officeart/2005/8/layout/vList2"/>
    <dgm:cxn modelId="{33C6E426-3B65-4797-B673-56E4DB5E42C0}" type="presParOf" srcId="{74F8DF16-3492-42B1-A62E-8D5E9A4488C6}" destId="{4EB3C626-2AA2-4C13-8897-C93640066F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D75324-08B0-4ABB-A25A-239DDCD9E4F9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001"/>
        </a:p>
      </dgm:t>
    </dgm:pt>
    <dgm:pt modelId="{3EC7560A-B81F-453A-A1D9-62DA263B2BE6}">
      <dgm:prSet/>
      <dgm:spPr/>
      <dgm:t>
        <a:bodyPr/>
        <a:lstStyle/>
        <a:p>
          <a:r>
            <a:rPr lang="en-US" i="1"/>
            <a:t>Example 6.6</a:t>
          </a:r>
          <a:endParaRPr lang="en-001"/>
        </a:p>
      </dgm:t>
    </dgm:pt>
    <dgm:pt modelId="{D40E8F78-64ED-45D4-9F2F-117017B4FA83}" type="parTrans" cxnId="{A0205214-FEBE-4DF6-BFD4-6DA3F847434C}">
      <dgm:prSet/>
      <dgm:spPr/>
      <dgm:t>
        <a:bodyPr/>
        <a:lstStyle/>
        <a:p>
          <a:endParaRPr lang="en-001"/>
        </a:p>
      </dgm:t>
    </dgm:pt>
    <dgm:pt modelId="{A48583E8-0D58-4007-86A4-AC0B703C5222}" type="sibTrans" cxnId="{A0205214-FEBE-4DF6-BFD4-6DA3F847434C}">
      <dgm:prSet/>
      <dgm:spPr/>
      <dgm:t>
        <a:bodyPr/>
        <a:lstStyle/>
        <a:p>
          <a:endParaRPr lang="en-001"/>
        </a:p>
      </dgm:t>
    </dgm:pt>
    <dgm:pt modelId="{FCE3A159-46EC-45DC-B386-E4EE48D62A66}" type="pres">
      <dgm:prSet presAssocID="{E5D75324-08B0-4ABB-A25A-239DDCD9E4F9}" presName="linear" presStyleCnt="0">
        <dgm:presLayoutVars>
          <dgm:animLvl val="lvl"/>
          <dgm:resizeHandles val="exact"/>
        </dgm:presLayoutVars>
      </dgm:prSet>
      <dgm:spPr/>
    </dgm:pt>
    <dgm:pt modelId="{C5BE1EB6-780F-4829-8C12-D839F0B570EE}" type="pres">
      <dgm:prSet presAssocID="{3EC7560A-B81F-453A-A1D9-62DA263B2BE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0205214-FEBE-4DF6-BFD4-6DA3F847434C}" srcId="{E5D75324-08B0-4ABB-A25A-239DDCD9E4F9}" destId="{3EC7560A-B81F-453A-A1D9-62DA263B2BE6}" srcOrd="0" destOrd="0" parTransId="{D40E8F78-64ED-45D4-9F2F-117017B4FA83}" sibTransId="{A48583E8-0D58-4007-86A4-AC0B703C5222}"/>
    <dgm:cxn modelId="{6EF5457B-6948-411C-98F1-BFCD2393FC57}" type="presOf" srcId="{3EC7560A-B81F-453A-A1D9-62DA263B2BE6}" destId="{C5BE1EB6-780F-4829-8C12-D839F0B570EE}" srcOrd="0" destOrd="0" presId="urn:microsoft.com/office/officeart/2005/8/layout/vList2"/>
    <dgm:cxn modelId="{ACA8F092-72EE-4814-993D-C1E3D94C2D1B}" type="presOf" srcId="{E5D75324-08B0-4ABB-A25A-239DDCD9E4F9}" destId="{FCE3A159-46EC-45DC-B386-E4EE48D62A66}" srcOrd="0" destOrd="0" presId="urn:microsoft.com/office/officeart/2005/8/layout/vList2"/>
    <dgm:cxn modelId="{611D8285-4B3A-4626-AF2C-8200CC572735}" type="presParOf" srcId="{FCE3A159-46EC-45DC-B386-E4EE48D62A66}" destId="{C5BE1EB6-780F-4829-8C12-D839F0B570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5F6CE0-2B51-4ED5-A3A7-4113F425315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001"/>
        </a:p>
      </dgm:t>
    </dgm:pt>
    <dgm:pt modelId="{82B899ED-1B5A-40D3-A444-4B89452F3C8C}">
      <dgm:prSet custT="1"/>
      <dgm:spPr/>
      <dgm:t>
        <a:bodyPr/>
        <a:lstStyle/>
        <a:p>
          <a:r>
            <a:rPr lang="en-US" sz="2000" b="1" i="1" u="sng" dirty="0"/>
            <a:t>Example 6.7 : </a:t>
          </a:r>
          <a:r>
            <a:rPr lang="en-US" sz="2000" dirty="0"/>
            <a:t>Consider a 2-D central force:</a:t>
          </a:r>
          <a:br>
            <a:rPr lang="en-US" sz="2000" dirty="0"/>
          </a:br>
          <a:r>
            <a:rPr lang="en-US" sz="2000" dirty="0"/>
            <a:t>a) Write the Lagrangian, generalized momentum and Hamiltonian for this system.</a:t>
          </a:r>
          <a:br>
            <a:rPr lang="en-001" sz="2000" dirty="0"/>
          </a:br>
          <a:r>
            <a:rPr lang="en-US" sz="2000" dirty="0"/>
            <a:t>b) Set up the Hamilton equations</a:t>
          </a:r>
          <a:br>
            <a:rPr lang="en-001" sz="2000" dirty="0"/>
          </a:br>
          <a:br>
            <a:rPr lang="en-001" sz="2000" dirty="0"/>
          </a:br>
          <a:endParaRPr lang="en-001" sz="2000" dirty="0"/>
        </a:p>
      </dgm:t>
    </dgm:pt>
    <dgm:pt modelId="{41723B09-D21B-482D-BC9A-F2770923D411}" type="parTrans" cxnId="{EA10DFA0-DFC9-493A-8608-9D15DEF42665}">
      <dgm:prSet/>
      <dgm:spPr/>
      <dgm:t>
        <a:bodyPr/>
        <a:lstStyle/>
        <a:p>
          <a:endParaRPr lang="en-001"/>
        </a:p>
      </dgm:t>
    </dgm:pt>
    <dgm:pt modelId="{F9AB9C15-4F90-47AF-8CCF-807DE79325A6}" type="sibTrans" cxnId="{EA10DFA0-DFC9-493A-8608-9D15DEF42665}">
      <dgm:prSet/>
      <dgm:spPr/>
      <dgm:t>
        <a:bodyPr/>
        <a:lstStyle/>
        <a:p>
          <a:endParaRPr lang="en-001"/>
        </a:p>
      </dgm:t>
    </dgm:pt>
    <dgm:pt modelId="{3B24FCEC-4055-4092-BB0F-AA8AE35CF782}" type="pres">
      <dgm:prSet presAssocID="{3B5F6CE0-2B51-4ED5-A3A7-4113F4253156}" presName="linear" presStyleCnt="0">
        <dgm:presLayoutVars>
          <dgm:animLvl val="lvl"/>
          <dgm:resizeHandles val="exact"/>
        </dgm:presLayoutVars>
      </dgm:prSet>
      <dgm:spPr/>
    </dgm:pt>
    <dgm:pt modelId="{D1EC7797-BF83-4AEF-83A5-68A56886956A}" type="pres">
      <dgm:prSet presAssocID="{82B899ED-1B5A-40D3-A444-4B89452F3C8C}" presName="parentText" presStyleLbl="node1" presStyleIdx="0" presStyleCnt="1" custScaleY="317825">
        <dgm:presLayoutVars>
          <dgm:chMax val="0"/>
          <dgm:bulletEnabled val="1"/>
        </dgm:presLayoutVars>
      </dgm:prSet>
      <dgm:spPr/>
    </dgm:pt>
  </dgm:ptLst>
  <dgm:cxnLst>
    <dgm:cxn modelId="{EA10DFA0-DFC9-493A-8608-9D15DEF42665}" srcId="{3B5F6CE0-2B51-4ED5-A3A7-4113F4253156}" destId="{82B899ED-1B5A-40D3-A444-4B89452F3C8C}" srcOrd="0" destOrd="0" parTransId="{41723B09-D21B-482D-BC9A-F2770923D411}" sibTransId="{F9AB9C15-4F90-47AF-8CCF-807DE79325A6}"/>
    <dgm:cxn modelId="{090734B7-C587-4BB8-8D73-2039B937030B}" type="presOf" srcId="{82B899ED-1B5A-40D3-A444-4B89452F3C8C}" destId="{D1EC7797-BF83-4AEF-83A5-68A56886956A}" srcOrd="0" destOrd="0" presId="urn:microsoft.com/office/officeart/2005/8/layout/vList2"/>
    <dgm:cxn modelId="{64FAEFCA-2784-4B4D-95BC-9D78CF38EE08}" type="presOf" srcId="{3B5F6CE0-2B51-4ED5-A3A7-4113F4253156}" destId="{3B24FCEC-4055-4092-BB0F-AA8AE35CF782}" srcOrd="0" destOrd="0" presId="urn:microsoft.com/office/officeart/2005/8/layout/vList2"/>
    <dgm:cxn modelId="{806F41DF-E07C-4840-BE9B-42EC1A9BF848}" type="presParOf" srcId="{3B24FCEC-4055-4092-BB0F-AA8AE35CF782}" destId="{D1EC7797-BF83-4AEF-83A5-68A5688695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9480AD-1A76-45ED-95B3-5DF4A7BFBC0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001"/>
        </a:p>
      </dgm:t>
    </dgm:pt>
    <dgm:pt modelId="{D8A8588D-3950-4BB8-8D8F-4A4D790250AA}">
      <dgm:prSet/>
      <dgm:spPr/>
      <dgm:t>
        <a:bodyPr/>
        <a:lstStyle/>
        <a:p>
          <a:r>
            <a:rPr lang="en-US" dirty="0">
              <a:latin typeface="Arial Black" panose="020B0A04020102020204" pitchFamily="34" charset="0"/>
            </a:rPr>
            <a:t>Example 6.7</a:t>
          </a:r>
          <a:endParaRPr lang="en-001" dirty="0">
            <a:latin typeface="Arial Black" panose="020B0A04020102020204" pitchFamily="34" charset="0"/>
          </a:endParaRPr>
        </a:p>
      </dgm:t>
    </dgm:pt>
    <dgm:pt modelId="{945F3C81-E9CA-47C6-AA8F-31A18B8B1E4A}" type="parTrans" cxnId="{82D82FC3-FE18-42A4-9FB8-601AF5325B86}">
      <dgm:prSet/>
      <dgm:spPr/>
      <dgm:t>
        <a:bodyPr/>
        <a:lstStyle/>
        <a:p>
          <a:endParaRPr lang="en-001"/>
        </a:p>
      </dgm:t>
    </dgm:pt>
    <dgm:pt modelId="{39F9EDA3-C20E-4992-99EB-7DA14CD6F197}" type="sibTrans" cxnId="{82D82FC3-FE18-42A4-9FB8-601AF5325B86}">
      <dgm:prSet/>
      <dgm:spPr/>
      <dgm:t>
        <a:bodyPr/>
        <a:lstStyle/>
        <a:p>
          <a:endParaRPr lang="en-001"/>
        </a:p>
      </dgm:t>
    </dgm:pt>
    <dgm:pt modelId="{083535A5-33D0-4BD3-AFEC-341D13DD7F3D}" type="pres">
      <dgm:prSet presAssocID="{689480AD-1A76-45ED-95B3-5DF4A7BFBC0A}" presName="linear" presStyleCnt="0">
        <dgm:presLayoutVars>
          <dgm:animLvl val="lvl"/>
          <dgm:resizeHandles val="exact"/>
        </dgm:presLayoutVars>
      </dgm:prSet>
      <dgm:spPr/>
    </dgm:pt>
    <dgm:pt modelId="{6F84D05F-359F-4DD1-8C9E-1DDA1F9E5D13}" type="pres">
      <dgm:prSet presAssocID="{D8A8588D-3950-4BB8-8D8F-4A4D790250A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1F4BD10-A652-4DC6-B4BA-4BF67EDB513F}" type="presOf" srcId="{D8A8588D-3950-4BB8-8D8F-4A4D790250AA}" destId="{6F84D05F-359F-4DD1-8C9E-1DDA1F9E5D13}" srcOrd="0" destOrd="0" presId="urn:microsoft.com/office/officeart/2005/8/layout/vList2"/>
    <dgm:cxn modelId="{74A66220-F081-4E7B-B90C-D7C55A0C09A2}" type="presOf" srcId="{689480AD-1A76-45ED-95B3-5DF4A7BFBC0A}" destId="{083535A5-33D0-4BD3-AFEC-341D13DD7F3D}" srcOrd="0" destOrd="0" presId="urn:microsoft.com/office/officeart/2005/8/layout/vList2"/>
    <dgm:cxn modelId="{82D82FC3-FE18-42A4-9FB8-601AF5325B86}" srcId="{689480AD-1A76-45ED-95B3-5DF4A7BFBC0A}" destId="{D8A8588D-3950-4BB8-8D8F-4A4D790250AA}" srcOrd="0" destOrd="0" parTransId="{945F3C81-E9CA-47C6-AA8F-31A18B8B1E4A}" sibTransId="{39F9EDA3-C20E-4992-99EB-7DA14CD6F197}"/>
    <dgm:cxn modelId="{B771D985-B499-4013-ACC6-632BC154B2A8}" type="presParOf" srcId="{083535A5-33D0-4BD3-AFEC-341D13DD7F3D}" destId="{6F84D05F-359F-4DD1-8C9E-1DDA1F9E5D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09E8C7-0F34-436C-9DAD-08B242647EC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001"/>
        </a:p>
      </dgm:t>
    </dgm:pt>
    <dgm:pt modelId="{22B031EC-DFF5-4A8D-83C8-9306A0059551}">
      <dgm:prSet/>
      <dgm:spPr/>
      <dgm:t>
        <a:bodyPr/>
        <a:lstStyle/>
        <a:p>
          <a:r>
            <a:rPr lang="en-US" b="0" i="0" baseline="0"/>
            <a:t>Example 6.7</a:t>
          </a:r>
          <a:br>
            <a:rPr lang="en-001" b="0" i="0" baseline="0"/>
          </a:br>
          <a:endParaRPr lang="en-001"/>
        </a:p>
      </dgm:t>
    </dgm:pt>
    <dgm:pt modelId="{056E5E2C-D236-498C-82E6-BA62702DC743}" type="parTrans" cxnId="{15472E80-CFD0-410D-9830-71E7892575F2}">
      <dgm:prSet/>
      <dgm:spPr/>
      <dgm:t>
        <a:bodyPr/>
        <a:lstStyle/>
        <a:p>
          <a:endParaRPr lang="en-001"/>
        </a:p>
      </dgm:t>
    </dgm:pt>
    <dgm:pt modelId="{4A6A6DCC-8799-4E62-BFB5-45822D7C249A}" type="sibTrans" cxnId="{15472E80-CFD0-410D-9830-71E7892575F2}">
      <dgm:prSet/>
      <dgm:spPr/>
      <dgm:t>
        <a:bodyPr/>
        <a:lstStyle/>
        <a:p>
          <a:endParaRPr lang="en-001"/>
        </a:p>
      </dgm:t>
    </dgm:pt>
    <dgm:pt modelId="{F291672F-6C34-48BF-B0DB-A5717CA1ACA9}" type="pres">
      <dgm:prSet presAssocID="{1209E8C7-0F34-436C-9DAD-08B242647EC6}" presName="linear" presStyleCnt="0">
        <dgm:presLayoutVars>
          <dgm:animLvl val="lvl"/>
          <dgm:resizeHandles val="exact"/>
        </dgm:presLayoutVars>
      </dgm:prSet>
      <dgm:spPr/>
    </dgm:pt>
    <dgm:pt modelId="{A7E09474-CC26-4599-A313-543F9D1E764B}" type="pres">
      <dgm:prSet presAssocID="{22B031EC-DFF5-4A8D-83C8-9306A0059551}" presName="parentText" presStyleLbl="node1" presStyleIdx="0" presStyleCnt="1" custScaleY="53202">
        <dgm:presLayoutVars>
          <dgm:chMax val="0"/>
          <dgm:bulletEnabled val="1"/>
        </dgm:presLayoutVars>
      </dgm:prSet>
      <dgm:spPr/>
    </dgm:pt>
  </dgm:ptLst>
  <dgm:cxnLst>
    <dgm:cxn modelId="{15472E80-CFD0-410D-9830-71E7892575F2}" srcId="{1209E8C7-0F34-436C-9DAD-08B242647EC6}" destId="{22B031EC-DFF5-4A8D-83C8-9306A0059551}" srcOrd="0" destOrd="0" parTransId="{056E5E2C-D236-498C-82E6-BA62702DC743}" sibTransId="{4A6A6DCC-8799-4E62-BFB5-45822D7C249A}"/>
    <dgm:cxn modelId="{92E67DA1-9E92-4449-A169-37562ADFCA25}" type="presOf" srcId="{22B031EC-DFF5-4A8D-83C8-9306A0059551}" destId="{A7E09474-CC26-4599-A313-543F9D1E764B}" srcOrd="0" destOrd="0" presId="urn:microsoft.com/office/officeart/2005/8/layout/vList2"/>
    <dgm:cxn modelId="{B42FFDE6-6DD2-4ABC-B0BC-E9D55AB83E60}" type="presOf" srcId="{1209E8C7-0F34-436C-9DAD-08B242647EC6}" destId="{F291672F-6C34-48BF-B0DB-A5717CA1ACA9}" srcOrd="0" destOrd="0" presId="urn:microsoft.com/office/officeart/2005/8/layout/vList2"/>
    <dgm:cxn modelId="{A455BF67-FC1A-426D-B7D8-31E07E244492}" type="presParOf" srcId="{F291672F-6C34-48BF-B0DB-A5717CA1ACA9}" destId="{A7E09474-CC26-4599-A313-543F9D1E76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643DF-CF33-433A-ACC9-BDE38FDA6CB0}">
      <dsp:nvSpPr>
        <dsp:cNvPr id="0" name=""/>
        <dsp:cNvSpPr/>
      </dsp:nvSpPr>
      <dsp:spPr>
        <a:xfrm>
          <a:off x="0" y="400"/>
          <a:ext cx="9144000" cy="238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/>
            <a:t>The Hamilton Function and Hamilton Equations </a:t>
          </a:r>
          <a:endParaRPr lang="en-001" sz="6000" kern="1200"/>
        </a:p>
      </dsp:txBody>
      <dsp:txXfrm>
        <a:off x="116514" y="116914"/>
        <a:ext cx="8910972" cy="2153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3C626-2AA2-4C13-8897-C93640066F99}">
      <dsp:nvSpPr>
        <dsp:cNvPr id="0" name=""/>
        <dsp:cNvSpPr/>
      </dsp:nvSpPr>
      <dsp:spPr>
        <a:xfrm>
          <a:off x="0" y="120"/>
          <a:ext cx="10515600" cy="132532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u="sng" kern="1200" dirty="0"/>
            <a:t>Example 6.6: </a:t>
          </a:r>
          <a:r>
            <a:rPr lang="en-001" sz="1800" kern="1200" dirty="0"/>
            <a:t>Let a mass, </a:t>
          </a:r>
          <a14:m xmlns:a14="http://schemas.microsoft.com/office/drawing/2010/main">
            <m:oMath xmlns:m="http://schemas.openxmlformats.org/officeDocument/2006/math">
              <m:r>
                <a:rPr lang="en-001" sz="1800" i="1" kern="1200">
                  <a:latin typeface="Cambria Math" panose="02040503050406030204" pitchFamily="18" charset="0"/>
                </a:rPr>
                <m:t>𝑚</m:t>
              </m:r>
            </m:oMath>
          </a14:m>
          <a:r>
            <a:rPr lang="en-001" sz="1800" kern="1200" dirty="0"/>
            <a:t>; free to move in one direction, experience a Hooke’s law restoring force,</a:t>
          </a:r>
          <a:r>
            <a:rPr lang="en-US" sz="1800" kern="1200" dirty="0"/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14:m xmlns:a14="http://schemas.microsoft.com/office/drawing/2010/main">
            <m:oMath xmlns:m="http://schemas.openxmlformats.org/officeDocument/2006/math">
              <m:r>
                <a:rPr lang="en-001" sz="1800" i="1" kern="1200">
                  <a:latin typeface="Cambria Math" panose="02040503050406030204" pitchFamily="18" charset="0"/>
                </a:rPr>
                <m:t>𝐹</m:t>
              </m:r>
              <m:r>
                <a:rPr lang="en-001" sz="1800" i="1" kern="1200">
                  <a:latin typeface="Cambria Math" panose="02040503050406030204" pitchFamily="18" charset="0"/>
                </a:rPr>
                <m:t> = −</m:t>
              </m:r>
              <m:r>
                <a:rPr lang="en-001" sz="1800" i="1" kern="1200">
                  <a:latin typeface="Cambria Math" panose="02040503050406030204" pitchFamily="18" charset="0"/>
                </a:rPr>
                <m:t>𝑘𝑥</m:t>
              </m:r>
            </m:oMath>
          </a14:m>
          <a:r>
            <a:rPr lang="en-001" sz="1800" kern="1200" dirty="0"/>
            <a:t> </a:t>
          </a:r>
          <a:r>
            <a:rPr lang="en-US" sz="1800" kern="1200" dirty="0"/>
            <a:t>. Write Hamilton’s</a:t>
          </a:r>
          <a:r>
            <a:rPr lang="en-001" sz="1800" kern="1200" dirty="0"/>
            <a:t> equations.</a:t>
          </a:r>
          <a:br>
            <a:rPr lang="en-001" sz="1800" kern="1200" dirty="0"/>
          </a:br>
          <a:br>
            <a:rPr lang="en-001" sz="1800" kern="1200" dirty="0"/>
          </a:br>
          <a:endParaRPr lang="en-001" sz="1800" kern="1200" dirty="0"/>
        </a:p>
      </dsp:txBody>
      <dsp:txXfrm>
        <a:off x="64697" y="64817"/>
        <a:ext cx="10386206" cy="11959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E1EB6-780F-4829-8C12-D839F0B570EE}">
      <dsp:nvSpPr>
        <dsp:cNvPr id="0" name=""/>
        <dsp:cNvSpPr/>
      </dsp:nvSpPr>
      <dsp:spPr>
        <a:xfrm>
          <a:off x="0" y="2306"/>
          <a:ext cx="10515600" cy="10073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i="1" kern="1200"/>
            <a:t>Example 6.6</a:t>
          </a:r>
          <a:endParaRPr lang="en-001" sz="4200" kern="1200"/>
        </a:p>
      </dsp:txBody>
      <dsp:txXfrm>
        <a:off x="49176" y="51482"/>
        <a:ext cx="10417248" cy="909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C7797-BF83-4AEF-83A5-68A56886956A}">
      <dsp:nvSpPr>
        <dsp:cNvPr id="0" name=""/>
        <dsp:cNvSpPr/>
      </dsp:nvSpPr>
      <dsp:spPr>
        <a:xfrm>
          <a:off x="0" y="870"/>
          <a:ext cx="10515600" cy="17814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u="sng" kern="1200" dirty="0"/>
            <a:t>Example 6.7 : </a:t>
          </a:r>
          <a:r>
            <a:rPr lang="en-US" sz="2000" kern="1200" dirty="0"/>
            <a:t>Consider a 2-D central force:</a:t>
          </a:r>
          <a:br>
            <a:rPr lang="en-US" sz="2000" kern="1200" dirty="0"/>
          </a:br>
          <a:r>
            <a:rPr lang="en-US" sz="2000" kern="1200" dirty="0"/>
            <a:t>a) Write the Lagrangian, generalized momentum and Hamiltonian for this system.</a:t>
          </a:r>
          <a:br>
            <a:rPr lang="en-001" sz="2000" kern="1200" dirty="0"/>
          </a:br>
          <a:r>
            <a:rPr lang="en-US" sz="2000" kern="1200" dirty="0"/>
            <a:t>b) Set up the Hamilton equations</a:t>
          </a:r>
          <a:br>
            <a:rPr lang="en-001" sz="2000" kern="1200" dirty="0"/>
          </a:br>
          <a:br>
            <a:rPr lang="en-001" sz="2000" kern="1200" dirty="0"/>
          </a:br>
          <a:endParaRPr lang="en-001" sz="2000" kern="1200" dirty="0"/>
        </a:p>
      </dsp:txBody>
      <dsp:txXfrm>
        <a:off x="86962" y="87832"/>
        <a:ext cx="10341676" cy="16074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4D05F-359F-4DD1-8C9E-1DDA1F9E5D13}">
      <dsp:nvSpPr>
        <dsp:cNvPr id="0" name=""/>
        <dsp:cNvSpPr/>
      </dsp:nvSpPr>
      <dsp:spPr>
        <a:xfrm>
          <a:off x="0" y="5005"/>
          <a:ext cx="10515600" cy="500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 Black" panose="020B0A04020102020204" pitchFamily="34" charset="0"/>
            </a:rPr>
            <a:t>Example 6.7</a:t>
          </a:r>
          <a:endParaRPr lang="en-001" sz="1900" kern="1200" dirty="0">
            <a:latin typeface="Arial Black" panose="020B0A04020102020204" pitchFamily="34" charset="0"/>
          </a:endParaRPr>
        </a:p>
      </dsp:txBody>
      <dsp:txXfrm>
        <a:off x="24417" y="29422"/>
        <a:ext cx="10466766" cy="4513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09474-CC26-4599-A313-543F9D1E764B}">
      <dsp:nvSpPr>
        <dsp:cNvPr id="0" name=""/>
        <dsp:cNvSpPr/>
      </dsp:nvSpPr>
      <dsp:spPr>
        <a:xfrm>
          <a:off x="0" y="6705"/>
          <a:ext cx="10515600" cy="13121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baseline="0"/>
            <a:t>Example 6.7</a:t>
          </a:r>
          <a:br>
            <a:rPr lang="en-001" sz="3300" b="0" i="0" kern="1200" baseline="0"/>
          </a:br>
          <a:endParaRPr lang="en-001" sz="3300" kern="1200"/>
        </a:p>
      </dsp:txBody>
      <dsp:txXfrm>
        <a:off x="64054" y="70759"/>
        <a:ext cx="10387492" cy="1184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E6571-5B7E-4A03-A8E6-5BAFE37FE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CDA5A-63A0-4072-93C9-E2EA0863A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0BE7E-D1F7-4317-9A47-4DE81318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8ECCA-D954-451D-9465-0C41B84BE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0DAC6-45D2-488F-8A3B-54A803E62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4054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7AA0-FC09-4AB7-8A87-0A9CE413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63A71-49E9-4FAE-8321-0CA0503B6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25E41-6D9F-4A33-B522-9262C8D0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76EE5-2043-4373-AF62-AE54C152B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DE86A-7093-48A7-BECC-97A5F704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11418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0430D-6A10-4DCF-A76C-D283FBFF7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6D715-27D1-4354-B993-DB7BBA304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2D6B6-0352-40C2-8F41-46CFBBE4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58E65-390C-49FF-9033-408C11E1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8DC93-3E7B-4C2D-B7C6-BD700AC2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1242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6EFAC-B3D9-4D6F-B3D4-12DAC1D0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A02E-AB01-4FED-B2B5-3175BBA56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6ADF8-1C93-4838-8D7E-3DF680A57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193A3-524D-4C2F-BC83-A13A197DC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87856-26BE-4F17-8566-7BC0CAD5C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4354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CA15-2657-429F-AA69-CA872C8D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F918F-675D-4A15-8340-F969438E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D6F05-14AA-4C7B-9E50-9FD454728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C061D-C23C-4823-8A83-AF28F2237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79A0-7BC4-4DF5-BECB-005D961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32975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F3ED2-6E70-44A2-BF26-82C74A3A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CF63F-5FC9-4C2D-B6BC-224D2AC57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EF276-E353-4BCB-A2BE-A46E67BFF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6254C-153B-4ED6-A07C-B6DF9DB8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7F7AC-9F0F-474B-AF8E-1438C00A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D4018-E85E-4BB3-9E27-41AB62FA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9714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0446-0833-44AD-B9E8-BECD96E8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E3964-2D1F-452A-AD87-9DE3164AF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B378F-5E62-4B58-B7FD-ED305F3AC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4887B-3C2B-46D2-9902-BEE0A25C3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345A07-80A8-4DBF-A21B-5DA7E2F7B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D0383-B6CC-415E-9AB8-0BD55249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12C390-F5F8-46F4-BA36-8CCA7E54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8A9ACE-21EE-4D85-BDB2-81BCF33F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82919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67D3-5955-4152-9059-A0239095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33594-6410-4047-A2D1-7AD43668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E47B4-0370-4934-A83D-8BA343E8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39955-5B5B-4364-A404-94C50AB5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80117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805AB8-7E8E-4CE7-A4A9-92FEF5AB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841A7-4A98-4488-BA2C-49F38AE8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08129-38A3-4E34-AEBB-F25971FF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7933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5C1C-1BC7-444E-BE19-897F1FEA1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63FFB-5C4B-4DAF-8F2A-93FEC6871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33942-43AF-498D-862B-D2FDA419E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3C111-3BF2-4F76-BE3B-28AC6843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E6F23-3B49-4D6F-BA7F-5A2199B7F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14421-DD15-4927-B8F1-7CACA769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2071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98DC-4B86-4651-90E4-B2A5AFA3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163C6B-7EF6-4C55-A31D-DF97F9F48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3D16C-57F9-4B9F-A10A-743EDD7CF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A6CBF-6DF3-46F1-A250-81595D51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26809-179D-4639-9AF6-2C8722EB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1F056-8330-4456-A4BA-E314230A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71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D5041F-8C2E-4922-B2BF-74FD8488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A2BB7-1592-497A-AB07-332BFB643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E2EE6-C9D6-42DE-B931-1FF6A1220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E1495-2BF3-4F3D-A60F-620B4773292C}" type="datetimeFigureOut">
              <a:rPr lang="en-001" smtClean="0"/>
              <a:t>03/26/2023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09C51-CA54-44FC-AD6E-68F8C24D0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69D09-13C4-4ED1-94AB-D57E76FEC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68F-7E4A-4A0B-B9A3-EFBF9937686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24378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001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F3B968-D37F-4FF0-8089-1CB138C40D3D}"/>
              </a:ext>
            </a:extLst>
          </p:cNvPr>
          <p:cNvGraphicFramePr/>
          <p:nvPr/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F36A493B-6506-41EC-A61E-57ED603E2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i="1" dirty="0"/>
              <a:t>Examples </a:t>
            </a:r>
            <a:endParaRPr lang="en-001" sz="4400" i="1" dirty="0"/>
          </a:p>
        </p:txBody>
      </p:sp>
    </p:spTree>
    <p:extLst>
      <p:ext uri="{BB962C8B-B14F-4D97-AF65-F5344CB8AC3E}">
        <p14:creationId xmlns:p14="http://schemas.microsoft.com/office/powerpoint/2010/main" val="326856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>
                <a:extLst>
                  <a:ext uri="{FF2B5EF4-FFF2-40B4-BE49-F238E27FC236}">
                    <a16:creationId xmlns:a16="http://schemas.microsoft.com/office/drawing/2014/main" id="{50F405B2-EEDB-4755-96E6-988346A649C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64656393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>
                <a:extLst>
                  <a:ext uri="{FF2B5EF4-FFF2-40B4-BE49-F238E27FC236}">
                    <a16:creationId xmlns:a16="http://schemas.microsoft.com/office/drawing/2014/main" id="{50F405B2-EEDB-4755-96E6-988346A649C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64656393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3167CB-A4E3-4FF1-96EF-0BB30C3E11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001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Lagrangian for this system is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“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1. 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𝑊𝑟𝑖𝑡𝑒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𝑡h𝑒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𝐿𝑎𝑔𝑟𝑎𝑛𝑔𝑖𝑎𝑛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“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generalized momentum is just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limUpp>
                      <m:limUp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</m:oMath>
                </a14:m>
                <a:r>
                  <a:rPr lang="en-US" sz="2400" dirty="0"/>
                  <a:t>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 2.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“       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limUpp>
                      <m:limUpp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400" dirty="0"/>
                  <a:t>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 3.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”</m:t>
                    </m:r>
                  </m:oMath>
                </a14:m>
                <a:endParaRPr lang="en-US" sz="2400" dirty="0"/>
              </a:p>
              <a:p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Hamiltonian (function in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 3.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𝑊𝑟𝑖𝑡𝑒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 “ 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001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3167CB-A4E3-4FF1-96EF-0BB30C3E11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11"/>
                <a:stretch>
                  <a:fillRect l="-812" t="-210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5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CFD7BB-2C76-4C75-985B-51343896E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8316134"/>
              </p:ext>
            </p:extLst>
          </p:nvPr>
        </p:nvGraphicFramePr>
        <p:xfrm>
          <a:off x="838200" y="365125"/>
          <a:ext cx="10515600" cy="101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7E222-E360-4E8A-A4A5-5E206A7A52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8463"/>
                <a:ext cx="10515600" cy="45685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Hamilton’s equations are 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⇛ </m:t>
                    </m:r>
                    <m:limUpp>
                      <m:limUpp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li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400" dirty="0"/>
                  <a:t>       (1)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“4.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𝑓𝑖𝑛𝑑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limUpp>
                      <m:limUpp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𝑓𝑖𝑟𝑠𝑡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𝑒𝑞𝑢𝑎𝑡𝑖𝑜𝑛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‘’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⇛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limUpp>
                      <m:limUpp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li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US" sz="2400" i="1" dirty="0"/>
                  <a:t>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 5.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𝑓𝑖𝑛𝑑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limUpp>
                      <m:limUppPr>
                        <m:ctrlPr>
                          <a:rPr lang="en-001" sz="2400" i="1" smtClean="0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li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𝑠𝑒𝑐𝑜𝑛𝑑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𝑒𝑞𝑢𝑎𝑡𝑖𝑜𝑛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“  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⇛ </m:t>
                    </m:r>
                    <m:limUpp>
                      <m:limUpp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li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US" sz="2400" dirty="0"/>
                  <a:t>                           (2)  </a:t>
                </a:r>
              </a:p>
              <a:p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Note that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limUpp>
                      <m:limUpp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𝑑𝑝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001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𝑑𝑚</m:t>
                        </m:r>
                        <m:limUpp>
                          <m:limUp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⟹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limUpp>
                      <m:limUp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°°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</m:oMath>
                </a14:m>
                <a:r>
                  <a:rPr lang="en-US" sz="2400" dirty="0"/>
                  <a:t>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“ 6.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𝑆𝑖𝑚𝑝𝑙𝑖𝑓𝑦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𝑟𝑒𝑠𝑢𝑙𝑡𝑠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𝑠𝑡𝑒𝑝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5”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Which is the differential equation of one-dimensional harmonic oscillator. </a:t>
                </a:r>
                <a:endParaRPr lang="en-001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7E222-E360-4E8A-A4A5-5E206A7A52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8463"/>
                <a:ext cx="10515600" cy="4568500"/>
              </a:xfrm>
              <a:blipFill>
                <a:blip r:embed="rId7"/>
                <a:stretch>
                  <a:fillRect l="-812" t="-2003" b="-935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44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5B55DD-F848-47B6-9EB0-84E3680170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5888991"/>
              </p:ext>
            </p:extLst>
          </p:nvPr>
        </p:nvGraphicFramePr>
        <p:xfrm>
          <a:off x="838200" y="365125"/>
          <a:ext cx="10515600" cy="1783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259C57-29A4-4FD1-A023-6FFAD2236E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46593"/>
                <a:ext cx="10515600" cy="38303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a) The Lagrangian is </a:t>
                </a:r>
                <a:endParaRPr lang="en-001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𝑚𝑣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d>
                      <m:dPr>
                        <m:ctrlPr>
                          <a:rPr lang="en-00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d>
                      <m:d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limUpp>
                              <m:limUp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li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∘</m:t>
                                </m:r>
                              </m:lim>
                            </m:limUpp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limUpp>
                              <m:limUp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li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∘</m:t>
                                </m:r>
                              </m:lim>
                            </m:limUpp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ar-EG" dirty="0"/>
                  <a:t>        </a:t>
                </a: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The two generalized momentum are:</a:t>
                </a:r>
                <a:endParaRPr lang="en-001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limUpp>
                          <m:limUp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li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limUpp>
                      <m:limUp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</m:oMath>
                </a14:m>
                <a:r>
                  <a:rPr lang="en-US" dirty="0"/>
                  <a:t>                                   (1)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limUpp>
                          <m:limUp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li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limUpp>
                      <m:limUp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</m:oMath>
                </a14:m>
                <a:r>
                  <a:rPr lang="en-US" dirty="0"/>
                  <a:t>                              (2)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259C57-29A4-4FD1-A023-6FFAD2236E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46593"/>
                <a:ext cx="10515600" cy="3830370"/>
              </a:xfrm>
              <a:blipFill>
                <a:blip r:embed="rId7"/>
                <a:stretch>
                  <a:fillRect l="-1217" t="-270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69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7D0E056-F616-4D6E-BB66-486F32591A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7338869"/>
              </p:ext>
            </p:extLst>
          </p:nvPr>
        </p:nvGraphicFramePr>
        <p:xfrm>
          <a:off x="838200" y="365126"/>
          <a:ext cx="10515600" cy="510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781F4-E1EB-4C7A-B39B-B6B2F3B9A6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9654"/>
                <a:ext cx="10515600" cy="553046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00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limUpp>
                      <m:limUpp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00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limUpp>
                      <m:limUpp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The Hamiltonian: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Up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𝜊</m:t>
                                </m:r>
                              </m:lim>
                            </m:limUpp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limUpp>
                      <m:limUp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limUpp>
                      <m:limUp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begChr m:val="{"/>
                        <m:endChr m:val="}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d>
                          <m:d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∘</m:t>
                                    </m:r>
                                  </m:lim>
                                </m:limUpp>
                              </m:e>
                              <m:sup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  <m:sSup>
                              <m:sSu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limUpp>
                                  <m:limUp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limUp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∘</m:t>
                                    </m:r>
                                  </m:lim>
                                </m:limUpp>
                              </m:e>
                              <m:sup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/>
                  <a:t> 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00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001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00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781F4-E1EB-4C7A-B39B-B6B2F3B9A6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9654"/>
                <a:ext cx="10515600" cy="5530465"/>
              </a:xfrm>
              <a:blipFill>
                <a:blip r:embed="rId7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0824DBE6-AB98-4AD3-8529-CF476CD506CA}"/>
              </a:ext>
            </a:extLst>
          </p:cNvPr>
          <p:cNvSpPr/>
          <p:nvPr/>
        </p:nvSpPr>
        <p:spPr>
          <a:xfrm rot="16200000">
            <a:off x="5643304" y="2612835"/>
            <a:ext cx="652004" cy="3354638"/>
          </a:xfrm>
          <a:prstGeom prst="rightBrace">
            <a:avLst>
              <a:gd name="adj1" fmla="val 8333"/>
              <a:gd name="adj2" fmla="val 5164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3B9EC50C-CCAB-4272-8A02-A25990C2CBA5}"/>
              </a:ext>
            </a:extLst>
          </p:cNvPr>
          <p:cNvSpPr/>
          <p:nvPr/>
        </p:nvSpPr>
        <p:spPr>
          <a:xfrm rot="5400000">
            <a:off x="3965985" y="3979367"/>
            <a:ext cx="652004" cy="3354638"/>
          </a:xfrm>
          <a:prstGeom prst="rightBrace">
            <a:avLst>
              <a:gd name="adj1" fmla="val 8333"/>
              <a:gd name="adj2" fmla="val 5164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99585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840DB27-F6D2-4988-BC7A-7C799DDB2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631227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ED13A6-2573-45B6-8451-93AF21DECA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31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  <m:r>
                      <a:rPr lang="en-US" sz="31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1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001" sz="3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3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sub>
                            </m:sSub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001" sz="31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3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sub>
                            </m:sSub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d>
                      <m:d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sz="3100" dirty="0"/>
                  <a:t>      (6) </a:t>
                </a:r>
              </a:p>
              <a:p>
                <a:pPr marL="0" indent="0">
                  <a:buNone/>
                </a:pPr>
                <a:r>
                  <a:rPr lang="en-US" sz="3100" dirty="0"/>
                  <a:t>b) </a:t>
                </a:r>
                <a:r>
                  <a:rPr lang="en-US" sz="31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The four Hamilton’s equations are then </a:t>
                </a:r>
                <a:endParaRPr lang="en-001" sz="31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limUpp>
                      <m:limUpp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3100" dirty="0"/>
                  <a:t>                                                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lim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3100" dirty="0"/>
                  <a:t>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3100" i="1">
                        <a:latin typeface="Cambria Math" panose="02040503050406030204" pitchFamily="18" charset="0"/>
                      </a:rPr>
                      <m:t>𝑚</m:t>
                    </m:r>
                    <m:limUpp>
                      <m:limUppPr>
                        <m:ctrlPr>
                          <a:rPr lang="en-001" sz="31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lim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°°</m:t>
                        </m:r>
                      </m:lim>
                    </m:limUpp>
                    <m:r>
                      <a:rPr lang="en-US" sz="31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001" sz="31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  <m:sup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3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1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001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3100" dirty="0"/>
                  <a:t>       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limUpp>
                      <m:limUpp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100" dirty="0"/>
                  <a:t>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1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1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31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1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limUpp>
                      <m:limUpp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𝜊</m:t>
                        </m:r>
                      </m:lim>
                    </m:limUpp>
                    <m:r>
                      <a:rPr lang="en-US" sz="31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100" dirty="0"/>
                  <a:t>angular momentum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limUpp>
                          <m:limUppPr>
                            <m:ctrlPr>
                              <a:rPr lang="en-001" sz="31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lim>
                            <m:r>
                              <a:rPr lang="en-US" sz="3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𝜊</m:t>
                            </m:r>
                          </m:lim>
                        </m:limUpp>
                      </m:e>
                      <m:sub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001" sz="31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𝜕𝜃</m:t>
                        </m:r>
                      </m:den>
                    </m:f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3100" dirty="0"/>
                  <a:t>                                                                         the angular momentum is</a:t>
                </a:r>
              </a:p>
              <a:p>
                <a:pPr marL="0" indent="0">
                  <a:buNone/>
                </a:pPr>
                <a:r>
                  <a:rPr lang="en-US" sz="3100" dirty="0"/>
                  <a:t>                                                                                                    constant      </a:t>
                </a:r>
              </a:p>
              <a:p>
                <a:pPr marL="0" indent="0">
                  <a:buNone/>
                </a:pPr>
                <a:r>
                  <a:rPr lang="en-US" sz="3100" dirty="0"/>
                  <a:t>  </a:t>
                </a:r>
              </a:p>
              <a:p>
                <a:endParaRPr lang="en-00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ED13A6-2573-45B6-8451-93AF21DECA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754" t="-840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D74E931-01F7-4A69-A078-492BF87FBA1A}"/>
              </a:ext>
            </a:extLst>
          </p:cNvPr>
          <p:cNvCxnSpPr/>
          <p:nvPr/>
        </p:nvCxnSpPr>
        <p:spPr>
          <a:xfrm>
            <a:off x="6555037" y="1847334"/>
            <a:ext cx="88134" cy="4329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41593D1E-CEE8-43C3-BDE2-527AB1375ED5}"/>
              </a:ext>
            </a:extLst>
          </p:cNvPr>
          <p:cNvSpPr/>
          <p:nvPr/>
        </p:nvSpPr>
        <p:spPr>
          <a:xfrm>
            <a:off x="4065224" y="3271742"/>
            <a:ext cx="2895141" cy="2396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F03474D9-1BA7-4D1F-86D7-CC515600C796}"/>
              </a:ext>
            </a:extLst>
          </p:cNvPr>
          <p:cNvSpPr/>
          <p:nvPr/>
        </p:nvSpPr>
        <p:spPr>
          <a:xfrm>
            <a:off x="3115607" y="3847989"/>
            <a:ext cx="3712685" cy="2396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F813F981-3667-4FD3-A146-6619394A53C9}"/>
              </a:ext>
            </a:extLst>
          </p:cNvPr>
          <p:cNvSpPr/>
          <p:nvPr/>
        </p:nvSpPr>
        <p:spPr>
          <a:xfrm>
            <a:off x="2911795" y="4316420"/>
            <a:ext cx="4120308" cy="2396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195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434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Mowfaq</dc:creator>
  <cp:lastModifiedBy>mowfaq ahmed</cp:lastModifiedBy>
  <cp:revision>9</cp:revision>
  <dcterms:created xsi:type="dcterms:W3CDTF">2022-04-22T15:17:42Z</dcterms:created>
  <dcterms:modified xsi:type="dcterms:W3CDTF">2023-03-26T02:37:28Z</dcterms:modified>
</cp:coreProperties>
</file>