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69838-A2AF-478D-B706-6959E068EB74}" type="datetimeFigureOut">
              <a:rPr lang="LID4096" smtClean="0"/>
              <a:t>04/03/2023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69AFD-29CC-4211-9A9E-19CBDC70F28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39307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E16A9-3DAB-57AC-44E2-A3A89977D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F4AF3-ED53-3AA2-04E7-BE812DCAB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805F-197E-3C5E-C10A-A8DAEC92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0622-F649-4E5D-9518-FC7B76E51104}" type="datetime1">
              <a:rPr lang="LID4096" smtClean="0"/>
              <a:t>04/03/2023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2180-7CD4-9117-BEF9-B464F86D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2F10E-5D86-4B93-E69A-B0555A26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8641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20115-FEB3-55D0-BFAE-48B7750D1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03FC6-8C84-69CF-92A6-4B73906DC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6760D-08DE-0CC3-C0FE-9B37EDED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1603-3B60-4BF7-89FC-00AF99970369}" type="datetime1">
              <a:rPr lang="LID4096" smtClean="0"/>
              <a:t>04/03/2023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4E1F4-6D12-B3CF-9406-3C86F2C2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442CA-71CC-11B8-E7F4-C5D9ECDA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0985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47F1D-9FA9-41F3-65AD-3536FD81A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601F1-F339-72D9-B478-73334928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11903-854C-9D3E-3D5B-76A4DEA1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AB2A-1247-4B9B-B8C0-3AA3FF3F0DBA}" type="datetime1">
              <a:rPr lang="LID4096" smtClean="0"/>
              <a:t>04/03/2023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59DCB-486E-4DE7-3C87-5E15B6D6D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D774E-3C10-E912-A81D-12788B6B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8241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0163A-4BF4-AB2A-F55A-4A3176A30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C37FB-895C-0FBD-0757-07E009C8B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D1784-D554-0FF6-903B-8BD3AA0A4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D36C-4E63-4977-B854-BE51BA1D283C}" type="datetime1">
              <a:rPr lang="LID4096" smtClean="0"/>
              <a:t>04/03/2023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D635-A390-085D-BE17-491AF575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972E-5F68-CA18-41BA-9D194702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6631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1A01-DC9D-278A-88D3-3BBD79E14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51D86-B83B-1FEF-48A6-38926E89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73F1F-A211-01BB-DC3C-8BB90A9F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C1D4-D65E-4B00-A242-8B2555442C44}" type="datetime1">
              <a:rPr lang="LID4096" smtClean="0"/>
              <a:t>04/03/2023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3593B-B857-FDC0-7E21-E5281308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A1A2B-DAA4-7CBF-9665-E6B9B4F33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236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7B63-608B-014B-5EBE-C73CFB808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5427B-55A2-C817-C9DF-B79E7022D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A0566-44A5-2286-FA60-1B5618EE4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2B789-086A-B927-FD2E-DDE4257A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0742-AB12-45F8-AE3D-84932075CE14}" type="datetime1">
              <a:rPr lang="LID4096" smtClean="0"/>
              <a:t>04/03/2023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3D7A7-6D60-0BDC-D7D1-C40A9DE6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C2974-31C4-E374-35ED-B6B60D927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81495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0C15D-6463-0F55-037D-0B90011C6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32C4B-E1A5-9D71-E728-CE5061431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D256F-A037-1F65-E2BE-A805271C0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31C97-1610-9E41-135F-2AEEAC43E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3012F0-59E7-9EC3-389F-5E21AC509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0A65AE-A714-E7FD-D883-1D599D60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26F89-8FA5-4B55-8A5A-0D255B4B2222}" type="datetime1">
              <a:rPr lang="LID4096" smtClean="0"/>
              <a:t>04/03/2023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B1BCF-F608-20E7-AF51-9A4316A2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1CD63D-2946-E190-98A6-8DD3C6E2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5678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DE4B-A26F-B964-84D3-3A00F3C2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3C4F9-C24C-2968-6E0F-4F6F9D08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69F5-E875-4B1F-BDD5-DC95CE3F0714}" type="datetime1">
              <a:rPr lang="LID4096" smtClean="0"/>
              <a:t>04/03/2023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6CCC6-3534-534B-BEC9-74FCAB47C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44442-D50D-0827-81E3-D6CD772F2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2100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83C3-6695-7FEB-6F91-1B08D097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49AE-E661-4D7E-9899-5BCD5601308F}" type="datetime1">
              <a:rPr lang="LID4096" smtClean="0"/>
              <a:t>04/03/2023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1CC50-F6B1-D1A5-CFA3-45FF51B7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16DC4-EBF4-BAEC-5A0E-06014221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9293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161C-5968-581B-5FEC-ED8C1291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49AAC-B903-59FF-4F04-62ACE5CAC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E3E0F-50D1-DB4F-102F-E95D16562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18440-A410-F3C6-589A-F305ECE5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72D6-DBEB-425B-8B7C-C8473A4FCD02}" type="datetime1">
              <a:rPr lang="LID4096" smtClean="0"/>
              <a:t>04/03/2023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0558D-B42B-BA42-0001-08E7996AE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1AE3A-042D-7C9E-FE32-001B29EF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011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9F1E7-ED0A-3942-4469-92F69C03A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E7063-A246-20A0-D648-2E2B9FC34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DB278-AF48-69D8-A25E-C8EEE5D11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185D0-F2DD-0796-354E-66B8DBF2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F19-78A7-48F4-BDAB-91B7792E7093}" type="datetime1">
              <a:rPr lang="LID4096" smtClean="0"/>
              <a:t>04/03/2023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F5279-83CF-3DF7-0D39-FA36AD19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1C3AD-7EF6-AAD4-6318-049493F44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359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BAD03C-0E1D-8254-5685-1F7FC9EA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57E64-9283-D994-46FD-CCB7548C6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C076-F035-CEE4-1101-09FBF1EA36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80163-5C31-47F8-AE06-7F70E5E287A7}" type="datetime1">
              <a:rPr lang="LID4096" smtClean="0"/>
              <a:t>04/03/2023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DAB24-E811-BE1D-8558-EC9C118FE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FC3F4-E304-2D7D-A47E-D1C78DA5F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F4DBC-10DE-4762-BC9A-F40C76C2D58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983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B9C40-D956-2316-327E-611D0BE85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Solved example 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115258-AFC2-EC9E-F43F-AF0E9F0434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Lagrange Mechanics 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A9C74-3901-0358-24E7-16DD7FB78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2895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A0ABE-A0E9-CB54-D587-87499015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3E39D-7157-5F6F-3ECB-B05A5445BA8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Fig. 1, </a:t>
                </a:r>
                <a:r>
                  <a:rPr lang="en-US" sz="2400" b="1" i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AB </a:t>
                </a: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is a straight frictionless wire fixed at point </a:t>
                </a:r>
                <a:r>
                  <a:rPr lang="en-US" sz="2400" b="1" i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a vertical axis </a:t>
                </a:r>
                <a:r>
                  <a:rPr lang="en-US" sz="2400" b="1" i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OA </a:t>
                </a: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such that </a:t>
                </a:r>
                <a:r>
                  <a:rPr lang="en-US" sz="2400" b="1" i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AB </a:t>
                </a: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rotates about </a:t>
                </a:r>
                <a:r>
                  <a:rPr lang="en-US" sz="2400" b="1" i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OA </a:t>
                </a: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with constant angular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velocity </a:t>
                </a:r>
                <a14:m>
                  <m:oMath xmlns:m="http://schemas.openxmlformats.org/officeDocument/2006/math">
                    <m:r>
                      <a:rPr lang="en-US" sz="2400" b="1" i="1" kern="0">
                        <a:solidFill>
                          <a:srgbClr val="131313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𝝎</m:t>
                    </m:r>
                  </m:oMath>
                </a14:m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. A bead of mass </a:t>
                </a:r>
                <a:r>
                  <a:rPr lang="en-US" sz="2400" b="1" i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 </a:t>
                </a: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is constrained to move on the wire. 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(a) Set up the Lagrangian.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(b) Write Lagrange's equations. 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b="1" kern="0" dirty="0">
                    <a:solidFill>
                      <a:srgbClr val="131313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(c) Determine the motion at any time. 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LID4096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213E39D-7157-5F6F-3ECB-B05A5445BA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1120" r="-1765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120A2A-A796-190B-628E-9486BA1FD5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42314" y="1589508"/>
            <a:ext cx="4171016" cy="35778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84E4235-47E1-A591-C598-4C4F19D7AD86}"/>
              </a:ext>
            </a:extLst>
          </p:cNvPr>
          <p:cNvSpPr txBox="1"/>
          <p:nvPr/>
        </p:nvSpPr>
        <p:spPr>
          <a:xfrm>
            <a:off x="4267081" y="4793235"/>
            <a:ext cx="6096000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Fig.1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4BF84-74D5-0D2E-0216-C5B16E479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5909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C3C2-C8B8-3F5A-F8F5-8E7F0CC7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Coordinate setup</a:t>
            </a:r>
            <a:endParaRPr lang="LID4096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DF45AA-45B1-E766-CFA3-291AF0FDC6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b="1" i="1" u="sng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                                   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b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(a)</a:t>
                </a: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be the distance of the bead from point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of the wire at time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i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   </a:t>
                </a: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i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rectangular coordinates of the bead are then given by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func>
                      <m:funcPr>
                        <m:ctrlP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ku-Arab-IQ" sz="1800" kern="100" dirty="0">
                    <a:solidFill>
                      <a:srgbClr val="1B1B1B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func>
                      <m:funcPr>
                        <m:ctrlP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𝜔</m:t>
                        </m:r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ku-Arab-IQ" sz="1800" i="1" kern="100" dirty="0">
                    <a:solidFill>
                      <a:srgbClr val="1B1B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ku-Arab-IQ" sz="1800" i="1" kern="100">
                        <a:solidFill>
                          <a:srgbClr val="1B1B1B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1800" i="1" kern="100">
                            <a:solidFill>
                              <a:srgbClr val="1B1B1B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ku-Arab-IQ" sz="1800" i="1" kern="100" dirty="0">
                    <a:solidFill>
                      <a:srgbClr val="1B1B1B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 it is assumed that at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the wire  is in the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𝑥𝑧</m:t>
                    </m:r>
                  </m:oMath>
                </a14:m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plane and</a:t>
                </a: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that the distance from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en-US" sz="1800" i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1800" i="1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LID4096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6DF45AA-45B1-E766-CFA3-291AF0FDC6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2DCF984-CF63-C9A1-7DFB-B987BEFA2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1873" y="1880054"/>
            <a:ext cx="3112461" cy="267107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97D4C0-8EFD-04AF-4CCB-40C9A54D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038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CF87-6009-1312-774E-13BF54E6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Calculating the kinetic and potential energy </a:t>
            </a:r>
            <a:endParaRPr lang="LID4096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76E22E-3AF1-0093-B5BC-2D97D44D31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lvl="0" indent="0" algn="just" rtl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kinetic energy of the bead is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First we calculate the velocity of the bead , where the velocity is given by curvilinear coordinate system :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̇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⃗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̇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acc>
                      <m:accPr>
                        <m:chr m:val="⃗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acc>
                      <m:accPr>
                        <m:chr m:val="̇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acc>
                      <m:accPr>
                        <m:chr m:val="⃗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ku-Arab-IQ" sz="1800" i="1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We know, in spherical coordinate: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               </a:t>
                </a:r>
                <a:endParaRPr lang="en-US" sz="1800" kern="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</a:t>
                </a:r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̇"/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acc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</m:acc>
                      </m:e>
                      <m:sub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1800" kern="100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NOTE :  according to example: </a:t>
                </a:r>
                <a14:m>
                  <m:oMath xmlns:m="http://schemas.openxmlformats.org/officeDocument/2006/math"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, 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r>
                      <a:rPr lang="en-US" sz="1800" i="1" kern="100">
                        <a:effectLst/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  <m:func>
                          <m:funcPr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func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̇"/>
                            <m:ctrlP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ku-Arab-IQ" sz="18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ku-Arab-IQ" sz="18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18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ku-Arab-IQ" sz="18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LID4096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76E22E-3AF1-0093-B5BC-2D97D44D31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80" t="-700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8EB9B-1CB6-EFDD-C155-7331F765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0165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DB7B-A4F2-FF6C-DBBE-03F4BDB5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Lagrangian </a:t>
            </a:r>
            <a:endParaRPr lang="LID4096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C5830-7667-ECEB-1497-BF93024F89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ku-Arab-IQ" i="1" kern="10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a:rPr lang="ku-Arab-IQ" i="1" kern="10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ku-Arab-IQ" i="1" kern="10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̇"/>
                                <m:ctrlPr>
                                  <a:rPr lang="ku-Arab-IQ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ku-Arab-IQ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ku-Arab-IQ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ku-Arab-IQ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</a:t>
                </a:r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…….. (1)</a:t>
                </a:r>
                <a:r>
                  <a:rPr lang="ku-Arab-IQ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</a:t>
                </a:r>
                <a:endParaRPr lang="en-US" kern="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potential energy, taking the </a:t>
                </a: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𝑥𝑦</m:t>
                    </m:r>
                  </m:oMath>
                </a14:m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plane as reference level, is </a:t>
                </a:r>
                <a:endParaRPr lang="en-US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𝑚𝑔𝑧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ku-Arab-IQ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………..(2)</a:t>
                </a: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Then the Lagrangian is</a:t>
                </a:r>
                <a:endParaRPr lang="en-US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𝑉</m:t>
                    </m:r>
                  </m:oMath>
                </a14:m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US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d>
                      <m:dPr>
                        <m:ctrlP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̇"/>
                                <m:ctrlPr>
                                  <a:rPr lang="ku-Arab-IQ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ku-Arab-IQ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ku-Arab-IQ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ku-Arab-IQ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</m:t>
                    </m:r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r>
                      <a:rPr lang="ku-Arab-IQ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…..(3)</a:t>
                </a:r>
                <a:endParaRPr lang="ku-Arab-IQ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LID4096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C5830-7667-ECEB-1497-BF93024F89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33744-0C64-C59C-8D28-8730D743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5901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FFAA958-15AF-149A-9C2D-D8192F0A128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31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(b)</a:t>
                </a:r>
                <a:r>
                  <a:rPr lang="en-US" sz="31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</a:t>
                </a:r>
                <a:r>
                  <a:rPr lang="en-US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Lagrange equation </a:t>
                </a:r>
                <a:br>
                  <a:rPr lang="en-US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7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</a:br>
                <a:r>
                  <a:rPr lang="en-US" sz="27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NOTE : we have one degree of freedom and </a:t>
                </a:r>
                <a14:m>
                  <m:oMath xmlns:m="http://schemas.openxmlformats.org/officeDocument/2006/math">
                    <m:r>
                      <a:rPr lang="en-US" sz="27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7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the generalized coordinate </a:t>
                </a:r>
                <a:br>
                  <a:rPr lang="en-US" sz="27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</a:br>
                <a:endParaRPr lang="LID4096" sz="270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FFAA958-15AF-149A-9C2D-D8192F0A12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217" t="-13364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FBBFE9-EE90-DFFB-CF3E-43EEFBF3A0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57399"/>
                <a:ext cx="10515600" cy="4119563"/>
              </a:xfrm>
            </p:spPr>
            <p:txBody>
              <a:bodyPr>
                <a:normAutofit lnSpcReduction="10000"/>
              </a:bodyPr>
              <a:lstStyle/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ku-Arab-IQ" sz="240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kern="10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ku-Arab-IQ" sz="2400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</m:t>
                    </m:r>
                    <m:func>
                      <m:func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acc>
                          <m:accPr>
                            <m:chr m:val="̇"/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acc>
                      </m:den>
                    </m:f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̇"/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 Lagrange’s equation is 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𝜕</m:t>
                            </m:r>
                            <m:acc>
                              <m:accPr>
                                <m:chr m:val="̇"/>
                                <m:ctrlPr>
                                  <a:rPr lang="ku-Arab-IQ" sz="24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ku-Arab-IQ" sz="24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</m:e>
                            </m:acc>
                          </m:den>
                        </m:f>
                      </m:e>
                    </m:d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𝜕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̇"/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kern="10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ku-Arab-IQ" sz="2400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</m:t>
                    </m:r>
                    <m:func>
                      <m:func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acc>
                      <m:accPr>
                        <m:chr m:val="̈"/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kern="10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ku-Arab-IQ" sz="2400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</m:t>
                    </m:r>
                    <m:func>
                      <m:func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ku-Arab-IQ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∴</m:t>
                    </m:r>
                    <m:acc>
                      <m:accPr>
                        <m:chr m:val="̈"/>
                        <m:ctrlP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ku-Arab-IQ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sSup>
                      <m:sSupPr>
                        <m:ctrlP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ku-Arab-IQ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func>
                      <m:funcPr>
                        <m:ctrlP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en-US" sz="2400" dirty="0"/>
                  <a:t>                                      ………..   (4) </a:t>
                </a:r>
                <a:endParaRPr lang="LID4096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FBBFE9-EE90-DFFB-CF3E-43EEFBF3A0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57399"/>
                <a:ext cx="10515600" cy="4119563"/>
              </a:xfrm>
              <a:blipFill>
                <a:blip r:embed="rId3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5D248F1-D143-2CF9-19C1-C39814367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7936" y="406613"/>
            <a:ext cx="5918664" cy="5488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DDDFC-AFC0-5E9D-D12A-130CB01CE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6</a:t>
            </a:fld>
            <a:endParaRPr lang="LID4096"/>
          </a:p>
        </p:txBody>
      </p:sp>
      <p:pic>
        <p:nvPicPr>
          <p:cNvPr id="7" name="Graphic 6" descr="Brain in head with solid fill">
            <a:extLst>
              <a:ext uri="{FF2B5EF4-FFF2-40B4-BE49-F238E27FC236}">
                <a16:creationId xmlns:a16="http://schemas.microsoft.com/office/drawing/2014/main" id="{02718FD8-BD66-F80D-2303-B5CF1E453B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95400" y="410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4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521CB92-17EC-2699-383B-09C2134F423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sz="2800" b="1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c)</a:t>
                </a:r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</a:t>
                </a:r>
                <a:r>
                  <a:rPr lang="en-US" sz="20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general solution of      </a:t>
                </a:r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ku-Arab-IQ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</m:acc>
                    <m:r>
                      <a:rPr lang="ku-Arab-IQ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p>
                        <m: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sSup>
                      <m:sSupPr>
                        <m:ctrlP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e>
                      <m:sup>
                        <m: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ku-Arab-IQ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ku-Arab-IQ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ku-Arab-IQ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func>
                      <m:funcPr>
                        <m:ctrlP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ku-Arab-IQ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en-US" sz="2000" dirty="0"/>
                  <a:t>   …. (4)</a:t>
                </a:r>
                <a:endParaRPr lang="LID4096" sz="200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521CB92-17EC-2699-383B-09C2134F42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4694FA-5A43-D229-8EDE-21629552C4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general solution of equation (4) with right hand side replaced to zero is 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𝑞𝑡</m:t>
                        </m:r>
                      </m:sup>
                    </m:sSup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𝑞𝑡</m:t>
                        </m:r>
                      </m:sup>
                    </m:sSup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Where:      </a:t>
                </a:r>
                <a14:m>
                  <m:oMath xmlns:m="http://schemas.openxmlformats.org/officeDocument/2006/math">
                    <m:r>
                      <a:rPr lang="en-US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en-US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𝜔</m:t>
                    </m:r>
                    <m:func>
                      <m:func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The left-hand side solution is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func>
                              <m:funcPr>
                                <m:ctrlPr>
                                  <a:rPr lang="ku-Arab-IQ" sz="24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ku-Arab-IQ" sz="24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d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ku-Arab-IQ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func>
                              <m:funcPr>
                                <m:ctrlPr>
                                  <a:rPr lang="ku-Arab-IQ" sz="24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kern="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ku-Arab-IQ" sz="2400" i="1" kern="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d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particular solution is :  </a:t>
                </a:r>
                <a14:m>
                  <m:oMath xmlns:m="http://schemas.openxmlformats.org/officeDocument/2006/math">
                    <m:r>
                      <a:rPr lang="en-US" sz="2400" i="1" kern="1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func>
                          <m:funcPr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ku-Arab-IQ" sz="2400" i="1" kern="1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u-Arab-IQ" sz="2400" i="1" kern="1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ku-Arab-IQ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ku-Arab-IQ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sz="2400" kern="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thus, the general solution of (4) is </a:t>
                </a:r>
                <a:endParaRPr lang="en-US" sz="2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indent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en-US" sz="2400" i="1" kern="100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i="1" kern="100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func>
                              <m:funcPr>
                                <m:ctrlPr>
                                  <a:rPr lang="ku-Arab-IQ" sz="2400" i="1" kern="10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kern="10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ku-Arab-IQ" sz="2400" i="1" kern="10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d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ku-Arab-IQ" sz="2400" i="1" kern="10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  <m:sub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  <m:func>
                              <m:funcPr>
                                <m:ctrlPr>
                                  <a:rPr lang="ku-Arab-IQ" sz="2400" i="1" kern="10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kern="10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ku-Arab-IQ" sz="2400" i="1" kern="100">
                                    <a:solidFill>
                                      <a:srgbClr val="0070C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d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p>
                    <m:r>
                      <a:rPr lang="ku-Arab-IQ" sz="2400" i="1" kern="10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func>
                          <m:funcPr>
                            <m:ctrlP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𝜔</m:t>
                            </m:r>
                          </m:e>
                          <m:sup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ku-Arab-IQ" sz="2400" i="1" kern="100">
                                <a:solidFill>
                                  <a:srgbClr val="0070C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ku-Arab-IQ" sz="2400" i="1" kern="10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        ……..   (5)</a:t>
                </a:r>
                <a:endParaRPr lang="LID4096" sz="24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4694FA-5A43-D229-8EDE-21629552C4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86"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6EDDE4-2B1B-439B-34DE-9D6BB4F8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7</a:t>
            </a:fld>
            <a:endParaRPr lang="LID4096"/>
          </a:p>
        </p:txBody>
      </p:sp>
      <p:pic>
        <p:nvPicPr>
          <p:cNvPr id="6" name="Graphic 5" descr="Brain in head with solid fill">
            <a:extLst>
              <a:ext uri="{FF2B5EF4-FFF2-40B4-BE49-F238E27FC236}">
                <a16:creationId xmlns:a16="http://schemas.microsoft.com/office/drawing/2014/main" id="{02F84F2E-F974-EEA6-ACF0-C883218BD8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5028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44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8C6BDB-B388-03F9-43B1-5C8757EADF1E}"/>
              </a:ext>
            </a:extLst>
          </p:cNvPr>
          <p:cNvSpPr txBox="1"/>
          <p:nvPr/>
        </p:nvSpPr>
        <p:spPr>
          <a:xfrm>
            <a:off x="914399" y="775123"/>
            <a:ext cx="9046029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kern="1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Hint 1: equation (1) can be also determined by (see page 298, Theoretical Mechanics, Murray R. Spiegel)  </a:t>
            </a:r>
            <a:endParaRPr lang="en-US" sz="2400" kern="1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F6E6FC-20D4-5151-E1C0-D1E6851F8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578" y="2576379"/>
            <a:ext cx="8856850" cy="1995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5ECFA2-9729-D40A-DB03-63DE50A1C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8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9278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3DDCBB-8D95-A231-C780-0F55BB1656F2}"/>
              </a:ext>
            </a:extLst>
          </p:cNvPr>
          <p:cNvSpPr txBox="1"/>
          <p:nvPr/>
        </p:nvSpPr>
        <p:spPr>
          <a:xfrm>
            <a:off x="1719943" y="772886"/>
            <a:ext cx="8948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ighlight>
                  <a:srgbClr val="FFFF00"/>
                </a:highlight>
              </a:rPr>
              <a:t>Hint 2: The result , equation (5) ,  can also be written in terms of hyperbolic functions as  </a:t>
            </a:r>
            <a:endParaRPr lang="LID4096" sz="36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3F6CF1-D88C-0B58-BAD0-FA9B6CAF7601}"/>
                  </a:ext>
                </a:extLst>
              </p:cNvPr>
              <p:cNvSpPr txBox="1"/>
              <p:nvPr/>
            </p:nvSpPr>
            <p:spPr>
              <a:xfrm>
                <a:off x="1687286" y="3352800"/>
                <a:ext cx="8588828" cy="830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8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func>
                                <m:funcPr>
                                  <m:ctrlP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e>
                          </m:d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en-US" sz="28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func>
                                <m:funcPr>
                                  <m:ctrlP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</m:func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𝑠𝑖𝑛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LID4096" sz="2800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3F6CF1-D88C-0B58-BAD0-FA9B6CAF7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286" y="3352800"/>
                <a:ext cx="8588828" cy="830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C23A0-7FC6-840A-812C-BD537068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F4DBC-10DE-4762-BC9A-F40C76C2D585}" type="slidenum">
              <a:rPr lang="LID4096" smtClean="0"/>
              <a:t>9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17677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571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Solved example </vt:lpstr>
      <vt:lpstr>PowerPoint Presentation</vt:lpstr>
      <vt:lpstr> Coordinate setup</vt:lpstr>
      <vt:lpstr>Calculating the kinetic and potential energy </vt:lpstr>
      <vt:lpstr>The Lagrangian </vt:lpstr>
      <vt:lpstr>(b)            Lagrange equation    NOTE : we have one degree of freedom and r is the generalized coordinate  </vt:lpstr>
      <vt:lpstr>c)        The general solution of      r ̈-ω^2 r〖sin〗^2 α=g cos⁡α   …. (4)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Solved example </dc:title>
  <dc:creator>mowfaq ahmed</dc:creator>
  <cp:lastModifiedBy>mowfaq ahmed</cp:lastModifiedBy>
  <cp:revision>5</cp:revision>
  <dcterms:created xsi:type="dcterms:W3CDTF">2023-04-02T20:34:46Z</dcterms:created>
  <dcterms:modified xsi:type="dcterms:W3CDTF">2023-04-03T18:13:18Z</dcterms:modified>
</cp:coreProperties>
</file>