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FE93C-ABFA-443F-8C3A-D02F7B04B6E3}" type="datetimeFigureOut">
              <a:rPr lang="en-US" smtClean="0"/>
              <a:t>2023-05-25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8E25C-C091-4D89-9C6A-BD170A6A0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8E25C-C091-4D89-9C6A-BD170A6A0E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72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8C19-9BC9-4202-9F4D-9A0B71645564}" type="datetimeFigureOut">
              <a:rPr lang="en-US" smtClean="0"/>
              <a:t>2023-05-25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C01F-6FBA-4C83-AE00-0ADCBA86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5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8C19-9BC9-4202-9F4D-9A0B71645564}" type="datetimeFigureOut">
              <a:rPr lang="en-US" smtClean="0"/>
              <a:t>2023-05-25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C01F-6FBA-4C83-AE00-0ADCBA86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8C19-9BC9-4202-9F4D-9A0B71645564}" type="datetimeFigureOut">
              <a:rPr lang="en-US" smtClean="0"/>
              <a:t>2023-05-25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C01F-6FBA-4C83-AE00-0ADCBA86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4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8C19-9BC9-4202-9F4D-9A0B71645564}" type="datetimeFigureOut">
              <a:rPr lang="en-US" smtClean="0"/>
              <a:t>2023-05-25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C01F-6FBA-4C83-AE00-0ADCBA86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7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8C19-9BC9-4202-9F4D-9A0B71645564}" type="datetimeFigureOut">
              <a:rPr lang="en-US" smtClean="0"/>
              <a:t>2023-05-25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C01F-6FBA-4C83-AE00-0ADCBA86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2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8C19-9BC9-4202-9F4D-9A0B71645564}" type="datetimeFigureOut">
              <a:rPr lang="en-US" smtClean="0"/>
              <a:t>2023-05-25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C01F-6FBA-4C83-AE00-0ADCBA86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8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8C19-9BC9-4202-9F4D-9A0B71645564}" type="datetimeFigureOut">
              <a:rPr lang="en-US" smtClean="0"/>
              <a:t>2023-05-25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C01F-6FBA-4C83-AE00-0ADCBA86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7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8C19-9BC9-4202-9F4D-9A0B71645564}" type="datetimeFigureOut">
              <a:rPr lang="en-US" smtClean="0"/>
              <a:t>2023-05-25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C01F-6FBA-4C83-AE00-0ADCBA86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2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8C19-9BC9-4202-9F4D-9A0B71645564}" type="datetimeFigureOut">
              <a:rPr lang="en-US" smtClean="0"/>
              <a:t>2023-05-25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C01F-6FBA-4C83-AE00-0ADCBA86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6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8C19-9BC9-4202-9F4D-9A0B71645564}" type="datetimeFigureOut">
              <a:rPr lang="en-US" smtClean="0"/>
              <a:t>2023-05-25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C01F-6FBA-4C83-AE00-0ADCBA86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5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8C19-9BC9-4202-9F4D-9A0B71645564}" type="datetimeFigureOut">
              <a:rPr lang="en-US" smtClean="0"/>
              <a:t>2023-05-25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C01F-6FBA-4C83-AE00-0ADCBA86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9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C8C19-9BC9-4202-9F4D-9A0B71645564}" type="datetimeFigureOut">
              <a:rPr lang="en-US" smtClean="0"/>
              <a:t>2023-05-25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1C01F-6FBA-4C83-AE00-0ADCBA86B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0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94154" y="309998"/>
                <a:ext cx="2174240" cy="132741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70C0"/>
                    </a:solidFill>
                  </a:rPr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54" y="309998"/>
                <a:ext cx="2174240" cy="13274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87474" y="1874640"/>
                <a:ext cx="2387600" cy="132741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Draw </a:t>
                </a:r>
                <a14:m>
                  <m:oMath xmlns:m="http://schemas.openxmlformats.org/officeDocument/2006/math">
                    <m:r>
                      <a:rPr lang="en-US" b="0" i="1" smtClean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b="0" dirty="0">
                  <a:ln w="0"/>
                  <a:solidFill>
                    <a:srgbClr val="0070C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</a:t>
                </a:r>
                <a14:m>
                  <m:oMath xmlns:m="http://schemas.openxmlformats.org/officeDocument/2006/math">
                    <m:r>
                      <a:rPr lang="en-US" i="1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𝑟𝑠𝑖𝑛</m:t>
                    </m:r>
                    <m:r>
                      <a:rPr lang="en-US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</a:p>
              <a:p>
                <a:pPr algn="ctr"/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474" y="1874640"/>
                <a:ext cx="2387600" cy="13274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102690" y="1874640"/>
                <a:ext cx="2553291" cy="132741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Transformation equations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690" y="1874640"/>
                <a:ext cx="2553291" cy="13274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7831" y="3348076"/>
                <a:ext cx="3084860" cy="132741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i="1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Find the unit vectors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ac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 ;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𝜕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𝜕𝜃</m:t>
                        </m:r>
                      </m:den>
                    </m:f>
                  </m:oMath>
                </a14:m>
                <a:r>
                  <a:rPr lang="en-GB" dirty="0"/>
                  <a:t>   ;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𝜕𝜃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831" y="3348076"/>
                <a:ext cx="3084860" cy="1327415"/>
              </a:xfrm>
              <a:prstGeom prst="rect">
                <a:avLst/>
              </a:prstGeom>
              <a:blipFill>
                <a:blip r:embed="rId6"/>
                <a:stretch>
                  <a:fillRect t="-5909" b="-4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/>
              <p:nvPr/>
            </p:nvSpPr>
            <p:spPr>
              <a:xfrm>
                <a:off x="4301815" y="3414291"/>
                <a:ext cx="1488558" cy="1137683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𝑟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815" y="3414291"/>
                <a:ext cx="1488558" cy="1137683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6"/>
              <p:cNvSpPr/>
              <p:nvPr/>
            </p:nvSpPr>
            <p:spPr>
              <a:xfrm>
                <a:off x="6040533" y="3414291"/>
                <a:ext cx="1833172" cy="1127051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𝑟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533" y="3414291"/>
                <a:ext cx="1833172" cy="1127051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>
              <a:xfrm>
                <a:off x="8298888" y="3498938"/>
                <a:ext cx="2973809" cy="1295519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GB" i="1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Exact </a:t>
                </a:r>
                <a:r>
                  <a:rPr lang="en-US" i="1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derivative </a:t>
                </a:r>
                <a:endParaRPr lang="en-GB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ac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𝜕𝜃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8888" y="3498938"/>
                <a:ext cx="2973809" cy="1295519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2547974" y="5054365"/>
            <a:ext cx="6991911" cy="10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535274" y="4623746"/>
            <a:ext cx="5907" cy="435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own Arrow 19"/>
          <p:cNvSpPr/>
          <p:nvPr/>
        </p:nvSpPr>
        <p:spPr>
          <a:xfrm>
            <a:off x="2256287" y="1577547"/>
            <a:ext cx="266700" cy="41177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2256287" y="3092657"/>
            <a:ext cx="278987" cy="364817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-Right Arrow 23"/>
          <p:cNvSpPr/>
          <p:nvPr/>
        </p:nvSpPr>
        <p:spPr>
          <a:xfrm>
            <a:off x="3421734" y="2346961"/>
            <a:ext cx="734297" cy="382772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9539885" y="4642176"/>
            <a:ext cx="5907" cy="435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427787" y="5400750"/>
                <a:ext cx="1561095" cy="86400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7787" y="5400750"/>
                <a:ext cx="1561095" cy="8640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ounded Rectangle 28"/>
              <p:cNvSpPr/>
              <p:nvPr/>
            </p:nvSpPr>
            <p:spPr>
              <a:xfrm>
                <a:off x="5377564" y="5356980"/>
                <a:ext cx="1703719" cy="1052623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i="1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Exact </a:t>
                </a:r>
                <a:r>
                  <a:rPr lang="en-US" sz="1600" i="1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derivative </a:t>
                </a:r>
                <a:endParaRPr lang="en-GB" sz="160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</m:e>
                      </m:ac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𝜕𝜃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ounded 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564" y="5356980"/>
                <a:ext cx="1703719" cy="1052623"/>
              </a:xfrm>
              <a:prstGeom prst="roundRect">
                <a:avLst/>
              </a:prstGeom>
              <a:blipFill>
                <a:blip r:embed="rId11"/>
                <a:stretch>
                  <a:fillRect t="-6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ounded Rectangle 29"/>
              <p:cNvSpPr/>
              <p:nvPr/>
            </p:nvSpPr>
            <p:spPr>
              <a:xfrm>
                <a:off x="997098" y="5465135"/>
                <a:ext cx="3893879" cy="903181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i="1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GB" i="1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limUpp>
                            <m:limUpp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°°</m:t>
                              </m:r>
                            </m:lim>
                          </m:limUpp>
                          <m:r>
                            <a:rPr lang="en-US" i="1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𝑟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limUpp>
                                <m:limUppPr>
                                  <m:ctrlPr>
                                    <a:rPr lang="en-US" i="1">
                                      <a:solidFill>
                                        <a:srgbClr val="7030A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limUppPr>
                                <m:e>
                                  <m:r>
                                    <a:rPr lang="en-GB" i="1">
                                      <a:solidFill>
                                        <a:srgbClr val="7030A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lim>
                                  <m:r>
                                    <a:rPr lang="en-GB">
                                      <a:solidFill>
                                        <a:srgbClr val="7030A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°</m:t>
                                  </m:r>
                                </m:lim>
                              </m:limUpp>
                            </m:e>
                            <m:sup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GB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acc>
                      <m:r>
                        <a:rPr lang="en-GB" i="1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 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𝑟</m:t>
                          </m:r>
                          <m:limUpp>
                            <m:limUpp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en-GB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°°</m:t>
                              </m:r>
                            </m:lim>
                          </m:limUpp>
                          <m:r>
                            <a:rPr lang="en-GB" i="1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</m:t>
                          </m:r>
                          <m:limUpp>
                            <m:limUpp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lim>
                              <m:r>
                                <a:rPr lang="en-US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lim>
                          </m:limUpp>
                          <m:limUpp>
                            <m:limUpp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UppPr>
                            <m:e>
                              <m:r>
                                <a:rPr lang="en-GB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lim>
                              <m:r>
                                <a:rPr lang="en-GB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</m:lim>
                          </m:limUpp>
                        </m:e>
                      </m:d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GB" i="1">
                                  <a:solidFill>
                                    <a:srgbClr val="7030A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ounded 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098" y="5465135"/>
                <a:ext cx="3893879" cy="903181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ounded Rectangle 30"/>
              <p:cNvSpPr/>
              <p:nvPr/>
            </p:nvSpPr>
            <p:spPr>
              <a:xfrm>
                <a:off x="9335386" y="5400750"/>
                <a:ext cx="2317898" cy="864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limUpp>
                        <m:limUppPr>
                          <m:ctrlPr>
                            <a:rPr lang="en-US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lim>
                          <m:r>
                            <a:rPr lang="en-US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∘</m:t>
                          </m:r>
                        </m:lim>
                      </m:limUpp>
                      <m:r>
                        <a:rPr lang="en-US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acc>
                      <m:r>
                        <a:rPr lang="en-GB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  <m:limUpp>
                        <m:limUppPr>
                          <m:ctrlPr>
                            <a:rPr lang="en-US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lim>
                          <m:r>
                            <a:rPr lang="en-GB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°</m:t>
                          </m:r>
                        </m:lim>
                      </m:limUpp>
                      <m:r>
                        <a:rPr lang="en-GB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Rounded 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5386" y="5400750"/>
                <a:ext cx="2317898" cy="864000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ight Arrow 31"/>
          <p:cNvSpPr/>
          <p:nvPr/>
        </p:nvSpPr>
        <p:spPr>
          <a:xfrm>
            <a:off x="4008474" y="3944679"/>
            <a:ext cx="457200" cy="202019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5688419" y="3944679"/>
            <a:ext cx="352114" cy="202019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7708605" y="3944679"/>
            <a:ext cx="744279" cy="36150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10365444" y="4765188"/>
            <a:ext cx="382772" cy="68148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Arrow 36"/>
          <p:cNvSpPr/>
          <p:nvPr/>
        </p:nvSpPr>
        <p:spPr>
          <a:xfrm>
            <a:off x="8815630" y="5648371"/>
            <a:ext cx="626082" cy="32429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Arrow 37"/>
          <p:cNvSpPr/>
          <p:nvPr/>
        </p:nvSpPr>
        <p:spPr>
          <a:xfrm>
            <a:off x="6941494" y="5674364"/>
            <a:ext cx="626082" cy="32429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eft Arrow 38"/>
          <p:cNvSpPr/>
          <p:nvPr/>
        </p:nvSpPr>
        <p:spPr>
          <a:xfrm>
            <a:off x="4821230" y="5754578"/>
            <a:ext cx="626082" cy="32429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916236" y="674311"/>
            <a:ext cx="2905169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/>
              <a:t>Flowchart:</a:t>
            </a:r>
          </a:p>
          <a:p>
            <a:r>
              <a:rPr lang="en-US" dirty="0"/>
              <a:t>How to calculated the velocity and acceleration in polar coordinate system </a:t>
            </a:r>
          </a:p>
        </p:txBody>
      </p:sp>
      <p:sp>
        <p:nvSpPr>
          <p:cNvPr id="42" name="Left-Right-Up Arrow 41"/>
          <p:cNvSpPr/>
          <p:nvPr/>
        </p:nvSpPr>
        <p:spPr>
          <a:xfrm rot="10800000">
            <a:off x="5661011" y="4889323"/>
            <a:ext cx="861708" cy="557354"/>
          </a:xfrm>
          <a:prstGeom prst="leftRight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115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Mowfaq</dc:creator>
  <cp:lastModifiedBy>mowfaq ahmed</cp:lastModifiedBy>
  <cp:revision>7</cp:revision>
  <dcterms:created xsi:type="dcterms:W3CDTF">2021-10-16T09:36:26Z</dcterms:created>
  <dcterms:modified xsi:type="dcterms:W3CDTF">2023-05-25T18:42:34Z</dcterms:modified>
</cp:coreProperties>
</file>