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82" r:id="rId2"/>
    <p:sldId id="257" r:id="rId3"/>
    <p:sldId id="258" r:id="rId4"/>
    <p:sldId id="259" r:id="rId5"/>
    <p:sldId id="260" r:id="rId6"/>
    <p:sldId id="261" r:id="rId7"/>
    <p:sldId id="262" r:id="rId8"/>
    <p:sldId id="288" r:id="rId9"/>
    <p:sldId id="289" r:id="rId10"/>
    <p:sldId id="287" r:id="rId11"/>
    <p:sldId id="290" r:id="rId12"/>
    <p:sldId id="291" r:id="rId13"/>
    <p:sldId id="292" r:id="rId14"/>
    <p:sldId id="293" r:id="rId15"/>
    <p:sldId id="294" r:id="rId16"/>
    <p:sldId id="295" r:id="rId17"/>
    <p:sldId id="286" r:id="rId18"/>
    <p:sldId id="296" r:id="rId19"/>
    <p:sldId id="263" r:id="rId20"/>
    <p:sldId id="264" r:id="rId21"/>
    <p:sldId id="265" r:id="rId22"/>
    <p:sldId id="285" r:id="rId23"/>
    <p:sldId id="266" r:id="rId24"/>
    <p:sldId id="267" r:id="rId25"/>
    <p:sldId id="268" r:id="rId26"/>
    <p:sldId id="270" r:id="rId27"/>
    <p:sldId id="283" r:id="rId28"/>
    <p:sldId id="284" r:id="rId29"/>
    <p:sldId id="274"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4664" autoAdjust="0"/>
  </p:normalViewPr>
  <p:slideViewPr>
    <p:cSldViewPr snapToGrid="0">
      <p:cViewPr varScale="1">
        <p:scale>
          <a:sx n="60" d="100"/>
          <a:sy n="60" d="100"/>
        </p:scale>
        <p:origin x="80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4/29/2024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4/29/2024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4/29/2024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4/29/2024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4/29/2024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23534" y="2621728"/>
            <a:ext cx="6461357" cy="1015663"/>
          </a:xfrm>
          <a:prstGeom prst="rect">
            <a:avLst/>
          </a:prstGeom>
          <a:noFill/>
        </p:spPr>
        <p:txBody>
          <a:bodyPr wrap="square" rtlCol="0">
            <a:spAutoFit/>
          </a:bodyPr>
          <a:lstStyle/>
          <a:p>
            <a:pPr lvl="0" algn="ctr" defTabSz="914400">
              <a:defRPr/>
            </a:pPr>
            <a:r>
              <a:rPr lang="ar-OM" sz="6000" b="1" dirty="0" smtClean="0">
                <a:solidFill>
                  <a:srgbClr val="000000"/>
                </a:solidFill>
                <a:latin typeface="Calibri" panose="020F0502020204030204"/>
              </a:rPr>
              <a:t>الإختیار </a:t>
            </a:r>
            <a:r>
              <a:rPr lang="ar-OM" sz="6000" b="1" dirty="0">
                <a:solidFill>
                  <a:srgbClr val="000000"/>
                </a:solidFill>
                <a:latin typeface="Calibri" panose="020F0502020204030204"/>
              </a:rPr>
              <a:t>والتعیین</a:t>
            </a:r>
            <a:endParaRPr kumimoji="0" lang="en-US" sz="60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3" name="Picture 2"/>
          <p:cNvPicPr>
            <a:picLocks noChangeAspect="1"/>
          </p:cNvPicPr>
          <p:nvPr/>
        </p:nvPicPr>
        <p:blipFill>
          <a:blip r:embed="rId2"/>
          <a:stretch>
            <a:fillRect/>
          </a:stretch>
        </p:blipFill>
        <p:spPr>
          <a:xfrm>
            <a:off x="5476912" y="236490"/>
            <a:ext cx="1810669" cy="1560711"/>
          </a:xfrm>
          <a:prstGeom prst="rect">
            <a:avLst/>
          </a:prstGeom>
        </p:spPr>
      </p:pic>
      <p:sp>
        <p:nvSpPr>
          <p:cNvPr id="4" name="Rectangle 3"/>
          <p:cNvSpPr/>
          <p:nvPr/>
        </p:nvSpPr>
        <p:spPr>
          <a:xfrm>
            <a:off x="7855742" y="361333"/>
            <a:ext cx="3333136" cy="1412310"/>
          </a:xfrm>
          <a:prstGeom prst="rect">
            <a:avLst/>
          </a:prstGeom>
        </p:spPr>
        <p:txBody>
          <a:bodyPr wrap="square">
            <a:spAutoFit/>
          </a:bodyPr>
          <a:lstStyle/>
          <a:p>
            <a:pPr marL="0" marR="0" lvl="0" indent="0" algn="r" defTabSz="914400" rtl="1" eaLnBrk="1" fontAlgn="auto" latinLnBrk="0" hangingPunct="1">
              <a:lnSpc>
                <a:spcPct val="107000"/>
              </a:lnSpc>
              <a:spcBef>
                <a:spcPts val="0"/>
              </a:spcBef>
              <a:spcAft>
                <a:spcPts val="40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جامعة صلاح الدین-أربیل</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40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كلـيةالادارةوالاقتصـاد</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40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قسم ألادارة الاعمال</a:t>
            </a:r>
            <a:endParaRPr kumimoji="0" lang="en-US"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Calibri" panose="020F0502020204030204" pitchFamily="34" charset="0"/>
              </a:rPr>
              <a:t>الدراسـات العلـيا/ ماجسـتير</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5" name="Rectangle 4"/>
          <p:cNvSpPr/>
          <p:nvPr/>
        </p:nvSpPr>
        <p:spPr>
          <a:xfrm>
            <a:off x="7949380" y="4177665"/>
            <a:ext cx="3635477" cy="1223092"/>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OM" sz="24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إعداد الطالبة</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ar-OM"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نیان عزالدین محمد</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6" name="Rectangle 5"/>
          <p:cNvSpPr/>
          <p:nvPr/>
        </p:nvSpPr>
        <p:spPr>
          <a:xfrm>
            <a:off x="764456" y="4183917"/>
            <a:ext cx="4011561" cy="1138966"/>
          </a:xfrm>
          <a:prstGeom prst="rect">
            <a:avLst/>
          </a:prstGeom>
        </p:spPr>
        <p:txBody>
          <a:bodyPr wrap="square">
            <a:spAutoFit/>
          </a:bodyPr>
          <a:lstStyle/>
          <a:p>
            <a:pPr marL="0" marR="0" lvl="0" indent="0" algn="ctr" defTabSz="914400" rtl="1" eaLnBrk="1" fontAlgn="auto" latinLnBrk="0" hangingPunct="1">
              <a:lnSpc>
                <a:spcPct val="150000"/>
              </a:lnSpc>
              <a:spcBef>
                <a:spcPts val="0"/>
              </a:spcBef>
              <a:spcAft>
                <a:spcPts val="800"/>
              </a:spcAft>
              <a:buClrTx/>
              <a:buSzTx/>
              <a:buFontTx/>
              <a:buNone/>
              <a:tabLst/>
              <a:defRPr/>
            </a:pPr>
            <a:r>
              <a:rPr kumimoji="0" lang="ar-IQ"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ورق</a:t>
            </a:r>
            <a:r>
              <a:rPr kumimoji="0" lang="ar-OM" sz="2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ة مقدمة إلی </a:t>
            </a:r>
            <a:r>
              <a:rPr kumimoji="0" lang="ar-OM"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rPr>
              <a:t>استاذ</a:t>
            </a:r>
            <a:endParaRPr kumimoji="0" lang="en-US" sz="2000" b="1" i="0" u="none" strike="noStrike" kern="1200" cap="none" spc="0" normalizeH="0" baseline="0" noProof="0" dirty="0" smtClean="0">
              <a:ln>
                <a:noFill/>
              </a:ln>
              <a:solidFill>
                <a:srgbClr val="000000"/>
              </a:solidFill>
              <a:effectLst/>
              <a:uLnTx/>
              <a:uFillTx/>
              <a:latin typeface="Calibri" panose="020F0502020204030204" pitchFamily="34" charset="0"/>
              <a:ea typeface="+mn-ea"/>
              <a:cs typeface="Arial" panose="020B0604020202020204" pitchFamily="34" charset="0"/>
            </a:endParaRPr>
          </a:p>
          <a:p>
            <a:pPr lvl="0" algn="ctr" defTabSz="914400" rtl="1">
              <a:lnSpc>
                <a:spcPct val="150000"/>
              </a:lnSpc>
              <a:spcAft>
                <a:spcPts val="800"/>
              </a:spcAft>
              <a:defRPr/>
            </a:pPr>
            <a:r>
              <a:rPr lang="ar-OM" sz="2400" b="1" dirty="0" smtClean="0"/>
              <a:t>أ. د</a:t>
            </a:r>
            <a:r>
              <a:rPr lang="ar-OM" sz="2400" b="1" dirty="0"/>
              <a:t>. مظفر حمد علي</a:t>
            </a:r>
            <a:endParaRPr lang="en-US" sz="2400" dirty="0"/>
          </a:p>
        </p:txBody>
      </p:sp>
      <p:sp>
        <p:nvSpPr>
          <p:cNvPr id="7" name="Rectangle 6"/>
          <p:cNvSpPr/>
          <p:nvPr/>
        </p:nvSpPr>
        <p:spPr>
          <a:xfrm>
            <a:off x="4908753" y="5714688"/>
            <a:ext cx="2946989"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ar-OM" sz="2400" b="1" i="0" u="none" strike="noStrike" kern="1200" cap="none" spc="0" normalizeH="0" baseline="0" noProof="0" dirty="0" smtClean="0">
                <a:ln>
                  <a:noFill/>
                </a:ln>
                <a:solidFill>
                  <a:srgbClr val="000000"/>
                </a:solidFill>
                <a:effectLst/>
                <a:uLnTx/>
                <a:uFillTx/>
                <a:latin typeface="Calibri" panose="020F0502020204030204"/>
                <a:ea typeface="+mn-ea"/>
                <a:cs typeface="Arial" panose="020B0604020202020204" pitchFamily="34" charset="0"/>
              </a:rPr>
              <a:t>2023</a:t>
            </a:r>
            <a:r>
              <a:rPr kumimoji="0" lang="en-US" sz="2400" b="1" i="0" u="none" strike="noStrike" kern="1200" cap="none" spc="0" normalizeH="0" baseline="0" noProof="0" dirty="0" smtClean="0">
                <a:ln>
                  <a:noFill/>
                </a:ln>
                <a:solidFill>
                  <a:srgbClr val="000000"/>
                </a:solidFill>
                <a:effectLst/>
                <a:uLnTx/>
                <a:uFillTx/>
                <a:latin typeface="Calibri" panose="020F0502020204030204"/>
                <a:ea typeface="+mn-ea"/>
                <a:cs typeface="+mn-cs"/>
              </a:rPr>
              <a:t> - 2024</a:t>
            </a:r>
            <a:endParaRPr kumimoji="0" lang="en-US" sz="2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9" name="Rectangle 8"/>
          <p:cNvSpPr/>
          <p:nvPr/>
        </p:nvSpPr>
        <p:spPr>
          <a:xfrm>
            <a:off x="764456" y="236490"/>
            <a:ext cx="3918157" cy="175432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Salahaddin</a:t>
            </a:r>
            <a:r>
              <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 University-Erbil</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College of Administration and Economic</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Dept. Business Administration</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Higher Studies / Master</a:t>
            </a:r>
          </a:p>
        </p:txBody>
      </p:sp>
    </p:spTree>
    <p:extLst>
      <p:ext uri="{BB962C8B-B14F-4D97-AF65-F5344CB8AC3E}">
        <p14:creationId xmlns:p14="http://schemas.microsoft.com/office/powerpoint/2010/main" val="21004411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643405" y="943985"/>
            <a:ext cx="10363826" cy="2428273"/>
          </a:xfrm>
        </p:spPr>
        <p:txBody>
          <a:bodyPr>
            <a:noAutofit/>
          </a:bodyPr>
          <a:lstStyle/>
          <a:p>
            <a:pPr marL="0" lvl="0" indent="0" algn="r" defTabSz="457200">
              <a:lnSpc>
                <a:spcPct val="100000"/>
              </a:lnSpc>
              <a:spcBef>
                <a:spcPts val="0"/>
              </a:spcBef>
              <a:buClrTx/>
              <a:buNone/>
            </a:pPr>
            <a:r>
              <a:rPr lang="ar-IQ" sz="3200" b="1" cap="none" dirty="0">
                <a:solidFill>
                  <a:prstClr val="black"/>
                </a:solidFill>
                <a:latin typeface="Calibri" panose="020F0502020204030204" pitchFamily="34" charset="0"/>
                <a:ea typeface="Calibri" panose="020F0502020204030204" pitchFamily="34" charset="0"/>
              </a:rPr>
              <a:t>2-المقابلات:</a:t>
            </a:r>
            <a:r>
              <a:rPr lang="ar-IQ" sz="3200" cap="none" dirty="0">
                <a:solidFill>
                  <a:prstClr val="black"/>
                </a:solidFill>
                <a:latin typeface="Calibri" panose="020F0502020204030204" pitchFamily="34" charset="0"/>
                <a:ea typeface="Calibri" panose="020F0502020204030204" pitchFamily="34" charset="0"/>
              </a:rPr>
              <a:t> قد تتلقى بعض المنظمات عددا هائلا من طلبات التوظيف يفوق الآلاف، ومن ثم تقوم بأخذ العدد المناسب من المتقدمين لإجراء المقابلات المبدئية معهم، حتى يمكنها إجراء التصفية المبدئية التي تهدف إلى رفض بعض المتقدمين ممن لا تتوافر فيهم الشروط الأساسية المطلوبة للوظيفة، وقد تتم هذه المقابلات بصورة سريعة وأحيانا بشكل جماعي، أو لاثنين أو لثلاثة من المتقدمين، بغية الإلمام السريع بمظهر المتقدم، وعناصر شخصيته، ومؤهلاته وخبراته ، ومبررات رغبته في الالتحاق بالعمل في المنظمة وآماله وطموحاته الوظيفية</a:t>
            </a:r>
            <a:r>
              <a:rPr lang="ar-IQ" sz="3200" cap="none" dirty="0" smtClean="0">
                <a:solidFill>
                  <a:prstClr val="black"/>
                </a:solidFill>
                <a:latin typeface="Calibri" panose="020F0502020204030204" pitchFamily="34" charset="0"/>
                <a:ea typeface="Calibri" panose="020F0502020204030204" pitchFamily="34" charset="0"/>
              </a:rPr>
              <a:t>.</a:t>
            </a:r>
            <a:endParaRPr lang="en-US" sz="3200" cap="none" dirty="0">
              <a:solidFill>
                <a:prstClr val="black"/>
              </a:solidFill>
            </a:endParaRPr>
          </a:p>
        </p:txBody>
      </p:sp>
    </p:spTree>
    <p:extLst>
      <p:ext uri="{BB962C8B-B14F-4D97-AF65-F5344CB8AC3E}">
        <p14:creationId xmlns:p14="http://schemas.microsoft.com/office/powerpoint/2010/main" val="6149802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2024246" y="1067963"/>
            <a:ext cx="8476006" cy="4823286"/>
          </a:xfrm>
          <a:prstGeom prst="rect">
            <a:avLst/>
          </a:prstGeom>
        </p:spPr>
      </p:pic>
      <p:sp>
        <p:nvSpPr>
          <p:cNvPr id="5" name="Rectangle 4"/>
          <p:cNvSpPr/>
          <p:nvPr/>
        </p:nvSpPr>
        <p:spPr>
          <a:xfrm>
            <a:off x="6680006" y="379770"/>
            <a:ext cx="4050867" cy="685124"/>
          </a:xfrm>
          <a:prstGeom prst="rect">
            <a:avLst/>
          </a:prstGeom>
        </p:spPr>
        <p:txBody>
          <a:bodyPr wrap="square">
            <a:spAutoFit/>
          </a:bodyPr>
          <a:lstStyle/>
          <a:p>
            <a:pPr algn="just" rtl="1">
              <a:lnSpc>
                <a:spcPct val="107000"/>
              </a:lnSpc>
              <a:spcAft>
                <a:spcPts val="800"/>
              </a:spcAft>
            </a:pPr>
            <a:r>
              <a:rPr lang="ar-IQ" sz="3600" b="1" dirty="0">
                <a:solidFill>
                  <a:srgbClr val="00B050"/>
                </a:solidFill>
                <a:latin typeface="Calibri" panose="020F0502020204030204" pitchFamily="34" charset="0"/>
                <a:ea typeface="Calibri" panose="020F0502020204030204" pitchFamily="34" charset="0"/>
              </a:rPr>
              <a:t>أنواع المقابلات: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264165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5988" y="829793"/>
            <a:ext cx="10993740" cy="5566524"/>
          </a:xfrm>
          <a:prstGeom prst="rect">
            <a:avLst/>
          </a:prstGeom>
        </p:spPr>
        <p:txBody>
          <a:bodyPr wrap="square">
            <a:spAutoFit/>
          </a:bodyPr>
          <a:lstStyle/>
          <a:p>
            <a:pPr algn="just" rtl="1">
              <a:lnSpc>
                <a:spcPct val="107000"/>
              </a:lnSpc>
              <a:spcAft>
                <a:spcPts val="800"/>
              </a:spcAft>
            </a:pPr>
            <a:r>
              <a:rPr lang="ar-IQ" sz="3200" b="1" dirty="0">
                <a:solidFill>
                  <a:srgbClr val="00B050"/>
                </a:solidFill>
                <a:latin typeface="Calibri" panose="020F0502020204030204" pitchFamily="34" charset="0"/>
                <a:ea typeface="Calibri" panose="020F0502020204030204" pitchFamily="34" charset="0"/>
              </a:rPr>
              <a:t>1.</a:t>
            </a:r>
            <a:r>
              <a:rPr lang="ar-IQ" sz="2000" b="1" dirty="0">
                <a:solidFill>
                  <a:srgbClr val="00B050"/>
                </a:solidFill>
                <a:latin typeface="Calibri" panose="020F0502020204030204" pitchFamily="34" charset="0"/>
                <a:ea typeface="Calibri" panose="020F0502020204030204" pitchFamily="34" charset="0"/>
              </a:rPr>
              <a:t> </a:t>
            </a:r>
            <a:r>
              <a:rPr lang="ar-IQ" sz="3200" b="1" dirty="0">
                <a:solidFill>
                  <a:srgbClr val="00B050"/>
                </a:solidFill>
                <a:latin typeface="Calibri" panose="020F0502020204030204" pitchFamily="34" charset="0"/>
                <a:ea typeface="Calibri" panose="020F0502020204030204" pitchFamily="34" charset="0"/>
              </a:rPr>
              <a:t>المقابلات غير الموجهة:</a:t>
            </a:r>
            <a:r>
              <a:rPr lang="ar-IQ" sz="3200" dirty="0">
                <a:solidFill>
                  <a:srgbClr val="00B050"/>
                </a:solidFill>
                <a:latin typeface="Calibri" panose="020F0502020204030204" pitchFamily="34" charset="0"/>
                <a:ea typeface="Calibri" panose="020F0502020204030204" pitchFamily="34" charset="0"/>
              </a:rPr>
              <a:t> </a:t>
            </a:r>
            <a:r>
              <a:rPr lang="ar-IQ" sz="2800" dirty="0">
                <a:latin typeface="Calibri" panose="020F0502020204030204" pitchFamily="34" charset="0"/>
                <a:ea typeface="Calibri" panose="020F0502020204030204" pitchFamily="34" charset="0"/>
              </a:rPr>
              <a:t>يقوم المقابل بتقديم وعرض الأسئلة كيفما كان دون سابق تنظيم وتحديد ، بمعنى أخر فان الأسئلة المقدمة هي أسئلة ظرفية تمليها طبيعة المقابلة أو إجابة المتقدم للوظيفة، لذلك  قد تختلف الأسئلة الموجهة إلى كل مقدم</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b="1" dirty="0">
                <a:solidFill>
                  <a:srgbClr val="00B050"/>
                </a:solidFill>
                <a:latin typeface="Calibri" panose="020F0502020204030204" pitchFamily="34" charset="0"/>
                <a:ea typeface="Calibri" panose="020F0502020204030204" pitchFamily="34" charset="0"/>
              </a:rPr>
              <a:t>2. المقابلات المقننة</a:t>
            </a:r>
            <a:r>
              <a:rPr lang="ar-IQ" sz="2800" dirty="0">
                <a:latin typeface="Calibri" panose="020F0502020204030204" pitchFamily="34" charset="0"/>
                <a:ea typeface="Calibri" panose="020F0502020204030204" pitchFamily="34" charset="0"/>
              </a:rPr>
              <a:t>: </a:t>
            </a:r>
            <a:r>
              <a:rPr lang="ar-IQ" dirty="0">
                <a:latin typeface="Calibri" panose="020F0502020204030204" pitchFamily="34" charset="0"/>
                <a:ea typeface="Calibri" panose="020F0502020204030204" pitchFamily="34" charset="0"/>
              </a:rPr>
              <a:t> </a:t>
            </a:r>
            <a:r>
              <a:rPr lang="ar-IQ" sz="2800" dirty="0">
                <a:latin typeface="Calibri" panose="020F0502020204030204" pitchFamily="34" charset="0"/>
                <a:ea typeface="Calibri" panose="020F0502020204030204" pitchFamily="34" charset="0"/>
              </a:rPr>
              <a:t>في هذا النوع من المقابلات تتحدد الأسئلة المطلوب إثارتها مع المتقدم سلفا وبنمط معين، وتوجه نفس الأسئلة لكل المتقدمين، وكذلك تحدد درجات لكل إجابة، ويتميز هذا النوع من المقابلات بمصداقيتها وعدالتها قياسا بالمقابلة غير الموجهة، حيث أنها لا تسمح للقائم بالمقابلة عن الخروج عن نمط الأسئلة الموجودة لدية في قائمة الأسئلة.</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b="1" dirty="0">
                <a:solidFill>
                  <a:srgbClr val="00B050"/>
                </a:solidFill>
                <a:latin typeface="Calibri" panose="020F0502020204030204" pitchFamily="34" charset="0"/>
                <a:ea typeface="Calibri" panose="020F0502020204030204" pitchFamily="34" charset="0"/>
              </a:rPr>
              <a:t>3. المقابلات المتلاحقة</a:t>
            </a:r>
            <a:r>
              <a:rPr lang="ar-IQ" sz="2800" dirty="0">
                <a:latin typeface="Calibri" panose="020F0502020204030204" pitchFamily="34" charset="0"/>
                <a:ea typeface="Calibri" panose="020F0502020204030204" pitchFamily="34" charset="0"/>
              </a:rPr>
              <a:t>:</a:t>
            </a:r>
            <a:r>
              <a:rPr lang="ar-IQ" dirty="0">
                <a:latin typeface="Calibri" panose="020F0502020204030204" pitchFamily="34" charset="0"/>
                <a:ea typeface="Calibri" panose="020F0502020204030204" pitchFamily="34" charset="0"/>
              </a:rPr>
              <a:t> </a:t>
            </a:r>
            <a:r>
              <a:rPr lang="ar-IQ" sz="2800" dirty="0">
                <a:latin typeface="Calibri" panose="020F0502020204030204" pitchFamily="34" charset="0"/>
                <a:ea typeface="Calibri" panose="020F0502020204030204" pitchFamily="34" charset="0"/>
              </a:rPr>
              <a:t>تتم المقابلة مع إطراف متعددة قد يكون من بينها مندوبا عن الجهة التي تنتمي إليها الوظيفة الشاغرة ، بحيث تتضمن سلسلة من المقابلات المختلفة والمتلاحقة، حيث يقوم كل مقابل بتقويم المتقدم بناءا على نموذج جاهز من الأسئلة، ثم يتخذ قرار جماعي استنادا إلى متوسط الدرجات التي حصل عليها المتقدم من مجموع القائمين بالمقابلة</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2818406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028" y="610975"/>
            <a:ext cx="10861118" cy="5566524"/>
          </a:xfrm>
          <a:prstGeom prst="rect">
            <a:avLst/>
          </a:prstGeom>
        </p:spPr>
        <p:txBody>
          <a:bodyPr wrap="square">
            <a:spAutoFit/>
          </a:bodyPr>
          <a:lstStyle/>
          <a:p>
            <a:pPr algn="just" rtl="1">
              <a:lnSpc>
                <a:spcPct val="107000"/>
              </a:lnSpc>
              <a:spcAft>
                <a:spcPts val="800"/>
              </a:spcAft>
            </a:pPr>
            <a:r>
              <a:rPr lang="ar-IQ" sz="3200" b="1" dirty="0">
                <a:solidFill>
                  <a:srgbClr val="00B050"/>
                </a:solidFill>
                <a:latin typeface="Calibri" panose="020F0502020204030204" pitchFamily="34" charset="0"/>
                <a:ea typeface="Calibri" panose="020F0502020204030204" pitchFamily="34" charset="0"/>
              </a:rPr>
              <a:t>4. المقابلات الجماعية</a:t>
            </a:r>
            <a:r>
              <a:rPr lang="ar-IQ" sz="2800" dirty="0">
                <a:latin typeface="Calibri" panose="020F0502020204030204" pitchFamily="34" charset="0"/>
                <a:ea typeface="Calibri" panose="020F0502020204030204" pitchFamily="34" charset="0"/>
              </a:rPr>
              <a:t>:</a:t>
            </a:r>
            <a:r>
              <a:rPr lang="ar-IQ" dirty="0">
                <a:latin typeface="Calibri" panose="020F0502020204030204" pitchFamily="34" charset="0"/>
                <a:ea typeface="Calibri" panose="020F0502020204030204" pitchFamily="34" charset="0"/>
              </a:rPr>
              <a:t> </a:t>
            </a:r>
            <a:r>
              <a:rPr lang="ar-IQ" sz="2800" dirty="0">
                <a:latin typeface="Calibri" panose="020F0502020204030204" pitchFamily="34" charset="0"/>
                <a:ea typeface="Calibri" panose="020F0502020204030204" pitchFamily="34" charset="0"/>
              </a:rPr>
              <a:t>يتم إجراء المقابلات بواسطة عدد من الخبراء مع مجموعة من المتقدمين في وقت واحد، وتوجه الأسئلة لكل متقدم ، ويقوم كل خبير بتقييم إجابة المتقدم من جانبه، وتكوين حكم جماعي،هذا النوع من المقابلات يكون أقل تحيزاً مما إذا كانت المقابلة أمام شخص واحد.</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b="1" dirty="0">
                <a:solidFill>
                  <a:srgbClr val="00B050"/>
                </a:solidFill>
                <a:latin typeface="Calibri" panose="020F0502020204030204" pitchFamily="34" charset="0"/>
                <a:ea typeface="Calibri" panose="020F0502020204030204" pitchFamily="34" charset="0"/>
              </a:rPr>
              <a:t>5. المقابلات المجهدة</a:t>
            </a:r>
            <a:r>
              <a:rPr lang="ar-IQ" sz="2800" dirty="0">
                <a:latin typeface="Calibri" panose="020F0502020204030204" pitchFamily="34" charset="0"/>
                <a:ea typeface="Calibri" panose="020F0502020204030204" pitchFamily="34" charset="0"/>
              </a:rPr>
              <a:t>:</a:t>
            </a:r>
            <a:r>
              <a:rPr lang="ar-IQ" dirty="0">
                <a:latin typeface="Calibri" panose="020F0502020204030204" pitchFamily="34" charset="0"/>
                <a:ea typeface="Calibri" panose="020F0502020204030204" pitchFamily="34" charset="0"/>
              </a:rPr>
              <a:t> </a:t>
            </a:r>
            <a:r>
              <a:rPr lang="ar-IQ" sz="2800" dirty="0">
                <a:latin typeface="Calibri" panose="020F0502020204030204" pitchFamily="34" charset="0"/>
                <a:ea typeface="Calibri" panose="020F0502020204030204" pitchFamily="34" charset="0"/>
              </a:rPr>
              <a:t>الهدف من هذا النوع من المقابلات هو تقدير كيف سيتصرف المتقدم في بعض المواقف والضغوط التي تفرضها الوظيفة،وتقدم للمتقدم بغض الأسئلة غير المريحة وأحيانا الاستفزازية التي تضع المتقدم في وضع دفاعي عند الإجابة عليها. </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b="1" dirty="0">
                <a:solidFill>
                  <a:srgbClr val="00B050"/>
                </a:solidFill>
                <a:latin typeface="Calibri" panose="020F0502020204030204" pitchFamily="34" charset="0"/>
                <a:ea typeface="Calibri" panose="020F0502020204030204" pitchFamily="34" charset="0"/>
              </a:rPr>
              <a:t>6. المقابلات الموقفية</a:t>
            </a:r>
            <a:r>
              <a:rPr lang="ar-IQ" sz="2800" dirty="0">
                <a:latin typeface="Calibri" panose="020F0502020204030204" pitchFamily="34" charset="0"/>
                <a:ea typeface="Calibri" panose="020F0502020204030204" pitchFamily="34" charset="0"/>
              </a:rPr>
              <a:t>: ويهدف هذا النوع من المقابلات إلى التعرف على كيفية تصرف المتقدم للوظيفة في بعض جوانبها مستقبلا</a:t>
            </a:r>
            <a:r>
              <a:rPr lang="en-US" sz="2800" dirty="0">
                <a:latin typeface="Calibri" panose="020F0502020204030204" pitchFamily="34" charset="0"/>
                <a:ea typeface="Calibri" panose="020F0502020204030204" pitchFamily="34" charset="0"/>
                <a:cs typeface="Arial" panose="020B0604020202020204" pitchFamily="34" charset="0"/>
              </a:rPr>
              <a:t>. </a:t>
            </a:r>
            <a:r>
              <a:rPr lang="ar-IQ" sz="2800" dirty="0">
                <a:latin typeface="Calibri" panose="020F0502020204030204" pitchFamily="34" charset="0"/>
                <a:ea typeface="Calibri" panose="020F0502020204030204" pitchFamily="34" charset="0"/>
              </a:rPr>
              <a:t> فمثلا قد يوجه للمتقدم سؤال من احد أعضاء لجنة المقابلة كيف سيتصرف إزاء موقف معين يعترضه في العمل وعلى ضوء إجابته يتحدد قرار اللجنة.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6088402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781" y="475036"/>
            <a:ext cx="11279927" cy="5091458"/>
          </a:xfrm>
          <a:prstGeom prst="rect">
            <a:avLst/>
          </a:prstGeom>
        </p:spPr>
        <p:txBody>
          <a:bodyPr wrap="square">
            <a:spAutoFit/>
          </a:bodyPr>
          <a:lstStyle/>
          <a:p>
            <a:pPr algn="just" rtl="1">
              <a:lnSpc>
                <a:spcPct val="107000"/>
              </a:lnSpc>
              <a:spcAft>
                <a:spcPts val="800"/>
              </a:spcAft>
            </a:pPr>
            <a:r>
              <a:rPr lang="en-US" sz="3600" b="1" dirty="0">
                <a:solidFill>
                  <a:srgbClr val="ED7D31"/>
                </a:solidFill>
                <a:latin typeface="Arial" panose="020B0604020202020204" pitchFamily="34" charset="0"/>
                <a:ea typeface="Calibri" panose="020F0502020204030204" pitchFamily="34" charset="0"/>
                <a:cs typeface="Arial" panose="020B0604020202020204" pitchFamily="34" charset="0"/>
              </a:rPr>
              <a:t> </a:t>
            </a:r>
            <a:r>
              <a:rPr lang="ar-IQ" sz="3600" b="1" dirty="0">
                <a:solidFill>
                  <a:srgbClr val="ED7D31"/>
                </a:solidFill>
                <a:latin typeface="Arial" panose="020B0604020202020204" pitchFamily="34" charset="0"/>
                <a:ea typeface="Calibri" panose="020F0502020204030204" pitchFamily="34" charset="0"/>
              </a:rPr>
              <a:t>المقابلات الفعالة</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لابد من الاهتمام بالجوانب التالية لضمان فعالية المقابلة:</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1.مكان المقابلة والوقت المخصص لها</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2.تجهيز الوثائق اللازمة للمقابلة</a:t>
            </a:r>
            <a:r>
              <a:rPr lang="en-US" sz="2800" dirty="0">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3.التسلسل والنمطية في توجيه الأسئلة</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4.تقويم المقابلة وتوزيع الدرجات</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5.مراجعة استمارة طلب الوظيفة لمعرفة بعض الجوانب التي تحتاج إلى إيضاح أو تفسير من قبل المرشح للوظيفة</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6.التركيز على الأسئلة ذات العلاقة. </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7991365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tretch>
            <a:fillRect/>
          </a:stretch>
        </p:blipFill>
        <p:spPr>
          <a:xfrm>
            <a:off x="1835781" y="1172665"/>
            <a:ext cx="8927614" cy="5214173"/>
          </a:xfrm>
          <a:prstGeom prst="rect">
            <a:avLst/>
          </a:prstGeom>
        </p:spPr>
      </p:pic>
      <p:sp>
        <p:nvSpPr>
          <p:cNvPr id="5" name="Rectangle 4"/>
          <p:cNvSpPr/>
          <p:nvPr/>
        </p:nvSpPr>
        <p:spPr>
          <a:xfrm>
            <a:off x="8021204" y="163384"/>
            <a:ext cx="2613216" cy="592726"/>
          </a:xfrm>
          <a:prstGeom prst="rect">
            <a:avLst/>
          </a:prstGeom>
        </p:spPr>
        <p:txBody>
          <a:bodyPr wrap="none">
            <a:spAutoFit/>
          </a:bodyPr>
          <a:lstStyle/>
          <a:p>
            <a:pPr algn="just" rtl="1">
              <a:lnSpc>
                <a:spcPct val="107000"/>
              </a:lnSpc>
              <a:spcAft>
                <a:spcPts val="800"/>
              </a:spcAft>
            </a:pPr>
            <a:r>
              <a:rPr lang="ar-IQ" sz="3200" b="1" dirty="0">
                <a:latin typeface="Calibri" panose="020F0502020204030204" pitchFamily="34" charset="0"/>
                <a:ea typeface="Calibri" panose="020F0502020204030204" pitchFamily="34" charset="0"/>
              </a:rPr>
              <a:t>*الجوانب المقابلة: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816395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14547" y="542352"/>
            <a:ext cx="9967658" cy="4359399"/>
          </a:xfrm>
          <a:prstGeom prst="rect">
            <a:avLst/>
          </a:prstGeom>
        </p:spPr>
        <p:txBody>
          <a:bodyPr wrap="square">
            <a:spAutoFit/>
          </a:bodyPr>
          <a:lstStyle/>
          <a:p>
            <a:pPr algn="just" rtl="1">
              <a:lnSpc>
                <a:spcPct val="107000"/>
              </a:lnSpc>
              <a:spcAft>
                <a:spcPts val="800"/>
              </a:spcAft>
            </a:pPr>
            <a:r>
              <a:rPr lang="ar-IQ" sz="3200" b="1" dirty="0">
                <a:latin typeface="Calibri" panose="020F0502020204030204" pitchFamily="34" charset="0"/>
                <a:ea typeface="Calibri" panose="020F0502020204030204" pitchFamily="34" charset="0"/>
              </a:rPr>
              <a:t>3-الاختبارات :</a:t>
            </a:r>
            <a:r>
              <a:rPr lang="ar-IQ" sz="2000" dirty="0">
                <a:latin typeface="Calibri" panose="020F0502020204030204" pitchFamily="34" charset="0"/>
                <a:ea typeface="Calibri" panose="020F0502020204030204" pitchFamily="34" charset="0"/>
              </a:rPr>
              <a:t> </a:t>
            </a:r>
            <a:r>
              <a:rPr lang="ar-IQ" sz="2800" dirty="0">
                <a:latin typeface="Calibri" panose="020F0502020204030204" pitchFamily="34" charset="0"/>
                <a:ea typeface="Calibri" panose="020F0502020204030204" pitchFamily="34" charset="0"/>
              </a:rPr>
              <a:t>تعتبر الاختبارات المختلفة  طريقة موضوعية ضمن خطوات الاختيار للحكم على المتقدم، وتتعدد هذه الاختبارات وتختلف حسب الوظيفة التي سيتقدم لها المرشح ومن أهمها</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b="1" dirty="0">
                <a:latin typeface="Calibri" panose="020F0502020204030204" pitchFamily="34" charset="0"/>
                <a:ea typeface="Calibri" panose="020F0502020204030204" pitchFamily="34" charset="0"/>
              </a:rPr>
              <a:t>1.اختبارات الذكاء</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b="1" dirty="0">
                <a:latin typeface="Calibri" panose="020F0502020204030204" pitchFamily="34" charset="0"/>
                <a:ea typeface="Calibri" panose="020F0502020204030204" pitchFamily="34" charset="0"/>
              </a:rPr>
              <a:t>2.اختبارات القدرات والاستعداد</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b="1" dirty="0">
                <a:latin typeface="Calibri" panose="020F0502020204030204" pitchFamily="34" charset="0"/>
                <a:ea typeface="Calibri" panose="020F0502020204030204" pitchFamily="34" charset="0"/>
              </a:rPr>
              <a:t>3.اختبارات الشخصية</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b="1" dirty="0">
                <a:latin typeface="Calibri" panose="020F0502020204030204" pitchFamily="34" charset="0"/>
                <a:ea typeface="Calibri" panose="020F0502020204030204" pitchFamily="34" charset="0"/>
              </a:rPr>
              <a:t>4.اختبارات الانجاز والمعرفة المهنية</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b="1" dirty="0">
                <a:latin typeface="Calibri" panose="020F0502020204030204" pitchFamily="34" charset="0"/>
                <a:ea typeface="Calibri" panose="020F0502020204030204" pitchFamily="34" charset="0"/>
              </a:rPr>
              <a:t>5.اختبارات نماذج الأداء</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12749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1297263" cy="6377195"/>
          </a:xfrm>
          <a:prstGeom prst="rect">
            <a:avLst/>
          </a:prstGeom>
        </p:spPr>
        <p:txBody>
          <a:bodyPr wrap="square">
            <a:spAutoFit/>
          </a:bodyPr>
          <a:lstStyle/>
          <a:p>
            <a:pPr algn="just" rtl="1">
              <a:lnSpc>
                <a:spcPct val="107000"/>
              </a:lnSpc>
              <a:spcAft>
                <a:spcPts val="800"/>
              </a:spcAft>
            </a:pP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b="1" dirty="0">
                <a:solidFill>
                  <a:srgbClr val="7030A0"/>
                </a:solidFill>
                <a:latin typeface="Calibri" panose="020F0502020204030204" pitchFamily="34" charset="0"/>
                <a:ea typeface="Calibri" panose="020F0502020204030204" pitchFamily="34" charset="0"/>
              </a:rPr>
              <a:t>1.اختبارات الذكاء</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b="1" dirty="0">
                <a:latin typeface="Calibri" panose="020F0502020204030204" pitchFamily="34" charset="0"/>
                <a:ea typeface="Calibri" panose="020F0502020204030204" pitchFamily="34" charset="0"/>
              </a:rPr>
              <a:t> </a:t>
            </a:r>
            <a:r>
              <a:rPr lang="ar-IQ" sz="2000" dirty="0">
                <a:latin typeface="Calibri" panose="020F0502020204030204" pitchFamily="34" charset="0"/>
                <a:ea typeface="Calibri" panose="020F0502020204030204" pitchFamily="34" charset="0"/>
              </a:rPr>
              <a:t> تقيس هذه الاختبارات المجالات الآتية</a:t>
            </a:r>
            <a:r>
              <a:rPr lang="en-US" sz="2000" dirty="0">
                <a:latin typeface="Calibri" panose="020F0502020204030204" pitchFamily="34"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1.القدرة على تركيز الانتباه</a:t>
            </a:r>
            <a:r>
              <a:rPr lang="en-US" sz="2000" dirty="0">
                <a:latin typeface="Calibri" panose="020F050202020403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2.القدرة على إدراك العلاقات بين الأشكال والأشياء</a:t>
            </a:r>
            <a:r>
              <a:rPr lang="en-US" sz="2000" dirty="0">
                <a:latin typeface="Calibri" panose="020F050202020403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3.الذاكرة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4. الحكم المنطقي</a:t>
            </a:r>
            <a:r>
              <a:rPr lang="en-US" sz="2000" dirty="0">
                <a:latin typeface="Calibri" panose="020F0502020204030204" pitchFamily="34" charset="0"/>
                <a:ea typeface="Calibri" panose="020F0502020204030204" pitchFamily="34" charset="0"/>
                <a:cs typeface="Arial" panose="020B060402020202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5.التفكير الحسابي</a:t>
            </a:r>
            <a:r>
              <a:rPr lang="en-US" sz="2000" dirty="0" smtClean="0">
                <a:latin typeface="Calibri" panose="020F050202020403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b="1" dirty="0" smtClean="0">
                <a:solidFill>
                  <a:srgbClr val="7030A0"/>
                </a:solidFill>
                <a:latin typeface="Calibri" panose="020F0502020204030204" pitchFamily="34" charset="0"/>
                <a:ea typeface="Calibri" panose="020F0502020204030204" pitchFamily="34" charset="0"/>
              </a:rPr>
              <a:t>2.اختبارات </a:t>
            </a:r>
            <a:r>
              <a:rPr lang="ar-IQ" sz="2400" b="1" dirty="0">
                <a:solidFill>
                  <a:srgbClr val="7030A0"/>
                </a:solidFill>
                <a:latin typeface="Calibri" panose="020F0502020204030204" pitchFamily="34" charset="0"/>
                <a:ea typeface="Calibri" panose="020F0502020204030204" pitchFamily="34" charset="0"/>
              </a:rPr>
              <a:t>القدرات والاستعداد</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ويستدل منها على التنبؤ بمدى قدرة واستعداد الفرد لأداء مجموعة من الأعمال والنشاطات المتخصصة ، ومن القدرات المتخصصة  التي تقيسها</a:t>
            </a:r>
            <a:r>
              <a:rPr lang="en-US" sz="2000" dirty="0">
                <a:latin typeface="Calibri" panose="020F050202020403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1.القدرات اللفظية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2.القدرات الحسابية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3.القدرة الكتابية</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a:r>
              <a:rPr lang="ar-IQ" sz="2000" dirty="0">
                <a:latin typeface="Calibri" panose="020F0502020204030204" pitchFamily="34" charset="0"/>
                <a:ea typeface="Calibri" panose="020F0502020204030204" pitchFamily="34" charset="0"/>
              </a:rPr>
              <a:t>4.مهارة استخدام الأصابع</a:t>
            </a:r>
            <a:endParaRPr lang="en-US" sz="2000" dirty="0"/>
          </a:p>
        </p:txBody>
      </p:sp>
    </p:spTree>
    <p:extLst>
      <p:ext uri="{BB962C8B-B14F-4D97-AF65-F5344CB8AC3E}">
        <p14:creationId xmlns:p14="http://schemas.microsoft.com/office/powerpoint/2010/main" val="330891490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14" y="164637"/>
            <a:ext cx="11127658" cy="6888745"/>
          </a:xfrm>
          <a:prstGeom prst="rect">
            <a:avLst/>
          </a:prstGeom>
        </p:spPr>
        <p:txBody>
          <a:bodyPr wrap="square">
            <a:spAutoFit/>
          </a:bodyPr>
          <a:lstStyle/>
          <a:p>
            <a:pPr algn="just" rtl="1">
              <a:lnSpc>
                <a:spcPct val="107000"/>
              </a:lnSpc>
              <a:spcAft>
                <a:spcPts val="800"/>
              </a:spcAft>
            </a:pPr>
            <a:r>
              <a:rPr lang="en-US" sz="2800" b="1" dirty="0" smtClean="0">
                <a:solidFill>
                  <a:srgbClr val="7030A0"/>
                </a:solidFill>
                <a:latin typeface="Calibri" panose="020F0502020204030204" pitchFamily="34" charset="0"/>
                <a:ea typeface="Calibri" panose="020F0502020204030204" pitchFamily="34" charset="0"/>
              </a:rPr>
              <a:t>3</a:t>
            </a:r>
            <a:r>
              <a:rPr lang="ar-IQ" sz="2800" b="1" dirty="0" smtClean="0">
                <a:solidFill>
                  <a:srgbClr val="7030A0"/>
                </a:solidFill>
                <a:latin typeface="Calibri" panose="020F0502020204030204" pitchFamily="34" charset="0"/>
                <a:ea typeface="Calibri" panose="020F0502020204030204" pitchFamily="34" charset="0"/>
              </a:rPr>
              <a:t>.اختبارات </a:t>
            </a:r>
            <a:r>
              <a:rPr lang="ar-IQ" sz="2800" b="1" dirty="0">
                <a:solidFill>
                  <a:srgbClr val="7030A0"/>
                </a:solidFill>
                <a:latin typeface="Calibri" panose="020F0502020204030204" pitchFamily="34" charset="0"/>
                <a:ea typeface="Calibri" panose="020F0502020204030204" pitchFamily="34" charset="0"/>
              </a:rPr>
              <a:t>الشخصية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تهدف اختبارات الشخصية إلى قياس بعض أبعاد شخصية الفرد مثل</a:t>
            </a:r>
            <a:r>
              <a:rPr lang="en-US" sz="2400"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1.الاعتماد على الذات</a:t>
            </a:r>
            <a:r>
              <a:rPr lang="en-US" sz="2400"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2.الاتزان النفسي</a:t>
            </a:r>
            <a:r>
              <a:rPr lang="en-US" sz="2400"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3.الثقة في النفس</a:t>
            </a:r>
            <a:r>
              <a:rPr lang="en-US" sz="2400"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4.التكيف الاجتماعي (القدرة على التعامل مع الآخرين)</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5.حب القيادة</a:t>
            </a:r>
            <a:r>
              <a:rPr lang="en-US" sz="2400" dirty="0" smtClean="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b="1" dirty="0">
                <a:solidFill>
                  <a:srgbClr val="7030A0"/>
                </a:solidFill>
                <a:latin typeface="Calibri" panose="020F0502020204030204" pitchFamily="34" charset="0"/>
                <a:ea typeface="Calibri" panose="020F0502020204030204" pitchFamily="34" charset="0"/>
              </a:rPr>
              <a:t>4.اختبارات الانجاز والمعرفة المهنية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تقيس قدرة الفرد على استيعاب ما تعلمه، فمثلاً اختبارات الطلاب الدورية بالجامعة هي مقياس لما تعلمه الطالب في المادة موضوع الاختبار، ومن أمثلة هذه الاختبارات</a:t>
            </a:r>
            <a:r>
              <a:rPr lang="en-US" sz="2400" dirty="0">
                <a:latin typeface="Calibri" panose="020F0502020204030204" pitchFamily="34" charset="0"/>
                <a:ea typeface="Calibri" panose="020F0502020204030204" pitchFamily="34" charset="0"/>
                <a:cs typeface="Arial" panose="020B060402020202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1.الأعمال الكهربائية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2.الأعمال الميكانيكية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3.البرمجة الآلية أو تشغيل الحاسبات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dirty="0">
                <a:latin typeface="Calibri" panose="020F0502020204030204" pitchFamily="34" charset="0"/>
                <a:ea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98708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7725" y="353174"/>
            <a:ext cx="10924355" cy="6044219"/>
          </a:xfrm>
          <a:prstGeom prst="rect">
            <a:avLst/>
          </a:prstGeom>
        </p:spPr>
        <p:txBody>
          <a:bodyPr wrap="square">
            <a:spAutoFit/>
          </a:bodyPr>
          <a:lstStyle/>
          <a:p>
            <a:pPr algn="r" rtl="1">
              <a:lnSpc>
                <a:spcPct val="107000"/>
              </a:lnSpc>
              <a:spcAft>
                <a:spcPts val="800"/>
              </a:spcAft>
            </a:pPr>
            <a:r>
              <a:rPr lang="en-US" sz="2400" b="1" dirty="0" smtClean="0">
                <a:latin typeface="Calibri" panose="020F0502020204030204" pitchFamily="34" charset="0"/>
                <a:ea typeface="Calibri" panose="020F0502020204030204" pitchFamily="34" charset="0"/>
              </a:rPr>
              <a:t>4</a:t>
            </a:r>
            <a:r>
              <a:rPr lang="ar-IQ" sz="2400" b="1" dirty="0" smtClean="0">
                <a:latin typeface="Calibri" panose="020F0502020204030204" pitchFamily="34" charset="0"/>
                <a:ea typeface="Calibri" panose="020F0502020204030204" pitchFamily="34" charset="0"/>
              </a:rPr>
              <a:t>-إجراء </a:t>
            </a:r>
            <a:r>
              <a:rPr lang="ar-IQ" sz="2400" b="1" dirty="0">
                <a:latin typeface="Calibri" panose="020F0502020204030204" pitchFamily="34" charset="0"/>
                <a:ea typeface="Calibri" panose="020F0502020204030204" pitchFamily="34" charset="0"/>
              </a:rPr>
              <a:t>المقابلات: </a:t>
            </a:r>
            <a:r>
              <a:rPr lang="ar-IQ" sz="2400" dirty="0">
                <a:latin typeface="Calibri" panose="020F0502020204030204" pitchFamily="34" charset="0"/>
                <a:ea typeface="Calibri" panose="020F0502020204030204" pitchFamily="34" charset="0"/>
              </a:rPr>
              <a:t>هو أكثر الطرق شيوعا لجمع المعلومات وبالإضافة إلى ذلك، فإن الأدلة الشفوية تكون في كثير من الأحيان ضرورية لاستكمال المعلومات المكتوبة. وسيتم في هذا القسم مناقشة مختلف جوانب إجراء المقابلات ويبحث هذا الفصل الأساليب الأساسية لإعداد المقابلات والشروع فيها وإجرائها. وتشمل المواضيع الاستعانة بالمترجمين الشفويين والتحقق من المعلومات وإجراء مقابلات مع الأفراد ذوي السمات الخاصة</a:t>
            </a:r>
            <a:r>
              <a:rPr lang="ar-IQ" sz="2400" dirty="0" smtClean="0">
                <a:latin typeface="Calibri" panose="020F0502020204030204" pitchFamily="34" charset="0"/>
                <a:ea typeface="Calibri" panose="020F050202020403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2400" b="1" dirty="0">
                <a:latin typeface="Calibri" panose="020F0502020204030204" pitchFamily="34" charset="0"/>
                <a:ea typeface="Calibri" panose="020F0502020204030204" pitchFamily="34" charset="0"/>
              </a:rPr>
              <a:t>5- المصادر المرجعية والتوصيات الشخصية: </a:t>
            </a:r>
            <a:r>
              <a:rPr lang="ar-IQ" sz="2400" dirty="0">
                <a:latin typeface="Calibri" panose="020F0502020204030204" pitchFamily="34" charset="0"/>
                <a:ea typeface="Calibri" panose="020F0502020204030204" pitchFamily="34" charset="0"/>
              </a:rPr>
              <a:t>يتمثل الهدف الرئيسي من الاعتماد على المصادر المرجعية في الحصول على المعلومات الخاصة للمتقدم من الجهات أو الأشخاص ذوي الصلة بالفرد والذين يستطيعون إمداد المنظمة بالمعلومات المتعلقة بقدراته بشكل كاف، وتختلف تلك المصادر بحسب ما تراه المنظمة مناسبا لها، فقد تعتمد على المنظمات السابقة التي عمل بها الفرد، أو أساتذته أو مديروه أو أصدقاؤه</a:t>
            </a:r>
            <a:r>
              <a:rPr lang="ar-IQ" sz="2400" dirty="0" smtClean="0">
                <a:latin typeface="Calibri" panose="020F0502020204030204" pitchFamily="34" charset="0"/>
                <a:ea typeface="Calibri" panose="020F050202020403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a:r>
              <a:rPr lang="ar-IQ" sz="2400" b="1" dirty="0">
                <a:latin typeface="Calibri" panose="020F0502020204030204" pitchFamily="34" charset="0"/>
                <a:ea typeface="Calibri" panose="020F0502020204030204" pitchFamily="34" charset="0"/>
              </a:rPr>
              <a:t>6 - الفحص الطبي:</a:t>
            </a:r>
            <a:r>
              <a:rPr lang="ar-IQ" sz="2400" dirty="0">
                <a:latin typeface="Calibri" panose="020F0502020204030204" pitchFamily="34" charset="0"/>
                <a:ea typeface="Calibri" panose="020F0502020204030204" pitchFamily="34" charset="0"/>
              </a:rPr>
              <a:t> تهدف مرحلة الفحص الطبي إلى التأكد من صلاحية المتقدم لشغل الوظيفة من الناحية الطبية، إذ تتم عمليات الفحص عن طريق المنظمات الصحية المتخصصة التي تحددها جهة العمل، والفحص الطبي مسئول عن الحالة الصحية الراهنة للمتقدم ولكنه لا يقدم تقريرا طبيا عن حالته الصحية مستقبلا، ولهذا فالغرض الرئيسي لعمليات الفحص يتمثل في الحصول على المعلومات المتكاملة عن حالة المتقدم الصحية واستبعاد الأفراد الذين لم يتوفر فيهم الحد المطلوب من المتطلبات الصحية، هذا بالإضافة إلى توزيع الأفراد على الأعمال وفقا لحالتهم الصحية، ومن بين المجالات الصحية الواجب التأكد منها: سلامة الجسم والأعضاء . عمل الأشعات اللازمة والكشف على القلب</a:t>
            </a:r>
            <a:r>
              <a:rPr lang="ar-IQ" dirty="0">
                <a:latin typeface="Calibri" panose="020F0502020204030204" pitchFamily="34" charset="0"/>
                <a:ea typeface="Calibri" panose="020F0502020204030204" pitchFamily="34" charset="0"/>
              </a:rPr>
              <a:t>.</a:t>
            </a:r>
            <a:endParaRPr lang="en-US" dirty="0"/>
          </a:p>
        </p:txBody>
      </p:sp>
    </p:spTree>
    <p:extLst>
      <p:ext uri="{BB962C8B-B14F-4D97-AF65-F5344CB8AC3E}">
        <p14:creationId xmlns:p14="http://schemas.microsoft.com/office/powerpoint/2010/main" val="38578163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2418" y="435486"/>
            <a:ext cx="4474440" cy="5970865"/>
          </a:xfrm>
          <a:prstGeom prst="rect">
            <a:avLst/>
          </a:prstGeom>
        </p:spPr>
        <p:txBody>
          <a:bodyPr wrap="square">
            <a:spAutoFit/>
          </a:bodyPr>
          <a:lstStyle/>
          <a:p>
            <a:pPr algn="r" rtl="1"/>
            <a:r>
              <a:rPr lang="ar-IQ" sz="2800" b="1" dirty="0"/>
              <a:t>محتویات:</a:t>
            </a:r>
          </a:p>
          <a:p>
            <a:pPr algn="r" rtl="1">
              <a:lnSpc>
                <a:spcPct val="150000"/>
              </a:lnSpc>
            </a:pPr>
            <a:r>
              <a:rPr lang="ar-IQ" sz="2800" b="1" dirty="0"/>
              <a:t>1.مفهوم وتعریف الإختيار</a:t>
            </a:r>
          </a:p>
          <a:p>
            <a:pPr algn="r" rtl="1">
              <a:lnSpc>
                <a:spcPct val="150000"/>
              </a:lnSpc>
            </a:pPr>
            <a:r>
              <a:rPr lang="ar-IQ" sz="2800" b="1" dirty="0"/>
              <a:t>2.أهمیە الإختیار</a:t>
            </a:r>
          </a:p>
          <a:p>
            <a:pPr algn="r" rtl="1">
              <a:lnSpc>
                <a:spcPct val="150000"/>
              </a:lnSpc>
            </a:pPr>
            <a:r>
              <a:rPr lang="ar-IQ" sz="2800" b="1" dirty="0"/>
              <a:t>3.معاییر الإختیار</a:t>
            </a:r>
          </a:p>
          <a:p>
            <a:pPr algn="r" rtl="1">
              <a:lnSpc>
                <a:spcPct val="150000"/>
              </a:lnSpc>
            </a:pPr>
            <a:r>
              <a:rPr lang="ar-IQ" sz="2800" b="1" dirty="0"/>
              <a:t>4.خطوات و مراحل الإختیار</a:t>
            </a:r>
          </a:p>
          <a:p>
            <a:pPr algn="r" rtl="1">
              <a:lnSpc>
                <a:spcPct val="150000"/>
              </a:lnSpc>
            </a:pPr>
            <a:r>
              <a:rPr lang="ar-IQ" sz="2800" b="1" dirty="0"/>
              <a:t>5.العوامل المؤثرة في الإختیار</a:t>
            </a:r>
          </a:p>
          <a:p>
            <a:pPr algn="r" rtl="1">
              <a:lnSpc>
                <a:spcPct val="150000"/>
              </a:lnSpc>
            </a:pPr>
            <a:r>
              <a:rPr lang="ar-IQ" sz="2800" b="1" dirty="0"/>
              <a:t>6. مفهوم وتعریف التعیین</a:t>
            </a:r>
          </a:p>
          <a:p>
            <a:pPr algn="r" rtl="1">
              <a:lnSpc>
                <a:spcPct val="150000"/>
              </a:lnSpc>
            </a:pPr>
            <a:r>
              <a:rPr lang="ar-IQ" sz="2800" b="1" dirty="0" smtClean="0"/>
              <a:t>7.</a:t>
            </a:r>
            <a:r>
              <a:rPr lang="ar-OM" sz="2800" b="1" dirty="0" smtClean="0"/>
              <a:t>إجراءات </a:t>
            </a:r>
            <a:r>
              <a:rPr lang="ar-OM" sz="2800" b="1" dirty="0"/>
              <a:t>ا</a:t>
            </a:r>
            <a:r>
              <a:rPr lang="ar-IQ" sz="2800" b="1" dirty="0" smtClean="0"/>
              <a:t>لتع</a:t>
            </a:r>
            <a:r>
              <a:rPr lang="ar-OM" sz="2800" b="1" dirty="0" smtClean="0"/>
              <a:t>ی</a:t>
            </a:r>
            <a:r>
              <a:rPr lang="ar-IQ" sz="2800" b="1" dirty="0" smtClean="0"/>
              <a:t>ین</a:t>
            </a:r>
            <a:endParaRPr lang="ar-IQ" sz="2800" b="1" dirty="0"/>
          </a:p>
          <a:p>
            <a:pPr algn="r" rtl="1">
              <a:lnSpc>
                <a:spcPct val="150000"/>
              </a:lnSpc>
            </a:pPr>
            <a:r>
              <a:rPr lang="ar-IQ" sz="2800" b="1" dirty="0"/>
              <a:t>8.مصادر</a:t>
            </a:r>
          </a:p>
          <a:p>
            <a:pPr algn="r" rtl="1"/>
            <a:endParaRPr lang="ar-IQ" dirty="0"/>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1150864"/>
            <a:ext cx="7411881" cy="5707136"/>
          </a:xfrm>
          <a:prstGeom prst="ellipse">
            <a:avLst/>
          </a:prstGeom>
          <a:ln>
            <a:solidFill>
              <a:schemeClr val="bg1">
                <a:lumMod val="85000"/>
              </a:schemeClr>
            </a:solidFill>
          </a:ln>
          <a:effectLst>
            <a:softEdge rad="112500"/>
          </a:effectLst>
        </p:spPr>
      </p:pic>
    </p:spTree>
    <p:extLst>
      <p:ext uri="{BB962C8B-B14F-4D97-AF65-F5344CB8AC3E}">
        <p14:creationId xmlns:p14="http://schemas.microsoft.com/office/powerpoint/2010/main" val="38264197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2795" y="835221"/>
            <a:ext cx="9719285" cy="3356303"/>
          </a:xfrm>
          <a:prstGeom prst="rect">
            <a:avLst/>
          </a:prstGeom>
        </p:spPr>
        <p:txBody>
          <a:bodyPr wrap="square">
            <a:spAutoFit/>
          </a:bodyPr>
          <a:lstStyle/>
          <a:p>
            <a:pPr algn="just" rtl="1">
              <a:lnSpc>
                <a:spcPct val="107000"/>
              </a:lnSpc>
              <a:spcAft>
                <a:spcPts val="800"/>
              </a:spcAft>
            </a:pPr>
            <a:r>
              <a:rPr lang="ar-IQ" sz="2400" b="1" dirty="0">
                <a:latin typeface="Calibri" panose="020F0502020204030204" pitchFamily="34" charset="0"/>
                <a:ea typeface="Calibri" panose="020F0502020204030204" pitchFamily="34" charset="0"/>
              </a:rPr>
              <a:t>7-</a:t>
            </a:r>
            <a:r>
              <a:rPr lang="ar-IQ" sz="1600" b="1" dirty="0">
                <a:latin typeface="Calibri" panose="020F0502020204030204" pitchFamily="34" charset="0"/>
                <a:ea typeface="Calibri" panose="020F0502020204030204" pitchFamily="34" charset="0"/>
              </a:rPr>
              <a:t> </a:t>
            </a:r>
            <a:r>
              <a:rPr lang="ar-IQ" sz="2400" b="1" dirty="0">
                <a:latin typeface="Calibri" panose="020F0502020204030204" pitchFamily="34" charset="0"/>
                <a:ea typeface="Calibri" panose="020F0502020204030204" pitchFamily="34" charset="0"/>
              </a:rPr>
              <a:t>قرار التعيين </a:t>
            </a:r>
            <a:r>
              <a:rPr lang="ar-IQ" sz="2400" dirty="0">
                <a:latin typeface="Calibri" panose="020F0502020204030204" pitchFamily="34" charset="0"/>
                <a:ea typeface="Calibri" panose="020F0502020204030204" pitchFamily="34" charset="0"/>
              </a:rPr>
              <a:t>:هو الخطوة الأخيرة بعد عملية متعددة المراحل بدأت مع تخطيط الموارد البشرية وأخيرا تنتهي مع التعيين، ومع الوصول لقرار التعيين من قبل المنظمة، يكون المرشح قد وافق على عروض المنظمة فيما يتعلق بمسؤوليات الوظيفة وسلطاتها ومكان ممارستها وعلاقتها ، وأجرها وحوافزها وجميع مميزاتها.</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Low" rtl="1">
              <a:lnSpc>
                <a:spcPct val="107000"/>
              </a:lnSpc>
              <a:spcAft>
                <a:spcPts val="800"/>
              </a:spcAft>
            </a:pPr>
            <a:r>
              <a:rPr lang="ar-IQ" sz="2400" b="1" dirty="0">
                <a:latin typeface="Calibri" panose="020F0502020204030204" pitchFamily="34" charset="0"/>
                <a:ea typeface="Calibri" panose="020F0502020204030204" pitchFamily="34" charset="0"/>
              </a:rPr>
              <a:t>8-</a:t>
            </a:r>
            <a:r>
              <a:rPr lang="ar-IQ" sz="1600" b="1" dirty="0">
                <a:latin typeface="Calibri" panose="020F0502020204030204" pitchFamily="34" charset="0"/>
                <a:ea typeface="Calibri" panose="020F0502020204030204" pitchFamily="34" charset="0"/>
              </a:rPr>
              <a:t> </a:t>
            </a:r>
            <a:r>
              <a:rPr lang="ar-IQ" sz="2400" b="1" dirty="0">
                <a:latin typeface="Calibri" panose="020F0502020204030204" pitchFamily="34" charset="0"/>
                <a:ea typeface="Calibri" panose="020F0502020204030204" pitchFamily="34" charset="0"/>
              </a:rPr>
              <a:t>التهيئة المبدئية :</a:t>
            </a:r>
            <a:r>
              <a:rPr lang="ar-IQ" sz="2400" dirty="0">
                <a:latin typeface="Calibri" panose="020F0502020204030204" pitchFamily="34" charset="0"/>
                <a:ea typeface="Calibri" panose="020F0502020204030204" pitchFamily="34" charset="0"/>
              </a:rPr>
              <a:t> بعد الانتهاء من عملية الاختيار وإصدار قرار التعيين يتم توجيه الموظف وتعريفه بعالمه الجديد. ويتم ذلك من خلال التهيئة المبدئية، ويقصد بها تعريف الموظف الجديد بالمنظمة والوظيفة والعاملين معه , بحيث يتم تعريفه بالواجبات والمسؤوليات وسلطات الوظيفة , وكذلك أهداف المنظمة وسياساتها الرئيسية وعلاقة عمله بهذه الأهداف والسياسات</a:t>
            </a:r>
            <a:r>
              <a:rPr lang="ar-SA" sz="2000" dirty="0">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054434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28471" y="314893"/>
            <a:ext cx="7714871" cy="6376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21145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03262" y="1229429"/>
            <a:ext cx="10040233" cy="3960700"/>
          </a:xfrm>
          <a:prstGeom prst="rect">
            <a:avLst/>
          </a:prstGeom>
        </p:spPr>
        <p:txBody>
          <a:bodyPr wrap="square">
            <a:spAutoFit/>
          </a:bodyPr>
          <a:lstStyle/>
          <a:p>
            <a:pPr algn="just" rtl="1">
              <a:lnSpc>
                <a:spcPct val="107000"/>
              </a:lnSpc>
              <a:spcAft>
                <a:spcPts val="800"/>
              </a:spcAft>
            </a:pPr>
            <a:r>
              <a:rPr lang="en-US" sz="3200" b="1" u="sng" dirty="0">
                <a:latin typeface="Calibri" panose="020F0502020204030204" pitchFamily="34" charset="0"/>
                <a:ea typeface="Calibri" panose="020F0502020204030204" pitchFamily="34" charset="0"/>
                <a:cs typeface="Arial" panose="020B0604020202020204" pitchFamily="34" charset="0"/>
              </a:rPr>
              <a:t>-</a:t>
            </a:r>
            <a:r>
              <a:rPr lang="ar-IQ" sz="3200" b="1" u="sng" dirty="0">
                <a:solidFill>
                  <a:srgbClr val="FF0000"/>
                </a:solidFill>
                <a:latin typeface="Calibri" panose="020F0502020204030204" pitchFamily="34" charset="0"/>
                <a:ea typeface="Calibri" panose="020F0502020204030204" pitchFamily="34" charset="0"/>
              </a:rPr>
              <a:t>في حالة رفض الموظف، في أي مرحلة يتم الرفض؟</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dirty="0">
                <a:latin typeface="Calibri" panose="020F0502020204030204" pitchFamily="34" charset="0"/>
                <a:ea typeface="Calibri" panose="020F0502020204030204" pitchFamily="34" charset="0"/>
              </a:rPr>
              <a:t>قد يتم الرفض في أي مرحلة من مراحل خطوات الاختيار قبل الوصول إلى قرار التعيين</a:t>
            </a:r>
            <a:r>
              <a:rPr lang="ar-IQ" sz="3200" dirty="0" smtClean="0">
                <a:latin typeface="Calibri" panose="020F0502020204030204" pitchFamily="34" charset="0"/>
                <a:ea typeface="Calibri" panose="020F0502020204030204" pitchFamily="34" charset="0"/>
              </a:rPr>
              <a:t>.</a:t>
            </a:r>
            <a:endParaRPr lang="en-US" sz="3200" dirty="0" smtClean="0">
              <a:latin typeface="Calibri" panose="020F0502020204030204" pitchFamily="34" charset="0"/>
              <a:ea typeface="Calibri" panose="020F0502020204030204" pitchFamily="34" charset="0"/>
            </a:endParaRPr>
          </a:p>
          <a:p>
            <a:pPr algn="just" rtl="1">
              <a:lnSpc>
                <a:spcPct val="107000"/>
              </a:lnSpc>
              <a:spcAft>
                <a:spcPts val="800"/>
              </a:spcAft>
            </a:pP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en-US" sz="3200" b="1" u="sng"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ar-IQ" sz="3200" b="1" u="sng" dirty="0">
                <a:solidFill>
                  <a:srgbClr val="FF0000"/>
                </a:solidFill>
                <a:latin typeface="Calibri" panose="020F0502020204030204" pitchFamily="34" charset="0"/>
                <a:ea typeface="Calibri" panose="020F0502020204030204" pitchFamily="34" charset="0"/>
              </a:rPr>
              <a:t>متى يصدر قرار التعيين ، ومن أين؟</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dirty="0">
                <a:latin typeface="Calibri" panose="020F0502020204030204" pitchFamily="34" charset="0"/>
                <a:ea typeface="Calibri" panose="020F0502020204030204" pitchFamily="34" charset="0"/>
              </a:rPr>
              <a:t>إذا كانت نتائج الفحص الطبي جيدة ووافق المتقدم على عرض العمل يتم عندئذ إصدار قرار التعيين من الجهة التي تملك حق إصدار القرار.</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82803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29785" y="171428"/>
            <a:ext cx="10621573" cy="6269409"/>
          </a:xfrm>
          <a:prstGeom prst="rect">
            <a:avLst/>
          </a:prstGeom>
        </p:spPr>
        <p:txBody>
          <a:bodyPr wrap="square">
            <a:spAutoFit/>
          </a:bodyPr>
          <a:lstStyle/>
          <a:p>
            <a:pPr algn="just" rtl="1">
              <a:lnSpc>
                <a:spcPct val="107000"/>
              </a:lnSpc>
              <a:spcAft>
                <a:spcPts val="800"/>
              </a:spcAft>
            </a:pPr>
            <a:r>
              <a:rPr lang="ar-IQ" sz="2800" b="1" u="sng" dirty="0">
                <a:latin typeface="Calibri" panose="020F0502020204030204" pitchFamily="34" charset="0"/>
                <a:ea typeface="Calibri" panose="020F0502020204030204" pitchFamily="34" charset="0"/>
              </a:rPr>
              <a:t>العوامل المؤثره في الاختيار:</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 </a:t>
            </a:r>
            <a:r>
              <a:rPr lang="ar-IQ" sz="2400" dirty="0">
                <a:latin typeface="Calibri" panose="020F0502020204030204" pitchFamily="34" charset="0"/>
                <a:ea typeface="Calibri" panose="020F0502020204030204" pitchFamily="34" charset="0"/>
              </a:rPr>
              <a:t>لكي تكون عملية الاختيار ناجحه يجب ان نأخذ بنظر الاعتبار الظروف التي تعيش فيها المنظمه والتي تعد بمثابة محددات وهذه المحددات يكون مصدرها المنظمه او الفرد والبيئه الخارجيه وهذه المحددات تتضمن الاتي:</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1-</a:t>
            </a:r>
            <a:r>
              <a:rPr lang="ar-IQ" sz="2400" b="1" dirty="0">
                <a:latin typeface="Calibri" panose="020F0502020204030204" pitchFamily="34" charset="0"/>
                <a:ea typeface="Calibri" panose="020F0502020204030204" pitchFamily="34" charset="0"/>
              </a:rPr>
              <a:t>السياسه التنظيميه</a:t>
            </a:r>
            <a:r>
              <a:rPr lang="ar-IQ" sz="2400" dirty="0">
                <a:latin typeface="Calibri" panose="020F0502020204030204" pitchFamily="34" charset="0"/>
                <a:ea typeface="Calibri" panose="020F0502020204030204" pitchFamily="34" charset="0"/>
              </a:rPr>
              <a:t>: وتتضمن الخطط والاجراءات ومتطلبات عمل المنظمه التي اختارت لنفسها السير بموجبها أو فرضت عليها بموجب القوانين والتشريعات او المتغيرات الاجتماعيه والانسانيه في علاقتها بالافراد العاملين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ومن السياسات التي يمكن ان تؤثر في عملية الاختيار.</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solidFill>
                  <a:srgbClr val="FF0000"/>
                </a:solidFill>
                <a:latin typeface="Calibri" panose="020F0502020204030204" pitchFamily="34" charset="0"/>
                <a:ea typeface="Calibri" panose="020F0502020204030204" pitchFamily="34" charset="0"/>
              </a:rPr>
              <a:t>أ- </a:t>
            </a:r>
            <a:r>
              <a:rPr lang="ar-IQ" sz="2400" b="1" dirty="0">
                <a:solidFill>
                  <a:srgbClr val="FF0000"/>
                </a:solidFill>
                <a:latin typeface="Calibri" panose="020F0502020204030204" pitchFamily="34" charset="0"/>
                <a:ea typeface="Calibri" panose="020F0502020204030204" pitchFamily="34" charset="0"/>
              </a:rPr>
              <a:t>سياسة الترقيه:</a:t>
            </a:r>
            <a:r>
              <a:rPr lang="ar-IQ" sz="2400" dirty="0">
                <a:solidFill>
                  <a:srgbClr val="FF0000"/>
                </a:solidFill>
                <a:latin typeface="Calibri" panose="020F0502020204030204" pitchFamily="34" charset="0"/>
                <a:ea typeface="Calibri" panose="020F0502020204030204" pitchFamily="34" charset="0"/>
              </a:rPr>
              <a:t> </a:t>
            </a:r>
            <a:r>
              <a:rPr lang="ar-IQ" sz="2400" dirty="0">
                <a:latin typeface="Calibri" panose="020F0502020204030204" pitchFamily="34" charset="0"/>
                <a:ea typeface="Calibri" panose="020F0502020204030204" pitchFamily="34" charset="0"/>
              </a:rPr>
              <a:t>من الداخل حيث ان اتباع المنظمه لهذه السياسه يعني اعطاء الفرص للعمال الحاليين اولا للحصول على الوظائف التي تشغر مما يؤدي الى زيادة معنويات العاملين كما انها بالمقابل تقلل من تدفق العاملين والافكار الجديده الى المستويات المختلفه من المنظمه.</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solidFill>
                  <a:srgbClr val="FF0000"/>
                </a:solidFill>
                <a:latin typeface="Calibri" panose="020F0502020204030204" pitchFamily="34" charset="0"/>
                <a:ea typeface="Calibri" panose="020F0502020204030204" pitchFamily="34" charset="0"/>
              </a:rPr>
              <a:t>ب- </a:t>
            </a:r>
            <a:r>
              <a:rPr lang="ar-IQ" sz="2400" b="1" dirty="0">
                <a:solidFill>
                  <a:srgbClr val="FF0000"/>
                </a:solidFill>
                <a:latin typeface="Calibri" panose="020F0502020204030204" pitchFamily="34" charset="0"/>
                <a:ea typeface="Calibri" panose="020F0502020204030204" pitchFamily="34" charset="0"/>
              </a:rPr>
              <a:t>سياسة التعويضات:</a:t>
            </a:r>
            <a:r>
              <a:rPr lang="ar-IQ" sz="2400" dirty="0">
                <a:solidFill>
                  <a:srgbClr val="FF0000"/>
                </a:solidFill>
                <a:latin typeface="Calibri" panose="020F0502020204030204" pitchFamily="34" charset="0"/>
                <a:ea typeface="Calibri" panose="020F0502020204030204" pitchFamily="34" charset="0"/>
              </a:rPr>
              <a:t> </a:t>
            </a:r>
            <a:r>
              <a:rPr lang="ar-IQ" sz="2400" dirty="0">
                <a:latin typeface="Calibri" panose="020F0502020204030204" pitchFamily="34" charset="0"/>
                <a:ea typeface="Calibri" panose="020F0502020204030204" pitchFamily="34" charset="0"/>
              </a:rPr>
              <a:t>ان احد القيود التي تؤثر في عملية الاختيار والتعيين هي سياسة الدفع فالمنظمات التي تمتلك اقساما للموارد البشريه عادة ما تقوم بتحديد معدلات دفع للوظائف المختلفه ويجب الاخذ بنظر الاعتبار معدلات الاجور في السوق عند تحديد هذه المعدلات.</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71624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2504" y="496465"/>
            <a:ext cx="10918300" cy="3063724"/>
          </a:xfrm>
          <a:prstGeom prst="rect">
            <a:avLst/>
          </a:prstGeom>
        </p:spPr>
        <p:txBody>
          <a:bodyPr wrap="square">
            <a:spAutoFit/>
          </a:bodyPr>
          <a:lstStyle/>
          <a:p>
            <a:pPr algn="just" rtl="1">
              <a:lnSpc>
                <a:spcPct val="107000"/>
              </a:lnSpc>
              <a:spcAft>
                <a:spcPts val="800"/>
              </a:spcAft>
            </a:pPr>
            <a:r>
              <a:rPr lang="ar-IQ" sz="2400" b="1" dirty="0">
                <a:latin typeface="Calibri" panose="020F0502020204030204" pitchFamily="34" charset="0"/>
                <a:ea typeface="Calibri" panose="020F0502020204030204" pitchFamily="34" charset="0"/>
              </a:rPr>
              <a:t>2 -البيئه الخارجيه</a:t>
            </a:r>
            <a:r>
              <a:rPr lang="ar-IQ" sz="2400" dirty="0">
                <a:latin typeface="Calibri" panose="020F0502020204030204" pitchFamily="34" charset="0"/>
                <a:ea typeface="Calibri" panose="020F0502020204030204" pitchFamily="34" charset="0"/>
              </a:rPr>
              <a:t>: ان الظروف البيئيه الخارجيه ذات تأثير قوي في عملية الحصول على الموارد البشريه ومن هذه الظروف التغيرات الحاصله في سوق العمل والمستوى الاقتصادي ومدى توافر المهارات وقوانيين العمل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b="1" dirty="0">
                <a:latin typeface="Calibri" panose="020F0502020204030204" pitchFamily="34" charset="0"/>
                <a:ea typeface="Calibri" panose="020F0502020204030204" pitchFamily="34" charset="0"/>
              </a:rPr>
              <a:t> 3- شروط النقابات :</a:t>
            </a:r>
            <a:r>
              <a:rPr lang="ar-IQ" sz="2400" dirty="0">
                <a:latin typeface="Calibri" panose="020F0502020204030204" pitchFamily="34" charset="0"/>
                <a:ea typeface="Calibri" panose="020F0502020204030204" pitchFamily="34" charset="0"/>
              </a:rPr>
              <a:t> ان النقابات يمكن ان تؤثر بطرق عديده في عملية الاختيار التي تقوم بها المنظمه فاحيانا تستلزم شروط النقابات العماليه ان تكون الاقدميه هي المعيار الوحيد او الرئيس على الاقل في عملية الاختيار.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b="1" dirty="0">
                <a:latin typeface="Calibri" panose="020F0502020204030204" pitchFamily="34" charset="0"/>
                <a:ea typeface="Calibri" panose="020F0502020204030204" pitchFamily="34" charset="0"/>
              </a:rPr>
              <a:t> 4- مقدار الوقت المتوفر للاختيار: </a:t>
            </a:r>
            <a:r>
              <a:rPr lang="ar-IQ" sz="2400" dirty="0">
                <a:latin typeface="Calibri" panose="020F0502020204030204" pitchFamily="34" charset="0"/>
                <a:ea typeface="Calibri" panose="020F0502020204030204" pitchFamily="34" charset="0"/>
              </a:rPr>
              <a:t>ان مقدار الوقت المتوفر لصناع قرار الاختيار يؤثر في عملية الاختيار فأذا كان هناك الوقت الكافي تكون المنظمه قادره على استخدام جميع ادوات الاختيار التي تستخدمها عادة ولكن اذا كان هناك حاله طارئه يتم اختصار قرار الاختيار بأهمال خطوه او عدة خطوات في عملية الاختيار.</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878065" y="3560092"/>
            <a:ext cx="10264291" cy="2565959"/>
          </a:xfrm>
          <a:prstGeom prst="rect">
            <a:avLst/>
          </a:prstGeom>
        </p:spPr>
        <p:txBody>
          <a:bodyPr wrap="square">
            <a:spAutoFit/>
          </a:bodyPr>
          <a:lstStyle/>
          <a:p>
            <a:pPr algn="just" rtl="1">
              <a:lnSpc>
                <a:spcPct val="107000"/>
              </a:lnSpc>
              <a:spcAft>
                <a:spcPts val="800"/>
              </a:spcAft>
            </a:pPr>
            <a:r>
              <a:rPr lang="ar-IQ" sz="2400" b="1" dirty="0">
                <a:latin typeface="Calibri" panose="020F0502020204030204" pitchFamily="34" charset="0"/>
                <a:ea typeface="Calibri" panose="020F0502020204030204" pitchFamily="34" charset="0"/>
              </a:rPr>
              <a:t>5- موقع المنظمه:</a:t>
            </a:r>
            <a:r>
              <a:rPr lang="ar-IQ" sz="2400" dirty="0">
                <a:latin typeface="Calibri" panose="020F0502020204030204" pitchFamily="34" charset="0"/>
                <a:ea typeface="Calibri" panose="020F0502020204030204" pitchFamily="34" charset="0"/>
              </a:rPr>
              <a:t> يعد موقع المنظمه عاملا مؤثرا في عملية الاختيار فقد قامت منظمات عده بأختيار مواقع لمصانعها بالقرب من المناطق التي تكون زاخرة بالمعروض من طالبي الوظائف وبالتلي جذبت لنفسها افراد مؤهلين ومدربين تدريبا جيدا للعمل في المنظمه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b="1" dirty="0">
                <a:latin typeface="Calibri" panose="020F0502020204030204" pitchFamily="34" charset="0"/>
                <a:ea typeface="Calibri" panose="020F0502020204030204" pitchFamily="34" charset="0"/>
              </a:rPr>
              <a:t>6 - العوامل السياسيه</a:t>
            </a:r>
            <a:r>
              <a:rPr lang="ar-IQ" sz="2400" dirty="0">
                <a:latin typeface="Calibri" panose="020F0502020204030204" pitchFamily="34" charset="0"/>
                <a:ea typeface="Calibri" panose="020F0502020204030204" pitchFamily="34" charset="0"/>
              </a:rPr>
              <a:t> : ومن بينها تأثيرات في التأكيد على على زيادة الاستثمار في طاقات الافراد العاملين في ظل ظروف معينه كتشغيل المعوقين او تشغيل المرأه في بعض المهن المناسبه لها او وضع شروط او ضوابط معينه تتعلق بالكفاءه في العمل بعيدا عن الاعتبارات الاجتماعيه كالقرابه والصداقه.</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548480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944676" y="210056"/>
            <a:ext cx="10167401" cy="2220095"/>
          </a:xfrm>
          <a:prstGeom prst="rect">
            <a:avLst/>
          </a:prstGeom>
        </p:spPr>
        <p:txBody>
          <a:bodyPr wrap="square">
            <a:spAutoFit/>
          </a:bodyPr>
          <a:lstStyle/>
          <a:p>
            <a:pPr algn="just" rtl="1">
              <a:lnSpc>
                <a:spcPct val="107000"/>
              </a:lnSpc>
              <a:spcAft>
                <a:spcPts val="800"/>
              </a:spcAft>
            </a:pPr>
            <a:r>
              <a:rPr lang="ar-IQ" sz="2400" b="1" u="sng" dirty="0">
                <a:latin typeface="Calibri" panose="020F0502020204030204" pitchFamily="34" charset="0"/>
                <a:ea typeface="Calibri" panose="020F0502020204030204" pitchFamily="34" charset="0"/>
              </a:rPr>
              <a:t>مفهوم التعيين</a:t>
            </a:r>
            <a:r>
              <a:rPr lang="en-US" sz="2400" b="1" u="sng" dirty="0">
                <a:latin typeface="Calibri" panose="020F050202020403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dirty="0">
                <a:latin typeface="Calibri" panose="020F0502020204030204" pitchFamily="34" charset="0"/>
                <a:ea typeface="Calibri" panose="020F0502020204030204" pitchFamily="34" charset="0"/>
              </a:rPr>
              <a:t>إن عملية التعيين هي عملية مهمة وأساسية في حياة أي شركة أو منظمة أو مؤسسة ذلك لأنها تمد الشركة بالعنصر البشري الخلاق المبدع، وهذا العنصر إنما هو العنصر المشرف على باقي عناصر الإنتاج إضافة إلى أن العنصر البشري هو الذي سيحدد هوية هذه الشركة من خلال تأديتها لأعمالها ومعاملتها لزبائنها وطريقة تطوير الأعمال ، لذا يجب على الشركات الأخذ بعين الاعتبار أهمية الاختيار والابتعاد قدر الإمكان عن الوسائل العشوائية في عملية الاختيار والتي غالبا ما تكلف الشركة الكثير</a:t>
            </a:r>
            <a:r>
              <a:rPr lang="ar-SA" sz="2000" dirty="0" smtClean="0">
                <a:latin typeface="Calibri" panose="020F0502020204030204" pitchFamily="34" charset="0"/>
                <a:ea typeface="Calibri" panose="020F050202020403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635018" y="2430151"/>
            <a:ext cx="9537616" cy="1380443"/>
          </a:xfrm>
          <a:prstGeom prst="rect">
            <a:avLst/>
          </a:prstGeom>
        </p:spPr>
        <p:txBody>
          <a:bodyPr wrap="square">
            <a:spAutoFit/>
          </a:bodyPr>
          <a:lstStyle/>
          <a:p>
            <a:pPr lvl="0" algn="just" rtl="1">
              <a:lnSpc>
                <a:spcPct val="107000"/>
              </a:lnSpc>
              <a:spcAft>
                <a:spcPts val="800"/>
              </a:spcAft>
            </a:pPr>
            <a:r>
              <a:rPr lang="ar-SA" sz="2400" b="1" u="sng" dirty="0">
                <a:solidFill>
                  <a:prstClr val="black"/>
                </a:solidFill>
                <a:latin typeface="Calibri" panose="020F0502020204030204" pitchFamily="34" charset="0"/>
                <a:ea typeface="Calibri" panose="020F0502020204030204" pitchFamily="34" charset="0"/>
              </a:rPr>
              <a:t>تعریف التعیین:</a:t>
            </a:r>
            <a:endParaRPr lang="en-US" sz="14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rtl="1">
              <a:lnSpc>
                <a:spcPct val="107000"/>
              </a:lnSpc>
              <a:spcAft>
                <a:spcPts val="800"/>
              </a:spcAft>
            </a:pPr>
            <a:r>
              <a:rPr lang="ar-IQ" sz="2400" dirty="0">
                <a:solidFill>
                  <a:prstClr val="black"/>
                </a:solidFill>
                <a:latin typeface="Calibri" panose="020F0502020204030204" pitchFamily="34" charset="0"/>
                <a:ea typeface="Calibri" panose="020F0502020204030204" pitchFamily="34" charset="0"/>
              </a:rPr>
              <a:t>الخطوة الأخيرة في عملية التوظيف والتي تبدأ من الاستقطاب ثم الاختبار وأخيراً التعيين وخطوات الاختيار التي تنتهي عادة أما بقبول المتقدم للوظيفة أوعدم قبوله.</a:t>
            </a:r>
            <a:endParaRPr lang="en-US"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4" name="Rectangle 3"/>
          <p:cNvSpPr/>
          <p:nvPr/>
        </p:nvSpPr>
        <p:spPr>
          <a:xfrm>
            <a:off x="314893" y="3907294"/>
            <a:ext cx="10984909" cy="2899063"/>
          </a:xfrm>
          <a:prstGeom prst="rect">
            <a:avLst/>
          </a:prstGeom>
        </p:spPr>
        <p:txBody>
          <a:bodyPr wrap="square">
            <a:spAutoFit/>
          </a:bodyPr>
          <a:lstStyle/>
          <a:p>
            <a:pPr algn="just" rtl="1">
              <a:lnSpc>
                <a:spcPct val="107000"/>
              </a:lnSpc>
              <a:spcAft>
                <a:spcPts val="800"/>
              </a:spcAft>
            </a:pPr>
            <a:r>
              <a:rPr lang="en-US" sz="2000" dirty="0" smtClean="0">
                <a:latin typeface="Calibri" panose="020F0502020204030204" pitchFamily="34" charset="0"/>
                <a:ea typeface="Calibri" panose="020F0502020204030204" pitchFamily="34" charset="0"/>
                <a:cs typeface="Arial" panose="020B0604020202020204" pitchFamily="34" charset="0"/>
              </a:rPr>
              <a:t>-</a:t>
            </a:r>
            <a:r>
              <a:rPr lang="ar-OM" sz="2400" b="1" dirty="0" smtClean="0">
                <a:latin typeface="Calibri" panose="020F0502020204030204" pitchFamily="34" charset="0"/>
                <a:ea typeface="Calibri" panose="020F0502020204030204" pitchFamily="34" charset="0"/>
                <a:cs typeface="Arial" panose="020B0604020202020204" pitchFamily="34" charset="0"/>
              </a:rPr>
              <a:t>التعیین : </a:t>
            </a:r>
            <a:r>
              <a:rPr lang="ar-IQ" sz="2400" dirty="0" smtClean="0">
                <a:latin typeface="Calibri" panose="020F0502020204030204" pitchFamily="34" charset="0"/>
                <a:ea typeface="Calibri" panose="020F0502020204030204" pitchFamily="34" charset="0"/>
              </a:rPr>
              <a:t>ويقصد </a:t>
            </a:r>
            <a:r>
              <a:rPr lang="ar-IQ" sz="2400" dirty="0">
                <a:latin typeface="Calibri" panose="020F0502020204030204" pitchFamily="34" charset="0"/>
                <a:ea typeface="Calibri" panose="020F0502020204030204" pitchFamily="34" charset="0"/>
              </a:rPr>
              <a:t>به إصدار قرار تعيين المرشح الأنسب للوظيفة بعد الانتهاء من الاختبارات، وذلك اعتبارا من تاريخ محدد، بحيث يترتب على هذا القرار حقوق للموظف وواجبات ومسئوليات وظيفية عليه. وتتواكب عملية التعيين مع إخطار المتقدم بالقبول في الوظيفة التي تقدم لها، حيث من الممكن أن لا يقبل المتقدم العرض لسبب أو لآخر.</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ومن الضروري في مرحلة التعيين أن يتم تعريف الموظف الجديد بوظيفته الجديدة من حيث موقعها وعلاقتها بالوظائف الأخرى في المنظمة بالإضافة إلى مسئولياتها.</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3555992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1226" y="211498"/>
            <a:ext cx="10718463" cy="6790000"/>
          </a:xfrm>
          <a:prstGeom prst="rect">
            <a:avLst/>
          </a:prstGeom>
        </p:spPr>
        <p:txBody>
          <a:bodyPr wrap="square">
            <a:spAutoFit/>
          </a:bodyPr>
          <a:lstStyle/>
          <a:p>
            <a:pPr algn="just" rtl="1">
              <a:lnSpc>
                <a:spcPct val="107000"/>
              </a:lnSpc>
              <a:spcAft>
                <a:spcPts val="800"/>
              </a:spcAft>
            </a:pPr>
            <a:r>
              <a:rPr lang="ar-IQ" sz="2400" b="1" u="sng" dirty="0">
                <a:latin typeface="Calibri" panose="020F0502020204030204" pitchFamily="34" charset="0"/>
                <a:ea typeface="Calibri" panose="020F0502020204030204" pitchFamily="34" charset="0"/>
              </a:rPr>
              <a:t>إجراءات التعيين: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من أهم الإجراءات التي تمر بها عملية التعيين:</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b="1" dirty="0">
                <a:solidFill>
                  <a:srgbClr val="FF0000"/>
                </a:solidFill>
                <a:latin typeface="Calibri" panose="020F0502020204030204" pitchFamily="34" charset="0"/>
                <a:ea typeface="Calibri" panose="020F0502020204030204" pitchFamily="34" charset="0"/>
              </a:rPr>
              <a:t> ١-التوثيق :</a:t>
            </a:r>
            <a:r>
              <a:rPr lang="ar-IQ" sz="2400" dirty="0">
                <a:solidFill>
                  <a:srgbClr val="FF0000"/>
                </a:solidFill>
                <a:latin typeface="Calibri" panose="020F0502020204030204" pitchFamily="34" charset="0"/>
                <a:ea typeface="Calibri" panose="020F0502020204030204" pitchFamily="34" charset="0"/>
              </a:rPr>
              <a:t> </a:t>
            </a:r>
            <a:r>
              <a:rPr lang="ar-IQ" sz="2400" dirty="0">
                <a:latin typeface="Calibri" panose="020F0502020204030204" pitchFamily="34" charset="0"/>
                <a:ea typeface="Calibri" panose="020F0502020204030204" pitchFamily="34" charset="0"/>
              </a:rPr>
              <a:t>حيث يتم توثيق جميع المعلومات التي تتضمنها أوراق التعيين، وتشمل:</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b="1" dirty="0">
                <a:latin typeface="Calibri" panose="020F0502020204030204" pitchFamily="34" charset="0"/>
                <a:ea typeface="Calibri" panose="020F0502020204030204" pitchFamily="34" charset="0"/>
              </a:rPr>
              <a:t> أ نموذج طلب التوظيف.</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b="1" dirty="0">
                <a:latin typeface="Calibri" panose="020F0502020204030204" pitchFamily="34" charset="0"/>
                <a:ea typeface="Calibri" panose="020F0502020204030204" pitchFamily="34" charset="0"/>
              </a:rPr>
              <a:t> ب السيرة الذاتية وشهادات الخبرة والتزكية.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b="1" dirty="0">
                <a:latin typeface="Calibri" panose="020F0502020204030204" pitchFamily="34" charset="0"/>
                <a:ea typeface="Calibri" panose="020F0502020204030204" pitchFamily="34" charset="0"/>
              </a:rPr>
              <a:t> ت. نموذج الصلاحية الطبية</a:t>
            </a:r>
            <a:r>
              <a:rPr lang="ar-OM" sz="2400" b="1" dirty="0" smtClean="0">
                <a:latin typeface="Calibri" panose="020F0502020204030204" pitchFamily="34" charset="0"/>
                <a:ea typeface="Calibri" panose="020F050202020403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OM" sz="2400" b="1" dirty="0">
                <a:latin typeface="Calibri" panose="020F0502020204030204" pitchFamily="34" charset="0"/>
                <a:ea typeface="Calibri" panose="020F0502020204030204" pitchFamily="34" charset="0"/>
              </a:rPr>
              <a:t>ث. نموذج حسن السيرة والسلوك.</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OM" sz="2400" b="1" dirty="0">
                <a:latin typeface="Calibri" panose="020F0502020204030204" pitchFamily="34" charset="0"/>
                <a:ea typeface="Calibri" panose="020F0502020204030204" pitchFamily="34" charset="0"/>
              </a:rPr>
              <a:t> ج. تصريح العمل من مكتب العمل أو النقابة( لمهن ووظائف معينة).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OM" sz="2400" b="1" dirty="0">
                <a:latin typeface="Calibri" panose="020F0502020204030204" pitchFamily="34" charset="0"/>
                <a:ea typeface="Calibri" panose="020F0502020204030204" pitchFamily="34" charset="0"/>
              </a:rPr>
              <a:t> ح. شهادة أداء الخدمة العسكرية أو الإعفاء منها.</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OM" sz="2400" b="1" dirty="0">
                <a:latin typeface="Calibri" panose="020F0502020204030204" pitchFamily="34" charset="0"/>
                <a:ea typeface="Calibri" panose="020F0502020204030204" pitchFamily="34" charset="0"/>
              </a:rPr>
              <a:t> خ. إقرار استلام العمل وإقرار بعدم الجمع بين العمل في المنظمة وبين عمل آخر.</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OM" sz="2400" b="1" dirty="0">
                <a:latin typeface="Calibri" panose="020F0502020204030204" pitchFamily="34" charset="0"/>
                <a:ea typeface="Calibri" panose="020F0502020204030204" pitchFamily="34" charset="0"/>
              </a:rPr>
              <a:t> د. عقد التعيين ومشروع قرار التعيين بالوظيفة.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OM" sz="2400" b="1" dirty="0">
                <a:latin typeface="Calibri" panose="020F0502020204030204" pitchFamily="34" charset="0"/>
                <a:ea typeface="Calibri" panose="020F0502020204030204" pitchFamily="34" charset="0"/>
              </a:rPr>
              <a:t> ذ. إقرار الالتزام بالعمل في المنظمة لمدة محددة( خاصة في حالة قيام المنظمة بتدريب الموظف الجديد قبل استلامه الوظيفة).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OM" sz="2400" b="1" dirty="0">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5222352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4513" y="121113"/>
            <a:ext cx="10009955" cy="5750292"/>
          </a:xfrm>
          <a:prstGeom prst="rect">
            <a:avLst/>
          </a:prstGeom>
        </p:spPr>
        <p:txBody>
          <a:bodyPr wrap="square">
            <a:spAutoFit/>
          </a:bodyPr>
          <a:lstStyle/>
          <a:p>
            <a:pPr algn="just" rtl="1">
              <a:lnSpc>
                <a:spcPct val="107000"/>
              </a:lnSpc>
              <a:spcAft>
                <a:spcPts val="800"/>
              </a:spcAft>
            </a:pPr>
            <a:r>
              <a:rPr lang="ar-OM" sz="2000" b="1"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fa-IR" sz="2000" b="1" dirty="0">
                <a:solidFill>
                  <a:srgbClr val="FF0000"/>
                </a:solidFill>
                <a:latin typeface="Calibri" panose="020F0502020204030204" pitchFamily="34" charset="0"/>
                <a:ea typeface="Calibri" panose="020F0502020204030204" pitchFamily="34" charset="0"/>
              </a:rPr>
              <a:t>2-</a:t>
            </a:r>
            <a:r>
              <a:rPr lang="ar-IQ" sz="2000" b="1" dirty="0">
                <a:solidFill>
                  <a:srgbClr val="FF0000"/>
                </a:solidFill>
                <a:latin typeface="Calibri" panose="020F0502020204030204" pitchFamily="34" charset="0"/>
                <a:ea typeface="Calibri" panose="020F0502020204030204" pitchFamily="34" charset="0"/>
              </a:rPr>
              <a:t>إصدار قرار التعيين:</a:t>
            </a:r>
            <a:r>
              <a:rPr lang="ar-IQ" sz="2000" dirty="0">
                <a:solidFill>
                  <a:srgbClr val="FF0000"/>
                </a:solidFill>
                <a:latin typeface="Calibri" panose="020F0502020204030204" pitchFamily="34" charset="0"/>
                <a:ea typeface="Calibri" panose="020F0502020204030204" pitchFamily="34" charset="0"/>
              </a:rPr>
              <a:t> </a:t>
            </a:r>
            <a:r>
              <a:rPr lang="ar-IQ" sz="2000" dirty="0">
                <a:latin typeface="Calibri" panose="020F0502020204030204" pitchFamily="34" charset="0"/>
                <a:ea typeface="Calibri" panose="020F0502020204030204" pitchFamily="34" charset="0"/>
              </a:rPr>
              <a:t>تتولى عادة الجهة المختصة إصدار قرار التعيين بعد الانتهاء من عملية الاختياروالاتفاق مع المرشح على مقدار الراتب والميزات الأخرى التي سيحصل عليها وعادة يعين الأشخاص الجدد تحت التجر بة لمدة سنة أو أقل يجوز تمديدها فترة أخري إذا ثبت عدم كفاءة الموظف</a:t>
            </a:r>
            <a:r>
              <a:rPr lang="en-US" sz="2000" dirty="0">
                <a:latin typeface="Calibri" panose="020F050202020403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b="1" dirty="0">
                <a:solidFill>
                  <a:srgbClr val="FF0000"/>
                </a:solidFill>
                <a:latin typeface="Calibri" panose="020F0502020204030204" pitchFamily="34" charset="0"/>
                <a:ea typeface="Calibri" panose="020F0502020204030204" pitchFamily="34" charset="0"/>
              </a:rPr>
              <a:t> ٣-(التهيئة المبدئي)التأهيل الأولي:</a:t>
            </a:r>
            <a:r>
              <a:rPr lang="ar-IQ" sz="2000" dirty="0">
                <a:latin typeface="Calibri" panose="020F0502020204030204" pitchFamily="34" charset="0"/>
                <a:ea typeface="Calibri" panose="020F0502020204030204" pitchFamily="34" charset="0"/>
              </a:rPr>
              <a:t> تعريف الموظف الجديد بالمنظمة والوظيفة والعاملين معه ويتم ذلك من خلال تعريفه بالمسؤوليات وسلطات الوظيفة وبأهداف المنظمة وسياستها الرئيسية وعلاقة عمله بها، ويمكن أن نحقق ذلك من خلال عدة وسائل منها الكتب والنشرات وأدلة العمل والأفلام والتسجيلات والزيارات الميدانية لمرافق المنشأة وأماكن العمل فيه . وفي الكثير من المنظمات الصناعية تقوم إدارة الموارد البشرية بتنظيم مقابلات للموظف الجديد مع المشرف عليه وتحت إشرافه اومتابعتها للتقدم الذي يحرز فيما يتعلق بإعداده وتكيفه للعمل ومن أجل أن تؤدي عملية الإعداد والتوجيه نتائجها الايجابية وتحقق الأهداف منها يجب عدم المغالاة فيها</a:t>
            </a:r>
            <a:r>
              <a:rPr lang="en-US" sz="2000" dirty="0">
                <a:latin typeface="Calibri" panose="020F0502020204030204" pitchFamily="34" charset="0"/>
                <a:ea typeface="Calibri" panose="020F0502020204030204" pitchFamily="34" charset="0"/>
                <a:cs typeface="Arial" panose="020B0604020202020204" pitchFamily="34" charset="0"/>
              </a:rPr>
              <a:t>.</a:t>
            </a:r>
            <a:r>
              <a:rPr lang="en-US" sz="2000" dirty="0">
                <a:latin typeface="Arial" panose="020B0604020202020204" pitchFamily="34" charset="0"/>
                <a:ea typeface="Calibri" panose="020F0502020204030204" pitchFamily="34" charset="0"/>
                <a:cs typeface="Arial" panose="020B0604020202020204" pitchFamily="34" charset="0"/>
              </a:rPr>
              <a:t> </a:t>
            </a:r>
            <a:r>
              <a:rPr lang="ar-IQ" sz="2000" dirty="0">
                <a:latin typeface="Arial" panose="020B0604020202020204" pitchFamily="34" charset="0"/>
                <a:ea typeface="Calibri" panose="020F0502020204030204" pitchFamily="34" charset="0"/>
              </a:rPr>
              <a:t>ويكون التأخيل الأولى عن طريق .</a:t>
            </a:r>
            <a:endParaRPr lang="en-US" sz="1400" dirty="0">
              <a:latin typeface="Calibri" panose="020F0502020204030204" pitchFamily="34" charset="0"/>
              <a:ea typeface="Calibri" panose="020F0502020204030204" pitchFamily="34" charset="0"/>
              <a:cs typeface="Arial" panose="020B0604020202020204" pitchFamily="34" charset="0"/>
            </a:endParaRPr>
          </a:p>
          <a:p>
            <a:pPr indent="-90170" algn="just" rtl="1">
              <a:lnSpc>
                <a:spcPct val="107000"/>
              </a:lnSpc>
              <a:spcAft>
                <a:spcPts val="800"/>
              </a:spcAft>
            </a:pPr>
            <a:r>
              <a:rPr lang="ar-IQ" sz="2000" b="1" dirty="0">
                <a:latin typeface="Calibri" panose="020F0502020204030204" pitchFamily="34" charset="0"/>
                <a:ea typeface="Calibri" panose="020F0502020204030204" pitchFamily="34" charset="0"/>
              </a:rPr>
              <a:t>أ برنامج تدريبي تعريفي</a:t>
            </a:r>
            <a:endParaRPr lang="en-US" sz="1400" dirty="0">
              <a:latin typeface="Calibri" panose="020F0502020204030204" pitchFamily="34" charset="0"/>
              <a:ea typeface="Calibri" panose="020F0502020204030204" pitchFamily="34" charset="0"/>
              <a:cs typeface="Arial" panose="020B0604020202020204" pitchFamily="34" charset="0"/>
            </a:endParaRPr>
          </a:p>
          <a:p>
            <a:pPr indent="-90170" algn="just" rtl="1">
              <a:lnSpc>
                <a:spcPct val="107000"/>
              </a:lnSpc>
              <a:spcAft>
                <a:spcPts val="800"/>
              </a:spcAft>
            </a:pPr>
            <a:r>
              <a:rPr lang="ar-IQ" sz="2000" b="1" dirty="0">
                <a:latin typeface="Calibri" panose="020F0502020204030204" pitchFamily="34" charset="0"/>
                <a:ea typeface="Calibri" panose="020F0502020204030204" pitchFamily="34" charset="0"/>
              </a:rPr>
              <a:t> ب. بطاقة الموظف</a:t>
            </a:r>
            <a:endParaRPr lang="en-US" sz="1400" dirty="0">
              <a:latin typeface="Calibri" panose="020F0502020204030204" pitchFamily="34" charset="0"/>
              <a:ea typeface="Calibri" panose="020F0502020204030204" pitchFamily="34" charset="0"/>
              <a:cs typeface="Arial" panose="020B0604020202020204" pitchFamily="34" charset="0"/>
            </a:endParaRPr>
          </a:p>
          <a:p>
            <a:pPr indent="-90170" algn="just" rtl="1">
              <a:lnSpc>
                <a:spcPct val="107000"/>
              </a:lnSpc>
              <a:spcAft>
                <a:spcPts val="800"/>
              </a:spcAft>
            </a:pPr>
            <a:r>
              <a:rPr lang="ar-IQ" sz="2000" b="1" dirty="0">
                <a:latin typeface="Calibri" panose="020F0502020204030204" pitchFamily="34" charset="0"/>
                <a:ea typeface="Calibri" panose="020F0502020204030204" pitchFamily="34" charset="0"/>
              </a:rPr>
              <a:t>ث. لوائح تنظيم العمل كلائحة الأجور والحوافز ولائحة الجزاءات، بالإضافة إلى لائحة حقوق الموظف ولائحة واجباته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b="1" dirty="0">
                <a:latin typeface="Calibri" panose="020F0502020204030204" pitchFamily="34" charset="0"/>
                <a:ea typeface="Calibri" panose="020F0502020204030204" pitchFamily="34" charset="0"/>
              </a:rPr>
              <a:t>ج. آخر تقرير سنوي للمنظمة.</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754200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2453" y="526982"/>
            <a:ext cx="10524683" cy="5548891"/>
          </a:xfrm>
          <a:prstGeom prst="rect">
            <a:avLst/>
          </a:prstGeom>
        </p:spPr>
        <p:txBody>
          <a:bodyPr wrap="square">
            <a:spAutoFit/>
          </a:bodyPr>
          <a:lstStyle/>
          <a:p>
            <a:pPr algn="just" rtl="1">
              <a:lnSpc>
                <a:spcPct val="107000"/>
              </a:lnSpc>
              <a:spcAft>
                <a:spcPts val="800"/>
              </a:spcAft>
            </a:pPr>
            <a:r>
              <a:rPr lang="ar-IQ" sz="2000" b="1" dirty="0" smtClean="0">
                <a:solidFill>
                  <a:srgbClr val="FF0000"/>
                </a:solidFill>
                <a:latin typeface="Calibri" panose="020F0502020204030204" pitchFamily="34" charset="0"/>
                <a:ea typeface="Calibri" panose="020F0502020204030204" pitchFamily="34" charset="0"/>
              </a:rPr>
              <a:t> </a:t>
            </a:r>
            <a:r>
              <a:rPr lang="ar-OM" sz="2000" b="1" dirty="0" smtClean="0">
                <a:solidFill>
                  <a:srgbClr val="FF0000"/>
                </a:solidFill>
                <a:latin typeface="Calibri" panose="020F0502020204030204" pitchFamily="34" charset="0"/>
                <a:ea typeface="Calibri" panose="020F0502020204030204" pitchFamily="34" charset="0"/>
              </a:rPr>
              <a:t>4-</a:t>
            </a:r>
            <a:r>
              <a:rPr lang="ar-IQ" sz="2000" b="1" dirty="0" smtClean="0">
                <a:solidFill>
                  <a:srgbClr val="FF0000"/>
                </a:solidFill>
                <a:latin typeface="Calibri" panose="020F0502020204030204" pitchFamily="34" charset="0"/>
                <a:ea typeface="Calibri" panose="020F0502020204030204" pitchFamily="34" charset="0"/>
              </a:rPr>
              <a:t>التدريب </a:t>
            </a:r>
            <a:r>
              <a:rPr lang="ar-IQ" sz="2000" b="1" dirty="0">
                <a:solidFill>
                  <a:srgbClr val="FF0000"/>
                </a:solidFill>
                <a:latin typeface="Calibri" panose="020F0502020204030204" pitchFamily="34" charset="0"/>
                <a:ea typeface="Calibri" panose="020F0502020204030204" pitchFamily="34" charset="0"/>
              </a:rPr>
              <a:t>التخصصي:</a:t>
            </a:r>
            <a:r>
              <a:rPr lang="ar-IQ" sz="2000" dirty="0">
                <a:solidFill>
                  <a:srgbClr val="FF0000"/>
                </a:solidFill>
                <a:latin typeface="Calibri" panose="020F0502020204030204" pitchFamily="34" charset="0"/>
                <a:ea typeface="Calibri" panose="020F0502020204030204" pitchFamily="34" charset="0"/>
              </a:rPr>
              <a:t> </a:t>
            </a:r>
            <a:r>
              <a:rPr lang="ar-IQ" sz="2000" dirty="0">
                <a:latin typeface="Calibri" panose="020F0502020204030204" pitchFamily="34" charset="0"/>
                <a:ea typeface="Calibri" panose="020F0502020204030204" pitchFamily="34" charset="0"/>
              </a:rPr>
              <a:t>حيث توفر للموظف برامج تدريب أولية وأخرى متخصصة هدفها تحقيق إنجاز الموظف لعمله بالكفاءة المطلوبة. مع العلم أن التدريب التخصصي لا يغني عن التطوير المستمر الذي يهدف لتأهيل الموظف للوظائف المتوقع أن يشغلها ضمن مساره الوظيفي.</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b="1" dirty="0">
                <a:solidFill>
                  <a:srgbClr val="FF0000"/>
                </a:solidFill>
                <a:latin typeface="Calibri" panose="020F0502020204030204" pitchFamily="34" charset="0"/>
                <a:ea typeface="Calibri" panose="020F0502020204030204" pitchFamily="34" charset="0"/>
              </a:rPr>
              <a:t>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b="1" dirty="0">
                <a:solidFill>
                  <a:srgbClr val="FF0000"/>
                </a:solidFill>
                <a:latin typeface="Calibri" panose="020F0502020204030204" pitchFamily="34" charset="0"/>
                <a:ea typeface="Calibri" panose="020F0502020204030204" pitchFamily="34" charset="0"/>
              </a:rPr>
              <a:t>5-متابعة وتقويم الفرد خلال فترة التجربة</a:t>
            </a:r>
            <a:r>
              <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أن الفرد يعين تحت التجربة لمدة قد تصل إلى السنة، ويبقى الموظف خلال هذه الفترة تحت الاختبار والملاحظة من قبل رئيسة المباشر، وفي نهاية الفترة يعدالرئيس تقريراً نهائياً يحدد فيه مدى كفاءة الموظف الجديد، ويضع فيه تصوره بشأن تثبيته أوفصلة أو تحويله إلى عمل </a:t>
            </a:r>
            <a:r>
              <a:rPr lang="ar-IQ" sz="2000" dirty="0" smtClean="0">
                <a:latin typeface="Calibri" panose="020F0502020204030204" pitchFamily="34" charset="0"/>
                <a:ea typeface="Calibri" panose="020F0502020204030204" pitchFamily="34" charset="0"/>
              </a:rPr>
              <a:t>أخر.</a:t>
            </a:r>
            <a:endParaRPr lang="en-US" sz="1400" dirty="0" smtClean="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b="1" dirty="0">
                <a:solidFill>
                  <a:srgbClr val="FF0000"/>
                </a:solidFill>
                <a:latin typeface="Calibri" panose="020F0502020204030204" pitchFamily="34" charset="0"/>
                <a:ea typeface="Calibri" panose="020F0502020204030204" pitchFamily="34" charset="0"/>
              </a:rPr>
              <a:t>6-تثبيت الموظف وتمكينه</a:t>
            </a:r>
            <a:r>
              <a:rPr lang="en-US" sz="2000" b="1" dirty="0">
                <a:solidFill>
                  <a:srgbClr val="FF0000"/>
                </a:solidFill>
                <a:latin typeface="Calibri" panose="020F0502020204030204" pitchFamily="34" charset="0"/>
                <a:ea typeface="Calibri" panose="020F0502020204030204" pitchFamily="34" charset="0"/>
                <a:cs typeface="Arial" panose="020B0604020202020204" pitchFamily="34" charset="0"/>
              </a:rPr>
              <a:t>:</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000" dirty="0">
                <a:latin typeface="Calibri" panose="020F0502020204030204" pitchFamily="34" charset="0"/>
                <a:ea typeface="Calibri" panose="020F0502020204030204" pitchFamily="34" charset="0"/>
              </a:rPr>
              <a:t>بعد أن يمضي الموظف الجديد ا لفترة التجريبية المحددة له بنجاح وتثبيت كفاءته ويفيد ەتقرير رئيسه المباشر أنه في عمله، تنتهي فترة الاختبار ويعين بصورة نهائية وهنا يتم تمكين الفرد من أداء العمل من خلال منحه الصلاحية الكاملة وتهيئة الظروف المادية والمعنويةاللازمة لتنفيذ العمل فعملية التثبيت في العمل دون التمكين من أدائه لا تكفي لأن التمكين يعدمبدأ أساسيا من مبادئ التوظيف ،وأن حسن أداء العمل لا يتوقف فقط على قرار التعيين وعلى قدرات الشخص وأمانته بل وعلى مدى منحه الصلاحية الكافية بالتصرف في الأموروتهيئة الظروف المناسبة لأداء هذا العمل.</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110942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31911" y="1536866"/>
            <a:ext cx="9531560" cy="3334759"/>
          </a:xfrm>
          <a:prstGeom prst="rect">
            <a:avLst/>
          </a:prstGeom>
        </p:spPr>
        <p:txBody>
          <a:bodyPr wrap="square">
            <a:spAutoFit/>
          </a:bodyPr>
          <a:lstStyle/>
          <a:p>
            <a:pPr algn="r" rtl="1">
              <a:lnSpc>
                <a:spcPct val="107000"/>
              </a:lnSpc>
              <a:spcAft>
                <a:spcPts val="800"/>
              </a:spcAft>
              <a:tabLst>
                <a:tab pos="-269875" algn="r"/>
              </a:tabLst>
            </a:pPr>
            <a:r>
              <a:rPr lang="ar-SA" sz="2800" b="1" dirty="0">
                <a:latin typeface="Calibri" panose="020F0502020204030204" pitchFamily="34" charset="0"/>
                <a:ea typeface="Calibri" panose="020F0502020204030204" pitchFamily="34" charset="0"/>
              </a:rPr>
              <a:t>مصادر:</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tabLst>
                <a:tab pos="-269875" algn="r"/>
              </a:tabLst>
            </a:pPr>
            <a:r>
              <a:rPr lang="ar-SA" sz="2400" dirty="0">
                <a:latin typeface="Calibri" panose="020F0502020204030204" pitchFamily="34" charset="0"/>
                <a:ea typeface="Calibri" panose="020F0502020204030204" pitchFamily="34" charset="0"/>
              </a:rPr>
              <a:t>1-م. م. محمد عوده حسین م.م. احمد مجيد حميد، اثر الاختيار في الموارد البشرية لتحقيق اهداف التخطيط الاستراتيجي ) دراسة ميدانية لاراء عينة من مدراء فنادق مدينة النجف الاشرف) ، مجلة الإدارة والاقتصاد العدد الرابع والسبعون /2009</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tabLst>
                <a:tab pos="-269875" algn="r"/>
              </a:tabLst>
            </a:pPr>
            <a:r>
              <a:rPr lang="ar-SA" sz="2400" dirty="0">
                <a:latin typeface="Calibri" panose="020F0502020204030204" pitchFamily="34" charset="0"/>
                <a:ea typeface="Calibri" panose="020F0502020204030204" pitchFamily="34" charset="0"/>
              </a:rPr>
              <a:t>2-</a:t>
            </a:r>
            <a:r>
              <a:rPr lang="ar-SA" sz="1600" dirty="0">
                <a:latin typeface="Calibri" panose="020F0502020204030204" pitchFamily="34" charset="0"/>
                <a:ea typeface="Calibri" panose="020F0502020204030204" pitchFamily="34" charset="0"/>
              </a:rPr>
              <a:t> </a:t>
            </a:r>
            <a:r>
              <a:rPr lang="ar-SA" sz="2400" dirty="0">
                <a:latin typeface="Calibri" panose="020F0502020204030204" pitchFamily="34" charset="0"/>
                <a:ea typeface="Calibri" panose="020F0502020204030204" pitchFamily="34" charset="0"/>
              </a:rPr>
              <a:t>د. سنان الموسوي , ادارة موارد بشرية وتاثيرات العولمة عليها , دار مجدلاوي , 2004,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tabLst>
                <a:tab pos="-269875" algn="r"/>
              </a:tabLst>
            </a:pPr>
            <a:r>
              <a:rPr lang="ar-SA" sz="2400" dirty="0">
                <a:latin typeface="Calibri" panose="020F0502020204030204" pitchFamily="34" charset="0"/>
                <a:ea typeface="Calibri" panose="020F0502020204030204" pitchFamily="34" charset="0"/>
              </a:rPr>
              <a:t>3- دكتــــور مجدى عبد الله شراره الاتجاهات والادوار الحديثة فى إدارة الموارد البشرية 2019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tabLst>
                <a:tab pos="-269875" algn="r"/>
              </a:tabLst>
            </a:pPr>
            <a:r>
              <a:rPr lang="ar-SA" sz="2400" dirty="0">
                <a:latin typeface="Calibri" panose="020F0502020204030204" pitchFamily="34" charset="0"/>
                <a:ea typeface="Calibri" panose="020F0502020204030204" pitchFamily="34" charset="0"/>
              </a:rPr>
              <a:t>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00165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8003" y="610382"/>
            <a:ext cx="10966745" cy="5786969"/>
          </a:xfrm>
          <a:prstGeom prst="rect">
            <a:avLst/>
          </a:prstGeom>
        </p:spPr>
        <p:txBody>
          <a:bodyPr wrap="square">
            <a:spAutoFit/>
          </a:bodyPr>
          <a:lstStyle/>
          <a:p>
            <a:pPr algn="r" rtl="1">
              <a:lnSpc>
                <a:spcPct val="107000"/>
              </a:lnSpc>
              <a:spcAft>
                <a:spcPts val="800"/>
              </a:spcAft>
            </a:pPr>
            <a:r>
              <a:rPr lang="ar-SA" sz="2400" b="1" u="sng" dirty="0">
                <a:latin typeface="Calibri" panose="020F0502020204030204" pitchFamily="34" charset="0"/>
                <a:ea typeface="Calibri" panose="020F0502020204030204" pitchFamily="34" charset="0"/>
              </a:rPr>
              <a:t>مفهوم الإختيار:</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dirty="0">
                <a:latin typeface="Calibri" panose="020F0502020204030204" pitchFamily="34" charset="0"/>
                <a:ea typeface="Calibri" panose="020F0502020204030204" pitchFamily="34" charset="0"/>
              </a:rPr>
              <a:t>تعتبر عملية الاختيار في الموارد البشرية من أهم الخطوات التي تحدد مصير شركة أو </a:t>
            </a:r>
            <a:r>
              <a:rPr lang="ar-SA" sz="2000" dirty="0" smtClean="0">
                <a:latin typeface="Calibri" panose="020F0502020204030204" pitchFamily="34" charset="0"/>
                <a:ea typeface="Calibri" panose="020F0502020204030204" pitchFamily="34" charset="0"/>
              </a:rPr>
              <a:t>منظمة، </a:t>
            </a:r>
            <a:r>
              <a:rPr lang="ar-SA" sz="2000" dirty="0">
                <a:latin typeface="Calibri" panose="020F0502020204030204" pitchFamily="34" charset="0"/>
                <a:ea typeface="Calibri" panose="020F0502020204030204" pitchFamily="34" charset="0"/>
              </a:rPr>
              <a:t>حيث تساهم بشكل كبير في تحديد نجاح أو فشل المنظمة. وتشير هذه العملية إلى اختيار الأفضل من بين المتقدمين لشغل وظائف معينة، والتأكد من أن المتقدم يستوفي جميع المؤهلات والشروط اللازمة لأداء المهام المطلوبة بأفضل طريقة ممكنة.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SA" sz="2400" b="1" u="sng" dirty="0">
                <a:latin typeface="Calibri" panose="020F0502020204030204" pitchFamily="34" charset="0"/>
                <a:ea typeface="Calibri" panose="020F0502020204030204" pitchFamily="34" charset="0"/>
              </a:rPr>
              <a:t>تعریف الإختیار:</a:t>
            </a:r>
            <a:endParaRPr lang="en-US" sz="1400" dirty="0">
              <a:latin typeface="Calibri" panose="020F0502020204030204" pitchFamily="34" charset="0"/>
              <a:ea typeface="Calibri" panose="020F0502020204030204" pitchFamily="34" charset="0"/>
              <a:cs typeface="Arial" panose="020B0604020202020204" pitchFamily="34" charset="0"/>
            </a:endParaRPr>
          </a:p>
          <a:p>
            <a:pPr marL="342900" indent="-342900" algn="just" rtl="1">
              <a:lnSpc>
                <a:spcPct val="107000"/>
              </a:lnSpc>
              <a:spcAft>
                <a:spcPts val="800"/>
              </a:spcAft>
              <a:buFontTx/>
              <a:buChar char="-"/>
            </a:pPr>
            <a:r>
              <a:rPr lang="ar-SA" sz="2000" dirty="0" smtClean="0">
                <a:latin typeface="Calibri" panose="020F0502020204030204" pitchFamily="34" charset="0"/>
                <a:ea typeface="Calibri" panose="020F0502020204030204" pitchFamily="34" charset="0"/>
              </a:rPr>
              <a:t>هو </a:t>
            </a:r>
            <a:r>
              <a:rPr lang="ar-SA" sz="2000" dirty="0">
                <a:latin typeface="Calibri" panose="020F0502020204030204" pitchFamily="34" charset="0"/>
                <a:ea typeface="Calibri" panose="020F0502020204030204" pitchFamily="34" charset="0"/>
              </a:rPr>
              <a:t>تلك العمليات التي تقوم بها </a:t>
            </a:r>
            <a:r>
              <a:rPr lang="ar-OM" sz="2000" dirty="0">
                <a:latin typeface="Calibri" panose="020F0502020204030204" pitchFamily="34" charset="0"/>
                <a:ea typeface="Calibri" panose="020F0502020204030204" pitchFamily="34" charset="0"/>
              </a:rPr>
              <a:t>ا</a:t>
            </a:r>
            <a:r>
              <a:rPr lang="ar-SA" sz="2000" dirty="0" smtClean="0">
                <a:latin typeface="Calibri" panose="020F0502020204030204" pitchFamily="34" charset="0"/>
                <a:ea typeface="Calibri" panose="020F0502020204030204" pitchFamily="34" charset="0"/>
              </a:rPr>
              <a:t>لمنظمة </a:t>
            </a:r>
            <a:r>
              <a:rPr lang="ar-SA" sz="2000" dirty="0">
                <a:latin typeface="Calibri" panose="020F0502020204030204" pitchFamily="34" charset="0"/>
                <a:ea typeface="Calibri" panose="020F0502020204030204" pitchFamily="34" charset="0"/>
              </a:rPr>
              <a:t>لتصفية ولانتقاء أفضل المرشحين للوظيفة، وهو الشخص الذي تتوافر فيه مقومات ومتطلبات شغل الوظيفة أكثر من غيره، ويتم هذا الاختيار طبقاً لمعايير الاختيار التي تطبقها المنظمة</a:t>
            </a:r>
            <a:r>
              <a:rPr lang="ar-SA" sz="2000" dirty="0" smtClean="0">
                <a:latin typeface="Calibri" panose="020F0502020204030204" pitchFamily="34" charset="0"/>
                <a:ea typeface="Calibri" panose="020F0502020204030204" pitchFamily="34" charset="0"/>
              </a:rPr>
              <a:t>.</a:t>
            </a:r>
            <a:endParaRPr lang="en-US" sz="2000" dirty="0" smtClean="0">
              <a:latin typeface="Calibri" panose="020F0502020204030204" pitchFamily="34" charset="0"/>
              <a:ea typeface="Calibri" panose="020F0502020204030204" pitchFamily="34" charset="0"/>
            </a:endParaRPr>
          </a:p>
          <a:p>
            <a:pPr algn="just" rtl="1">
              <a:lnSpc>
                <a:spcPct val="107000"/>
              </a:lnSpc>
              <a:spcAft>
                <a:spcPts val="800"/>
              </a:spcAft>
            </a:pP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dirty="0">
                <a:latin typeface="Calibri" panose="020F0502020204030204" pitchFamily="34" charset="0"/>
                <a:ea typeface="Calibri" panose="020F0502020204030204" pitchFamily="34" charset="0"/>
              </a:rPr>
              <a:t>-عملية انتقاء الأفراد ذوي المؤهلات المطلوبة لشغل الشواغر الوظيفية في منظمة </a:t>
            </a:r>
            <a:r>
              <a:rPr lang="ar-SA" sz="2000" dirty="0" smtClean="0">
                <a:latin typeface="Calibri" panose="020F0502020204030204" pitchFamily="34" charset="0"/>
                <a:ea typeface="Calibri" panose="020F0502020204030204" pitchFamily="34" charset="0"/>
              </a:rPr>
              <a:t>". </a:t>
            </a:r>
            <a:r>
              <a:rPr lang="ar-SA" sz="2000" dirty="0">
                <a:latin typeface="Calibri" panose="020F0502020204030204" pitchFamily="34" charset="0"/>
                <a:ea typeface="Calibri" panose="020F0502020204030204" pitchFamily="34" charset="0"/>
              </a:rPr>
              <a:t>فبدون توفر عاملين يحملون المؤهلات الملائمة تكون احتمالات النجاح في المنظمة أقل. وتظهر أهمية الاختيار من خلال البديهيتين التاليتين </a:t>
            </a:r>
            <a:r>
              <a:rPr lang="ar-SA" sz="2000" dirty="0" smtClean="0">
                <a:latin typeface="Calibri" panose="020F0502020204030204" pitchFamily="34" charset="0"/>
                <a:ea typeface="Calibri" panose="020F0502020204030204" pitchFamily="34" charset="0"/>
              </a:rPr>
              <a:t>:</a:t>
            </a:r>
            <a:endParaRPr lang="en-US" sz="2000" dirty="0" smtClean="0">
              <a:latin typeface="Calibri" panose="020F0502020204030204" pitchFamily="34" charset="0"/>
              <a:ea typeface="Calibri" panose="020F0502020204030204" pitchFamily="34" charset="0"/>
            </a:endParaRPr>
          </a:p>
          <a:p>
            <a:pPr algn="just" rtl="1">
              <a:lnSpc>
                <a:spcPct val="107000"/>
              </a:lnSpc>
              <a:spcAft>
                <a:spcPts val="800"/>
              </a:spcAft>
            </a:pP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dirty="0">
                <a:latin typeface="Calibri" panose="020F0502020204030204" pitchFamily="34" charset="0"/>
                <a:ea typeface="Calibri" panose="020F0502020204030204" pitchFamily="34" charset="0"/>
              </a:rPr>
              <a:t>1.اتعب في الاختيار ترتح في الإدارة. يمكن لحجم الجهد والوقت المنفقين على أعمال اختيار العاملين أن يجعل من عملية إدارة شؤونهم أقل صعوبة وذلك لأن المشكلات إما أن تكون قد حلت بالأساس أو تم اتخاذ التدابير الاحتياطية للتقليل من آثارها. </a:t>
            </a:r>
            <a:endParaRPr lang="en-US" sz="14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000" dirty="0">
                <a:latin typeface="Calibri" panose="020F0502020204030204" pitchFamily="34" charset="0"/>
                <a:ea typeface="Calibri" panose="020F0502020204030204" pitchFamily="34" charset="0"/>
              </a:rPr>
              <a:t>2.التدريب الجيد لا يصلح ما أفسده الاختيار السيئ. عندما لا يتم اختيار الأشخاص المناسبين لشغل الوظائف، فسيجد أرباب الأعمال مستقبلاً صعوبة في تدريب هؤلاء الذين وقع عليهم الاختيار.</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81203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7118" y="593799"/>
            <a:ext cx="10518628" cy="5618398"/>
          </a:xfrm>
          <a:prstGeom prst="rect">
            <a:avLst/>
          </a:prstGeom>
        </p:spPr>
        <p:txBody>
          <a:bodyPr wrap="square">
            <a:spAutoFit/>
          </a:bodyPr>
          <a:lstStyle/>
          <a:p>
            <a:pPr algn="just" rtl="1">
              <a:lnSpc>
                <a:spcPct val="107000"/>
              </a:lnSpc>
              <a:spcAft>
                <a:spcPts val="800"/>
              </a:spcAft>
            </a:pPr>
            <a:r>
              <a:rPr lang="ar-IQ" sz="2800" b="1" u="sng" dirty="0">
                <a:latin typeface="Calibri" panose="020F0502020204030204" pitchFamily="34" charset="0"/>
                <a:ea typeface="Calibri" panose="020F0502020204030204" pitchFamily="34" charset="0"/>
              </a:rPr>
              <a:t>أهمیة الإختیار:</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يعتبر الاختيار عملية ذات أهمية كبيرة لمعظم المنظمات ، حيث يمكن أن يؤدي إلى ما يلي</a:t>
            </a:r>
            <a:r>
              <a:rPr lang="en-US" sz="2400" dirty="0">
                <a:latin typeface="Calibri" panose="020F0502020204030204" pitchFamily="34" charset="0"/>
                <a:ea typeface="Calibri" panose="020F0502020204030204" pitchFamily="34" charset="0"/>
                <a:cs typeface="Arial" panose="020B0604020202020204" pitchFamily="34" charset="0"/>
              </a:rPr>
              <a:t> :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1-الاستفادة من الموارد البشرية المتاحة مما يؤدي إلى خفض تكلفة العمل وتعظيم ربحية المنظمة ، فضلاً عن بقائها واستمرارها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2-إظهار الوظائف التي تناسب راغبي العمل من حيث مهاراتهم وقدراتهم مما يؤدي إلى اختيار الفرد للوظيفة التي تناسبه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3-خلق اتجاهات مؤيدة لراغبي العمل تجاه المنظمة خصوصاً في حالة وجود ندرة في بعض التخصصات المطلوبة مما يسهل مهمة المنظمة في توفير متطلباتها من العاملين وتقليل سرعة معدل دوران العمل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4</a:t>
            </a:r>
            <a:r>
              <a:rPr lang="en-US" sz="2400" dirty="0">
                <a:latin typeface="Calibri" panose="020F0502020204030204" pitchFamily="34" charset="0"/>
                <a:ea typeface="Calibri" panose="020F0502020204030204" pitchFamily="34" charset="0"/>
                <a:cs typeface="Arial" panose="020B0604020202020204" pitchFamily="34" charset="0"/>
              </a:rPr>
              <a:t>- </a:t>
            </a:r>
            <a:r>
              <a:rPr lang="ar-IQ" sz="2400" dirty="0">
                <a:latin typeface="Calibri" panose="020F0502020204030204" pitchFamily="34" charset="0"/>
                <a:ea typeface="Calibri" panose="020F0502020204030204" pitchFamily="34" charset="0"/>
              </a:rPr>
              <a:t>توزيع العمالة بين المنظمات على أسس سليمة.</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5-رفع الروح المعنوية للعاملين أو وضع الفرد المناسب في المكان المناسب وتحقيق الاستقرار في العمل.</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dirty="0">
                <a:latin typeface="Calibri" panose="020F0502020204030204" pitchFamily="34" charset="0"/>
                <a:ea typeface="Calibri" panose="020F0502020204030204" pitchFamily="34" charset="0"/>
              </a:rPr>
              <a:t>6-توفير ظروف العمل المناسبة مما يؤدي إلى اكتساب المنظمة سمعة طيبة في سوق العمل من حيث استقرار العمالة وعدالة الجور والمرتبات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718397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60228" y="546616"/>
            <a:ext cx="10615518" cy="6166816"/>
          </a:xfrm>
          <a:prstGeom prst="rect">
            <a:avLst/>
          </a:prstGeom>
        </p:spPr>
        <p:txBody>
          <a:bodyPr wrap="square">
            <a:spAutoFit/>
          </a:bodyPr>
          <a:lstStyle/>
          <a:p>
            <a:pPr algn="just" rtl="1">
              <a:lnSpc>
                <a:spcPct val="107000"/>
              </a:lnSpc>
              <a:spcAft>
                <a:spcPts val="800"/>
              </a:spcAft>
            </a:pPr>
            <a:r>
              <a:rPr lang="ar-SA" sz="2800" b="1" u="sng" dirty="0">
                <a:latin typeface="Calibri" panose="020F0502020204030204" pitchFamily="34" charset="0"/>
                <a:ea typeface="Calibri" panose="020F0502020204030204" pitchFamily="34" charset="0"/>
              </a:rPr>
              <a:t>معايير الإختيار:</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SA" sz="2400" b="1" dirty="0">
                <a:latin typeface="Calibri" panose="020F0502020204030204" pitchFamily="34" charset="0"/>
                <a:ea typeface="Calibri" panose="020F0502020204030204" pitchFamily="34" charset="0"/>
              </a:rPr>
              <a:t>1-مستو</a:t>
            </a:r>
            <a:r>
              <a:rPr lang="ar-OM" sz="2400" b="1" dirty="0">
                <a:latin typeface="Calibri" panose="020F0502020204030204" pitchFamily="34" charset="0"/>
                <a:ea typeface="Calibri" panose="020F0502020204030204" pitchFamily="34" charset="0"/>
              </a:rPr>
              <a:t>ی التعلیم:</a:t>
            </a:r>
            <a:r>
              <a:rPr lang="ar-IQ" sz="2400" dirty="0">
                <a:latin typeface="Calibri" panose="020F0502020204030204" pitchFamily="34" charset="0"/>
                <a:ea typeface="Calibri" panose="020F0502020204030204" pitchFamily="34" charset="0"/>
              </a:rPr>
              <a:t>تتطلب كل وظيفة من الوظائف مستوى معيناً من التأهيل العلمي، ويكون هذا التأهيل محدداً في بطاقات تصنيف الوظائف وتقوم إدارة الموارد البشرية بتحديد المستوى العليم المطلوب قبل الإعلان عن شغل الوظائف ويتطلب ذلك تحديد نوع المؤهل الدراسي (أي مستوى التعليم والتخصص الدراسي، وقد يتطلب الأمر أحياناً تحديد جهة التخرج </a:t>
            </a:r>
            <a:r>
              <a:rPr lang="ar-IQ" sz="2400" dirty="0" smtClean="0">
                <a:latin typeface="Calibri" panose="020F0502020204030204" pitchFamily="34" charset="0"/>
                <a:ea typeface="Calibri" panose="020F0502020204030204" pitchFamily="34" charset="0"/>
              </a:rPr>
              <a:t>كاش</a:t>
            </a:r>
            <a:r>
              <a:rPr lang="ar-OM" sz="2400" dirty="0">
                <a:latin typeface="Calibri" panose="020F0502020204030204" pitchFamily="34" charset="0"/>
                <a:ea typeface="Calibri" panose="020F0502020204030204" pitchFamily="34" charset="0"/>
              </a:rPr>
              <a:t>ر</a:t>
            </a:r>
            <a:r>
              <a:rPr lang="ar-IQ" sz="2400" dirty="0" smtClean="0">
                <a:latin typeface="Calibri" panose="020F0502020204030204" pitchFamily="34" charset="0"/>
                <a:ea typeface="Calibri" panose="020F0502020204030204" pitchFamily="34" charset="0"/>
              </a:rPr>
              <a:t>ط </a:t>
            </a:r>
            <a:r>
              <a:rPr lang="ar-IQ" sz="2400" dirty="0">
                <a:latin typeface="Calibri" panose="020F0502020204030204" pitchFamily="34" charset="0"/>
                <a:ea typeface="Calibri" panose="020F0502020204030204" pitchFamily="34" charset="0"/>
              </a:rPr>
              <a:t>أن تكون شهادة </a:t>
            </a:r>
            <a:r>
              <a:rPr lang="ar-IQ" sz="2400" dirty="0" smtClean="0">
                <a:latin typeface="Calibri" panose="020F0502020204030204" pitchFamily="34" charset="0"/>
                <a:ea typeface="Calibri" panose="020F0502020204030204" pitchFamily="34" charset="0"/>
              </a:rPr>
              <a:t>بكالوريوس </a:t>
            </a:r>
            <a:r>
              <a:rPr lang="ar-IQ" sz="2400" dirty="0">
                <a:latin typeface="Calibri" panose="020F0502020204030204" pitchFamily="34" charset="0"/>
                <a:ea typeface="Calibri" panose="020F0502020204030204" pitchFamily="34" charset="0"/>
              </a:rPr>
              <a:t>من جامعة معينة، أو معهد معين، أو يكون المؤهل الفني من مدرسة فنية معينة تقوم بتدريس بعض المواد التي تتوافق مع نظم العمل المستمدة بالمنظمة الطالبة وقد تقوم بعض المنظمات والشركات </a:t>
            </a:r>
            <a:r>
              <a:rPr lang="ar-IQ" sz="2400" dirty="0" smtClean="0">
                <a:latin typeface="Calibri" panose="020F0502020204030204" pitchFamily="34" charset="0"/>
                <a:ea typeface="Calibri" panose="020F0502020204030204" pitchFamily="34" charset="0"/>
              </a:rPr>
              <a:t>بشرط </a:t>
            </a:r>
            <a:r>
              <a:rPr lang="ar-IQ" sz="2400" dirty="0">
                <a:latin typeface="Calibri" panose="020F0502020204030204" pitchFamily="34" charset="0"/>
                <a:ea typeface="Calibri" panose="020F0502020204030204" pitchFamily="34" charset="0"/>
              </a:rPr>
              <a:t>الحصول على تقدير معين في سنة التخرج</a:t>
            </a:r>
            <a:r>
              <a:rPr lang="ar-IQ" sz="2400" dirty="0" smtClean="0">
                <a:latin typeface="Calibri" panose="020F0502020204030204" pitchFamily="34" charset="0"/>
                <a:ea typeface="Calibri" panose="020F0502020204030204" pitchFamily="34" charset="0"/>
              </a:rPr>
              <a:t>.</a:t>
            </a:r>
            <a:endParaRPr lang="en-US" sz="2400" dirty="0" smtClean="0">
              <a:latin typeface="Calibri" panose="020F0502020204030204" pitchFamily="34" charset="0"/>
              <a:ea typeface="Calibri" panose="020F0502020204030204" pitchFamily="34" charset="0"/>
            </a:endParaRPr>
          </a:p>
          <a:p>
            <a:pPr algn="just" rtl="1">
              <a:lnSpc>
                <a:spcPct val="107000"/>
              </a:lnSpc>
              <a:spcAft>
                <a:spcPts val="800"/>
              </a:spcAft>
            </a:pPr>
            <a:r>
              <a:rPr lang="ar-IQ" sz="2400" dirty="0" smtClean="0">
                <a:latin typeface="Calibri" panose="020F0502020204030204" pitchFamily="34" charset="0"/>
                <a:ea typeface="Calibri" panose="020F0502020204030204" pitchFamily="34" charset="0"/>
              </a:rPr>
              <a:t> </a:t>
            </a:r>
            <a:r>
              <a:rPr lang="ar-IQ" sz="2400" b="1" dirty="0">
                <a:latin typeface="Calibri" panose="020F0502020204030204" pitchFamily="34" charset="0"/>
                <a:ea typeface="Calibri" panose="020F0502020204030204" pitchFamily="34" charset="0"/>
              </a:rPr>
              <a:t>2-الخبرة السابقة: </a:t>
            </a:r>
            <a:r>
              <a:rPr lang="ar-IQ" sz="2400" dirty="0">
                <a:latin typeface="Calibri" panose="020F0502020204030204" pitchFamily="34" charset="0"/>
                <a:ea typeface="Calibri" panose="020F0502020204030204" pitchFamily="34" charset="0"/>
              </a:rPr>
              <a:t>تفضل معظم المنظمات الأفراد الذين لديهم خبرات سابقة بالعمل الذي سيلتحقون به، لان هذه الخبرة تجعل من ممارسة العمل أمرا سهلا بالنسبة لطالب الوظيفة، كما أنها تعتبرا مؤشر لنجاح الفرد في عمله مستقبلا.</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400" b="1" dirty="0">
                <a:latin typeface="Calibri" panose="020F0502020204030204" pitchFamily="34" charset="0"/>
                <a:ea typeface="Calibri" panose="020F0502020204030204" pitchFamily="34" charset="0"/>
              </a:rPr>
              <a:t>3-الصفات البدنية( </a:t>
            </a:r>
            <a:r>
              <a:rPr lang="ar-IQ" sz="2400" b="1" dirty="0" smtClean="0">
                <a:latin typeface="Calibri" panose="020F0502020204030204" pitchFamily="34" charset="0"/>
                <a:ea typeface="Calibri" panose="020F0502020204030204" pitchFamily="34" charset="0"/>
              </a:rPr>
              <a:t>الجسم</a:t>
            </a:r>
            <a:r>
              <a:rPr lang="ar-OM" sz="2400" b="1" smtClean="0">
                <a:latin typeface="Calibri" panose="020F0502020204030204" pitchFamily="34" charset="0"/>
                <a:ea typeface="Calibri" panose="020F0502020204030204" pitchFamily="34" charset="0"/>
              </a:rPr>
              <a:t>ان</a:t>
            </a:r>
            <a:r>
              <a:rPr lang="ar-IQ" sz="2400" b="1" smtClean="0">
                <a:latin typeface="Calibri" panose="020F0502020204030204" pitchFamily="34" charset="0"/>
                <a:ea typeface="Calibri" panose="020F0502020204030204" pitchFamily="34" charset="0"/>
              </a:rPr>
              <a:t>ية</a:t>
            </a:r>
            <a:r>
              <a:rPr lang="ar-IQ" sz="2400" b="1" dirty="0">
                <a:latin typeface="Calibri" panose="020F0502020204030204" pitchFamily="34" charset="0"/>
                <a:ea typeface="Calibri" panose="020F0502020204030204" pitchFamily="34" charset="0"/>
              </a:rPr>
              <a:t>): </a:t>
            </a:r>
            <a:r>
              <a:rPr lang="ar-IQ" sz="2400" dirty="0">
                <a:latin typeface="Calibri" panose="020F0502020204030204" pitchFamily="34" charset="0"/>
                <a:ea typeface="Calibri" panose="020F0502020204030204" pitchFamily="34" charset="0"/>
              </a:rPr>
              <a:t>تتطلب بعض الوظائف صفات جسمانية معينة كالطول أو قوة الذراع، أو بعض الصفات التي تتعلق بالجمال والأناقة، على سبيل المثال شركات الطيران تطلب مستوى معين من الجمال كشرط للتعيين في وظيفة مضيفة جوية، كذلك الحال في بعض المؤسسات السياحية والفنادق.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607010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9498" y="380694"/>
            <a:ext cx="10500460" cy="4051622"/>
          </a:xfrm>
          <a:prstGeom prst="rect">
            <a:avLst/>
          </a:prstGeom>
        </p:spPr>
        <p:txBody>
          <a:bodyPr wrap="square">
            <a:spAutoFit/>
          </a:bodyPr>
          <a:lstStyle/>
          <a:p>
            <a:pPr algn="just" rtl="1">
              <a:lnSpc>
                <a:spcPct val="107000"/>
              </a:lnSpc>
              <a:spcAft>
                <a:spcPts val="800"/>
              </a:spcAft>
            </a:pPr>
            <a:r>
              <a:rPr lang="en-US" sz="2800" b="1" dirty="0" smtClean="0">
                <a:latin typeface="Calibri" panose="020F0502020204030204" pitchFamily="34" charset="0"/>
                <a:ea typeface="Calibri" panose="020F0502020204030204" pitchFamily="34" charset="0"/>
              </a:rPr>
              <a:t>4</a:t>
            </a:r>
            <a:r>
              <a:rPr lang="ar-IQ" sz="2800" b="1" dirty="0" smtClean="0">
                <a:latin typeface="Calibri" panose="020F0502020204030204" pitchFamily="34" charset="0"/>
                <a:ea typeface="Calibri" panose="020F0502020204030204" pitchFamily="34" charset="0"/>
              </a:rPr>
              <a:t>- </a:t>
            </a:r>
            <a:r>
              <a:rPr lang="ar-IQ" sz="2800" b="1" dirty="0">
                <a:latin typeface="Calibri" panose="020F0502020204030204" pitchFamily="34" charset="0"/>
                <a:ea typeface="Calibri" panose="020F0502020204030204" pitchFamily="34" charset="0"/>
              </a:rPr>
              <a:t>الصفات الشخصية: </a:t>
            </a:r>
            <a:r>
              <a:rPr lang="ar-IQ" sz="2400" dirty="0">
                <a:latin typeface="Calibri" panose="020F0502020204030204" pitchFamily="34" charset="0"/>
                <a:ea typeface="Calibri" panose="020F0502020204030204" pitchFamily="34" charset="0"/>
              </a:rPr>
              <a:t>وتشير هذه الصفات إلى نمط شخصية الفرد، فعندما يكون الشخص متزوج ولديه أطفال فان ذلك مؤشر على انه مستقر نفسيا، واحتمالات تركه الوظيفة اقل من الأعزب كذلك معدل أدائه أعلى. كذلك يركز على العمر.</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 </a:t>
            </a:r>
            <a:endParaRPr lang="en-US" sz="16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b="1" dirty="0">
                <a:latin typeface="Calibri" panose="020F0502020204030204" pitchFamily="34" charset="0"/>
                <a:ea typeface="Calibri" panose="020F0502020204030204" pitchFamily="34" charset="0"/>
              </a:rPr>
              <a:t>5-المعرفة السابقة بالشخص </a:t>
            </a:r>
            <a:r>
              <a:rPr lang="ar-IQ" sz="2400" b="1" dirty="0">
                <a:latin typeface="Calibri" panose="020F0502020204030204" pitchFamily="34" charset="0"/>
                <a:ea typeface="Calibri" panose="020F0502020204030204" pitchFamily="34" charset="0"/>
              </a:rPr>
              <a:t>: </a:t>
            </a:r>
            <a:r>
              <a:rPr lang="ar-IQ" sz="2400" dirty="0">
                <a:latin typeface="Calibri" panose="020F0502020204030204" pitchFamily="34" charset="0"/>
                <a:ea typeface="Calibri" panose="020F0502020204030204" pitchFamily="34" charset="0"/>
              </a:rPr>
              <a:t>تلعب المعرفة السابقة بالشخص دوراً مهماً في اتخاذ قرار الاختيار، فبمراعاة الاشتراطات السابقة، فإنه عند تقديم المتقدم للعمل إلى غدارة الموارد البشرية من خلال أحد المعارف أو الأصدقاء أو الأشخاص الموثوق بهم، فإنه لاشك تكون فرصته أفضل من شخص آخر استوفى الشروط السابقة بنفس المستوى. ولا يجب أن يفهم من ذلك إطلاق العنان للمحسوبية والقرابة كأساس للتعيين في المناصب. </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91184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16370" y="230327"/>
            <a:ext cx="10718464" cy="2236638"/>
          </a:xfrm>
          <a:prstGeom prst="rect">
            <a:avLst/>
          </a:prstGeom>
        </p:spPr>
        <p:txBody>
          <a:bodyPr wrap="square">
            <a:spAutoFit/>
          </a:bodyPr>
          <a:lstStyle/>
          <a:p>
            <a:pPr algn="just" rtl="1">
              <a:lnSpc>
                <a:spcPct val="107000"/>
              </a:lnSpc>
              <a:spcAft>
                <a:spcPts val="800"/>
              </a:spcAft>
            </a:pPr>
            <a:r>
              <a:rPr lang="ar-IQ" sz="2800" b="1" u="sng" dirty="0">
                <a:latin typeface="Calibri" panose="020F0502020204030204" pitchFamily="34" charset="0"/>
                <a:ea typeface="Calibri" panose="020F0502020204030204" pitchFamily="34" charset="0"/>
              </a:rPr>
              <a:t>خطوات ومراحل  الاختيار:</a:t>
            </a:r>
            <a:endParaRPr lang="en-US" sz="1600" dirty="0">
              <a:latin typeface="Calibri" panose="020F0502020204030204" pitchFamily="34" charset="0"/>
              <a:ea typeface="Calibri" panose="020F0502020204030204" pitchFamily="34" charset="0"/>
              <a:cs typeface="Arial" panose="020B0604020202020204" pitchFamily="34" charset="0"/>
            </a:endParaRPr>
          </a:p>
          <a:p>
            <a:pPr algn="r" rtl="1">
              <a:lnSpc>
                <a:spcPct val="107000"/>
              </a:lnSpc>
              <a:spcAft>
                <a:spcPts val="800"/>
              </a:spcAft>
            </a:pPr>
            <a:r>
              <a:rPr lang="ar-IQ" sz="2400" b="1" dirty="0">
                <a:latin typeface="Calibri" panose="020F0502020204030204" pitchFamily="34" charset="0"/>
                <a:ea typeface="Calibri" panose="020F0502020204030204" pitchFamily="34" charset="0"/>
              </a:rPr>
              <a:t>1-طلب التوظیف</a:t>
            </a:r>
            <a:r>
              <a:rPr lang="ar-IQ" sz="2400" dirty="0">
                <a:latin typeface="Calibri" panose="020F0502020204030204" pitchFamily="34" charset="0"/>
                <a:ea typeface="Calibri" panose="020F0502020204030204" pitchFamily="34" charset="0"/>
              </a:rPr>
              <a:t>: تتضمن هذه الخطوه استقبال الافراد الذين لديهم الرغبه للعمل في المنظمه وتتولى ادارة الموارد البشريه وضع برنامج تعريفي متكامل لاستقبالهم وتعريفهم بالمنظمه يتضمن تحديد العاملين الذين سوف يقومون بمهمة الاستقبال والترحاب لطالبي الوظائف الشاغره وتحديد شعب واقسام المنظمه التي سوف يقومون بزيارتها </a:t>
            </a:r>
            <a:r>
              <a:rPr lang="ar-IQ" sz="2400" dirty="0" smtClean="0">
                <a:latin typeface="Calibri" panose="020F0502020204030204" pitchFamily="34" charset="0"/>
                <a:ea typeface="Calibri" panose="020F0502020204030204" pitchFamily="34" charset="0"/>
              </a:rPr>
              <a:t>.</a:t>
            </a:r>
            <a:endParaRPr lang="en-US" sz="1600"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69803" y="2566083"/>
            <a:ext cx="11290676" cy="3232167"/>
          </a:xfrm>
          <a:prstGeom prst="rect">
            <a:avLst/>
          </a:prstGeom>
        </p:spPr>
        <p:txBody>
          <a:bodyPr wrap="square">
            <a:spAutoFit/>
          </a:bodyPr>
          <a:lstStyle/>
          <a:p>
            <a:pPr algn="just" rtl="1">
              <a:lnSpc>
                <a:spcPct val="107000"/>
              </a:lnSpc>
              <a:spcAft>
                <a:spcPts val="800"/>
              </a:spcAft>
            </a:pPr>
            <a:r>
              <a:rPr lang="ar-IQ" sz="3200" b="1" dirty="0">
                <a:latin typeface="Calibri" panose="020F0502020204030204" pitchFamily="34" charset="0"/>
                <a:ea typeface="Calibri" panose="020F0502020204030204" pitchFamily="34" charset="0"/>
              </a:rPr>
              <a:t>استمارة طلب الوظيفة</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وهي سجل رسمي يملؤه المتقدمين لطلب الوظائف ويرجع إليه عند المقابلة للتأكد مما فيه من معلومات عن المتقدم، وكذلك عن الأماكن السابقة للعمل، والجهات المرجعية التي يمكن سؤالها عنه.</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en-US" sz="2800" b="1"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ar-IQ" sz="2800" b="1" dirty="0">
                <a:solidFill>
                  <a:srgbClr val="FF0000"/>
                </a:solidFill>
                <a:latin typeface="Calibri" panose="020F0502020204030204" pitchFamily="34" charset="0"/>
                <a:ea typeface="Calibri" panose="020F0502020204030204" pitchFamily="34" charset="0"/>
              </a:rPr>
              <a:t>كيف يكون شكل استمارة طلب التوظيف؟</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يختلف شكل استمارات طلب التوظيف من مؤسسة إلى أخرى ومن وظيفة إلى أخرى، وأغلبية هذه الاستمارات تحتوي على معلومات معينة.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961247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9405" y="498618"/>
            <a:ext cx="11363688" cy="4396460"/>
          </a:xfrm>
          <a:prstGeom prst="rect">
            <a:avLst/>
          </a:prstGeom>
        </p:spPr>
        <p:txBody>
          <a:bodyPr wrap="square">
            <a:spAutoFit/>
          </a:bodyPr>
          <a:lstStyle/>
          <a:p>
            <a:pPr algn="just" rtl="1">
              <a:lnSpc>
                <a:spcPct val="107000"/>
              </a:lnSpc>
              <a:spcAft>
                <a:spcPts val="800"/>
              </a:spcAft>
            </a:pPr>
            <a:r>
              <a:rPr lang="en-US" sz="3200" b="1"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ar-IQ" sz="3200" b="1" dirty="0">
                <a:solidFill>
                  <a:srgbClr val="FF0000"/>
                </a:solidFill>
                <a:latin typeface="Calibri" panose="020F0502020204030204" pitchFamily="34" charset="0"/>
                <a:ea typeface="Calibri" panose="020F0502020204030204" pitchFamily="34" charset="0"/>
              </a:rPr>
              <a:t>المعلومات التي تحتويها استمارة طلب التوظيف</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OM" sz="3200" dirty="0">
                <a:latin typeface="Calibri" panose="020F0502020204030204" pitchFamily="34" charset="0"/>
                <a:ea typeface="Calibri" panose="020F0502020204030204" pitchFamily="34" charset="0"/>
              </a:rPr>
              <a:t>1.</a:t>
            </a:r>
            <a:r>
              <a:rPr lang="ar-IQ" sz="3200" dirty="0">
                <a:latin typeface="Calibri" panose="020F0502020204030204" pitchFamily="34" charset="0"/>
                <a:ea typeface="Calibri" panose="020F0502020204030204" pitchFamily="34" charset="0"/>
              </a:rPr>
              <a:t>المعلومات العامة والشخصية ( الاسم، العنوان، السن)</a:t>
            </a:r>
            <a:r>
              <a:rPr lang="en-US" sz="3200" dirty="0">
                <a:latin typeface="Calibri" panose="020F050202020403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dirty="0">
                <a:latin typeface="Calibri" panose="020F0502020204030204" pitchFamily="34" charset="0"/>
                <a:ea typeface="Calibri" panose="020F0502020204030204" pitchFamily="34" charset="0"/>
              </a:rPr>
              <a:t>2.معلومات عن الوظيفة المطلوبة: المسمى الوظيفي، الأجر، نوع العمل الذي ترغبه</a:t>
            </a:r>
            <a:r>
              <a:rPr lang="en-US" sz="3200" dirty="0">
                <a:latin typeface="Calibri" panose="020F050202020403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dirty="0">
                <a:latin typeface="Calibri" panose="020F0502020204030204" pitchFamily="34" charset="0"/>
                <a:ea typeface="Calibri" panose="020F0502020204030204" pitchFamily="34" charset="0"/>
              </a:rPr>
              <a:t>3.معلومات عن المستوى التعليمي والتدريبي</a:t>
            </a:r>
            <a:r>
              <a:rPr lang="en-US" sz="3200" dirty="0">
                <a:latin typeface="Calibri" panose="020F0502020204030204" pitchFamily="34" charset="0"/>
                <a:ea typeface="Calibri" panose="020F0502020204030204" pitchFamily="34" charset="0"/>
                <a:cs typeface="Arial" panose="020B0604020202020204" pitchFamily="34" charset="0"/>
              </a:rPr>
              <a:t>. </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dirty="0">
                <a:latin typeface="Calibri" panose="020F0502020204030204" pitchFamily="34" charset="0"/>
                <a:ea typeface="Calibri" panose="020F0502020204030204" pitchFamily="34" charset="0"/>
              </a:rPr>
              <a:t>4.معلومات عن الحالة الصحية: كالمعوقات الصحية أو الأمراض المزمنة</a:t>
            </a:r>
            <a:r>
              <a:rPr lang="en-US" sz="3200" dirty="0">
                <a:latin typeface="Calibri" panose="020F050202020403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dirty="0">
                <a:latin typeface="Calibri" panose="020F0502020204030204" pitchFamily="34" charset="0"/>
                <a:ea typeface="Calibri" panose="020F0502020204030204" pitchFamily="34" charset="0"/>
              </a:rPr>
              <a:t>5.التاريخ الوظيفي السابق</a:t>
            </a:r>
            <a:r>
              <a:rPr lang="en-US" sz="3200" dirty="0">
                <a:latin typeface="Calibri" panose="020F0502020204030204" pitchFamily="34" charset="0"/>
                <a:ea typeface="Calibri" panose="020F0502020204030204" pitchFamily="34" charset="0"/>
                <a:cs typeface="Arial" panose="020B0604020202020204" pitchFamily="34" charset="0"/>
              </a:rPr>
              <a:t>.</a:t>
            </a:r>
            <a:endParaRPr lang="en-US" sz="2000"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3200" dirty="0">
                <a:latin typeface="Calibri" panose="020F0502020204030204" pitchFamily="34" charset="0"/>
                <a:ea typeface="Calibri" panose="020F0502020204030204" pitchFamily="34" charset="0"/>
              </a:rPr>
              <a:t>6.الأفراد أو الجهات التي يمكن الاتصال بها للاستفسار والتزكية.</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069089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8809" y="835057"/>
            <a:ext cx="10609832" cy="4066819"/>
          </a:xfrm>
          <a:prstGeom prst="rect">
            <a:avLst/>
          </a:prstGeom>
        </p:spPr>
        <p:txBody>
          <a:bodyPr wrap="square">
            <a:spAutoFit/>
          </a:bodyPr>
          <a:lstStyle/>
          <a:p>
            <a:pPr algn="just" rtl="1">
              <a:lnSpc>
                <a:spcPct val="107000"/>
              </a:lnSpc>
              <a:spcAft>
                <a:spcPts val="800"/>
              </a:spcAft>
            </a:pPr>
            <a:r>
              <a:rPr lang="ar-IQ" sz="3600" b="1" dirty="0">
                <a:solidFill>
                  <a:srgbClr val="00B0F0"/>
                </a:solidFill>
                <a:latin typeface="Calibri" panose="020F0502020204030204" pitchFamily="34" charset="0"/>
                <a:ea typeface="Calibri" panose="020F0502020204030204" pitchFamily="34" charset="0"/>
              </a:rPr>
              <a:t>*السيرة الذاتية:</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سجل غير رسمي يعرض فيه المتقدم معلومات كافية عنه،وعادة ما يشمل ما يلي</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1.الاسم والعنوان</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2.الدرجات العلمية الحاصل عليها وتقديراته وسنوات ومكان التخرج</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3.اللغات التي يجيدها</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4.الخبرة الوظيفية السابقة</a:t>
            </a:r>
            <a:r>
              <a:rPr lang="en-US" sz="2800" dirty="0">
                <a:latin typeface="Calibri" panose="020F0502020204030204" pitchFamily="34" charset="0"/>
                <a:ea typeface="Calibri" panose="020F0502020204030204" pitchFamily="34" charset="0"/>
                <a:cs typeface="Arial" panose="020B0604020202020204" pitchFamily="34" charset="0"/>
              </a:rPr>
              <a:t>.</a:t>
            </a:r>
            <a:endParaRPr lang="en-US" dirty="0">
              <a:latin typeface="Calibri" panose="020F0502020204030204" pitchFamily="34" charset="0"/>
              <a:ea typeface="Calibri" panose="020F0502020204030204" pitchFamily="34" charset="0"/>
              <a:cs typeface="Arial" panose="020B0604020202020204" pitchFamily="34" charset="0"/>
            </a:endParaRPr>
          </a:p>
          <a:p>
            <a:pPr algn="just" rtl="1">
              <a:lnSpc>
                <a:spcPct val="107000"/>
              </a:lnSpc>
              <a:spcAft>
                <a:spcPts val="800"/>
              </a:spcAft>
            </a:pPr>
            <a:r>
              <a:rPr lang="ar-IQ" sz="2800" dirty="0">
                <a:latin typeface="Calibri" panose="020F0502020204030204" pitchFamily="34" charset="0"/>
                <a:ea typeface="Calibri" panose="020F0502020204030204" pitchFamily="34" charset="0"/>
              </a:rPr>
              <a:t>5.الصفات الشخصية مثل العمر، الحالة الاجتماعية، الهوايات وأي مهارات وقدرات خاصة.</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37319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111</TotalTime>
  <Words>2757</Words>
  <Application>Microsoft Office PowerPoint</Application>
  <PresentationFormat>Widescreen</PresentationFormat>
  <Paragraphs>178</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Tw Cen MT</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Maher</dc:creator>
  <cp:lastModifiedBy>ICT</cp:lastModifiedBy>
  <cp:revision>35</cp:revision>
  <dcterms:created xsi:type="dcterms:W3CDTF">2024-03-23T19:07:17Z</dcterms:created>
  <dcterms:modified xsi:type="dcterms:W3CDTF">2024-04-29T15:42:03Z</dcterms:modified>
</cp:coreProperties>
</file>