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303" r:id="rId2"/>
    <p:sldId id="288" r:id="rId3"/>
    <p:sldId id="259" r:id="rId4"/>
    <p:sldId id="264" r:id="rId5"/>
    <p:sldId id="281" r:id="rId6"/>
    <p:sldId id="270" r:id="rId7"/>
    <p:sldId id="276" r:id="rId8"/>
    <p:sldId id="289" r:id="rId9"/>
    <p:sldId id="290" r:id="rId10"/>
    <p:sldId id="285" r:id="rId11"/>
    <p:sldId id="291" r:id="rId12"/>
    <p:sldId id="292" r:id="rId13"/>
    <p:sldId id="287" r:id="rId14"/>
    <p:sldId id="293" r:id="rId15"/>
    <p:sldId id="294" r:id="rId16"/>
    <p:sldId id="295" r:id="rId17"/>
    <p:sldId id="296" r:id="rId18"/>
    <p:sldId id="297" r:id="rId19"/>
    <p:sldId id="298" r:id="rId20"/>
    <p:sldId id="299" r:id="rId21"/>
    <p:sldId id="300" r:id="rId22"/>
    <p:sldId id="302"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autoAdjust="0"/>
    <p:restoredTop sz="87500" autoAdjust="0"/>
  </p:normalViewPr>
  <p:slideViewPr>
    <p:cSldViewPr snapToGrid="0">
      <p:cViewPr varScale="1">
        <p:scale>
          <a:sx n="96" d="100"/>
          <a:sy n="96" d="100"/>
        </p:scale>
        <p:origin x="92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4th%20roject%202018\Using%20Sound%20to%20Measure%20Temperature%20_%20Physics%20or%20Astronomy%20Science%20Fair%20Project_files\sp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Muhammad/Desktop/2023-2024/projects/belan/Book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speed</a:t>
            </a:r>
            <a:r>
              <a:rPr lang="en-US" baseline="0"/>
              <a:t> of sound versus temperture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Sheet1!$A$3:$A$35</c:f>
              <c:numCache>
                <c:formatCode>General</c:formatCode>
                <c:ptCount val="33"/>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numCache>
            </c:numRef>
          </c:xVal>
          <c:yVal>
            <c:numRef>
              <c:f>Sheet1!$B$3:$B$35</c:f>
              <c:numCache>
                <c:formatCode>General</c:formatCode>
                <c:ptCount val="33"/>
                <c:pt idx="0">
                  <c:v>332.05649639010494</c:v>
                </c:pt>
                <c:pt idx="1">
                  <c:v>332.66188704109703</c:v>
                </c:pt>
                <c:pt idx="2">
                  <c:v>333.26617797882727</c:v>
                </c:pt>
                <c:pt idx="3">
                  <c:v>333.86937517461399</c:v>
                </c:pt>
                <c:pt idx="4">
                  <c:v>334.47148454593099</c:v>
                </c:pt>
                <c:pt idx="5">
                  <c:v>335.07251195708483</c:v>
                </c:pt>
                <c:pt idx="6">
                  <c:v>335.67246321988131</c:v>
                </c:pt>
                <c:pt idx="7">
                  <c:v>336.27134409428101</c:v>
                </c:pt>
                <c:pt idx="8">
                  <c:v>336.86916028904477</c:v>
                </c:pt>
                <c:pt idx="9">
                  <c:v>337.46591746236822</c:v>
                </c:pt>
                <c:pt idx="10">
                  <c:v>338.06162122250697</c:v>
                </c:pt>
                <c:pt idx="11">
                  <c:v>338.65627712839097</c:v>
                </c:pt>
                <c:pt idx="12">
                  <c:v>339.24989069023047</c:v>
                </c:pt>
                <c:pt idx="13">
                  <c:v>339.84246737011125</c:v>
                </c:pt>
                <c:pt idx="14">
                  <c:v>340.43401258258098</c:v>
                </c:pt>
                <c:pt idx="15">
                  <c:v>341.02453169522676</c:v>
                </c:pt>
                <c:pt idx="16">
                  <c:v>341.614030029243</c:v>
                </c:pt>
                <c:pt idx="17">
                  <c:v>342.20251285999097</c:v>
                </c:pt>
                <c:pt idx="18">
                  <c:v>342.78998541754993</c:v>
                </c:pt>
                <c:pt idx="19">
                  <c:v>343.37645288725884</c:v>
                </c:pt>
                <c:pt idx="20">
                  <c:v>343.96192041025074</c:v>
                </c:pt>
                <c:pt idx="21">
                  <c:v>344.54639308397856</c:v>
                </c:pt>
                <c:pt idx="22">
                  <c:v>345.12987596273268</c:v>
                </c:pt>
                <c:pt idx="23">
                  <c:v>345.71237405815123</c:v>
                </c:pt>
                <c:pt idx="24">
                  <c:v>346.29389233972182</c:v>
                </c:pt>
                <c:pt idx="25">
                  <c:v>346.87443573527679</c:v>
                </c:pt>
                <c:pt idx="26">
                  <c:v>347.45400913147984</c:v>
                </c:pt>
                <c:pt idx="27">
                  <c:v>348.03261737430626</c:v>
                </c:pt>
                <c:pt idx="28">
                  <c:v>348.61026526951559</c:v>
                </c:pt>
                <c:pt idx="29">
                  <c:v>349.18695758311742</c:v>
                </c:pt>
                <c:pt idx="30">
                  <c:v>349.76269904182988</c:v>
                </c:pt>
                <c:pt idx="31">
                  <c:v>350.33749433353177</c:v>
                </c:pt>
                <c:pt idx="32">
                  <c:v>350.91134810770831</c:v>
                </c:pt>
              </c:numCache>
            </c:numRef>
          </c:yVal>
          <c:smooth val="1"/>
          <c:extLst>
            <c:ext xmlns:c16="http://schemas.microsoft.com/office/drawing/2014/chart" uri="{C3380CC4-5D6E-409C-BE32-E72D297353CC}">
              <c16:uniqueId val="{00000001-03CA-7544-8B29-2BE16509CCF6}"/>
            </c:ext>
          </c:extLst>
        </c:ser>
        <c:dLbls>
          <c:showLegendKey val="0"/>
          <c:showVal val="0"/>
          <c:showCatName val="0"/>
          <c:showSerName val="0"/>
          <c:showPercent val="0"/>
          <c:showBubbleSize val="0"/>
        </c:dLbls>
        <c:axId val="1813830415"/>
        <c:axId val="1813832911"/>
      </c:scatterChart>
      <c:valAx>
        <c:axId val="181383041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Temperature</a:t>
                </a:r>
                <a:r>
                  <a:rPr lang="en-US" baseline="0"/>
                  <a:t> (C</a:t>
                </a:r>
                <a:r>
                  <a:rPr lang="en-US" baseline="30000"/>
                  <a:t>o</a:t>
                </a:r>
                <a:r>
                  <a:rPr lang="en-US" baseline="0"/>
                  <a: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3832911"/>
        <c:crosses val="autoZero"/>
        <c:crossBetween val="midCat"/>
      </c:valAx>
      <c:valAx>
        <c:axId val="1813832911"/>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Speed of sound(m/s)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3830415"/>
        <c:crosses val="autoZero"/>
        <c:crossBetween val="midCat"/>
      </c:valAx>
      <c:spPr>
        <a:noFill/>
        <a:ln>
          <a:noFill/>
        </a:ln>
        <a:effectLst/>
      </c:spPr>
    </c:plotArea>
    <c:plotVisOnly val="1"/>
    <c:dispBlanksAs val="gap"/>
    <c:showDLblsOverMax val="0"/>
  </c:chart>
  <c:spPr>
    <a:solidFill>
      <a:schemeClr val="bg1"/>
    </a:solidFill>
    <a:ln w="9525" cap="flat" cmpd="sng" algn="ctr">
      <a:solidFill>
        <a:srgbClr val="FF0000"/>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Sheet2!$C$2</c:f>
              <c:strCache>
                <c:ptCount val="1"/>
                <c:pt idx="0">
                  <c:v>T/oC</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Sheet2!$B$3:$B$16</c:f>
              <c:numCache>
                <c:formatCode>General</c:formatCode>
                <c:ptCount val="14"/>
                <c:pt idx="0">
                  <c:v>337.46</c:v>
                </c:pt>
                <c:pt idx="1">
                  <c:v>339.24</c:v>
                </c:pt>
                <c:pt idx="2">
                  <c:v>340.43</c:v>
                </c:pt>
                <c:pt idx="3">
                  <c:v>341.02</c:v>
                </c:pt>
                <c:pt idx="4">
                  <c:v>342.2</c:v>
                </c:pt>
                <c:pt idx="5">
                  <c:v>343.37</c:v>
                </c:pt>
                <c:pt idx="6">
                  <c:v>344.54</c:v>
                </c:pt>
                <c:pt idx="7">
                  <c:v>345.12</c:v>
                </c:pt>
                <c:pt idx="8">
                  <c:v>346.29</c:v>
                </c:pt>
                <c:pt idx="9">
                  <c:v>347.45</c:v>
                </c:pt>
                <c:pt idx="10">
                  <c:v>348.03</c:v>
                </c:pt>
                <c:pt idx="11">
                  <c:v>349.18</c:v>
                </c:pt>
                <c:pt idx="12">
                  <c:v>350.33</c:v>
                </c:pt>
                <c:pt idx="13">
                  <c:v>351.48</c:v>
                </c:pt>
              </c:numCache>
            </c:numRef>
          </c:xVal>
          <c:yVal>
            <c:numRef>
              <c:f>Sheet2!$C$3:$C$16</c:f>
              <c:numCache>
                <c:formatCode>General</c:formatCode>
                <c:ptCount val="14"/>
                <c:pt idx="0">
                  <c:v>10</c:v>
                </c:pt>
                <c:pt idx="1">
                  <c:v>13</c:v>
                </c:pt>
                <c:pt idx="2">
                  <c:v>15</c:v>
                </c:pt>
                <c:pt idx="3">
                  <c:v>16</c:v>
                </c:pt>
                <c:pt idx="4">
                  <c:v>18</c:v>
                </c:pt>
                <c:pt idx="5">
                  <c:v>20</c:v>
                </c:pt>
                <c:pt idx="6">
                  <c:v>22</c:v>
                </c:pt>
                <c:pt idx="7">
                  <c:v>23</c:v>
                </c:pt>
                <c:pt idx="8">
                  <c:v>25</c:v>
                </c:pt>
                <c:pt idx="9">
                  <c:v>27</c:v>
                </c:pt>
                <c:pt idx="10">
                  <c:v>28</c:v>
                </c:pt>
                <c:pt idx="11">
                  <c:v>30</c:v>
                </c:pt>
                <c:pt idx="12">
                  <c:v>32</c:v>
                </c:pt>
                <c:pt idx="13">
                  <c:v>34</c:v>
                </c:pt>
              </c:numCache>
            </c:numRef>
          </c:yVal>
          <c:smooth val="1"/>
          <c:extLst>
            <c:ext xmlns:c16="http://schemas.microsoft.com/office/drawing/2014/chart" uri="{C3380CC4-5D6E-409C-BE32-E72D297353CC}">
              <c16:uniqueId val="{00000001-DBAB-0A41-B164-6CA794E489B9}"/>
            </c:ext>
          </c:extLst>
        </c:ser>
        <c:dLbls>
          <c:showLegendKey val="0"/>
          <c:showVal val="0"/>
          <c:showCatName val="0"/>
          <c:showSerName val="0"/>
          <c:showPercent val="0"/>
          <c:showBubbleSize val="0"/>
        </c:dLbls>
        <c:axId val="1700901456"/>
        <c:axId val="1698095424"/>
      </c:scatterChart>
      <c:valAx>
        <c:axId val="17009014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speed of sound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8095424"/>
        <c:crosses val="autoZero"/>
        <c:crossBetween val="midCat"/>
      </c:valAx>
      <c:valAx>
        <c:axId val="169809542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Temperature/</a:t>
                </a:r>
                <a:r>
                  <a:rPr lang="en-US" baseline="30000"/>
                  <a:t>o</a:t>
                </a:r>
                <a:r>
                  <a:rPr lang="en-US"/>
                  <a:t>C</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09014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C4654-B402-4CFA-9193-4BF5F770FC7B}" type="datetimeFigureOut">
              <a:rPr lang="en-US" smtClean="0"/>
              <a:t>4/5/24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5CBC13-0D1C-4D0A-9EAE-E55509146BBD}" type="slidenum">
              <a:rPr lang="en-US" smtClean="0"/>
              <a:t>‹#›</a:t>
            </a:fld>
            <a:endParaRPr lang="en-US"/>
          </a:p>
        </p:txBody>
      </p:sp>
    </p:spTree>
    <p:extLst>
      <p:ext uri="{BB962C8B-B14F-4D97-AF65-F5344CB8AC3E}">
        <p14:creationId xmlns:p14="http://schemas.microsoft.com/office/powerpoint/2010/main" val="246005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CBC13-0D1C-4D0A-9EAE-E55509146BBD}" type="slidenum">
              <a:rPr lang="en-US" smtClean="0"/>
              <a:t>1</a:t>
            </a:fld>
            <a:endParaRPr lang="en-US"/>
          </a:p>
        </p:txBody>
      </p:sp>
    </p:spTree>
    <p:extLst>
      <p:ext uri="{BB962C8B-B14F-4D97-AF65-F5344CB8AC3E}">
        <p14:creationId xmlns:p14="http://schemas.microsoft.com/office/powerpoint/2010/main" val="134962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CBC13-0D1C-4D0A-9EAE-E55509146BBD}" type="slidenum">
              <a:rPr lang="en-US" smtClean="0"/>
              <a:t>2</a:t>
            </a:fld>
            <a:endParaRPr lang="en-US"/>
          </a:p>
        </p:txBody>
      </p:sp>
    </p:spTree>
    <p:extLst>
      <p:ext uri="{BB962C8B-B14F-4D97-AF65-F5344CB8AC3E}">
        <p14:creationId xmlns:p14="http://schemas.microsoft.com/office/powerpoint/2010/main" val="1718700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Tx/>
              <a:buNone/>
            </a:pPr>
            <a:endParaRPr lang="en-US" altLang="en-US" sz="2800" dirty="0"/>
          </a:p>
        </p:txBody>
      </p:sp>
      <p:sp>
        <p:nvSpPr>
          <p:cNvPr id="4" name="Slide Number Placeholder 3"/>
          <p:cNvSpPr>
            <a:spLocks noGrp="1"/>
          </p:cNvSpPr>
          <p:nvPr>
            <p:ph type="sldNum" sz="quarter" idx="10"/>
          </p:nvPr>
        </p:nvSpPr>
        <p:spPr/>
        <p:txBody>
          <a:bodyPr/>
          <a:lstStyle/>
          <a:p>
            <a:fld id="{435CBC13-0D1C-4D0A-9EAE-E55509146BBD}" type="slidenum">
              <a:rPr lang="en-US" smtClean="0"/>
              <a:t>5</a:t>
            </a:fld>
            <a:endParaRPr lang="en-US"/>
          </a:p>
        </p:txBody>
      </p:sp>
    </p:spTree>
    <p:extLst>
      <p:ext uri="{BB962C8B-B14F-4D97-AF65-F5344CB8AC3E}">
        <p14:creationId xmlns:p14="http://schemas.microsoft.com/office/powerpoint/2010/main" val="151437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Tx/>
              <a:buNone/>
            </a:pPr>
            <a:r>
              <a:rPr lang="en-US" altLang="en-US" dirty="0"/>
              <a:t>Sound travels through solids and liquids</a:t>
            </a:r>
          </a:p>
          <a:p>
            <a:pPr lvl="1">
              <a:lnSpc>
                <a:spcPct val="90000"/>
              </a:lnSpc>
            </a:pPr>
            <a:r>
              <a:rPr lang="en-US" altLang="en-US" sz="2400" dirty="0"/>
              <a:t>Example- knocking on a door</a:t>
            </a:r>
          </a:p>
          <a:p>
            <a:pPr lvl="2">
              <a:lnSpc>
                <a:spcPct val="90000"/>
              </a:lnSpc>
            </a:pPr>
            <a:r>
              <a:rPr lang="en-US" altLang="en-US" sz="3200" dirty="0"/>
              <a:t>When you knock, the particles of the door vibrate</a:t>
            </a:r>
          </a:p>
          <a:p>
            <a:pPr lvl="2">
              <a:lnSpc>
                <a:spcPct val="90000"/>
              </a:lnSpc>
            </a:pPr>
            <a:r>
              <a:rPr lang="en-US" altLang="en-US" sz="3200" dirty="0"/>
              <a:t>The vibration creates sound waves that travel through the door</a:t>
            </a:r>
          </a:p>
          <a:p>
            <a:pPr lvl="2">
              <a:lnSpc>
                <a:spcPct val="90000"/>
              </a:lnSpc>
            </a:pPr>
            <a:r>
              <a:rPr lang="en-US" altLang="en-US" sz="3200" dirty="0"/>
              <a:t>When the sound waves reach the other side, the  same vibrations make sounds waves in the air</a:t>
            </a:r>
            <a:r>
              <a:rPr lang="en-US" altLang="en-US" sz="2800" dirty="0"/>
              <a:t>.</a:t>
            </a:r>
          </a:p>
        </p:txBody>
      </p:sp>
      <p:sp>
        <p:nvSpPr>
          <p:cNvPr id="4" name="Slide Number Placeholder 3"/>
          <p:cNvSpPr>
            <a:spLocks noGrp="1"/>
          </p:cNvSpPr>
          <p:nvPr>
            <p:ph type="sldNum" sz="quarter" idx="10"/>
          </p:nvPr>
        </p:nvSpPr>
        <p:spPr/>
        <p:txBody>
          <a:bodyPr/>
          <a:lstStyle/>
          <a:p>
            <a:fld id="{435CBC13-0D1C-4D0A-9EAE-E55509146BBD}" type="slidenum">
              <a:rPr lang="en-US" smtClean="0"/>
              <a:t>6</a:t>
            </a:fld>
            <a:endParaRPr lang="en-US"/>
          </a:p>
        </p:txBody>
      </p:sp>
    </p:spTree>
    <p:extLst>
      <p:ext uri="{BB962C8B-B14F-4D97-AF65-F5344CB8AC3E}">
        <p14:creationId xmlns:p14="http://schemas.microsoft.com/office/powerpoint/2010/main" val="61218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Tx/>
              <a:buNone/>
            </a:pPr>
            <a:endParaRPr lang="en-US" altLang="en-US" sz="2800" dirty="0"/>
          </a:p>
        </p:txBody>
      </p:sp>
      <p:sp>
        <p:nvSpPr>
          <p:cNvPr id="4" name="Slide Number Placeholder 3"/>
          <p:cNvSpPr>
            <a:spLocks noGrp="1"/>
          </p:cNvSpPr>
          <p:nvPr>
            <p:ph type="sldNum" sz="quarter" idx="10"/>
          </p:nvPr>
        </p:nvSpPr>
        <p:spPr/>
        <p:txBody>
          <a:bodyPr/>
          <a:lstStyle/>
          <a:p>
            <a:fld id="{435CBC13-0D1C-4D0A-9EAE-E55509146BBD}" type="slidenum">
              <a:rPr lang="en-US" smtClean="0"/>
              <a:t>7</a:t>
            </a:fld>
            <a:endParaRPr lang="en-US"/>
          </a:p>
        </p:txBody>
      </p:sp>
    </p:spTree>
    <p:extLst>
      <p:ext uri="{BB962C8B-B14F-4D97-AF65-F5344CB8AC3E}">
        <p14:creationId xmlns:p14="http://schemas.microsoft.com/office/powerpoint/2010/main" val="2308896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5CBC13-0D1C-4D0A-9EAE-E55509146BBD}" type="slidenum">
              <a:rPr lang="en-US" smtClean="0"/>
              <a:t>20</a:t>
            </a:fld>
            <a:endParaRPr lang="en-US"/>
          </a:p>
        </p:txBody>
      </p:sp>
    </p:spTree>
    <p:extLst>
      <p:ext uri="{BB962C8B-B14F-4D97-AF65-F5344CB8AC3E}">
        <p14:creationId xmlns:p14="http://schemas.microsoft.com/office/powerpoint/2010/main" val="1482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FC7CC-766F-14CD-7F89-50D39EA1DC3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76098CE-97E5-2843-A7CF-BCFF15F633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E46383E-EC24-57F0-7C21-95FD64D4E986}"/>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5" name="Footer Placeholder 4">
            <a:extLst>
              <a:ext uri="{FF2B5EF4-FFF2-40B4-BE49-F238E27FC236}">
                <a16:creationId xmlns:a16="http://schemas.microsoft.com/office/drawing/2014/main" id="{A75DF2C3-EF4B-2716-BB87-ABDDF204CA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0CB66-23C1-354B-A487-0AFBE45F5A87}"/>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384468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A6EC-8735-7546-9B79-B4681018883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62F577-2CD6-8A77-0C22-1CFFE6ECCDC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72C475-6B2B-58CF-24F9-9F67897653C3}"/>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5" name="Footer Placeholder 4">
            <a:extLst>
              <a:ext uri="{FF2B5EF4-FFF2-40B4-BE49-F238E27FC236}">
                <a16:creationId xmlns:a16="http://schemas.microsoft.com/office/drawing/2014/main" id="{9D76EFBD-6C39-9061-6E7C-17FDE8E1ED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67C2E-E84D-412A-E497-129F7900BCFC}"/>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309640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C9762D-A0B2-DC5C-EF55-B030B33F867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36C74A-8CFB-F852-858B-9250B242F0E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2BD3E4B-5E0C-BDEE-34BE-79F191DCA0D9}"/>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5" name="Footer Placeholder 4">
            <a:extLst>
              <a:ext uri="{FF2B5EF4-FFF2-40B4-BE49-F238E27FC236}">
                <a16:creationId xmlns:a16="http://schemas.microsoft.com/office/drawing/2014/main" id="{1A34659C-6E21-BC25-48B9-399F320505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E4AC5-9C2F-9C7E-73EC-3BFC09C3721D}"/>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29637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DA9B-D49E-F1EC-2C68-99E7A2BF1C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948BFFA-7022-05A8-C37A-C5C091741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41AF2A-6DC5-0C28-7CE5-C75C12BAB1B3}"/>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5" name="Footer Placeholder 4">
            <a:extLst>
              <a:ext uri="{FF2B5EF4-FFF2-40B4-BE49-F238E27FC236}">
                <a16:creationId xmlns:a16="http://schemas.microsoft.com/office/drawing/2014/main" id="{ED7E52C3-5C18-2128-EF0D-7463DF4724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1F214-E21F-0CB7-EEA5-F57ED37FCE62}"/>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237531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02161-69C4-BA32-068F-E210BF966BE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3C1A584-426B-3FD9-99D0-A0EEC3EF4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949473-E205-C9A2-6281-253A9AF4929A}"/>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5" name="Footer Placeholder 4">
            <a:extLst>
              <a:ext uri="{FF2B5EF4-FFF2-40B4-BE49-F238E27FC236}">
                <a16:creationId xmlns:a16="http://schemas.microsoft.com/office/drawing/2014/main" id="{DF2182AA-D576-31DE-FED6-AE9F29A77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27CB4-C2BE-161D-58FB-1AEF559E841E}"/>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171555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7E48-3C84-2011-E411-F97DF8F683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5D3E925-C8E3-EDD5-ADB4-0E4B507FF50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C42E8FE-23F3-81B1-2905-C63AA5E9FA0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FFC1DF6-5CA4-6774-67DF-7391BD3569E1}"/>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6" name="Footer Placeholder 5">
            <a:extLst>
              <a:ext uri="{FF2B5EF4-FFF2-40B4-BE49-F238E27FC236}">
                <a16:creationId xmlns:a16="http://schemas.microsoft.com/office/drawing/2014/main" id="{902FD9B2-759D-2869-6114-7AE2297287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990AA8-C046-5D3A-74E1-442B21FBFE89}"/>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399012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27AE8-58AA-5EBA-77E7-FDBD8F75DDC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DD7031-89AB-A899-51F4-587232497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AD1302B-1B9E-8624-74F8-E0560B552CB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30DBA98-8906-E7AD-7444-196464AEAC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5CFB27-759B-41B2-28C8-0A31BAD91FB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0C73540-4367-B687-E823-91F13A23BFA6}"/>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8" name="Footer Placeholder 7">
            <a:extLst>
              <a:ext uri="{FF2B5EF4-FFF2-40B4-BE49-F238E27FC236}">
                <a16:creationId xmlns:a16="http://schemas.microsoft.com/office/drawing/2014/main" id="{FBFA295D-E85E-E28B-A379-56B7E1899A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8BBAF0-9584-828A-3224-2F2EB517F306}"/>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3250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E574-24F1-8AAC-CDB0-FA3E46EAAB5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FFBFA9D-34E3-4BCB-0D71-DA1FDADA9E7E}"/>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4" name="Footer Placeholder 3">
            <a:extLst>
              <a:ext uri="{FF2B5EF4-FFF2-40B4-BE49-F238E27FC236}">
                <a16:creationId xmlns:a16="http://schemas.microsoft.com/office/drawing/2014/main" id="{1930A2D8-D9EF-015A-869D-63DE023E7F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3878D8-B504-2B2B-8722-892210A5C335}"/>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122830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852245-3522-E3EE-91CC-F77E10136EB6}"/>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3" name="Footer Placeholder 2">
            <a:extLst>
              <a:ext uri="{FF2B5EF4-FFF2-40B4-BE49-F238E27FC236}">
                <a16:creationId xmlns:a16="http://schemas.microsoft.com/office/drawing/2014/main" id="{CEAFAD1C-F3B3-6F98-727B-88E8260733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3A9B36-827F-C1F3-6809-5F4B343A2EAE}"/>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231988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C25C-A82D-07FE-E769-FC9EC4F837B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884F639-ECCB-DE47-A46B-FF96847BC6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5BC8FFE-0131-BB82-FDB6-492DA0828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6FEC8F-559F-19D8-A38F-6B84BB245856}"/>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6" name="Footer Placeholder 5">
            <a:extLst>
              <a:ext uri="{FF2B5EF4-FFF2-40B4-BE49-F238E27FC236}">
                <a16:creationId xmlns:a16="http://schemas.microsoft.com/office/drawing/2014/main" id="{F0CD1317-983C-B9C3-A88E-80A589917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F345D-7E9C-9B88-64AF-E856BB789823}"/>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57050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F6A91-EE1B-BCFF-4EB1-42B0E9D60D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C25754D-775D-640C-D92F-88AB62F379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115230-7E27-DE9B-BF09-790D658D5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8BFC62-B033-3C2C-D539-462F3B5209FD}"/>
              </a:ext>
            </a:extLst>
          </p:cNvPr>
          <p:cNvSpPr>
            <a:spLocks noGrp="1"/>
          </p:cNvSpPr>
          <p:nvPr>
            <p:ph type="dt" sz="half" idx="10"/>
          </p:nvPr>
        </p:nvSpPr>
        <p:spPr/>
        <p:txBody>
          <a:bodyPr/>
          <a:lstStyle/>
          <a:p>
            <a:fld id="{6A076FE1-A0C4-4779-9C52-5EC59E080F22}" type="datetimeFigureOut">
              <a:rPr lang="en-US" smtClean="0"/>
              <a:t>4/5/24</a:t>
            </a:fld>
            <a:endParaRPr lang="en-US"/>
          </a:p>
        </p:txBody>
      </p:sp>
      <p:sp>
        <p:nvSpPr>
          <p:cNvPr id="6" name="Footer Placeholder 5">
            <a:extLst>
              <a:ext uri="{FF2B5EF4-FFF2-40B4-BE49-F238E27FC236}">
                <a16:creationId xmlns:a16="http://schemas.microsoft.com/office/drawing/2014/main" id="{F85C685B-EBAF-CE6F-C9F2-1CDA4EF346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8AA7A5-39BD-A6F9-DE00-8ACDACAB9B9E}"/>
              </a:ext>
            </a:extLst>
          </p:cNvPr>
          <p:cNvSpPr>
            <a:spLocks noGrp="1"/>
          </p:cNvSpPr>
          <p:nvPr>
            <p:ph type="sldNum" sz="quarter" idx="12"/>
          </p:nvPr>
        </p:nvSpPr>
        <p:spPr/>
        <p:txBody>
          <a:bodyPr/>
          <a:lstStyle/>
          <a:p>
            <a:fld id="{61B39675-DF19-46CD-A637-0D9FF120065B}" type="slidenum">
              <a:rPr lang="en-US" smtClean="0"/>
              <a:t>‹#›</a:t>
            </a:fld>
            <a:endParaRPr lang="en-US"/>
          </a:p>
        </p:txBody>
      </p:sp>
    </p:spTree>
    <p:extLst>
      <p:ext uri="{BB962C8B-B14F-4D97-AF65-F5344CB8AC3E}">
        <p14:creationId xmlns:p14="http://schemas.microsoft.com/office/powerpoint/2010/main" val="418520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CC107-F7E1-481B-93D7-AB0CFB78F2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6271CE-9730-27A2-6CB3-C9EF730C50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806B7F-6B93-56A7-5EA4-BC97981231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76FE1-A0C4-4779-9C52-5EC59E080F22}" type="datetimeFigureOut">
              <a:rPr lang="en-US" smtClean="0"/>
              <a:t>4/5/24</a:t>
            </a:fld>
            <a:endParaRPr lang="en-US"/>
          </a:p>
        </p:txBody>
      </p:sp>
      <p:sp>
        <p:nvSpPr>
          <p:cNvPr id="5" name="Footer Placeholder 4">
            <a:extLst>
              <a:ext uri="{FF2B5EF4-FFF2-40B4-BE49-F238E27FC236}">
                <a16:creationId xmlns:a16="http://schemas.microsoft.com/office/drawing/2014/main" id="{1ED449B9-297D-05CA-B2BC-298A543B1F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3C96C1-6C54-F9C1-613E-99A7884BEF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39675-DF19-46CD-A637-0D9FF120065B}" type="slidenum">
              <a:rPr lang="en-US" smtClean="0"/>
              <a:t>‹#›</a:t>
            </a:fld>
            <a:endParaRPr lang="en-US"/>
          </a:p>
        </p:txBody>
      </p:sp>
    </p:spTree>
    <p:extLst>
      <p:ext uri="{BB962C8B-B14F-4D97-AF65-F5344CB8AC3E}">
        <p14:creationId xmlns:p14="http://schemas.microsoft.com/office/powerpoint/2010/main" val="35535306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AE03C0-E898-1398-784B-D9609D1EC0B5}"/>
              </a:ext>
            </a:extLst>
          </p:cNvPr>
          <p:cNvSpPr>
            <a:spLocks noGrp="1"/>
          </p:cNvSpPr>
          <p:nvPr>
            <p:ph idx="1"/>
          </p:nvPr>
        </p:nvSpPr>
        <p:spPr/>
        <p:txBody>
          <a:bodyPr/>
          <a:lstStyle/>
          <a:p>
            <a:pPr marL="0" indent="0">
              <a:buNone/>
            </a:pPr>
            <a:r>
              <a:rPr lang="en-US" sz="5400" b="1" dirty="0">
                <a:solidFill>
                  <a:schemeClr val="accent5"/>
                </a:solidFill>
                <a:latin typeface="Times New Roman" panose="02020603050405020304" pitchFamily="18" charset="0"/>
                <a:cs typeface="Times New Roman" panose="02020603050405020304" pitchFamily="18" charset="0"/>
              </a:rPr>
              <a:t>Computing Temperature by speed of Sound</a:t>
            </a:r>
          </a:p>
          <a:p>
            <a:endParaRPr lang="en-US" dirty="0"/>
          </a:p>
          <a:p>
            <a:endParaRPr lang="en-US" dirty="0"/>
          </a:p>
          <a:p>
            <a:pPr marL="0" indent="0">
              <a:buNone/>
            </a:pPr>
            <a:r>
              <a:rPr lang="en-US" dirty="0"/>
              <a:t>By : </a:t>
            </a:r>
            <a:r>
              <a:rPr lang="en-US" dirty="0" err="1"/>
              <a:t>Belan</a:t>
            </a:r>
            <a:r>
              <a:rPr lang="en-US" dirty="0"/>
              <a:t> </a:t>
            </a:r>
            <a:r>
              <a:rPr lang="en-US" dirty="0" err="1"/>
              <a:t>Araz</a:t>
            </a:r>
            <a:r>
              <a:rPr lang="en-US" dirty="0"/>
              <a:t> Hasan </a:t>
            </a:r>
          </a:p>
        </p:txBody>
      </p:sp>
    </p:spTree>
    <p:extLst>
      <p:ext uri="{BB962C8B-B14F-4D97-AF65-F5344CB8AC3E}">
        <p14:creationId xmlns:p14="http://schemas.microsoft.com/office/powerpoint/2010/main" val="57457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5AB3-AE01-48D2-E0E3-036C3FB61C9D}"/>
              </a:ext>
            </a:extLst>
          </p:cNvPr>
          <p:cNvSpPr>
            <a:spLocks noGrp="1"/>
          </p:cNvSpPr>
          <p:nvPr>
            <p:ph type="title"/>
          </p:nvPr>
        </p:nvSpPr>
        <p:spPr>
          <a:xfrm>
            <a:off x="838200" y="378377"/>
            <a:ext cx="10515600" cy="1325563"/>
          </a:xfrm>
        </p:spPr>
        <p:txBody>
          <a:bodyPr/>
          <a:lstStyle/>
          <a:p>
            <a:r>
              <a:rPr lang="en-US" dirty="0"/>
              <a:t>Effect of temperature on speed of sound</a:t>
            </a:r>
          </a:p>
        </p:txBody>
      </p:sp>
      <p:sp>
        <p:nvSpPr>
          <p:cNvPr id="3" name="Content Placeholder 2">
            <a:extLst>
              <a:ext uri="{FF2B5EF4-FFF2-40B4-BE49-F238E27FC236}">
                <a16:creationId xmlns:a16="http://schemas.microsoft.com/office/drawing/2014/main" id="{3B5B81F7-456E-1417-5550-954CFB006297}"/>
              </a:ext>
            </a:extLst>
          </p:cNvPr>
          <p:cNvSpPr>
            <a:spLocks noGrp="1"/>
          </p:cNvSpPr>
          <p:nvPr>
            <p:ph idx="1"/>
          </p:nvPr>
        </p:nvSpPr>
        <p:spPr/>
        <p:txBody>
          <a:bodyPr/>
          <a:lstStyle/>
          <a:p>
            <a:endParaRPr lang="en-US" dirty="0"/>
          </a:p>
          <a:p>
            <a:r>
              <a:rPr lang="en-US" dirty="0"/>
              <a:t>C= 330+0.58 t</a:t>
            </a:r>
          </a:p>
          <a:p>
            <a:endParaRPr lang="en-US" dirty="0"/>
          </a:p>
          <a:p>
            <a:pPr marL="457200" lvl="1" indent="0" eaLnBrk="1" hangingPunct="1">
              <a:buNone/>
            </a:pPr>
            <a:r>
              <a:rPr lang="en-US" altLang="en-US" sz="3000" dirty="0"/>
              <a:t> then at 20</a:t>
            </a:r>
            <a:r>
              <a:rPr lang="en-US" altLang="en-US" sz="3000" dirty="0">
                <a:latin typeface="Times New Roman" panose="02020603050405020304" pitchFamily="18" charset="0"/>
                <a:cs typeface="Times New Roman" panose="02020603050405020304" pitchFamily="18" charset="0"/>
              </a:rPr>
              <a:t>ᵒ</a:t>
            </a:r>
            <a:r>
              <a:rPr lang="en-US" altLang="en-US" sz="3000" dirty="0"/>
              <a:t>C </a:t>
            </a:r>
            <a:r>
              <a:rPr lang="en-US" altLang="en-US" sz="3000" dirty="0">
                <a:sym typeface="Wingdings" panose="05000000000000000000" pitchFamily="2" charset="2"/>
              </a:rPr>
              <a:t>  343 m/s	</a:t>
            </a:r>
          </a:p>
          <a:p>
            <a:pPr marL="457200" lvl="1" indent="0" eaLnBrk="1" hangingPunct="1">
              <a:buNone/>
            </a:pPr>
            <a:r>
              <a:rPr lang="en-US" altLang="en-US" sz="3000" dirty="0">
                <a:sym typeface="Wingdings" panose="05000000000000000000" pitchFamily="2" charset="2"/>
              </a:rPr>
              <a:t>But at 0</a:t>
            </a:r>
            <a:r>
              <a:rPr lang="en-US" altLang="en-US" sz="3000" dirty="0">
                <a:latin typeface="Times New Roman" panose="02020603050405020304" pitchFamily="18" charset="0"/>
                <a:cs typeface="Times New Roman" panose="02020603050405020304" pitchFamily="18" charset="0"/>
                <a:sym typeface="Wingdings" panose="05000000000000000000" pitchFamily="2" charset="2"/>
              </a:rPr>
              <a:t>ᵒ</a:t>
            </a:r>
            <a:r>
              <a:rPr lang="en-US" altLang="en-US" sz="3000" dirty="0">
                <a:sym typeface="Wingdings" panose="05000000000000000000" pitchFamily="2" charset="2"/>
              </a:rPr>
              <a:t>C  330 m/s</a:t>
            </a:r>
          </a:p>
          <a:p>
            <a:r>
              <a:rPr lang="en-US" dirty="0"/>
              <a:t>Above equation show that the speed of sound increase with increasing temperature. </a:t>
            </a:r>
          </a:p>
        </p:txBody>
      </p:sp>
    </p:spTree>
    <p:extLst>
      <p:ext uri="{BB962C8B-B14F-4D97-AF65-F5344CB8AC3E}">
        <p14:creationId xmlns:p14="http://schemas.microsoft.com/office/powerpoint/2010/main" val="90439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729533-32D5-C3B2-3744-E7E1C1821851}"/>
              </a:ext>
            </a:extLst>
          </p:cNvPr>
          <p:cNvSpPr>
            <a:spLocks noGrp="1"/>
          </p:cNvSpPr>
          <p:nvPr>
            <p:ph type="title"/>
          </p:nvPr>
        </p:nvSpPr>
        <p:spPr>
          <a:xfrm>
            <a:off x="838200" y="351873"/>
            <a:ext cx="10515600" cy="1325563"/>
          </a:xfrm>
        </p:spPr>
        <p:txBody>
          <a:bodyPr/>
          <a:lstStyle/>
          <a:p>
            <a:r>
              <a:rPr lang="en-US" dirty="0"/>
              <a:t>Effect of temperature on speed of sound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0220167-1B59-6DF9-F445-52C26A87CEFC}"/>
                  </a:ext>
                </a:extLst>
              </p:cNvPr>
              <p:cNvSpPr>
                <a:spLocks noGrp="1"/>
              </p:cNvSpPr>
              <p:nvPr>
                <p:ph idx="1"/>
              </p:nvPr>
            </p:nvSpPr>
            <p:spPr/>
            <p:txBody>
              <a:bodyPr>
                <a:normAutofit/>
              </a:bodyPr>
              <a:lstStyle/>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rPr>
                  <a:t> The speed of sound is seen to increase as the square root of the absolute temperature. Substituting centigrade conversion factors and the reference speed of sound gives</a:t>
                </a:r>
              </a:p>
              <a:p>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i="1">
                        <a:effectLst/>
                        <a:latin typeface="Cambria Math" panose="02040503050406030204" pitchFamily="18" charset="0"/>
                        <a:ea typeface="Times New Roman" panose="02020603050405020304" pitchFamily="18" charset="0"/>
                        <a:cs typeface="Times New Roman" panose="02020603050405020304" pitchFamily="18" charset="0"/>
                      </a:rPr>
                      <m:t>=331.45</m:t>
                    </m:r>
                    <m:rad>
                      <m:radPr>
                        <m:degHide m:val="on"/>
                        <m:ctrlPr>
                          <a:rPr lang="en-US" i="1">
                            <a:effectLst/>
                            <a:latin typeface="Cambria Math" panose="02040503050406030204" pitchFamily="18" charset="0"/>
                          </a:rPr>
                        </m:ctrlPr>
                      </m:radPr>
                      <m:deg/>
                      <m:e>
                        <m:r>
                          <a:rPr lang="en-US" i="1">
                            <a:effectLst/>
                            <a:latin typeface="Cambria Math" panose="02040503050406030204" pitchFamily="18" charset="0"/>
                            <a:ea typeface="Times New Roman" panose="02020603050405020304" pitchFamily="18" charset="0"/>
                            <a:cs typeface="Times New Roman" panose="02020603050405020304" pitchFamily="18" charset="0"/>
                          </a:rPr>
                          <m:t>1+</m:t>
                        </m:r>
                        <m:f>
                          <m:fPr>
                            <m:ctrlPr>
                              <a:rPr lang="en-US" i="1">
                                <a:effectLst/>
                                <a:latin typeface="Cambria Math" panose="02040503050406030204" pitchFamily="18" charset="0"/>
                              </a:rPr>
                            </m:ctrlPr>
                          </m:fPr>
                          <m:num>
                            <m:r>
                              <a:rPr lang="en-US" i="1">
                                <a:effectLst/>
                                <a:latin typeface="Cambria Math" panose="02040503050406030204" pitchFamily="18" charset="0"/>
                                <a:ea typeface="Times New Roman" panose="02020603050405020304" pitchFamily="18" charset="0"/>
                                <a:cs typeface="Times New Roman" panose="02020603050405020304" pitchFamily="18" charset="0"/>
                              </a:rPr>
                              <m:t>𝑡</m:t>
                            </m:r>
                          </m:num>
                          <m:den>
                            <m:r>
                              <a:rPr lang="en-US" i="1">
                                <a:effectLst/>
                                <a:latin typeface="Cambria Math" panose="02040503050406030204" pitchFamily="18" charset="0"/>
                                <a:ea typeface="Times New Roman" panose="02020603050405020304" pitchFamily="18" charset="0"/>
                                <a:cs typeface="Times New Roman" panose="02020603050405020304" pitchFamily="18" charset="0"/>
                              </a:rPr>
                              <m:t>273</m:t>
                            </m:r>
                          </m:den>
                        </m:f>
                      </m:e>
                    </m:rad>
                  </m:oMath>
                </a14:m>
                <a:r>
                  <a:rPr lang="en-US" dirty="0">
                    <a:effectLst/>
                    <a:latin typeface="Times New Roman" panose="02020603050405020304" pitchFamily="18" charset="0"/>
                    <a:ea typeface="Times New Roman" panose="02020603050405020304" pitchFamily="18" charset="0"/>
                  </a:rPr>
                  <a:t> </a:t>
                </a:r>
                <a:endParaRPr lang="en-US" dirty="0"/>
              </a:p>
            </p:txBody>
          </p:sp>
        </mc:Choice>
        <mc:Fallback xmlns="">
          <p:sp>
            <p:nvSpPr>
              <p:cNvPr id="3" name="Content Placeholder 2">
                <a:extLst>
                  <a:ext uri="{FF2B5EF4-FFF2-40B4-BE49-F238E27FC236}">
                    <a16:creationId xmlns:a16="http://schemas.microsoft.com/office/drawing/2014/main" id="{A0220167-1B59-6DF9-F445-52C26A87CEFC}"/>
                  </a:ext>
                </a:extLst>
              </p:cNvPr>
              <p:cNvSpPr>
                <a:spLocks noGrp="1" noRot="1" noChangeAspect="1" noMove="1" noResize="1" noEditPoints="1" noAdjustHandles="1" noChangeArrowheads="1" noChangeShapeType="1" noTextEdit="1"/>
              </p:cNvSpPr>
              <p:nvPr>
                <p:ph idx="1"/>
              </p:nvPr>
            </p:nvSpPr>
            <p:spPr>
              <a:blipFill>
                <a:blip r:embed="rId2"/>
                <a:stretch>
                  <a:fillRect l="-1206" r="-1086"/>
                </a:stretch>
              </a:blipFill>
            </p:spPr>
            <p:txBody>
              <a:bodyPr/>
              <a:lstStyle/>
              <a:p>
                <a:r>
                  <a:rPr lang="en-US">
                    <a:noFill/>
                  </a:rPr>
                  <a:t> </a:t>
                </a:r>
              </a:p>
            </p:txBody>
          </p:sp>
        </mc:Fallback>
      </mc:AlternateContent>
    </p:spTree>
    <p:extLst>
      <p:ext uri="{BB962C8B-B14F-4D97-AF65-F5344CB8AC3E}">
        <p14:creationId xmlns:p14="http://schemas.microsoft.com/office/powerpoint/2010/main" val="357681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E420-24BB-F0D2-091E-C927F2817BE9}"/>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Chapter Three: Methods/Materials</a:t>
            </a:r>
            <a:br>
              <a:rPr lang="en-US" sz="4400" dirty="0">
                <a:effectLst/>
                <a:latin typeface="Times New Roman" panose="02020603050405020304" pitchFamily="18" charset="0"/>
                <a:ea typeface="Times New Roman" panose="02020603050405020304" pitchFamily="18" charset="0"/>
              </a:rPr>
            </a:br>
            <a:endParaRPr lang="en-US" dirty="0"/>
          </a:p>
        </p:txBody>
      </p:sp>
      <p:pic>
        <p:nvPicPr>
          <p:cNvPr id="4" name="Content Placeholder 3">
            <a:extLst>
              <a:ext uri="{FF2B5EF4-FFF2-40B4-BE49-F238E27FC236}">
                <a16:creationId xmlns:a16="http://schemas.microsoft.com/office/drawing/2014/main" id="{23B6D91D-9750-827E-AB56-C9DC64EBFA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674813" y="1825625"/>
            <a:ext cx="4842374" cy="4351338"/>
          </a:xfrm>
          <a:prstGeom prst="rect">
            <a:avLst/>
          </a:prstGeom>
          <a:noFill/>
          <a:ln>
            <a:noFill/>
          </a:ln>
        </p:spPr>
      </p:pic>
      <p:sp>
        <p:nvSpPr>
          <p:cNvPr id="7" name="TextBox 6">
            <a:extLst>
              <a:ext uri="{FF2B5EF4-FFF2-40B4-BE49-F238E27FC236}">
                <a16:creationId xmlns:a16="http://schemas.microsoft.com/office/drawing/2014/main" id="{011CC84D-6B42-7CF2-C9B9-759F08892EC1}"/>
              </a:ext>
            </a:extLst>
          </p:cNvPr>
          <p:cNvSpPr txBox="1"/>
          <p:nvPr/>
        </p:nvSpPr>
        <p:spPr>
          <a:xfrm>
            <a:off x="338947" y="1822310"/>
            <a:ext cx="6096000" cy="1200329"/>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In present work the following instruments used for calculating the temperature from the measuring the speed of sound: Microphone, speaker, oscilloscope, audio generator, thermometer, hairdryer, and a 1.1m pipe.</a:t>
            </a:r>
            <a:r>
              <a:rPr lang="en-US" dirty="0">
                <a:effectLst/>
              </a:rPr>
              <a:t> </a:t>
            </a:r>
            <a:endParaRPr lang="en-US" dirty="0"/>
          </a:p>
        </p:txBody>
      </p:sp>
    </p:spTree>
    <p:extLst>
      <p:ext uri="{BB962C8B-B14F-4D97-AF65-F5344CB8AC3E}">
        <p14:creationId xmlns:p14="http://schemas.microsoft.com/office/powerpoint/2010/main" val="3421360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C8D3-A7DA-A2CF-0EBC-6BCE7397EDD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Computing speed of sound at different temperatures</a:t>
            </a:r>
          </a:p>
        </p:txBody>
      </p:sp>
      <p:sp>
        <p:nvSpPr>
          <p:cNvPr id="3" name="Content Placeholder 2">
            <a:extLst>
              <a:ext uri="{FF2B5EF4-FFF2-40B4-BE49-F238E27FC236}">
                <a16:creationId xmlns:a16="http://schemas.microsoft.com/office/drawing/2014/main" id="{6289EB23-48F8-4CD8-633F-E890A717D491}"/>
              </a:ext>
            </a:extLst>
          </p:cNvPr>
          <p:cNvSpPr>
            <a:spLocks noGrp="1"/>
          </p:cNvSpPr>
          <p:nvPr>
            <p:ph idx="1"/>
          </p:nvPr>
        </p:nvSpPr>
        <p:spPr/>
        <p:txBody>
          <a:bodyPr>
            <a:normAutofit/>
          </a:bodyPr>
          <a:lstStyle/>
          <a:p>
            <a:endParaRPr lang="en-US" sz="3600" dirty="0"/>
          </a:p>
          <a:p>
            <a:r>
              <a:rPr lang="en-US" sz="3600" dirty="0"/>
              <a:t>By using an application on a smartphone we try to measure the speed of sound in different temperatures, then we draw the relation of temperature on the speed of sound.</a:t>
            </a:r>
          </a:p>
        </p:txBody>
      </p:sp>
    </p:spTree>
    <p:extLst>
      <p:ext uri="{BB962C8B-B14F-4D97-AF65-F5344CB8AC3E}">
        <p14:creationId xmlns:p14="http://schemas.microsoft.com/office/powerpoint/2010/main" val="3365809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ADE6A-08AC-C8B7-B5A7-D09B012373F5}"/>
              </a:ext>
            </a:extLst>
          </p:cNvPr>
          <p:cNvSpPr>
            <a:spLocks noGrp="1"/>
          </p:cNvSpPr>
          <p:nvPr>
            <p:ph type="title"/>
          </p:nvPr>
        </p:nvSpPr>
        <p:spPr/>
        <p:txBody>
          <a:bodyPr>
            <a:normAutofit/>
          </a:bodyPr>
          <a:lstStyle/>
          <a:p>
            <a:r>
              <a:rPr lang="en-US" sz="3200" b="1" dirty="0">
                <a:effectLst/>
                <a:latin typeface="inherit"/>
                <a:ea typeface="Times New Roman" panose="02020603050405020304" pitchFamily="18" charset="0"/>
                <a:cs typeface="Arial" panose="020B0604020202020204" pitchFamily="34" charset="0"/>
              </a:rPr>
              <a:t>an acoustic stopwatch</a:t>
            </a:r>
            <a:r>
              <a:rPr lang="en-US" sz="3200" dirty="0">
                <a:effectLst/>
              </a:rPr>
              <a:t> </a:t>
            </a:r>
            <a:endParaRPr lang="en-US" sz="3200" dirty="0"/>
          </a:p>
        </p:txBody>
      </p:sp>
      <p:pic>
        <p:nvPicPr>
          <p:cNvPr id="4" name="Content Placeholder 3">
            <a:extLst>
              <a:ext uri="{FF2B5EF4-FFF2-40B4-BE49-F238E27FC236}">
                <a16:creationId xmlns:a16="http://schemas.microsoft.com/office/drawing/2014/main" id="{1F0E4EEF-E809-2669-0578-A1EE5D21C5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4929441" y="1825625"/>
            <a:ext cx="2333118" cy="4351338"/>
          </a:xfrm>
          <a:prstGeom prst="rect">
            <a:avLst/>
          </a:prstGeom>
          <a:noFill/>
          <a:ln>
            <a:noFill/>
          </a:ln>
        </p:spPr>
      </p:pic>
    </p:spTree>
    <p:extLst>
      <p:ext uri="{BB962C8B-B14F-4D97-AF65-F5344CB8AC3E}">
        <p14:creationId xmlns:p14="http://schemas.microsoft.com/office/powerpoint/2010/main" val="644984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024D1-1EE9-9F66-8736-D442D7CCE13A}"/>
              </a:ext>
            </a:extLst>
          </p:cNvPr>
          <p:cNvSpPr>
            <a:spLocks noGrp="1"/>
          </p:cNvSpPr>
          <p:nvPr>
            <p:ph type="title"/>
          </p:nvPr>
        </p:nvSpPr>
        <p:spPr/>
        <p:txBody>
          <a:bodyPr>
            <a:normAutofit fontScale="90000"/>
          </a:bodyPr>
          <a:lstStyle/>
          <a:p>
            <a:pPr marL="0" marR="0">
              <a:lnSpc>
                <a:spcPct val="150000"/>
              </a:lnSpc>
              <a:spcBef>
                <a:spcPts val="0"/>
              </a:spcBef>
              <a:spcAft>
                <a:spcPts val="0"/>
              </a:spcAft>
            </a:pPr>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Chapter Four: Results and Discussion</a:t>
            </a:r>
            <a:br>
              <a:rPr lang="en-US" sz="4400" dirty="0">
                <a:effectLst/>
                <a:latin typeface="Times New Roman" panose="02020603050405020304" pitchFamily="18" charset="0"/>
                <a:ea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A95E81A-2F55-3FF5-177E-4874155FE7DF}"/>
                  </a:ext>
                </a:extLst>
              </p:cNvPr>
              <p:cNvSpPr txBox="1"/>
              <p:nvPr/>
            </p:nvSpPr>
            <p:spPr>
              <a:xfrm>
                <a:off x="575734" y="1299252"/>
                <a:ext cx="10949516" cy="5208157"/>
              </a:xfrm>
              <a:prstGeom prst="rect">
                <a:avLst/>
              </a:prstGeom>
              <a:noFill/>
            </p:spPr>
            <p:txBody>
              <a:bodyPr wrap="square">
                <a:spAutoFit/>
              </a:bodyPr>
              <a:lstStyle/>
              <a:p>
                <a:pPr marL="0" marR="0" algn="just">
                  <a:lnSpc>
                    <a:spcPct val="15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rPr>
                  <a:t>Results:</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rPr>
                  <a:t>Theoretically relation of temperature and speed of sound can be obtain from equation (7)</a:t>
                </a:r>
              </a:p>
              <a:p>
                <a:pPr marL="0" marR="0" algn="just">
                  <a:lnSpc>
                    <a:spcPct val="150000"/>
                  </a:lnSpc>
                  <a:spcBef>
                    <a:spcPts val="0"/>
                  </a:spcBef>
                  <a:spcAft>
                    <a:spcPts val="0"/>
                  </a:spcAft>
                </a:pPr>
                <a14:m>
                  <m:oMath xmlns:m="http://schemas.openxmlformats.org/officeDocument/2006/math">
                    <m:r>
                      <a:rPr lang="en-US" sz="2800" i="1">
                        <a:effectLst/>
                        <a:latin typeface="Cambria Math" panose="02040503050406030204" pitchFamily="18" charset="0"/>
                        <a:ea typeface="Times New Roman" panose="02020603050405020304" pitchFamily="18" charset="0"/>
                      </a:rPr>
                      <m:t>𝑐</m:t>
                    </m:r>
                    <m:r>
                      <a:rPr lang="en-US" sz="2800" i="1">
                        <a:effectLst/>
                        <a:latin typeface="Cambria Math" panose="02040503050406030204" pitchFamily="18" charset="0"/>
                        <a:ea typeface="Times New Roman" panose="02020603050405020304" pitchFamily="18" charset="0"/>
                      </a:rPr>
                      <m:t>=331.45</m:t>
                    </m:r>
                    <m:rad>
                      <m:radPr>
                        <m:degHide m:val="on"/>
                        <m:ctrlPr>
                          <a:rPr lang="en-US" sz="2800" i="1">
                            <a:effectLst/>
                            <a:latin typeface="Cambria Math" panose="02040503050406030204" pitchFamily="18" charset="0"/>
                            <a:ea typeface="Times New Roman" panose="02020603050405020304" pitchFamily="18" charset="0"/>
                          </a:rPr>
                        </m:ctrlPr>
                      </m:radPr>
                      <m:deg/>
                      <m:e>
                        <m:r>
                          <a:rPr lang="en-US" sz="2800" i="1">
                            <a:effectLst/>
                            <a:latin typeface="Cambria Math" panose="02040503050406030204" pitchFamily="18" charset="0"/>
                            <a:ea typeface="Times New Roman" panose="02020603050405020304" pitchFamily="18" charset="0"/>
                          </a:rPr>
                          <m:t>1+</m:t>
                        </m:r>
                        <m:f>
                          <m:fPr>
                            <m:ctrlPr>
                              <a:rPr lang="en-US" sz="2800" i="1">
                                <a:effectLst/>
                                <a:latin typeface="Cambria Math" panose="02040503050406030204" pitchFamily="18" charset="0"/>
                                <a:ea typeface="Times New Roman" panose="02020603050405020304" pitchFamily="18" charset="0"/>
                              </a:rPr>
                            </m:ctrlPr>
                          </m:fPr>
                          <m:num>
                            <m:r>
                              <a:rPr lang="en-US" sz="2800" i="1">
                                <a:effectLst/>
                                <a:latin typeface="Cambria Math" panose="02040503050406030204" pitchFamily="18" charset="0"/>
                                <a:ea typeface="Times New Roman" panose="02020603050405020304" pitchFamily="18" charset="0"/>
                              </a:rPr>
                              <m:t>𝑡</m:t>
                            </m:r>
                          </m:num>
                          <m:den>
                            <m:r>
                              <a:rPr lang="en-US" sz="2800" i="1">
                                <a:effectLst/>
                                <a:latin typeface="Cambria Math" panose="02040503050406030204" pitchFamily="18" charset="0"/>
                                <a:ea typeface="Times New Roman" panose="02020603050405020304" pitchFamily="18" charset="0"/>
                              </a:rPr>
                              <m:t>273</m:t>
                            </m:r>
                          </m:den>
                        </m:f>
                      </m:e>
                    </m:rad>
                  </m:oMath>
                </a14:m>
                <a:r>
                  <a:rPr lang="en-US" sz="2800" dirty="0">
                    <a:effectLst/>
                    <a:latin typeface="Times New Roman" panose="02020603050405020304" pitchFamily="18" charset="0"/>
                    <a:ea typeface="Times New Roman" panose="02020603050405020304" pitchFamily="18" charset="0"/>
                  </a:rPr>
                  <a:t>                                             (7)</a:t>
                </a:r>
              </a:p>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rPr>
                  <a:t>where </a:t>
                </a:r>
                <a:r>
                  <a:rPr lang="en-US" sz="2800" i="1" dirty="0">
                    <a:effectLst/>
                    <a:latin typeface="Times New Roman" panose="02020603050405020304" pitchFamily="18" charset="0"/>
                    <a:ea typeface="Times New Roman" panose="02020603050405020304" pitchFamily="18" charset="0"/>
                  </a:rPr>
                  <a:t>t </a:t>
                </a:r>
                <a:r>
                  <a:rPr lang="en-US" sz="2800" dirty="0">
                    <a:effectLst/>
                    <a:latin typeface="Times New Roman" panose="02020603050405020304" pitchFamily="18" charset="0"/>
                    <a:ea typeface="Times New Roman" panose="02020603050405020304" pitchFamily="18" charset="0"/>
                  </a:rPr>
                  <a:t>is the temperature in degrees Celsius.</a:t>
                </a:r>
              </a:p>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rPr>
                  <a:t>Graphs of Eq. (7) are shown in Fig.(1) , respectively. Table(1) tabulates results for Eq. (7). </a:t>
                </a:r>
              </a:p>
            </p:txBody>
          </p:sp>
        </mc:Choice>
        <mc:Fallback xmlns="">
          <p:sp>
            <p:nvSpPr>
              <p:cNvPr id="5" name="TextBox 4">
                <a:extLst>
                  <a:ext uri="{FF2B5EF4-FFF2-40B4-BE49-F238E27FC236}">
                    <a16:creationId xmlns:a16="http://schemas.microsoft.com/office/drawing/2014/main" id="{2A95E81A-2F55-3FF5-177E-4874155FE7DF}"/>
                  </a:ext>
                </a:extLst>
              </p:cNvPr>
              <p:cNvSpPr txBox="1">
                <a:spLocks noRot="1" noChangeAspect="1" noMove="1" noResize="1" noEditPoints="1" noAdjustHandles="1" noChangeArrowheads="1" noChangeShapeType="1" noTextEdit="1"/>
              </p:cNvSpPr>
              <p:nvPr/>
            </p:nvSpPr>
            <p:spPr>
              <a:xfrm>
                <a:off x="575734" y="1299252"/>
                <a:ext cx="10949516" cy="5208157"/>
              </a:xfrm>
              <a:prstGeom prst="rect">
                <a:avLst/>
              </a:prstGeom>
              <a:blipFill>
                <a:blip r:embed="rId2"/>
                <a:stretch>
                  <a:fillRect l="-1159" r="-1159" b="-2433"/>
                </a:stretch>
              </a:blipFill>
            </p:spPr>
            <p:txBody>
              <a:bodyPr/>
              <a:lstStyle/>
              <a:p>
                <a:r>
                  <a:rPr lang="en-US">
                    <a:noFill/>
                  </a:rPr>
                  <a:t> </a:t>
                </a:r>
              </a:p>
            </p:txBody>
          </p:sp>
        </mc:Fallback>
      </mc:AlternateContent>
    </p:spTree>
    <p:extLst>
      <p:ext uri="{BB962C8B-B14F-4D97-AF65-F5344CB8AC3E}">
        <p14:creationId xmlns:p14="http://schemas.microsoft.com/office/powerpoint/2010/main" val="3250163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70314BB-044C-D456-D33F-61B3E808A6E2}"/>
              </a:ext>
            </a:extLst>
          </p:cNvPr>
          <p:cNvGraphicFramePr>
            <a:graphicFrameLocks noGrp="1"/>
          </p:cNvGraphicFramePr>
          <p:nvPr>
            <p:ph idx="1"/>
            <p:extLst>
              <p:ext uri="{D42A27DB-BD31-4B8C-83A1-F6EECF244321}">
                <p14:modId xmlns:p14="http://schemas.microsoft.com/office/powerpoint/2010/main" val="2258102475"/>
              </p:ext>
            </p:extLst>
          </p:nvPr>
        </p:nvGraphicFramePr>
        <p:xfrm>
          <a:off x="4399722" y="1825623"/>
          <a:ext cx="2995528" cy="4508909"/>
        </p:xfrm>
        <a:graphic>
          <a:graphicData uri="http://schemas.openxmlformats.org/drawingml/2006/table">
            <a:tbl>
              <a:tblPr firstRow="1" firstCol="1" bandRow="1">
                <a:tableStyleId>{5C22544A-7EE6-4342-B048-85BDC9FD1C3A}</a:tableStyleId>
              </a:tblPr>
              <a:tblGrid>
                <a:gridCol w="1380789">
                  <a:extLst>
                    <a:ext uri="{9D8B030D-6E8A-4147-A177-3AD203B41FA5}">
                      <a16:colId xmlns:a16="http://schemas.microsoft.com/office/drawing/2014/main" val="3847737662"/>
                    </a:ext>
                  </a:extLst>
                </a:gridCol>
                <a:gridCol w="1614739">
                  <a:extLst>
                    <a:ext uri="{9D8B030D-6E8A-4147-A177-3AD203B41FA5}">
                      <a16:colId xmlns:a16="http://schemas.microsoft.com/office/drawing/2014/main" val="2400764761"/>
                    </a:ext>
                  </a:extLst>
                </a:gridCol>
              </a:tblGrid>
              <a:tr h="237311">
                <a:tc>
                  <a:txBody>
                    <a:bodyPr/>
                    <a:lstStyle/>
                    <a:p>
                      <a:pPr marL="0" marR="0" algn="just">
                        <a:lnSpc>
                          <a:spcPct val="150000"/>
                        </a:lnSpc>
                        <a:spcBef>
                          <a:spcPts val="0"/>
                        </a:spcBef>
                        <a:spcAft>
                          <a:spcPts val="0"/>
                        </a:spcAft>
                      </a:pPr>
                      <a:r>
                        <a:rPr lang="en-US" sz="1100">
                          <a:effectLst/>
                        </a:rPr>
                        <a:t>Temperature(C</a:t>
                      </a:r>
                      <a:r>
                        <a:rPr lang="en-US" sz="1100" baseline="30000">
                          <a:effectLst/>
                        </a:rPr>
                        <a:t>o</a:t>
                      </a:r>
                      <a:r>
                        <a:rPr lang="en-US" sz="1100">
                          <a:effectLst/>
                        </a:rPr>
                        <a:t>)</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tc>
                <a:tc>
                  <a:txBody>
                    <a:bodyPr/>
                    <a:lstStyle/>
                    <a:p>
                      <a:pPr marL="0" marR="0" algn="just">
                        <a:lnSpc>
                          <a:spcPct val="150000"/>
                        </a:lnSpc>
                        <a:spcBef>
                          <a:spcPts val="0"/>
                        </a:spcBef>
                        <a:spcAft>
                          <a:spcPts val="0"/>
                        </a:spcAft>
                      </a:pPr>
                      <a:r>
                        <a:rPr lang="en-US" sz="1100">
                          <a:effectLst/>
                        </a:rPr>
                        <a:t>Speed of sound(m/s)</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tc>
                <a:extLst>
                  <a:ext uri="{0D108BD9-81ED-4DB2-BD59-A6C34878D82A}">
                    <a16:rowId xmlns:a16="http://schemas.microsoft.com/office/drawing/2014/main" val="619117134"/>
                  </a:ext>
                </a:extLst>
              </a:tr>
              <a:tr h="237311">
                <a:tc>
                  <a:txBody>
                    <a:bodyPr/>
                    <a:lstStyle/>
                    <a:p>
                      <a:pPr marL="0" marR="0" algn="r">
                        <a:lnSpc>
                          <a:spcPct val="150000"/>
                        </a:lnSpc>
                        <a:spcBef>
                          <a:spcPts val="0"/>
                        </a:spcBef>
                        <a:spcAft>
                          <a:spcPts val="0"/>
                        </a:spcAft>
                      </a:pPr>
                      <a:r>
                        <a:rPr lang="en-US" sz="1100">
                          <a:effectLst/>
                        </a:rPr>
                        <a:t>10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337.4659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3838138361"/>
                  </a:ext>
                </a:extLst>
              </a:tr>
              <a:tr h="237311">
                <a:tc>
                  <a:txBody>
                    <a:bodyPr/>
                    <a:lstStyle/>
                    <a:p>
                      <a:pPr marL="0" marR="0" algn="r">
                        <a:lnSpc>
                          <a:spcPct val="150000"/>
                        </a:lnSpc>
                        <a:spcBef>
                          <a:spcPts val="0"/>
                        </a:spcBef>
                        <a:spcAft>
                          <a:spcPts val="0"/>
                        </a:spcAft>
                      </a:pPr>
                      <a:r>
                        <a:rPr lang="en-US" sz="1100">
                          <a:effectLst/>
                        </a:rPr>
                        <a:t>11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338.0616</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3907289652"/>
                  </a:ext>
                </a:extLst>
              </a:tr>
              <a:tr h="237311">
                <a:tc>
                  <a:txBody>
                    <a:bodyPr/>
                    <a:lstStyle/>
                    <a:p>
                      <a:pPr marL="0" marR="0" algn="r">
                        <a:lnSpc>
                          <a:spcPct val="150000"/>
                        </a:lnSpc>
                        <a:spcBef>
                          <a:spcPts val="0"/>
                        </a:spcBef>
                        <a:spcAft>
                          <a:spcPts val="0"/>
                        </a:spcAft>
                      </a:pPr>
                      <a:r>
                        <a:rPr lang="en-US" sz="1100">
                          <a:effectLst/>
                        </a:rPr>
                        <a:t>12</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338.6563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3582932332"/>
                  </a:ext>
                </a:extLst>
              </a:tr>
              <a:tr h="237311">
                <a:tc>
                  <a:txBody>
                    <a:bodyPr/>
                    <a:lstStyle/>
                    <a:p>
                      <a:pPr marL="0" marR="0" algn="r">
                        <a:lnSpc>
                          <a:spcPct val="150000"/>
                        </a:lnSpc>
                        <a:spcBef>
                          <a:spcPts val="0"/>
                        </a:spcBef>
                        <a:spcAft>
                          <a:spcPts val="0"/>
                        </a:spcAft>
                      </a:pPr>
                      <a:r>
                        <a:rPr lang="en-US" sz="1100">
                          <a:effectLst/>
                        </a:rPr>
                        <a:t>13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339.2499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4120827163"/>
                  </a:ext>
                </a:extLst>
              </a:tr>
              <a:tr h="237311">
                <a:tc>
                  <a:txBody>
                    <a:bodyPr/>
                    <a:lstStyle/>
                    <a:p>
                      <a:pPr marL="0" marR="0" algn="r">
                        <a:lnSpc>
                          <a:spcPct val="150000"/>
                        </a:lnSpc>
                        <a:spcBef>
                          <a:spcPts val="0"/>
                        </a:spcBef>
                        <a:spcAft>
                          <a:spcPts val="0"/>
                        </a:spcAft>
                      </a:pPr>
                      <a:r>
                        <a:rPr lang="en-US" sz="1100">
                          <a:effectLst/>
                        </a:rPr>
                        <a:t>14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339.8425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2409214739"/>
                  </a:ext>
                </a:extLst>
              </a:tr>
              <a:tr h="237311">
                <a:tc>
                  <a:txBody>
                    <a:bodyPr/>
                    <a:lstStyle/>
                    <a:p>
                      <a:pPr marL="0" marR="0" algn="r">
                        <a:lnSpc>
                          <a:spcPct val="150000"/>
                        </a:lnSpc>
                        <a:spcBef>
                          <a:spcPts val="0"/>
                        </a:spcBef>
                        <a:spcAft>
                          <a:spcPts val="0"/>
                        </a:spcAft>
                      </a:pPr>
                      <a:r>
                        <a:rPr lang="en-US" sz="1100">
                          <a:effectLst/>
                        </a:rPr>
                        <a:t>15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340.434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570149256"/>
                  </a:ext>
                </a:extLst>
              </a:tr>
              <a:tr h="237311">
                <a:tc>
                  <a:txBody>
                    <a:bodyPr/>
                    <a:lstStyle/>
                    <a:p>
                      <a:pPr marL="0" marR="0" algn="r">
                        <a:lnSpc>
                          <a:spcPct val="150000"/>
                        </a:lnSpc>
                        <a:spcBef>
                          <a:spcPts val="0"/>
                        </a:spcBef>
                        <a:spcAft>
                          <a:spcPts val="0"/>
                        </a:spcAft>
                      </a:pPr>
                      <a:r>
                        <a:rPr lang="en-US" sz="1100">
                          <a:effectLst/>
                        </a:rPr>
                        <a:t>16</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341.0245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2501339643"/>
                  </a:ext>
                </a:extLst>
              </a:tr>
              <a:tr h="237311">
                <a:tc>
                  <a:txBody>
                    <a:bodyPr/>
                    <a:lstStyle/>
                    <a:p>
                      <a:pPr marL="0" marR="0" algn="r">
                        <a:lnSpc>
                          <a:spcPct val="150000"/>
                        </a:lnSpc>
                        <a:spcBef>
                          <a:spcPts val="0"/>
                        </a:spcBef>
                        <a:spcAft>
                          <a:spcPts val="0"/>
                        </a:spcAft>
                      </a:pPr>
                      <a:r>
                        <a:rPr lang="en-US" sz="1100">
                          <a:effectLst/>
                        </a:rPr>
                        <a:t>17</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341.614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2871476651"/>
                  </a:ext>
                </a:extLst>
              </a:tr>
              <a:tr h="237311">
                <a:tc>
                  <a:txBody>
                    <a:bodyPr/>
                    <a:lstStyle/>
                    <a:p>
                      <a:pPr marL="0" marR="0" algn="r">
                        <a:lnSpc>
                          <a:spcPct val="150000"/>
                        </a:lnSpc>
                        <a:spcBef>
                          <a:spcPts val="0"/>
                        </a:spcBef>
                        <a:spcAft>
                          <a:spcPts val="0"/>
                        </a:spcAft>
                      </a:pPr>
                      <a:r>
                        <a:rPr lang="en-US" sz="1100">
                          <a:effectLst/>
                        </a:rPr>
                        <a:t>18</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342.2025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2745516582"/>
                  </a:ext>
                </a:extLst>
              </a:tr>
              <a:tr h="237311">
                <a:tc>
                  <a:txBody>
                    <a:bodyPr/>
                    <a:lstStyle/>
                    <a:p>
                      <a:pPr marL="0" marR="0" algn="r">
                        <a:lnSpc>
                          <a:spcPct val="150000"/>
                        </a:lnSpc>
                        <a:spcBef>
                          <a:spcPts val="0"/>
                        </a:spcBef>
                        <a:spcAft>
                          <a:spcPts val="0"/>
                        </a:spcAft>
                      </a:pPr>
                      <a:r>
                        <a:rPr lang="en-US" sz="1100">
                          <a:effectLst/>
                        </a:rPr>
                        <a:t>19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342.79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3519243426"/>
                  </a:ext>
                </a:extLst>
              </a:tr>
              <a:tr h="237311">
                <a:tc>
                  <a:txBody>
                    <a:bodyPr/>
                    <a:lstStyle/>
                    <a:p>
                      <a:pPr marL="0" marR="0" algn="r">
                        <a:lnSpc>
                          <a:spcPct val="150000"/>
                        </a:lnSpc>
                        <a:spcBef>
                          <a:spcPts val="0"/>
                        </a:spcBef>
                        <a:spcAft>
                          <a:spcPts val="0"/>
                        </a:spcAft>
                      </a:pPr>
                      <a:r>
                        <a:rPr lang="en-US" sz="1100">
                          <a:effectLst/>
                        </a:rPr>
                        <a:t>20</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343.3765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2657513829"/>
                  </a:ext>
                </a:extLst>
              </a:tr>
              <a:tr h="237311">
                <a:tc>
                  <a:txBody>
                    <a:bodyPr/>
                    <a:lstStyle/>
                    <a:p>
                      <a:pPr marL="0" marR="0" algn="r">
                        <a:lnSpc>
                          <a:spcPct val="150000"/>
                        </a:lnSpc>
                        <a:spcBef>
                          <a:spcPts val="0"/>
                        </a:spcBef>
                        <a:spcAft>
                          <a:spcPts val="0"/>
                        </a:spcAft>
                      </a:pPr>
                      <a:r>
                        <a:rPr lang="en-US" sz="1100">
                          <a:effectLst/>
                        </a:rPr>
                        <a:t>21</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343.9619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1605185930"/>
                  </a:ext>
                </a:extLst>
              </a:tr>
              <a:tr h="237311">
                <a:tc>
                  <a:txBody>
                    <a:bodyPr/>
                    <a:lstStyle/>
                    <a:p>
                      <a:pPr marL="0" marR="0" algn="r">
                        <a:lnSpc>
                          <a:spcPct val="150000"/>
                        </a:lnSpc>
                        <a:spcBef>
                          <a:spcPts val="0"/>
                        </a:spcBef>
                        <a:spcAft>
                          <a:spcPts val="0"/>
                        </a:spcAft>
                      </a:pPr>
                      <a:r>
                        <a:rPr lang="en-US" sz="1100">
                          <a:effectLst/>
                        </a:rPr>
                        <a:t>22</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344.5464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1839615450"/>
                  </a:ext>
                </a:extLst>
              </a:tr>
              <a:tr h="237311">
                <a:tc>
                  <a:txBody>
                    <a:bodyPr/>
                    <a:lstStyle/>
                    <a:p>
                      <a:pPr marL="0" marR="0" algn="r">
                        <a:lnSpc>
                          <a:spcPct val="150000"/>
                        </a:lnSpc>
                        <a:spcBef>
                          <a:spcPts val="0"/>
                        </a:spcBef>
                        <a:spcAft>
                          <a:spcPts val="0"/>
                        </a:spcAft>
                      </a:pPr>
                      <a:r>
                        <a:rPr lang="en-US" sz="1100">
                          <a:effectLst/>
                        </a:rPr>
                        <a:t>23</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345.1299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2554169546"/>
                  </a:ext>
                </a:extLst>
              </a:tr>
              <a:tr h="237311">
                <a:tc>
                  <a:txBody>
                    <a:bodyPr/>
                    <a:lstStyle/>
                    <a:p>
                      <a:pPr marL="0" marR="0" algn="r">
                        <a:lnSpc>
                          <a:spcPct val="150000"/>
                        </a:lnSpc>
                        <a:spcBef>
                          <a:spcPts val="0"/>
                        </a:spcBef>
                        <a:spcAft>
                          <a:spcPts val="0"/>
                        </a:spcAft>
                      </a:pPr>
                      <a:r>
                        <a:rPr lang="en-US" sz="1100">
                          <a:effectLst/>
                        </a:rPr>
                        <a:t>24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345.7124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3285911351"/>
                  </a:ext>
                </a:extLst>
              </a:tr>
              <a:tr h="237311">
                <a:tc>
                  <a:txBody>
                    <a:bodyPr/>
                    <a:lstStyle/>
                    <a:p>
                      <a:pPr marL="0" marR="0" algn="r">
                        <a:lnSpc>
                          <a:spcPct val="150000"/>
                        </a:lnSpc>
                        <a:spcBef>
                          <a:spcPts val="0"/>
                        </a:spcBef>
                        <a:spcAft>
                          <a:spcPts val="0"/>
                        </a:spcAft>
                      </a:pPr>
                      <a:r>
                        <a:rPr lang="en-US" sz="1100">
                          <a:effectLst/>
                        </a:rPr>
                        <a:t>25</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346.2939</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901427040"/>
                  </a:ext>
                </a:extLst>
              </a:tr>
              <a:tr h="237311">
                <a:tc>
                  <a:txBody>
                    <a:bodyPr/>
                    <a:lstStyle/>
                    <a:p>
                      <a:pPr marL="0" marR="0" algn="r">
                        <a:lnSpc>
                          <a:spcPct val="150000"/>
                        </a:lnSpc>
                        <a:spcBef>
                          <a:spcPts val="0"/>
                        </a:spcBef>
                        <a:spcAft>
                          <a:spcPts val="0"/>
                        </a:spcAft>
                      </a:pPr>
                      <a:r>
                        <a:rPr lang="en-US" sz="1100">
                          <a:effectLst/>
                        </a:rPr>
                        <a:t>26</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a:effectLst/>
                        </a:rPr>
                        <a:t>346.8744</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1318813617"/>
                  </a:ext>
                </a:extLst>
              </a:tr>
              <a:tr h="237311">
                <a:tc>
                  <a:txBody>
                    <a:bodyPr/>
                    <a:lstStyle/>
                    <a:p>
                      <a:pPr marL="0" marR="0" algn="r">
                        <a:lnSpc>
                          <a:spcPct val="150000"/>
                        </a:lnSpc>
                        <a:spcBef>
                          <a:spcPts val="0"/>
                        </a:spcBef>
                        <a:spcAft>
                          <a:spcPts val="0"/>
                        </a:spcAft>
                      </a:pPr>
                      <a:r>
                        <a:rPr lang="en-US" sz="1100">
                          <a:effectLst/>
                        </a:rPr>
                        <a:t>27</a:t>
                      </a:r>
                      <a:endParaRPr lang="en-US" sz="110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tc>
                  <a:txBody>
                    <a:bodyPr/>
                    <a:lstStyle/>
                    <a:p>
                      <a:pPr marL="0" marR="0" algn="r">
                        <a:lnSpc>
                          <a:spcPct val="150000"/>
                        </a:lnSpc>
                        <a:spcBef>
                          <a:spcPts val="0"/>
                        </a:spcBef>
                        <a:spcAft>
                          <a:spcPts val="0"/>
                        </a:spcAft>
                      </a:pPr>
                      <a:r>
                        <a:rPr lang="en-US" sz="1100" dirty="0">
                          <a:effectLst/>
                        </a:rPr>
                        <a:t>347.454</a:t>
                      </a:r>
                      <a:endParaRPr lang="en-US"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5038" marR="65038" marT="0" marB="0" anchor="b"/>
                </a:tc>
                <a:extLst>
                  <a:ext uri="{0D108BD9-81ED-4DB2-BD59-A6C34878D82A}">
                    <a16:rowId xmlns:a16="http://schemas.microsoft.com/office/drawing/2014/main" val="1685484801"/>
                  </a:ext>
                </a:extLst>
              </a:tr>
            </a:tbl>
          </a:graphicData>
        </a:graphic>
      </p:graphicFrame>
      <p:sp>
        <p:nvSpPr>
          <p:cNvPr id="5" name="Rectangle 1">
            <a:extLst>
              <a:ext uri="{FF2B5EF4-FFF2-40B4-BE49-F238E27FC236}">
                <a16:creationId xmlns:a16="http://schemas.microsoft.com/office/drawing/2014/main" id="{6D01FFE9-8C5F-D2DE-008D-E5F225D876BA}"/>
              </a:ext>
            </a:extLst>
          </p:cNvPr>
          <p:cNvSpPr>
            <a:spLocks noChangeArrowheads="1"/>
          </p:cNvSpPr>
          <p:nvPr/>
        </p:nvSpPr>
        <p:spPr bwMode="auto">
          <a:xfrm>
            <a:off x="508000" y="785967"/>
            <a:ext cx="985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Table(1): Theoretically calculated the relation between the temperature and the speed of sound</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63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C07486A-0831-4E01-F765-71DF63C48052}"/>
              </a:ext>
            </a:extLst>
          </p:cNvPr>
          <p:cNvGraphicFramePr>
            <a:graphicFrameLocks noGrp="1"/>
          </p:cNvGraphicFramePr>
          <p:nvPr>
            <p:ph idx="1"/>
            <p:extLst>
              <p:ext uri="{D42A27DB-BD31-4B8C-83A1-F6EECF244321}">
                <p14:modId xmlns:p14="http://schemas.microsoft.com/office/powerpoint/2010/main" val="3108730928"/>
              </p:ext>
            </p:extLst>
          </p:nvPr>
        </p:nvGraphicFramePr>
        <p:xfrm>
          <a:off x="838200" y="674159"/>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41BEC1A-253B-14C9-4BBD-463ECE9DED37}"/>
              </a:ext>
            </a:extLst>
          </p:cNvPr>
          <p:cNvSpPr txBox="1"/>
          <p:nvPr/>
        </p:nvSpPr>
        <p:spPr>
          <a:xfrm>
            <a:off x="2099733" y="5310332"/>
            <a:ext cx="7992533" cy="873509"/>
          </a:xfrm>
          <a:prstGeom prst="rect">
            <a:avLst/>
          </a:prstGeom>
          <a:noFill/>
        </p:spPr>
        <p:txBody>
          <a:bodyPr wrap="square">
            <a:spAutoFit/>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Figure(2): Theoretically calculated</a:t>
            </a:r>
            <a:r>
              <a:rPr lang="en-US" sz="1800" kern="12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speed of sound versus temperature</a:t>
            </a:r>
          </a:p>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375673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B12E-BA3C-9D4E-EBBB-9FF3C4C568E1}"/>
              </a:ext>
            </a:extLst>
          </p:cNvPr>
          <p:cNvSpPr>
            <a:spLocks noGrp="1"/>
          </p:cNvSpPr>
          <p:nvPr>
            <p:ph type="title"/>
          </p:nvPr>
        </p:nvSpPr>
        <p:spPr/>
        <p:txBody>
          <a:bodyPr>
            <a:noAutofit/>
          </a:bodyPr>
          <a:lstStyle/>
          <a:p>
            <a:r>
              <a:rPr lang="en-US" sz="2400" dirty="0">
                <a:effectLst/>
                <a:latin typeface="Times New Roman" panose="02020603050405020304" pitchFamily="18" charset="0"/>
                <a:ea typeface="Times New Roman" panose="02020603050405020304" pitchFamily="18" charset="0"/>
              </a:rPr>
              <a:t>Table (2): The calculated speed of sound from experimentally measured the distance between two smart phones and  then determining the temperature of the air in C</a:t>
            </a:r>
            <a:r>
              <a:rPr lang="en-US" sz="2400" baseline="30000" dirty="0">
                <a:effectLst/>
                <a:latin typeface="Times New Roman" panose="02020603050405020304" pitchFamily="18" charset="0"/>
                <a:ea typeface="Times New Roman" panose="02020603050405020304" pitchFamily="18" charset="0"/>
              </a:rPr>
              <a:t>o </a:t>
            </a:r>
            <a:r>
              <a:rPr lang="en-US" sz="2400" dirty="0">
                <a:effectLst/>
                <a:latin typeface="Times New Roman" panose="02020603050405020304" pitchFamily="18" charset="0"/>
                <a:ea typeface="Times New Roman" panose="02020603050405020304" pitchFamily="18" charset="0"/>
              </a:rPr>
              <a:t> with the value of temperature measured by thermometer</a:t>
            </a:r>
            <a:r>
              <a:rPr lang="en-US" sz="2400" baseline="30000" dirty="0">
                <a:effectLst/>
                <a:latin typeface="Times New Roman" panose="02020603050405020304" pitchFamily="18" charset="0"/>
                <a:ea typeface="Times New Roman" panose="02020603050405020304" pitchFamily="18" charset="0"/>
              </a:rPr>
              <a:t> </a:t>
            </a:r>
            <a:br>
              <a:rPr lang="en-US" sz="2400" dirty="0"/>
            </a:br>
            <a:endParaRPr lang="en-US" sz="2400" dirty="0"/>
          </a:p>
        </p:txBody>
      </p:sp>
      <p:graphicFrame>
        <p:nvGraphicFramePr>
          <p:cNvPr id="4" name="Content Placeholder 3">
            <a:extLst>
              <a:ext uri="{FF2B5EF4-FFF2-40B4-BE49-F238E27FC236}">
                <a16:creationId xmlns:a16="http://schemas.microsoft.com/office/drawing/2014/main" id="{37E7A65F-8E5A-41F1-ABB8-84F97999D84C}"/>
              </a:ext>
            </a:extLst>
          </p:cNvPr>
          <p:cNvGraphicFramePr>
            <a:graphicFrameLocks noGrp="1"/>
          </p:cNvGraphicFramePr>
          <p:nvPr>
            <p:ph idx="1"/>
            <p:extLst>
              <p:ext uri="{D42A27DB-BD31-4B8C-83A1-F6EECF244321}">
                <p14:modId xmlns:p14="http://schemas.microsoft.com/office/powerpoint/2010/main" val="2706304412"/>
              </p:ext>
            </p:extLst>
          </p:nvPr>
        </p:nvGraphicFramePr>
        <p:xfrm>
          <a:off x="3335868" y="1418719"/>
          <a:ext cx="5130800" cy="5249332"/>
        </p:xfrm>
        <a:graphic>
          <a:graphicData uri="http://schemas.openxmlformats.org/drawingml/2006/table">
            <a:tbl>
              <a:tblPr firstRow="1" firstCol="1" bandRow="1">
                <a:tableStyleId>{5C22544A-7EE6-4342-B048-85BDC9FD1C3A}</a:tableStyleId>
              </a:tblPr>
              <a:tblGrid>
                <a:gridCol w="1115391">
                  <a:extLst>
                    <a:ext uri="{9D8B030D-6E8A-4147-A177-3AD203B41FA5}">
                      <a16:colId xmlns:a16="http://schemas.microsoft.com/office/drawing/2014/main" val="2386618680"/>
                    </a:ext>
                  </a:extLst>
                </a:gridCol>
                <a:gridCol w="1400723">
                  <a:extLst>
                    <a:ext uri="{9D8B030D-6E8A-4147-A177-3AD203B41FA5}">
                      <a16:colId xmlns:a16="http://schemas.microsoft.com/office/drawing/2014/main" val="80868362"/>
                    </a:ext>
                  </a:extLst>
                </a:gridCol>
                <a:gridCol w="1307343">
                  <a:extLst>
                    <a:ext uri="{9D8B030D-6E8A-4147-A177-3AD203B41FA5}">
                      <a16:colId xmlns:a16="http://schemas.microsoft.com/office/drawing/2014/main" val="2295702425"/>
                    </a:ext>
                  </a:extLst>
                </a:gridCol>
                <a:gridCol w="1307343">
                  <a:extLst>
                    <a:ext uri="{9D8B030D-6E8A-4147-A177-3AD203B41FA5}">
                      <a16:colId xmlns:a16="http://schemas.microsoft.com/office/drawing/2014/main" val="204519349"/>
                    </a:ext>
                  </a:extLst>
                </a:gridCol>
              </a:tblGrid>
              <a:tr h="690288">
                <a:tc>
                  <a:txBody>
                    <a:bodyPr/>
                    <a:lstStyle/>
                    <a:p>
                      <a:pPr marL="0" marR="0" algn="just">
                        <a:lnSpc>
                          <a:spcPct val="150000"/>
                        </a:lnSpc>
                        <a:spcBef>
                          <a:spcPts val="0"/>
                        </a:spcBef>
                        <a:spcAft>
                          <a:spcPts val="0"/>
                        </a:spcAft>
                      </a:pPr>
                      <a:r>
                        <a:rPr lang="en-US" sz="1200">
                          <a:solidFill>
                            <a:schemeClr val="accent3">
                              <a:lumMod val="50000"/>
                            </a:schemeClr>
                          </a:solidFill>
                          <a:effectLst/>
                        </a:rPr>
                        <a:t>t/sec</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V m/sec</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T/</a:t>
                      </a:r>
                      <a:r>
                        <a:rPr lang="en-US" sz="1200" baseline="30000">
                          <a:solidFill>
                            <a:schemeClr val="accent3">
                              <a:lumMod val="50000"/>
                            </a:schemeClr>
                          </a:solidFill>
                          <a:effectLst/>
                        </a:rPr>
                        <a:t>o</a:t>
                      </a:r>
                      <a:r>
                        <a:rPr lang="en-US" sz="1200">
                          <a:solidFill>
                            <a:schemeClr val="accent3">
                              <a:lumMod val="50000"/>
                            </a:schemeClr>
                          </a:solidFill>
                          <a:effectLst/>
                        </a:rPr>
                        <a:t>C(calculated)</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T/</a:t>
                      </a:r>
                      <a:r>
                        <a:rPr lang="en-US" sz="1200" baseline="30000">
                          <a:solidFill>
                            <a:schemeClr val="accent3">
                              <a:lumMod val="50000"/>
                            </a:schemeClr>
                          </a:solidFill>
                          <a:effectLst/>
                        </a:rPr>
                        <a:t>o</a:t>
                      </a:r>
                      <a:r>
                        <a:rPr lang="en-US" sz="1200">
                          <a:solidFill>
                            <a:schemeClr val="accent3">
                              <a:lumMod val="50000"/>
                            </a:schemeClr>
                          </a:solidFill>
                          <a:effectLst/>
                        </a:rPr>
                        <a:t>C(measured)</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86977182"/>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0.01483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337.46</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10</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11</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20514640"/>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0.01473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339.24</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47054710"/>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0.01470</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340.43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15</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14</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991573105"/>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0.01467</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341.02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16</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15</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3353536"/>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0.01461</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342.20</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18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45170364"/>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0.01457</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343.37</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20</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21</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22045875"/>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0.01451</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344.54</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05900253"/>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0.01448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345.12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24</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34026988"/>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0.01444</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346.29</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25</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25</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423380405"/>
                  </a:ext>
                </a:extLst>
              </a:tr>
              <a:tr h="325646">
                <a:tc>
                  <a:txBody>
                    <a:bodyPr/>
                    <a:lstStyle/>
                    <a:p>
                      <a:pPr marL="0" marR="0" algn="just">
                        <a:lnSpc>
                          <a:spcPct val="150000"/>
                        </a:lnSpc>
                        <a:spcBef>
                          <a:spcPts val="0"/>
                        </a:spcBef>
                        <a:spcAft>
                          <a:spcPts val="0"/>
                        </a:spcAft>
                      </a:pPr>
                      <a:r>
                        <a:rPr lang="en-US" sz="1200" dirty="0">
                          <a:solidFill>
                            <a:schemeClr val="accent3">
                              <a:lumMod val="50000"/>
                            </a:schemeClr>
                          </a:solidFill>
                          <a:effectLst/>
                        </a:rPr>
                        <a:t>0.01439</a:t>
                      </a:r>
                      <a:endParaRPr lang="en-US" sz="1200" dirty="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347.45</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27</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26</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43610390"/>
                  </a:ext>
                </a:extLst>
              </a:tr>
              <a:tr h="325646">
                <a:tc>
                  <a:txBody>
                    <a:bodyPr/>
                    <a:lstStyle/>
                    <a:p>
                      <a:pPr marL="0" marR="0" algn="just">
                        <a:lnSpc>
                          <a:spcPct val="150000"/>
                        </a:lnSpc>
                        <a:spcBef>
                          <a:spcPts val="0"/>
                        </a:spcBef>
                        <a:spcAft>
                          <a:spcPts val="0"/>
                        </a:spcAft>
                      </a:pPr>
                      <a:r>
                        <a:rPr lang="en-US" sz="1200" dirty="0">
                          <a:solidFill>
                            <a:schemeClr val="accent3">
                              <a:lumMod val="50000"/>
                            </a:schemeClr>
                          </a:solidFill>
                          <a:effectLst/>
                        </a:rPr>
                        <a:t>0.01435</a:t>
                      </a:r>
                      <a:endParaRPr lang="en-US" sz="1200" dirty="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348.03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48274406"/>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0.01431</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349.18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30</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29</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27053714"/>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0.01427</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350.33</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373695274"/>
                  </a:ext>
                </a:extLst>
              </a:tr>
              <a:tr h="325646">
                <a:tc>
                  <a:txBody>
                    <a:bodyPr/>
                    <a:lstStyle/>
                    <a:p>
                      <a:pPr marL="0" marR="0" algn="just">
                        <a:lnSpc>
                          <a:spcPct val="150000"/>
                        </a:lnSpc>
                        <a:spcBef>
                          <a:spcPts val="0"/>
                        </a:spcBef>
                        <a:spcAft>
                          <a:spcPts val="0"/>
                        </a:spcAft>
                      </a:pPr>
                      <a:r>
                        <a:rPr lang="en-US" sz="1200">
                          <a:solidFill>
                            <a:schemeClr val="accent3">
                              <a:lumMod val="50000"/>
                            </a:schemeClr>
                          </a:solidFill>
                          <a:effectLst/>
                        </a:rPr>
                        <a:t>0.01422</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351.48</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a:solidFill>
                            <a:schemeClr val="accent3">
                              <a:lumMod val="50000"/>
                            </a:schemeClr>
                          </a:solidFill>
                          <a:effectLst/>
                        </a:rPr>
                        <a:t>34</a:t>
                      </a:r>
                      <a:endParaRPr lang="en-US" sz="120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just">
                        <a:lnSpc>
                          <a:spcPct val="150000"/>
                        </a:lnSpc>
                        <a:spcBef>
                          <a:spcPts val="0"/>
                        </a:spcBef>
                        <a:spcAft>
                          <a:spcPts val="0"/>
                        </a:spcAft>
                      </a:pPr>
                      <a:r>
                        <a:rPr lang="en-US" sz="1200" dirty="0">
                          <a:solidFill>
                            <a:schemeClr val="accent3">
                              <a:lumMod val="50000"/>
                            </a:schemeClr>
                          </a:solidFill>
                          <a:effectLst/>
                        </a:rPr>
                        <a:t>33</a:t>
                      </a:r>
                      <a:endParaRPr lang="en-US" sz="1200" dirty="0">
                        <a:solidFill>
                          <a:schemeClr val="accent3">
                            <a:lumMod val="50000"/>
                          </a:schemeClr>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77898036"/>
                  </a:ext>
                </a:extLst>
              </a:tr>
            </a:tbl>
          </a:graphicData>
        </a:graphic>
      </p:graphicFrame>
      <p:sp>
        <p:nvSpPr>
          <p:cNvPr id="3" name="TextBox 2">
            <a:extLst>
              <a:ext uri="{FF2B5EF4-FFF2-40B4-BE49-F238E27FC236}">
                <a16:creationId xmlns:a16="http://schemas.microsoft.com/office/drawing/2014/main" id="{50497C0A-2D16-7FC1-C310-CB71DA58BDB3}"/>
              </a:ext>
            </a:extLst>
          </p:cNvPr>
          <p:cNvSpPr txBox="1"/>
          <p:nvPr/>
        </p:nvSpPr>
        <p:spPr>
          <a:xfrm>
            <a:off x="12218504" y="3657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19176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02EF1BC-DBB9-63D3-B5D0-053B81B22357}"/>
              </a:ext>
            </a:extLst>
          </p:cNvPr>
          <p:cNvGraphicFramePr>
            <a:graphicFrameLocks noGrp="1"/>
          </p:cNvGraphicFramePr>
          <p:nvPr>
            <p:ph idx="1"/>
            <p:extLst>
              <p:ext uri="{D42A27DB-BD31-4B8C-83A1-F6EECF244321}">
                <p14:modId xmlns:p14="http://schemas.microsoft.com/office/powerpoint/2010/main" val="872607882"/>
              </p:ext>
            </p:extLst>
          </p:nvPr>
        </p:nvGraphicFramePr>
        <p:xfrm>
          <a:off x="1109133" y="623359"/>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DA159F9C-7419-1530-EF59-2C6EE42D5AC0}"/>
              </a:ext>
            </a:extLst>
          </p:cNvPr>
          <p:cNvSpPr txBox="1"/>
          <p:nvPr/>
        </p:nvSpPr>
        <p:spPr>
          <a:xfrm>
            <a:off x="1371600" y="5108913"/>
            <a:ext cx="7518400" cy="458011"/>
          </a:xfrm>
          <a:prstGeom prst="rect">
            <a:avLst/>
          </a:prstGeom>
          <a:noFill/>
        </p:spPr>
        <p:txBody>
          <a:bodyPr wrap="square">
            <a:spAutoFit/>
          </a:bodyPr>
          <a:lstStyle/>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Figure (3): relation between the speed of sound in air and the temperature</a:t>
            </a:r>
          </a:p>
        </p:txBody>
      </p:sp>
    </p:spTree>
    <p:extLst>
      <p:ext uri="{BB962C8B-B14F-4D97-AF65-F5344CB8AC3E}">
        <p14:creationId xmlns:p14="http://schemas.microsoft.com/office/powerpoint/2010/main" val="155557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EEE5B-859D-6952-FC30-082161611F3C}"/>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Abstract:</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C0238EE-4E68-7434-6298-B6671BAD26CE}"/>
              </a:ext>
            </a:extLst>
          </p:cNvPr>
          <p:cNvSpPr>
            <a:spLocks noGrp="1"/>
          </p:cNvSpPr>
          <p:nvPr>
            <p:ph idx="1"/>
          </p:nvPr>
        </p:nvSpPr>
        <p:spPr>
          <a:xfrm>
            <a:off x="838200" y="1111624"/>
            <a:ext cx="10515600" cy="4652962"/>
          </a:xfrm>
        </p:spPr>
        <p:txBody>
          <a:bodyPr>
            <a:noAutofit/>
          </a:bodyPr>
          <a:lstStyle/>
          <a:p>
            <a:pPr marL="0" marR="0" algn="just">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Environmental effects change the velocity and the absorption of sound in air. Even small percentage changes may cause serious listening problems in enclosed acoustic spaces. A </a:t>
            </a:r>
            <a:r>
              <a:rPr lang="en-US" sz="2400" dirty="0">
                <a:effectLst/>
                <a:latin typeface="Times New Roman" panose="02020603050405020304" pitchFamily="18" charset="0"/>
                <a:ea typeface="Times New Roman" panose="02020603050405020304" pitchFamily="18" charset="0"/>
              </a:rPr>
              <a:t>detailed</a:t>
            </a:r>
            <a:r>
              <a:rPr lang="en-US" sz="2000" dirty="0">
                <a:effectLst/>
                <a:latin typeface="Times New Roman" panose="02020603050405020304" pitchFamily="18" charset="0"/>
                <a:ea typeface="Times New Roman" panose="02020603050405020304" pitchFamily="18" charset="0"/>
              </a:rPr>
              <a:t> analysis of the environmental effects of temperature on the speed of sound is presented. An overview of the available literature reveals serious shortcomings for practical applications. New graphs, tables, and equations present the findings in a more useful manner for sound reinforcement. The results show that tight control of temperature must accompany the popular trend of splitting microseconds when time correcting sound systems. Results exploits the high sensitivity of the speed of sound in air to the air temperature. The comparison with the traditional temperature sensors highlighted the limit of the latter in case of fast temperature variations</a:t>
            </a:r>
          </a:p>
          <a:p>
            <a:pPr marL="0" marR="0" algn="just">
              <a:lnSpc>
                <a:spcPct val="150000"/>
              </a:lnSpc>
              <a:spcBef>
                <a:spcPts val="0"/>
              </a:spcBef>
              <a:spcAft>
                <a:spcPts val="0"/>
              </a:spcAft>
            </a:pPr>
            <a:r>
              <a:rPr lang="en-US" sz="2000" dirty="0">
                <a:effectLst/>
                <a:latin typeface="Times New Roman" panose="02020603050405020304" pitchFamily="18" charset="0"/>
                <a:ea typeface="Times New Roman" panose="02020603050405020304" pitchFamily="18" charset="0"/>
              </a:rPr>
              <a:t>Keywords: Temperature, Speed of sound</a:t>
            </a:r>
          </a:p>
        </p:txBody>
      </p:sp>
    </p:spTree>
    <p:extLst>
      <p:ext uri="{BB962C8B-B14F-4D97-AF65-F5344CB8AC3E}">
        <p14:creationId xmlns:p14="http://schemas.microsoft.com/office/powerpoint/2010/main" val="4097258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DEF75-CA6D-776B-5351-56082E7CD46F}"/>
              </a:ext>
            </a:extLst>
          </p:cNvPr>
          <p:cNvSpPr>
            <a:spLocks noGrp="1"/>
          </p:cNvSpPr>
          <p:nvPr>
            <p:ph idx="1"/>
          </p:nvPr>
        </p:nvSpPr>
        <p:spPr/>
        <p:txBody>
          <a:bodyPr>
            <a:noAutofit/>
          </a:bodyPr>
          <a:lstStyle/>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By comparing the calculated values of temperature from the experimentally values of speed of sound with the theoretically calculated values of and measured values by thermometer it show a good agreement and this is a criteria that the present work is a good method for calculation the temperature of air.</a:t>
            </a:r>
          </a:p>
          <a:p>
            <a:pPr marL="0" marR="0">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By analyzing the data, you can determine the empirical relationship between the speed of sound and temperature for the specific gas you used. This relationship can be compared to theoretical models like the ideal gas law to validate the experimental results.</a:t>
            </a:r>
          </a:p>
        </p:txBody>
      </p:sp>
    </p:spTree>
    <p:extLst>
      <p:ext uri="{BB962C8B-B14F-4D97-AF65-F5344CB8AC3E}">
        <p14:creationId xmlns:p14="http://schemas.microsoft.com/office/powerpoint/2010/main" val="172390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83BED-170E-9FD1-0A0A-A29E31035672}"/>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Conclusions</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6693013-8CEC-FEEA-CAE5-A0FD20B93006}"/>
              </a:ext>
            </a:extLst>
          </p:cNvPr>
          <p:cNvSpPr>
            <a:spLocks noGrp="1"/>
          </p:cNvSpPr>
          <p:nvPr>
            <p:ph idx="1"/>
          </p:nvPr>
        </p:nvSpPr>
        <p:spPr/>
        <p:txBody>
          <a:bodyPr>
            <a:normAutofit/>
          </a:bodyPr>
          <a:lstStyle/>
          <a:p>
            <a:pPr marL="0" marR="0">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I concluded that I was able to accurately predict the temperature by the velocity of the sound that passed through it. Whenever the temperature was increased, the speed increased; conversely, as the air slowly cooled, the speed decreased. I think this is due to the fact that with a higher temperature, more energy is in the air. With more energy, particles are able to vibrate faster, thus increasing the speed of sound.</a:t>
            </a:r>
          </a:p>
          <a:p>
            <a:pPr marL="0" marR="0" algn="just">
              <a:lnSpc>
                <a:spcPct val="150000"/>
              </a:lnSpc>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380195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24113-4860-E764-7EDC-6C24FFEA2708}"/>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References</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A9957B0-02BA-23A0-B92D-4ADE1BF4D516}"/>
              </a:ext>
            </a:extLst>
          </p:cNvPr>
          <p:cNvSpPr>
            <a:spLocks noGrp="1"/>
          </p:cNvSpPr>
          <p:nvPr>
            <p:ph idx="1"/>
          </p:nvPr>
        </p:nvSpPr>
        <p:spPr/>
        <p:txBody>
          <a:bodyPr>
            <a:normAutofit fontScale="85000" lnSpcReduction="20000"/>
          </a:bodyPr>
          <a:lstStyle/>
          <a:p>
            <a:pPr marL="457200" indent="-457200" algn="just"/>
            <a:r>
              <a:rPr lang="en-US" sz="1800" dirty="0">
                <a:effectLst/>
                <a:latin typeface="Times New Roman" panose="02020603050405020304" pitchFamily="18"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HARDY, H. C., TELFAIR, D. &amp; PIELEMEIER, W. H. 2005. The Velocity of Sound in Air. </a:t>
            </a:r>
            <a:r>
              <a:rPr lang="en-US" sz="1800" i="1" dirty="0">
                <a:effectLst/>
                <a:latin typeface="Calibri" panose="020F0502020204030204" pitchFamily="34" charset="0"/>
                <a:ea typeface="Times New Roman" panose="02020603050405020304" pitchFamily="18" charset="0"/>
              </a:rPr>
              <a:t>The Journal of the Acoustical Society of America,</a:t>
            </a:r>
            <a:r>
              <a:rPr lang="en-US" sz="1800" dirty="0">
                <a:effectLst/>
                <a:latin typeface="Calibri" panose="020F0502020204030204" pitchFamily="34" charset="0"/>
                <a:ea typeface="Times New Roman" panose="02020603050405020304" pitchFamily="18" charset="0"/>
              </a:rPr>
              <a:t> 13</a:t>
            </a:r>
            <a:r>
              <a:rPr lang="en-US" sz="1800" b="1"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226-233.</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KAZYS, R. &amp; VASKELIENE, V. 2021. High Temperature Ultrasonic Transducers: A Review. </a:t>
            </a:r>
            <a:r>
              <a:rPr lang="en-US" sz="1800" i="1" dirty="0">
                <a:effectLst/>
                <a:latin typeface="Calibri" panose="020F0502020204030204" pitchFamily="34" charset="0"/>
                <a:ea typeface="Times New Roman" panose="02020603050405020304" pitchFamily="18" charset="0"/>
              </a:rPr>
              <a:t>Sensors (Basel),</a:t>
            </a:r>
            <a:r>
              <a:rPr lang="en-US" sz="1800" dirty="0">
                <a:effectLst/>
                <a:latin typeface="Calibri" panose="020F0502020204030204" pitchFamily="34" charset="0"/>
                <a:ea typeface="Times New Roman" panose="02020603050405020304" pitchFamily="18" charset="0"/>
              </a:rPr>
              <a:t> 21.</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KERKER, M. 1986. Classics and classicists of colloid and interface science: 2. John William Strutt, Lord Rayleigh. </a:t>
            </a:r>
            <a:r>
              <a:rPr lang="en-US" sz="1800" i="1" dirty="0">
                <a:effectLst/>
                <a:latin typeface="Calibri" panose="020F0502020204030204" pitchFamily="34" charset="0"/>
                <a:ea typeface="Times New Roman" panose="02020603050405020304" pitchFamily="18" charset="0"/>
              </a:rPr>
              <a:t>Journal of Colloid and Interface Science,</a:t>
            </a:r>
            <a:r>
              <a:rPr lang="en-US" sz="1800" dirty="0">
                <a:effectLst/>
                <a:latin typeface="Calibri" panose="020F0502020204030204" pitchFamily="34" charset="0"/>
                <a:ea typeface="Times New Roman" panose="02020603050405020304" pitchFamily="18" charset="0"/>
              </a:rPr>
              <a:t> 113</a:t>
            </a:r>
            <a:r>
              <a:rPr lang="en-US" sz="1800" b="1"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589-593.</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KROUT, K. &amp; SOHRAB, S. 2016. On the Speed of Sound. </a:t>
            </a:r>
            <a:r>
              <a:rPr lang="en-US" sz="1800" i="1" dirty="0">
                <a:effectLst/>
                <a:latin typeface="Calibri" panose="020F0502020204030204" pitchFamily="34" charset="0"/>
                <a:ea typeface="Times New Roman" panose="02020603050405020304" pitchFamily="18" charset="0"/>
              </a:rPr>
              <a:t>International Journal of Thermodynamics,</a:t>
            </a:r>
            <a:r>
              <a:rPr lang="en-US" sz="1800" dirty="0">
                <a:effectLst/>
                <a:latin typeface="Calibri" panose="020F0502020204030204" pitchFamily="34" charset="0"/>
                <a:ea typeface="Times New Roman" panose="02020603050405020304" pitchFamily="18" charset="0"/>
              </a:rPr>
              <a:t> 19</a:t>
            </a:r>
            <a:r>
              <a:rPr lang="en-US" sz="1800" b="1"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29.</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LI, J., MA, Y., ZHANG, T., SHUNG, K. &amp; ZHU, B. 2022. Recent Advancements in Ultrasound Transducer: From Material Strategies to Biomedical Applications. </a:t>
            </a:r>
            <a:r>
              <a:rPr lang="en-US" sz="1800" i="1" dirty="0">
                <a:effectLst/>
                <a:latin typeface="Calibri" panose="020F0502020204030204" pitchFamily="34" charset="0"/>
                <a:ea typeface="Times New Roman" panose="02020603050405020304" pitchFamily="18" charset="0"/>
              </a:rPr>
              <a:t>BME Frontiers,</a:t>
            </a:r>
            <a:r>
              <a:rPr lang="en-US" sz="1800" dirty="0">
                <a:effectLst/>
                <a:latin typeface="Calibri" panose="020F0502020204030204" pitchFamily="34" charset="0"/>
                <a:ea typeface="Times New Roman" panose="02020603050405020304" pitchFamily="18" charset="0"/>
              </a:rPr>
              <a:t> 2022</a:t>
            </a:r>
            <a:r>
              <a:rPr lang="en-US" sz="1800" b="1"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1-19.</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endParaRPr>
          </a:p>
          <a:p>
            <a:pPr marL="457200" indent="-457200" algn="just"/>
            <a:r>
              <a:rPr lang="en-US" sz="1800" dirty="0">
                <a:effectLst/>
                <a:latin typeface="Calibri" panose="020F0502020204030204" pitchFamily="34" charset="0"/>
                <a:ea typeface="Times New Roman" panose="02020603050405020304" pitchFamily="18" charset="0"/>
              </a:rPr>
              <a:t>WEAST, R. C. 1986. </a:t>
            </a:r>
            <a:r>
              <a:rPr lang="en-US" sz="1800" i="1" dirty="0">
                <a:effectLst/>
                <a:latin typeface="Calibri" panose="020F0502020204030204" pitchFamily="34" charset="0"/>
                <a:ea typeface="Times New Roman" panose="02020603050405020304" pitchFamily="18" charset="0"/>
              </a:rPr>
              <a:t>CRC handbook of chemistry and physics Sixty-seventh edition, </a:t>
            </a:r>
            <a:r>
              <a:rPr lang="en-US" sz="1800" dirty="0">
                <a:effectLst/>
                <a:latin typeface="Calibri" panose="020F0502020204030204" pitchFamily="34" charset="0"/>
                <a:ea typeface="Times New Roman" panose="02020603050405020304" pitchFamily="18" charset="0"/>
              </a:rPr>
              <a:t>United States, CRC Press Inc.</a:t>
            </a:r>
            <a:endParaRPr lang="en-GB" sz="1800" dirty="0">
              <a:effectLst/>
              <a:latin typeface="Calibri" panose="020F0502020204030204" pitchFamily="34"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67052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7EB393-0AA8-86D8-BF21-2434EE4998DC}"/>
              </a:ext>
            </a:extLst>
          </p:cNvPr>
          <p:cNvSpPr>
            <a:spLocks noGrp="1"/>
          </p:cNvSpPr>
          <p:nvPr>
            <p:ph idx="1"/>
          </p:nvPr>
        </p:nvSpPr>
        <p:spPr/>
        <p:txBody>
          <a:bodyPr>
            <a:normAutofit/>
          </a:bodyPr>
          <a:lstStyle/>
          <a:p>
            <a:r>
              <a:rPr lang="en-US" sz="6600" dirty="0">
                <a:latin typeface="Matura MT Script Capitals" panose="03020802060602070202" pitchFamily="66" charset="77"/>
              </a:rPr>
              <a:t>Thank you for your attention </a:t>
            </a:r>
          </a:p>
        </p:txBody>
      </p:sp>
    </p:spTree>
    <p:extLst>
      <p:ext uri="{BB962C8B-B14F-4D97-AF65-F5344CB8AC3E}">
        <p14:creationId xmlns:p14="http://schemas.microsoft.com/office/powerpoint/2010/main" val="2841844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6291618" cy="1015663"/>
          </a:xfrm>
          <a:prstGeom prst="rect">
            <a:avLst/>
          </a:prstGeom>
          <a:noFill/>
        </p:spPr>
        <p:txBody>
          <a:bodyPr wrap="square" rtlCol="0">
            <a:spAutoFit/>
          </a:bodyPr>
          <a:lstStyle/>
          <a:p>
            <a:r>
              <a:rPr lang="en-US" sz="6000" b="1" dirty="0">
                <a:latin typeface="Corbel" panose="020B0503020204020204" pitchFamily="34" charset="0"/>
              </a:rPr>
              <a:t>WHAT IS SOUND?</a:t>
            </a:r>
          </a:p>
        </p:txBody>
      </p:sp>
      <p:sp>
        <p:nvSpPr>
          <p:cNvPr id="4" name="Rectangle 3"/>
          <p:cNvSpPr/>
          <p:nvPr/>
        </p:nvSpPr>
        <p:spPr>
          <a:xfrm>
            <a:off x="1806054" y="1670798"/>
            <a:ext cx="8866496" cy="1446550"/>
          </a:xfrm>
          <a:prstGeom prst="rect">
            <a:avLst/>
          </a:prstGeom>
        </p:spPr>
        <p:txBody>
          <a:bodyPr wrap="square">
            <a:spAutoFit/>
          </a:bodyPr>
          <a:lstStyle/>
          <a:p>
            <a:pPr eaLnBrk="0" hangingPunct="0">
              <a:spcAft>
                <a:spcPts val="600"/>
              </a:spcAft>
            </a:pPr>
            <a:r>
              <a:rPr lang="en-US" altLang="en-US" sz="4400" b="1" dirty="0">
                <a:latin typeface="Corbel" panose="020B0503020204020204" pitchFamily="34" charset="0"/>
              </a:rPr>
              <a:t>A form of energy that travels through the air. </a:t>
            </a:r>
            <a:endParaRPr lang="en-US" altLang="en-US" sz="4400" b="1" dirty="0">
              <a:latin typeface="Corbel" panose="020B0503020204020204" pitchFamily="34" charset="0"/>
              <a:cs typeface="Times" panose="02020603050405020304" pitchFamily="18" charset="0"/>
            </a:endParaRPr>
          </a:p>
        </p:txBody>
      </p:sp>
    </p:spTree>
    <p:extLst>
      <p:ext uri="{BB962C8B-B14F-4D97-AF65-F5344CB8AC3E}">
        <p14:creationId xmlns:p14="http://schemas.microsoft.com/office/powerpoint/2010/main" val="307809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6291618" cy="1015663"/>
          </a:xfrm>
          <a:prstGeom prst="rect">
            <a:avLst/>
          </a:prstGeom>
          <a:noFill/>
        </p:spPr>
        <p:txBody>
          <a:bodyPr wrap="square" rtlCol="0">
            <a:spAutoFit/>
          </a:bodyPr>
          <a:lstStyle/>
          <a:p>
            <a:r>
              <a:rPr lang="en-US" sz="6000" b="1" dirty="0">
                <a:latin typeface="Corbel" panose="020B0503020204020204" pitchFamily="34" charset="0"/>
              </a:rPr>
              <a:t>WHAT IS SOUND?</a:t>
            </a:r>
          </a:p>
        </p:txBody>
      </p:sp>
      <p:sp>
        <p:nvSpPr>
          <p:cNvPr id="4" name="Rectangle 3"/>
          <p:cNvSpPr/>
          <p:nvPr/>
        </p:nvSpPr>
        <p:spPr>
          <a:xfrm>
            <a:off x="928048" y="1255594"/>
            <a:ext cx="9744502" cy="3046988"/>
          </a:xfrm>
          <a:prstGeom prst="rect">
            <a:avLst/>
          </a:prstGeom>
        </p:spPr>
        <p:txBody>
          <a:bodyPr wrap="square">
            <a:spAutoFit/>
          </a:bodyPr>
          <a:lstStyle/>
          <a:p>
            <a:pPr marL="685800" indent="-685800">
              <a:buFont typeface="Arial" panose="020B0604020202020204" pitchFamily="34" charset="0"/>
              <a:buChar char="•"/>
            </a:pPr>
            <a:r>
              <a:rPr lang="en-US" altLang="en-US" sz="4400" b="1" dirty="0">
                <a:latin typeface="Corbel" panose="020B0503020204020204" pitchFamily="34" charset="0"/>
              </a:rPr>
              <a:t>Sound is made when something vibrates.</a:t>
            </a:r>
          </a:p>
          <a:p>
            <a:pPr marL="685800" indent="-685800">
              <a:buFont typeface="Arial" panose="020B0604020202020204" pitchFamily="34" charset="0"/>
              <a:buChar char="•"/>
            </a:pPr>
            <a:r>
              <a:rPr lang="en-US" sz="4400" b="1" dirty="0">
                <a:latin typeface="Corbel" panose="020B0503020204020204" pitchFamily="34" charset="0"/>
              </a:rPr>
              <a:t>Sound needs a medium to travel.</a:t>
            </a:r>
          </a:p>
          <a:p>
            <a:pPr marL="685800" indent="-685800">
              <a:buFont typeface="Arial" panose="020B0604020202020204" pitchFamily="34" charset="0"/>
              <a:buChar char="•"/>
            </a:pPr>
            <a:endParaRPr lang="en-US" sz="4400" b="1" dirty="0">
              <a:latin typeface="Corbel" panose="020B0503020204020204" pitchFamily="34" charset="0"/>
            </a:endParaRPr>
          </a:p>
          <a:p>
            <a:pPr marL="685800" indent="-685800">
              <a:buFont typeface="Arial" panose="020B0604020202020204" pitchFamily="34" charset="0"/>
              <a:buChar char="•"/>
            </a:pPr>
            <a:endParaRPr lang="en-US" sz="1600" b="1" dirty="0">
              <a:latin typeface="Corbel" panose="020B0503020204020204" pitchFamily="34" charset="0"/>
            </a:endParaRPr>
          </a:p>
        </p:txBody>
      </p:sp>
    </p:spTree>
    <p:extLst>
      <p:ext uri="{BB962C8B-B14F-4D97-AF65-F5344CB8AC3E}">
        <p14:creationId xmlns:p14="http://schemas.microsoft.com/office/powerpoint/2010/main" val="50569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nvSpPr>
        <p:spPr bwMode="auto">
          <a:xfrm>
            <a:off x="1298702" y="1879249"/>
            <a:ext cx="975029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en-US" altLang="en-US" sz="4800" dirty="0">
                <a:latin typeface="Corbel" panose="020B0503020204020204" pitchFamily="34" charset="0"/>
              </a:rPr>
              <a:t>Louder sound waves carry more energy</a:t>
            </a:r>
          </a:p>
          <a:p>
            <a:pPr eaLnBrk="1" hangingPunct="1"/>
            <a:r>
              <a:rPr lang="en-US" altLang="en-US" sz="4800" dirty="0">
                <a:latin typeface="Corbel" panose="020B0503020204020204" pitchFamily="34" charset="0"/>
              </a:rPr>
              <a:t>Intensity decreases as distance increases.</a:t>
            </a:r>
          </a:p>
        </p:txBody>
      </p:sp>
      <p:sp>
        <p:nvSpPr>
          <p:cNvPr id="11" name="Title 1"/>
          <p:cNvSpPr>
            <a:spLocks noGrp="1"/>
          </p:cNvSpPr>
          <p:nvPr/>
        </p:nvSpPr>
        <p:spPr bwMode="auto">
          <a:xfrm>
            <a:off x="892230" y="941989"/>
            <a:ext cx="895596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just" eaLnBrk="1" hangingPunct="1">
              <a:tabLst>
                <a:tab pos="1608138" algn="l"/>
              </a:tabLst>
            </a:pPr>
            <a:r>
              <a:rPr lang="en-US" altLang="en-US" sz="3200" b="1" dirty="0">
                <a:latin typeface="Corbel" panose="020B0503020204020204" pitchFamily="34" charset="0"/>
              </a:rPr>
              <a:t>Intensity:  </a:t>
            </a:r>
            <a:r>
              <a:rPr lang="en-US" altLang="en-US" sz="3200" dirty="0">
                <a:latin typeface="Corbel" panose="020B0503020204020204" pitchFamily="34" charset="0"/>
              </a:rPr>
              <a:t>The amount of energy that flows through a certain area in a specific amount of time</a:t>
            </a:r>
          </a:p>
          <a:p>
            <a:pPr eaLnBrk="1" hangingPunct="1">
              <a:tabLst>
                <a:tab pos="1608138" algn="l"/>
              </a:tabLst>
            </a:pPr>
            <a:endParaRPr lang="en-US" altLang="en-US" sz="5400" b="1" dirty="0">
              <a:latin typeface="Corbel" panose="020B0503020204020204" pitchFamily="34" charset="0"/>
            </a:endParaRPr>
          </a:p>
        </p:txBody>
      </p:sp>
    </p:spTree>
    <p:extLst>
      <p:ext uri="{BB962C8B-B14F-4D97-AF65-F5344CB8AC3E}">
        <p14:creationId xmlns:p14="http://schemas.microsoft.com/office/powerpoint/2010/main" val="237533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4990"/>
            <a:ext cx="12192000" cy="1015663"/>
          </a:xfrm>
          <a:prstGeom prst="rect">
            <a:avLst/>
          </a:prstGeom>
          <a:noFill/>
        </p:spPr>
        <p:txBody>
          <a:bodyPr wrap="square" rtlCol="0">
            <a:spAutoFit/>
          </a:bodyPr>
          <a:lstStyle/>
          <a:p>
            <a:r>
              <a:rPr lang="en-US" sz="6000" b="1" dirty="0">
                <a:latin typeface="Corbel" panose="020B0503020204020204" pitchFamily="34" charset="0"/>
              </a:rPr>
              <a:t>HOW IS SOUND TRANSMITTED?</a:t>
            </a:r>
          </a:p>
        </p:txBody>
      </p:sp>
      <p:sp>
        <p:nvSpPr>
          <p:cNvPr id="4" name="Rectangle 3"/>
          <p:cNvSpPr/>
          <p:nvPr/>
        </p:nvSpPr>
        <p:spPr>
          <a:xfrm>
            <a:off x="1806054" y="1670798"/>
            <a:ext cx="8866496" cy="3477875"/>
          </a:xfrm>
          <a:prstGeom prst="rect">
            <a:avLst/>
          </a:prstGeom>
        </p:spPr>
        <p:txBody>
          <a:bodyPr wrap="square">
            <a:spAutoFit/>
          </a:bodyPr>
          <a:lstStyle/>
          <a:p>
            <a:pPr eaLnBrk="0" hangingPunct="0">
              <a:spcAft>
                <a:spcPts val="600"/>
              </a:spcAft>
            </a:pPr>
            <a:r>
              <a:rPr lang="en-US" altLang="en-US" sz="4400" b="1" dirty="0">
                <a:latin typeface="Corbel" panose="020B0503020204020204" pitchFamily="34" charset="0"/>
              </a:rPr>
              <a:t>Transmission of sound requires matter (air, liquids, solids) as transmitting medium, unlike light which can travel through matter and space.</a:t>
            </a:r>
            <a:endParaRPr lang="en-US" altLang="en-US" sz="4400" b="1" dirty="0">
              <a:latin typeface="Corbel" panose="020B0503020204020204" pitchFamily="34" charset="0"/>
              <a:cs typeface="Times" panose="02020603050405020304" pitchFamily="18" charset="0"/>
            </a:endParaRPr>
          </a:p>
        </p:txBody>
      </p:sp>
    </p:spTree>
    <p:extLst>
      <p:ext uri="{BB962C8B-B14F-4D97-AF65-F5344CB8AC3E}">
        <p14:creationId xmlns:p14="http://schemas.microsoft.com/office/powerpoint/2010/main" val="2212670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nvSpPr>
        <p:spPr bwMode="auto">
          <a:xfrm>
            <a:off x="-790901" y="-2302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b="1" dirty="0">
                <a:latin typeface="Corbel" panose="020B0503020204020204" pitchFamily="34" charset="0"/>
              </a:rPr>
              <a:t>Speed of Sound: Elasticity </a:t>
            </a:r>
          </a:p>
        </p:txBody>
      </p:sp>
      <p:sp>
        <p:nvSpPr>
          <p:cNvPr id="10" name="Content Placeholder 2"/>
          <p:cNvSpPr>
            <a:spLocks noGrp="1"/>
          </p:cNvSpPr>
          <p:nvPr/>
        </p:nvSpPr>
        <p:spPr bwMode="auto">
          <a:xfrm>
            <a:off x="344212" y="843453"/>
            <a:ext cx="10704787"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defRPr/>
            </a:pPr>
            <a:r>
              <a:rPr lang="en-US" sz="3600" dirty="0">
                <a:solidFill>
                  <a:schemeClr val="accent5"/>
                </a:solidFill>
                <a:latin typeface="Corbel" panose="020B0503020204020204" pitchFamily="34" charset="0"/>
              </a:rPr>
              <a:t>The more elastic the medium, the faster sound travels </a:t>
            </a:r>
          </a:p>
          <a:p>
            <a:pPr lvl="1" eaLnBrk="1" fontAlgn="auto" hangingPunct="1">
              <a:spcAft>
                <a:spcPts val="0"/>
              </a:spcAft>
              <a:defRPr/>
            </a:pPr>
            <a:r>
              <a:rPr lang="en-US" sz="3200" dirty="0">
                <a:solidFill>
                  <a:schemeClr val="accent5"/>
                </a:solidFill>
                <a:latin typeface="Corbel" panose="020B0503020204020204" pitchFamily="34" charset="0"/>
              </a:rPr>
              <a:t>Sound travels well in solids because they are usually more elastic</a:t>
            </a:r>
          </a:p>
          <a:p>
            <a:pPr lvl="2" eaLnBrk="1" fontAlgn="auto" hangingPunct="1">
              <a:spcAft>
                <a:spcPts val="0"/>
              </a:spcAft>
              <a:defRPr/>
            </a:pPr>
            <a:r>
              <a:rPr lang="en-US" sz="2800" dirty="0">
                <a:solidFill>
                  <a:srgbClr val="00B050"/>
                </a:solidFill>
                <a:latin typeface="Corbel" panose="020B0503020204020204" pitchFamily="34" charset="0"/>
              </a:rPr>
              <a:t>Particles of solids do not move very far , so they bounce back and forth very quickly as the compressions and rarefaction of the sound waves pass</a:t>
            </a:r>
          </a:p>
          <a:p>
            <a:pPr lvl="1" eaLnBrk="1" fontAlgn="auto" hangingPunct="1">
              <a:spcAft>
                <a:spcPts val="0"/>
              </a:spcAft>
              <a:defRPr/>
            </a:pPr>
            <a:r>
              <a:rPr lang="en-US" sz="3200" dirty="0">
                <a:solidFill>
                  <a:schemeClr val="accent5"/>
                </a:solidFill>
                <a:latin typeface="Corbel" panose="020B0503020204020204" pitchFamily="34" charset="0"/>
              </a:rPr>
              <a:t>Most liquids are not very elastic and sound does not travel well</a:t>
            </a:r>
          </a:p>
          <a:p>
            <a:pPr lvl="1" eaLnBrk="1" fontAlgn="auto" hangingPunct="1">
              <a:spcAft>
                <a:spcPts val="0"/>
              </a:spcAft>
              <a:defRPr/>
            </a:pPr>
            <a:r>
              <a:rPr lang="en-US" sz="3200" dirty="0">
                <a:solidFill>
                  <a:schemeClr val="accent5"/>
                </a:solidFill>
                <a:latin typeface="Corbel" panose="020B0503020204020204" pitchFamily="34" charset="0"/>
              </a:rPr>
              <a:t>Sound travels very slowly in gases because gases are not very elastic</a:t>
            </a:r>
          </a:p>
        </p:txBody>
      </p:sp>
    </p:spTree>
    <p:extLst>
      <p:ext uri="{BB962C8B-B14F-4D97-AF65-F5344CB8AC3E}">
        <p14:creationId xmlns:p14="http://schemas.microsoft.com/office/powerpoint/2010/main" val="83621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1A176-3483-950B-4F53-E1971AA640CA}"/>
              </a:ext>
            </a:extLst>
          </p:cNvPr>
          <p:cNvSpPr>
            <a:spLocks noGrp="1"/>
          </p:cNvSpPr>
          <p:nvPr>
            <p:ph type="title"/>
          </p:nvPr>
        </p:nvSpPr>
        <p:spPr>
          <a:xfrm>
            <a:off x="838200" y="365126"/>
            <a:ext cx="10515600" cy="801066"/>
          </a:xfrm>
        </p:spPr>
        <p:txBody>
          <a:bodyPr>
            <a:normAutofit fontScale="90000"/>
          </a:bodyPr>
          <a:lstStyle/>
          <a:p>
            <a:r>
              <a:rPr lang="en-US" sz="4400" b="1" dirty="0">
                <a:effectLst/>
                <a:latin typeface="Times New Roman" panose="02020603050405020304" pitchFamily="18" charset="0"/>
                <a:ea typeface="Times New Roman" panose="02020603050405020304" pitchFamily="18" charset="0"/>
              </a:rPr>
              <a:t>Chapter Two: Theory</a:t>
            </a:r>
            <a:br>
              <a:rPr lang="en-US" sz="4400" dirty="0">
                <a:effectLst/>
                <a:latin typeface="Times New Roman" panose="02020603050405020304" pitchFamily="18" charset="0"/>
                <a:ea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ECD13EC-E4C9-C873-1BEE-470A7F2F77F9}"/>
                  </a:ext>
                </a:extLst>
              </p:cNvPr>
              <p:cNvSpPr>
                <a:spLocks noGrp="1"/>
              </p:cNvSpPr>
              <p:nvPr>
                <p:ph idx="1"/>
              </p:nvPr>
            </p:nvSpPr>
            <p:spPr>
              <a:xfrm>
                <a:off x="285750" y="876300"/>
                <a:ext cx="11449050" cy="5366924"/>
              </a:xfrm>
            </p:spPr>
            <p:txBody>
              <a:bodyPr>
                <a:noAutofit/>
              </a:bodyPr>
              <a:lstStyle/>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rPr>
                  <a:t>The theoretical expression for the speed of sound </a:t>
                </a:r>
                <a:r>
                  <a:rPr lang="en-US" i="1" dirty="0">
                    <a:effectLst/>
                    <a:latin typeface="Times New Roman" panose="02020603050405020304" pitchFamily="18" charset="0"/>
                    <a:ea typeface="Times New Roman" panose="02020603050405020304" pitchFamily="18" charset="0"/>
                  </a:rPr>
                  <a:t>c </a:t>
                </a:r>
                <a:r>
                  <a:rPr lang="en-US" dirty="0">
                    <a:effectLst/>
                    <a:latin typeface="Times New Roman" panose="02020603050405020304" pitchFamily="18" charset="0"/>
                    <a:ea typeface="Times New Roman" panose="02020603050405020304" pitchFamily="18" charset="0"/>
                  </a:rPr>
                  <a:t>in an ideal gas is </a:t>
                </a:r>
              </a:p>
              <a:p>
                <a:pPr marL="0" marR="0" algn="just">
                  <a:lnSpc>
                    <a:spcPct val="150000"/>
                  </a:lnSpc>
                  <a:spcBef>
                    <a:spcPts val="0"/>
                  </a:spcBef>
                  <a:spcAft>
                    <a:spcPts val="0"/>
                  </a:spcAft>
                </a:pPr>
                <a14:m>
                  <m:oMath xmlns:m="http://schemas.openxmlformats.org/officeDocument/2006/math">
                    <m:r>
                      <a:rPr lang="en-US" i="1" smtClean="0">
                        <a:solidFill>
                          <a:schemeClr val="accent5"/>
                        </a:solidFill>
                        <a:effectLst/>
                        <a:latin typeface="Cambria Math" panose="02040503050406030204" pitchFamily="18" charset="0"/>
                        <a:ea typeface="Times New Roman" panose="02020603050405020304" pitchFamily="18" charset="0"/>
                      </a:rPr>
                      <m:t>𝑐</m:t>
                    </m:r>
                    <m:r>
                      <a:rPr lang="en-US" i="1" smtClean="0">
                        <a:solidFill>
                          <a:schemeClr val="accent5"/>
                        </a:solidFill>
                        <a:effectLst/>
                        <a:latin typeface="Cambria Math" panose="02040503050406030204" pitchFamily="18" charset="0"/>
                        <a:ea typeface="Times New Roman" panose="02020603050405020304" pitchFamily="18" charset="0"/>
                      </a:rPr>
                      <m:t>=</m:t>
                    </m:r>
                    <m:rad>
                      <m:radPr>
                        <m:degHide m:val="on"/>
                        <m:ctrlPr>
                          <a:rPr lang="en-US" i="1">
                            <a:solidFill>
                              <a:schemeClr val="accent5"/>
                            </a:solidFill>
                            <a:effectLst/>
                            <a:latin typeface="Cambria Math" panose="02040503050406030204" pitchFamily="18" charset="0"/>
                            <a:ea typeface="Times New Roman" panose="02020603050405020304" pitchFamily="18" charset="0"/>
                          </a:rPr>
                        </m:ctrlPr>
                      </m:radPr>
                      <m:deg/>
                      <m:e>
                        <m:f>
                          <m:fPr>
                            <m:ctrlPr>
                              <a:rPr lang="en-US" i="1">
                                <a:solidFill>
                                  <a:schemeClr val="accent5"/>
                                </a:solidFill>
                                <a:effectLst/>
                                <a:latin typeface="Cambria Math" panose="02040503050406030204" pitchFamily="18" charset="0"/>
                                <a:ea typeface="Times New Roman" panose="02020603050405020304" pitchFamily="18" charset="0"/>
                              </a:rPr>
                            </m:ctrlPr>
                          </m:fPr>
                          <m:num>
                            <m:r>
                              <a:rPr lang="en-US" i="1">
                                <a:solidFill>
                                  <a:schemeClr val="accent5"/>
                                </a:solidFill>
                                <a:effectLst/>
                                <a:latin typeface="Cambria Math" panose="02040503050406030204" pitchFamily="18" charset="0"/>
                                <a:ea typeface="Times New Roman" panose="02020603050405020304" pitchFamily="18" charset="0"/>
                              </a:rPr>
                              <m:t>𝛾</m:t>
                            </m:r>
                            <m:r>
                              <a:rPr lang="en-US" i="1">
                                <a:solidFill>
                                  <a:schemeClr val="accent5"/>
                                </a:solidFill>
                                <a:effectLst/>
                                <a:latin typeface="Cambria Math" panose="02040503050406030204" pitchFamily="18" charset="0"/>
                                <a:ea typeface="Times New Roman" panose="02020603050405020304" pitchFamily="18" charset="0"/>
                              </a:rPr>
                              <m:t>𝑝</m:t>
                            </m:r>
                          </m:num>
                          <m:den>
                            <m:r>
                              <a:rPr lang="en-US" i="1">
                                <a:solidFill>
                                  <a:schemeClr val="accent5"/>
                                </a:solidFill>
                                <a:effectLst/>
                                <a:latin typeface="Cambria Math" panose="02040503050406030204" pitchFamily="18" charset="0"/>
                                <a:ea typeface="Times New Roman" panose="02020603050405020304" pitchFamily="18" charset="0"/>
                              </a:rPr>
                              <m:t>𝜌</m:t>
                            </m:r>
                          </m:den>
                        </m:f>
                      </m:e>
                    </m:rad>
                  </m:oMath>
                </a14:m>
                <a:r>
                  <a:rPr lang="en-US" dirty="0">
                    <a:effectLst/>
                    <a:latin typeface="Times New Roman" panose="02020603050405020304" pitchFamily="18" charset="0"/>
                    <a:ea typeface="Times New Roman" panose="02020603050405020304" pitchFamily="18" charset="0"/>
                  </a:rPr>
                  <a:t>                                                                        (1)</a:t>
                </a:r>
              </a:p>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rPr>
                  <a:t>where </a:t>
                </a:r>
                <a:r>
                  <a:rPr lang="en-US" i="1" dirty="0">
                    <a:effectLst/>
                    <a:latin typeface="Times New Roman" panose="02020603050405020304" pitchFamily="18" charset="0"/>
                    <a:ea typeface="Times New Roman" panose="02020603050405020304" pitchFamily="18" charset="0"/>
                  </a:rPr>
                  <a:t>P </a:t>
                </a:r>
                <a:r>
                  <a:rPr lang="en-US" dirty="0">
                    <a:effectLst/>
                    <a:latin typeface="Times New Roman" panose="02020603050405020304" pitchFamily="18" charset="0"/>
                    <a:ea typeface="Times New Roman" panose="02020603050405020304" pitchFamily="18" charset="0"/>
                  </a:rPr>
                  <a:t>is the ambient pressure, </a:t>
                </a:r>
                <a14:m>
                  <m:oMath xmlns:m="http://schemas.openxmlformats.org/officeDocument/2006/math">
                    <m:r>
                      <a:rPr lang="en-US" i="1" smtClean="0">
                        <a:solidFill>
                          <a:srgbClr val="00B050"/>
                        </a:solidFill>
                        <a:effectLst/>
                        <a:latin typeface="Cambria Math" panose="02040503050406030204" pitchFamily="18" charset="0"/>
                        <a:ea typeface="Times New Roman" panose="02020603050405020304" pitchFamily="18" charset="0"/>
                      </a:rPr>
                      <m:t>𝜌</m:t>
                    </m:r>
                  </m:oMath>
                </a14:m>
                <a:r>
                  <a:rPr lang="en-US" i="1"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 gas density, and </a:t>
                </a:r>
                <a14:m>
                  <m:oMath xmlns:m="http://schemas.openxmlformats.org/officeDocument/2006/math">
                    <m:r>
                      <a:rPr lang="en-US" i="1" smtClean="0">
                        <a:solidFill>
                          <a:srgbClr val="00B050"/>
                        </a:solidFill>
                        <a:effectLst/>
                        <a:latin typeface="Cambria Math" panose="02040503050406030204" pitchFamily="18" charset="0"/>
                        <a:ea typeface="Times New Roman" panose="02020603050405020304" pitchFamily="18" charset="0"/>
                      </a:rPr>
                      <m:t>𝛾</m:t>
                    </m:r>
                    <m:r>
                      <a:rPr lang="en-US" i="1">
                        <a:effectLst/>
                        <a:latin typeface="Cambria Math" panose="02040503050406030204" pitchFamily="18" charset="0"/>
                        <a:ea typeface="Times New Roman" panose="02020603050405020304" pitchFamily="18" charset="0"/>
                      </a:rPr>
                      <m:t> </m:t>
                    </m:r>
                  </m:oMath>
                </a14:m>
                <a:r>
                  <a:rPr lang="en-US" dirty="0">
                    <a:effectLst/>
                    <a:latin typeface="Times New Roman" panose="02020603050405020304" pitchFamily="18" charset="0"/>
                    <a:ea typeface="Times New Roman" panose="02020603050405020304" pitchFamily="18" charset="0"/>
                  </a:rPr>
                  <a:t>the ratio of the specific heat of gas at constant pressure to that at constant volume. </a:t>
                </a:r>
              </a:p>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rPr>
                  <a:t>The term  </a:t>
                </a:r>
                <a14:m>
                  <m:oMath xmlns:m="http://schemas.openxmlformats.org/officeDocument/2006/math">
                    <m:r>
                      <a:rPr lang="en-US" i="1">
                        <a:effectLst/>
                        <a:latin typeface="Cambria Math" panose="02040503050406030204" pitchFamily="18" charset="0"/>
                        <a:ea typeface="Times New Roman" panose="02020603050405020304" pitchFamily="18" charset="0"/>
                      </a:rPr>
                      <m:t>𝛾</m:t>
                    </m:r>
                    <m:r>
                      <a:rPr lang="en-US" i="1">
                        <a:effectLst/>
                        <a:latin typeface="Cambria Math" panose="02040503050406030204" pitchFamily="18" charset="0"/>
                        <a:ea typeface="Times New Roman" panose="02020603050405020304" pitchFamily="18" charset="0"/>
                      </a:rPr>
                      <m:t> </m:t>
                    </m:r>
                  </m:oMath>
                </a14:m>
                <a:r>
                  <a:rPr lang="en-US" dirty="0">
                    <a:effectLst/>
                    <a:latin typeface="Times New Roman" panose="02020603050405020304" pitchFamily="18" charset="0"/>
                    <a:ea typeface="Times New Roman" panose="02020603050405020304" pitchFamily="18" charset="0"/>
                  </a:rPr>
                  <a:t>is dependent upon the number of degrees of freedom of the gaseous molecule. The number of degrees of freedom depends upon the complexity of the molecule, </a:t>
                </a:r>
                <a14:m>
                  <m:oMath xmlns:m="http://schemas.openxmlformats.org/officeDocument/2006/math">
                    <m:r>
                      <a:rPr lang="en-US" i="1" smtClean="0">
                        <a:solidFill>
                          <a:srgbClr val="FFC000"/>
                        </a:solidFill>
                        <a:effectLst/>
                        <a:latin typeface="Cambria Math" panose="02040503050406030204" pitchFamily="18" charset="0"/>
                        <a:ea typeface="Times New Roman" panose="02020603050405020304" pitchFamily="18" charset="0"/>
                      </a:rPr>
                      <m:t>𝛾</m:t>
                    </m:r>
                  </m:oMath>
                </a14:m>
                <a:r>
                  <a:rPr lang="en-US" dirty="0">
                    <a:solidFill>
                      <a:srgbClr val="FFC000"/>
                    </a:solidFill>
                    <a:effectLst/>
                    <a:latin typeface="Times New Roman" panose="02020603050405020304" pitchFamily="18" charset="0"/>
                    <a:ea typeface="Times New Roman" panose="02020603050405020304" pitchFamily="18" charset="0"/>
                  </a:rPr>
                  <a:t>= 1.67 </a:t>
                </a:r>
                <a:r>
                  <a:rPr lang="en-US" dirty="0">
                    <a:effectLst/>
                    <a:latin typeface="Times New Roman" panose="02020603050405020304" pitchFamily="18" charset="0"/>
                    <a:ea typeface="Times New Roman" panose="02020603050405020304" pitchFamily="18" charset="0"/>
                  </a:rPr>
                  <a:t>for monatomic molecules </a:t>
                </a:r>
                <a14:m>
                  <m:oMath xmlns:m="http://schemas.openxmlformats.org/officeDocument/2006/math">
                    <m:r>
                      <a:rPr lang="en-US" i="1">
                        <a:effectLst/>
                        <a:latin typeface="Cambria Math" panose="02040503050406030204" pitchFamily="18" charset="0"/>
                        <a:ea typeface="Times New Roman" panose="02020603050405020304" pitchFamily="18" charset="0"/>
                      </a:rPr>
                      <m:t>𝛾</m:t>
                    </m:r>
                    <m:r>
                      <a:rPr lang="en-US" i="1">
                        <a:effectLst/>
                        <a:latin typeface="Cambria Math" panose="02040503050406030204" pitchFamily="18" charset="0"/>
                        <a:ea typeface="Times New Roman" panose="02020603050405020304" pitchFamily="18" charset="0"/>
                      </a:rPr>
                      <m:t> </m:t>
                    </m:r>
                  </m:oMath>
                </a14:m>
                <a:r>
                  <a:rPr lang="en-US" dirty="0">
                    <a:effectLst/>
                    <a:latin typeface="Times New Roman" panose="02020603050405020304" pitchFamily="18" charset="0"/>
                    <a:ea typeface="Times New Roman" panose="02020603050405020304" pitchFamily="18" charset="0"/>
                  </a:rPr>
                  <a:t>= 1.40 for diatomic molecules </a:t>
                </a:r>
                <a14:m>
                  <m:oMath xmlns:m="http://schemas.openxmlformats.org/officeDocument/2006/math">
                    <m:r>
                      <a:rPr lang="en-US" i="1">
                        <a:effectLst/>
                        <a:latin typeface="Cambria Math" panose="02040503050406030204" pitchFamily="18" charset="0"/>
                        <a:ea typeface="Times New Roman" panose="02020603050405020304" pitchFamily="18" charset="0"/>
                      </a:rPr>
                      <m:t>𝛾</m:t>
                    </m:r>
                  </m:oMath>
                </a14:m>
                <a:r>
                  <a:rPr lang="en-US" dirty="0">
                    <a:effectLst/>
                    <a:latin typeface="Times New Roman" panose="02020603050405020304" pitchFamily="18" charset="0"/>
                    <a:ea typeface="Times New Roman" panose="02020603050405020304" pitchFamily="18" charset="0"/>
                  </a:rPr>
                  <a:t> = 1.33 for triatomic molecules.</a:t>
                </a:r>
              </a:p>
              <a:p>
                <a:pPr marL="0" marR="0" algn="just">
                  <a:lnSpc>
                    <a:spcPct val="150000"/>
                  </a:lnSpc>
                  <a:spcBef>
                    <a:spcPts val="0"/>
                  </a:spcBef>
                  <a:spcAft>
                    <a:spcPts val="0"/>
                  </a:spcAft>
                </a:pPr>
                <a:r>
                  <a:rPr lang="en-US" dirty="0">
                    <a:effectLst/>
                    <a:latin typeface="Times New Roman" panose="02020603050405020304" pitchFamily="18" charset="0"/>
                    <a:ea typeface="Times New Roman" panose="02020603050405020304" pitchFamily="18" charset="0"/>
                  </a:rPr>
                  <a:t>Since air is composed primarily of diatomic molecules, the speed of sound in air is </a:t>
                </a:r>
              </a:p>
              <a:p>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i="1">
                            <a:effectLst/>
                            <a:latin typeface="Cambria Math" panose="02040503050406030204" pitchFamily="18" charset="0"/>
                          </a:rPr>
                        </m:ctrlPr>
                      </m:radPr>
                      <m:deg/>
                      <m:e>
                        <m:f>
                          <m:fPr>
                            <m:ctrlPr>
                              <a:rPr lang="en-US" i="1">
                                <a:effectLst/>
                                <a:latin typeface="Cambria Math" panose="02040503050406030204" pitchFamily="18" charset="0"/>
                              </a:rPr>
                            </m:ctrlPr>
                          </m:fPr>
                          <m:num>
                            <m:r>
                              <a:rPr lang="en-US" i="1">
                                <a:effectLst/>
                                <a:latin typeface="Cambria Math" panose="02040503050406030204" pitchFamily="18" charset="0"/>
                                <a:ea typeface="Times New Roman" panose="02020603050405020304" pitchFamily="18" charset="0"/>
                                <a:cs typeface="Times New Roman" panose="02020603050405020304" pitchFamily="18" charset="0"/>
                              </a:rPr>
                              <m:t>1.4</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𝑝</m:t>
                            </m:r>
                          </m:num>
                          <m:den>
                            <m:r>
                              <a:rPr lang="en-US" i="1">
                                <a:effectLst/>
                                <a:latin typeface="Cambria Math" panose="02040503050406030204" pitchFamily="18" charset="0"/>
                                <a:ea typeface="Times New Roman" panose="02020603050405020304" pitchFamily="18" charset="0"/>
                                <a:cs typeface="Times New Roman" panose="02020603050405020304" pitchFamily="18" charset="0"/>
                              </a:rPr>
                              <m:t>𝜌</m:t>
                            </m:r>
                          </m:den>
                        </m:f>
                      </m:e>
                    </m:rad>
                  </m:oMath>
                </a14:m>
                <a:r>
                  <a:rPr lang="en-US" dirty="0">
                    <a:effectLst/>
                    <a:latin typeface="Times New Roman" panose="02020603050405020304" pitchFamily="18" charset="0"/>
                    <a:ea typeface="Times New Roman" panose="02020603050405020304" pitchFamily="18" charset="0"/>
                  </a:rPr>
                  <a:t>                                                                     (2)</a:t>
                </a:r>
                <a:r>
                  <a:rPr lang="en-US" dirty="0">
                    <a:effectLst/>
                  </a:rPr>
                  <a:t> </a:t>
                </a:r>
                <a:endParaRPr lang="en-US" dirty="0"/>
              </a:p>
            </p:txBody>
          </p:sp>
        </mc:Choice>
        <mc:Fallback xmlns="">
          <p:sp>
            <p:nvSpPr>
              <p:cNvPr id="3" name="Content Placeholder 2">
                <a:extLst>
                  <a:ext uri="{FF2B5EF4-FFF2-40B4-BE49-F238E27FC236}">
                    <a16:creationId xmlns:a16="http://schemas.microsoft.com/office/drawing/2014/main" id="{FECD13EC-E4C9-C873-1BEE-470A7F2F77F9}"/>
                  </a:ext>
                </a:extLst>
              </p:cNvPr>
              <p:cNvSpPr>
                <a:spLocks noGrp="1" noRot="1" noChangeAspect="1" noMove="1" noResize="1" noEditPoints="1" noAdjustHandles="1" noChangeArrowheads="1" noChangeShapeType="1" noTextEdit="1"/>
              </p:cNvSpPr>
              <p:nvPr>
                <p:ph idx="1"/>
              </p:nvPr>
            </p:nvSpPr>
            <p:spPr>
              <a:xfrm>
                <a:off x="285750" y="876300"/>
                <a:ext cx="11449050" cy="5366924"/>
              </a:xfrm>
              <a:blipFill>
                <a:blip r:embed="rId2"/>
                <a:stretch>
                  <a:fillRect l="-1107" r="-1107" b="-49882"/>
                </a:stretch>
              </a:blipFill>
            </p:spPr>
            <p:txBody>
              <a:bodyPr/>
              <a:lstStyle/>
              <a:p>
                <a:r>
                  <a:rPr lang="en-US">
                    <a:noFill/>
                  </a:rPr>
                  <a:t> </a:t>
                </a:r>
              </a:p>
            </p:txBody>
          </p:sp>
        </mc:Fallback>
      </mc:AlternateContent>
    </p:spTree>
    <p:extLst>
      <p:ext uri="{BB962C8B-B14F-4D97-AF65-F5344CB8AC3E}">
        <p14:creationId xmlns:p14="http://schemas.microsoft.com/office/powerpoint/2010/main" val="46717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A5D7-BD28-562F-0A41-EC04DCBBAD40}"/>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2.1-Temperature Dependence</a:t>
            </a:r>
            <a:br>
              <a:rPr lang="en-US" sz="4400" dirty="0">
                <a:effectLst/>
                <a:latin typeface="Times New Roman" panose="02020603050405020304" pitchFamily="18" charset="0"/>
                <a:ea typeface="Times New Roman" panose="02020603050405020304" pitchFamily="18" charset="0"/>
              </a:rPr>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8150C6-D4DE-B53F-4C9D-3A76FEBFA8FA}"/>
                  </a:ext>
                </a:extLst>
              </p:cNvPr>
              <p:cNvSpPr>
                <a:spLocks noGrp="1"/>
              </p:cNvSpPr>
              <p:nvPr>
                <p:ph idx="1"/>
              </p:nvPr>
            </p:nvSpPr>
            <p:spPr/>
            <p:txBody>
              <a:bodyPr>
                <a:normAutofit/>
              </a:bodyPr>
              <a:lstStyle/>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Substituting the equation of state of air of an ideal gas </a:t>
                </a:r>
                <a:r>
                  <a:rPr lang="en-US" sz="2400" i="1" dirty="0">
                    <a:effectLst/>
                    <a:latin typeface="Times New Roman" panose="02020603050405020304" pitchFamily="18" charset="0"/>
                    <a:ea typeface="Times New Roman" panose="02020603050405020304" pitchFamily="18" charset="0"/>
                  </a:rPr>
                  <a:t>(PV </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RT) </a:t>
                </a:r>
                <a:r>
                  <a:rPr lang="en-US" sz="2400" dirty="0">
                    <a:effectLst/>
                    <a:latin typeface="Times New Roman" panose="02020603050405020304" pitchFamily="18" charset="0"/>
                    <a:ea typeface="Times New Roman" panose="02020603050405020304" pitchFamily="18" charset="0"/>
                  </a:rPr>
                  <a:t>and the definition of density </a:t>
                </a:r>
                <a:r>
                  <a:rPr lang="en-US" sz="2400" i="1" dirty="0">
                    <a:effectLst/>
                    <a:highlight>
                      <a:srgbClr val="FFFF00"/>
                    </a:highlight>
                    <a:latin typeface="Times New Roman" panose="02020603050405020304" pitchFamily="18" charset="0"/>
                    <a:ea typeface="Times New Roman" panose="02020603050405020304" pitchFamily="18" charset="0"/>
                  </a:rPr>
                  <a:t>p</a:t>
                </a:r>
                <a:r>
                  <a:rPr lang="en-US" sz="2400" i="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(mass per unit volume), Eq. (2) may be written as </a:t>
                </a:r>
              </a:p>
              <a:p>
                <a:pPr marL="0" marR="0" algn="just">
                  <a:lnSpc>
                    <a:spcPct val="150000"/>
                  </a:lnSpc>
                  <a:spcBef>
                    <a:spcPts val="0"/>
                  </a:spcBef>
                  <a:spcAft>
                    <a:spcPts val="0"/>
                  </a:spcAft>
                </a:pPr>
                <a14:m>
                  <m:oMath xmlns:m="http://schemas.openxmlformats.org/officeDocument/2006/math">
                    <m:r>
                      <a:rPr lang="en-US" sz="2400" i="1">
                        <a:effectLst/>
                        <a:latin typeface="Cambria Math" panose="02040503050406030204" pitchFamily="18" charset="0"/>
                        <a:ea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rPr>
                      <m:t>=</m:t>
                    </m:r>
                    <m:rad>
                      <m:radPr>
                        <m:degHide m:val="on"/>
                        <m:ctrlPr>
                          <a:rPr lang="en-US" sz="2400" i="1">
                            <a:effectLst/>
                            <a:latin typeface="Cambria Math" panose="02040503050406030204" pitchFamily="18" charset="0"/>
                            <a:ea typeface="Times New Roman" panose="02020603050405020304" pitchFamily="18" charset="0"/>
                          </a:rPr>
                        </m:ctrlPr>
                      </m:radPr>
                      <m:deg/>
                      <m:e>
                        <m:f>
                          <m:fPr>
                            <m:ctrlPr>
                              <a:rPr lang="en-US" sz="2400" i="1">
                                <a:effectLst/>
                                <a:latin typeface="Cambria Math" panose="02040503050406030204" pitchFamily="18" charset="0"/>
                                <a:ea typeface="Times New Roman" panose="02020603050405020304" pitchFamily="18" charset="0"/>
                              </a:rPr>
                            </m:ctrlPr>
                          </m:fPr>
                          <m:num>
                            <m:r>
                              <a:rPr lang="en-US" sz="2400" i="1">
                                <a:effectLst/>
                                <a:latin typeface="Cambria Math" panose="02040503050406030204" pitchFamily="18" charset="0"/>
                                <a:ea typeface="Times New Roman" panose="02020603050405020304" pitchFamily="18" charset="0"/>
                              </a:rPr>
                              <m:t>1.4</m:t>
                            </m:r>
                            <m:r>
                              <a:rPr lang="en-US" sz="2400" i="1">
                                <a:effectLst/>
                                <a:latin typeface="Cambria Math" panose="02040503050406030204" pitchFamily="18" charset="0"/>
                                <a:ea typeface="Times New Roman" panose="02020603050405020304" pitchFamily="18" charset="0"/>
                              </a:rPr>
                              <m:t>𝑅𝑇</m:t>
                            </m:r>
                          </m:num>
                          <m:den>
                            <m:r>
                              <a:rPr lang="en-US" sz="2400" b="1" i="1">
                                <a:effectLst/>
                                <a:latin typeface="Cambria Math" panose="02040503050406030204" pitchFamily="18" charset="0"/>
                                <a:ea typeface="Times New Roman" panose="02020603050405020304" pitchFamily="18" charset="0"/>
                              </a:rPr>
                              <m:t>𝑴</m:t>
                            </m:r>
                          </m:den>
                        </m:f>
                      </m:e>
                    </m:rad>
                  </m:oMath>
                </a14:m>
                <a:r>
                  <a:rPr lang="en-US" sz="2400" dirty="0">
                    <a:effectLst/>
                    <a:latin typeface="Times New Roman" panose="02020603050405020304" pitchFamily="18" charset="0"/>
                    <a:ea typeface="Times New Roman" panose="02020603050405020304" pitchFamily="18" charset="0"/>
                  </a:rPr>
                  <a:t>                                                                     (5)  </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where </a:t>
                </a:r>
                <a:r>
                  <a:rPr lang="en-US" sz="2400" i="1" dirty="0">
                    <a:effectLst/>
                    <a:latin typeface="Times New Roman" panose="02020603050405020304" pitchFamily="18" charset="0"/>
                    <a:ea typeface="Times New Roman" panose="02020603050405020304" pitchFamily="18" charset="0"/>
                  </a:rPr>
                  <a:t>R </a:t>
                </a:r>
                <a:r>
                  <a:rPr lang="en-US" sz="2400" dirty="0">
                    <a:effectLst/>
                    <a:latin typeface="Times New Roman" panose="02020603050405020304" pitchFamily="18" charset="0"/>
                    <a:ea typeface="Times New Roman" panose="02020603050405020304" pitchFamily="18" charset="0"/>
                  </a:rPr>
                  <a:t>is the universal gas constant, </a:t>
                </a:r>
                <a:r>
                  <a:rPr lang="en-US" sz="2400" i="1" dirty="0">
                    <a:effectLst/>
                    <a:latin typeface="Times New Roman" panose="02020603050405020304" pitchFamily="18" charset="0"/>
                    <a:ea typeface="Times New Roman" panose="02020603050405020304" pitchFamily="18" charset="0"/>
                  </a:rPr>
                  <a:t>T </a:t>
                </a:r>
                <a:r>
                  <a:rPr lang="en-US" sz="2400" dirty="0">
                    <a:effectLst/>
                    <a:latin typeface="Times New Roman" panose="02020603050405020304" pitchFamily="18" charset="0"/>
                    <a:ea typeface="Times New Roman" panose="02020603050405020304" pitchFamily="18" charset="0"/>
                  </a:rPr>
                  <a:t>the absolute temperature, and </a:t>
                </a:r>
                <a:r>
                  <a:rPr lang="en-US" sz="2400" i="1" dirty="0">
                    <a:effectLst/>
                    <a:latin typeface="Times New Roman" panose="02020603050405020304" pitchFamily="18" charset="0"/>
                    <a:ea typeface="Times New Roman" panose="02020603050405020304" pitchFamily="18" charset="0"/>
                  </a:rPr>
                  <a:t>M </a:t>
                </a:r>
                <a:r>
                  <a:rPr lang="en-US" sz="2400" dirty="0">
                    <a:effectLst/>
                    <a:latin typeface="Times New Roman" panose="02020603050405020304" pitchFamily="18" charset="0"/>
                    <a:ea typeface="Times New Roman" panose="02020603050405020304" pitchFamily="18" charset="0"/>
                  </a:rPr>
                  <a:t>the mean molecular weight of the gas at sea level.</a:t>
                </a:r>
              </a:p>
              <a:p>
                <a:endParaRPr lang="en-US" sz="2400" dirty="0"/>
              </a:p>
            </p:txBody>
          </p:sp>
        </mc:Choice>
        <mc:Fallback xmlns="">
          <p:sp>
            <p:nvSpPr>
              <p:cNvPr id="3" name="Content Placeholder 2">
                <a:extLst>
                  <a:ext uri="{FF2B5EF4-FFF2-40B4-BE49-F238E27FC236}">
                    <a16:creationId xmlns:a16="http://schemas.microsoft.com/office/drawing/2014/main" id="{A78150C6-D4DE-B53F-4C9D-3A76FEBFA8FA}"/>
                  </a:ext>
                </a:extLst>
              </p:cNvPr>
              <p:cNvSpPr>
                <a:spLocks noGrp="1" noRot="1" noChangeAspect="1" noMove="1" noResize="1" noEditPoints="1" noAdjustHandles="1" noChangeArrowheads="1" noChangeShapeType="1" noTextEdit="1"/>
              </p:cNvSpPr>
              <p:nvPr>
                <p:ph idx="1"/>
              </p:nvPr>
            </p:nvSpPr>
            <p:spPr>
              <a:blipFill>
                <a:blip r:embed="rId2"/>
                <a:stretch>
                  <a:fillRect l="-965" r="-844"/>
                </a:stretch>
              </a:blipFill>
            </p:spPr>
            <p:txBody>
              <a:bodyPr/>
              <a:lstStyle/>
              <a:p>
                <a:r>
                  <a:rPr lang="en-US">
                    <a:noFill/>
                  </a:rPr>
                  <a:t> </a:t>
                </a:r>
              </a:p>
            </p:txBody>
          </p:sp>
        </mc:Fallback>
      </mc:AlternateContent>
    </p:spTree>
    <p:extLst>
      <p:ext uri="{BB962C8B-B14F-4D97-AF65-F5344CB8AC3E}">
        <p14:creationId xmlns:p14="http://schemas.microsoft.com/office/powerpoint/2010/main" val="2334017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3393</TotalTime>
  <Words>1436</Words>
  <Application>Microsoft Macintosh PowerPoint</Application>
  <PresentationFormat>Widescreen</PresentationFormat>
  <Paragraphs>195</Paragraphs>
  <Slides>23</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Calibri Light</vt:lpstr>
      <vt:lpstr>Cambria Math</vt:lpstr>
      <vt:lpstr>Corbel</vt:lpstr>
      <vt:lpstr>inherit</vt:lpstr>
      <vt:lpstr>Matura MT Script Capitals</vt:lpstr>
      <vt:lpstr>Times New Roman</vt:lpstr>
      <vt:lpstr>Wingdings</vt:lpstr>
      <vt:lpstr>Office Theme</vt:lpstr>
      <vt:lpstr>PowerPoint Presentation</vt:lpstr>
      <vt:lpstr>Abstract: </vt:lpstr>
      <vt:lpstr>PowerPoint Presentation</vt:lpstr>
      <vt:lpstr>PowerPoint Presentation</vt:lpstr>
      <vt:lpstr>PowerPoint Presentation</vt:lpstr>
      <vt:lpstr>PowerPoint Presentation</vt:lpstr>
      <vt:lpstr>PowerPoint Presentation</vt:lpstr>
      <vt:lpstr>Chapter Two: Theory </vt:lpstr>
      <vt:lpstr>2.1-Temperature Dependence </vt:lpstr>
      <vt:lpstr>Effect of temperature on speed of sound</vt:lpstr>
      <vt:lpstr>Effect of temperature on speed of sound</vt:lpstr>
      <vt:lpstr>Chapter Three: Methods/Materials </vt:lpstr>
      <vt:lpstr>Computing speed of sound at different temperatures</vt:lpstr>
      <vt:lpstr>an acoustic stopwatch </vt:lpstr>
      <vt:lpstr>Chapter Four: Results and Discussion </vt:lpstr>
      <vt:lpstr>PowerPoint Presentation</vt:lpstr>
      <vt:lpstr>PowerPoint Presentation</vt:lpstr>
      <vt:lpstr>Table (2): The calculated speed of sound from experimentally measured the distance between two smart phones and  then determining the temperature of the air in Co  with the value of temperature measured by thermometer  </vt:lpstr>
      <vt:lpstr>PowerPoint Presentation</vt:lpstr>
      <vt:lpstr>PowerPoint Presentation</vt:lpstr>
      <vt:lpstr>Conclusions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Caesar Tubal</dc:creator>
  <cp:lastModifiedBy>Mohammed</cp:lastModifiedBy>
  <cp:revision>44</cp:revision>
  <dcterms:created xsi:type="dcterms:W3CDTF">2015-11-26T05:33:39Z</dcterms:created>
  <dcterms:modified xsi:type="dcterms:W3CDTF">2024-04-05T10:17:56Z</dcterms:modified>
</cp:coreProperties>
</file>