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70" r:id="rId12"/>
    <p:sldId id="265" r:id="rId13"/>
    <p:sldId id="277" r:id="rId14"/>
    <p:sldId id="266" r:id="rId15"/>
    <p:sldId id="269" r:id="rId16"/>
    <p:sldId id="267" r:id="rId17"/>
    <p:sldId id="268"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D58F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45"/>
    <p:restoredTop sz="94700"/>
  </p:normalViewPr>
  <p:slideViewPr>
    <p:cSldViewPr snapToGrid="0" snapToObjects="1">
      <p:cViewPr varScale="1">
        <p:scale>
          <a:sx n="87" d="100"/>
          <a:sy n="87" d="100"/>
        </p:scale>
        <p:origin x="3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FD85-9374-4B4D-A81B-C2E00AC3E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BE3E3-7B8E-D94E-9711-DA5C4770A0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299802-C490-9644-8119-45EA0F5EAC4E}"/>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5" name="Footer Placeholder 4">
            <a:extLst>
              <a:ext uri="{FF2B5EF4-FFF2-40B4-BE49-F238E27FC236}">
                <a16:creationId xmlns:a16="http://schemas.microsoft.com/office/drawing/2014/main" id="{41D54426-373B-6044-8025-BB9ED6A7A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0FF58-CA84-C54E-8EBF-9EC94A63B0E5}"/>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334336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682A-5B9F-D749-921F-AFCEF52256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3B5B9F-B14C-9A42-B3ED-56E1DD212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563B9-8644-CA43-B46F-117E5F1DE0DB}"/>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5" name="Footer Placeholder 4">
            <a:extLst>
              <a:ext uri="{FF2B5EF4-FFF2-40B4-BE49-F238E27FC236}">
                <a16:creationId xmlns:a16="http://schemas.microsoft.com/office/drawing/2014/main" id="{ED1D93F7-1D03-6748-9AA8-291D698EC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2195D-4128-A247-A4A3-E9B89AA0DD82}"/>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410156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AA436-0C0C-E243-9498-DB6928AF7E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E13795-80C3-2841-BD95-DF240D7701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90E90-01E9-2F41-B782-BFB9323C4B72}"/>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5" name="Footer Placeholder 4">
            <a:extLst>
              <a:ext uri="{FF2B5EF4-FFF2-40B4-BE49-F238E27FC236}">
                <a16:creationId xmlns:a16="http://schemas.microsoft.com/office/drawing/2014/main" id="{8FBF242F-AA84-4C4D-A2C5-861FEB9EA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88D6F-C142-3B44-81BB-2D22C5C500DF}"/>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422898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1AB3-9C3B-E64C-83C8-723F09D03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0DF8E-21DE-094F-A835-9E172CABFD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6658A-2E36-984B-AF6F-9090418F7430}"/>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5" name="Footer Placeholder 4">
            <a:extLst>
              <a:ext uri="{FF2B5EF4-FFF2-40B4-BE49-F238E27FC236}">
                <a16:creationId xmlns:a16="http://schemas.microsoft.com/office/drawing/2014/main" id="{7D584AA4-D3BE-6D42-8960-1A7517BDD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E09D6-36BB-C34A-8C6B-3051E983A8F5}"/>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170183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E6C4-BFEC-E44D-AB04-E536C4D46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D02FF-9028-6840-BCBF-630B3AD4D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4CA2ED-6A37-2045-8C40-1B78ABBD3B37}"/>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5" name="Footer Placeholder 4">
            <a:extLst>
              <a:ext uri="{FF2B5EF4-FFF2-40B4-BE49-F238E27FC236}">
                <a16:creationId xmlns:a16="http://schemas.microsoft.com/office/drawing/2014/main" id="{9F5B0098-F07B-294F-804B-9637C89B7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10469-C987-0E49-924D-F7183D9888A2}"/>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380757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F365-255D-C742-B7DE-1336A0D12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E05656-3E0B-604B-A48D-D92E266E8E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442CC-3DA0-EF45-AF2A-2D5366B147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EE0A7D-D667-8C4C-A8B4-E91F9460FC39}"/>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6" name="Footer Placeholder 5">
            <a:extLst>
              <a:ext uri="{FF2B5EF4-FFF2-40B4-BE49-F238E27FC236}">
                <a16:creationId xmlns:a16="http://schemas.microsoft.com/office/drawing/2014/main" id="{B4535703-0197-6546-9E6B-52580AF27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D31A1-A646-974C-BE12-338C0092F960}"/>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133748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580A-0121-4148-8459-BBD1120A4F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422FAB-2DDF-0842-AD86-1DA1C8187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99932-BE0F-9342-A389-D36BEB10D5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70B98D-6410-5F4C-99C6-2C658A048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D6D29-839C-1947-9AD9-085B965D9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CC4722-49E6-2E4C-984C-67F20A559246}"/>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8" name="Footer Placeholder 7">
            <a:extLst>
              <a:ext uri="{FF2B5EF4-FFF2-40B4-BE49-F238E27FC236}">
                <a16:creationId xmlns:a16="http://schemas.microsoft.com/office/drawing/2014/main" id="{2AFEDB4E-4999-F74F-9611-9A582DC71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03BA0B-DB10-0040-9875-352836053B35}"/>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22999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D32F-5CFD-3D49-BE8E-6C37ED1BF3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91A98-BF3B-E54A-B885-28085FF1752E}"/>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4" name="Footer Placeholder 3">
            <a:extLst>
              <a:ext uri="{FF2B5EF4-FFF2-40B4-BE49-F238E27FC236}">
                <a16:creationId xmlns:a16="http://schemas.microsoft.com/office/drawing/2014/main" id="{7F594C4F-D833-994D-9B2D-1EA8F83CB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87036C-3866-D946-8A0A-BEBF8E7B8E17}"/>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68031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9DBA6-6878-544C-A8A5-E95C719652DD}"/>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3" name="Footer Placeholder 2">
            <a:extLst>
              <a:ext uri="{FF2B5EF4-FFF2-40B4-BE49-F238E27FC236}">
                <a16:creationId xmlns:a16="http://schemas.microsoft.com/office/drawing/2014/main" id="{C65958EB-F30A-E248-A478-5611E94547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893DC-0219-614D-B703-11D54FD2352E}"/>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323867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9800-3E60-E747-9995-606FB5862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60A652-3E32-7548-A19D-7E9F38C2B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F0814C-982B-EB4C-8567-63114359B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9CC16-DC5C-1047-B895-442563CB29C9}"/>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6" name="Footer Placeholder 5">
            <a:extLst>
              <a:ext uri="{FF2B5EF4-FFF2-40B4-BE49-F238E27FC236}">
                <a16:creationId xmlns:a16="http://schemas.microsoft.com/office/drawing/2014/main" id="{08529C2C-792B-3044-9411-5F8DF3B14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E0069-220C-934C-A07E-221BEC6F86D0}"/>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9711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8451-EB05-F24F-A271-8653C8E05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BECC7-4141-0743-A764-D488050CA4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0331FF-E575-0C41-9205-17D4A9EEA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213F0-E0EE-1A4A-A609-010EE3570433}"/>
              </a:ext>
            </a:extLst>
          </p:cNvPr>
          <p:cNvSpPr>
            <a:spLocks noGrp="1"/>
          </p:cNvSpPr>
          <p:nvPr>
            <p:ph type="dt" sz="half" idx="10"/>
          </p:nvPr>
        </p:nvSpPr>
        <p:spPr/>
        <p:txBody>
          <a:bodyPr/>
          <a:lstStyle/>
          <a:p>
            <a:fld id="{82B4638F-20EC-3A42-A5DE-F005726B8075}" type="datetimeFigureOut">
              <a:rPr lang="en-US" smtClean="0"/>
              <a:t>9/29/21</a:t>
            </a:fld>
            <a:endParaRPr lang="en-US"/>
          </a:p>
        </p:txBody>
      </p:sp>
      <p:sp>
        <p:nvSpPr>
          <p:cNvPr id="6" name="Footer Placeholder 5">
            <a:extLst>
              <a:ext uri="{FF2B5EF4-FFF2-40B4-BE49-F238E27FC236}">
                <a16:creationId xmlns:a16="http://schemas.microsoft.com/office/drawing/2014/main" id="{40D03307-4C29-454C-A29D-422D255FFF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9A338-11A1-6B40-B8BD-9ED512ABBF25}"/>
              </a:ext>
            </a:extLst>
          </p:cNvPr>
          <p:cNvSpPr>
            <a:spLocks noGrp="1"/>
          </p:cNvSpPr>
          <p:nvPr>
            <p:ph type="sldNum" sz="quarter" idx="12"/>
          </p:nvPr>
        </p:nvSpPr>
        <p:spPr/>
        <p:txBody>
          <a:bodyPr/>
          <a:lstStyle/>
          <a:p>
            <a:fld id="{B2C5EBD8-26E5-0241-92F0-349ED36AC25F}" type="slidenum">
              <a:rPr lang="en-US" smtClean="0"/>
              <a:t>‹#›</a:t>
            </a:fld>
            <a:endParaRPr lang="en-US"/>
          </a:p>
        </p:txBody>
      </p:sp>
    </p:spTree>
    <p:extLst>
      <p:ext uri="{BB962C8B-B14F-4D97-AF65-F5344CB8AC3E}">
        <p14:creationId xmlns:p14="http://schemas.microsoft.com/office/powerpoint/2010/main" val="361933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073DB7-F7A4-2C45-8553-428870DAD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7FDEEB-EFEC-EC47-AEC9-3E1B9DAE9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AD386-65C5-B54B-9D20-BBFC1C1F9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4638F-20EC-3A42-A5DE-F005726B8075}" type="datetimeFigureOut">
              <a:rPr lang="en-US" smtClean="0"/>
              <a:t>9/29/21</a:t>
            </a:fld>
            <a:endParaRPr lang="en-US"/>
          </a:p>
        </p:txBody>
      </p:sp>
      <p:sp>
        <p:nvSpPr>
          <p:cNvPr id="5" name="Footer Placeholder 4">
            <a:extLst>
              <a:ext uri="{FF2B5EF4-FFF2-40B4-BE49-F238E27FC236}">
                <a16:creationId xmlns:a16="http://schemas.microsoft.com/office/drawing/2014/main" id="{ABF47E5A-CCF4-BF4B-B2ED-38F6417734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269E2F-3E53-DC4F-BECD-91714C88C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5EBD8-26E5-0241-92F0-349ED36AC25F}" type="slidenum">
              <a:rPr lang="en-US" smtClean="0"/>
              <a:t>‹#›</a:t>
            </a:fld>
            <a:endParaRPr lang="en-US"/>
          </a:p>
        </p:txBody>
      </p:sp>
    </p:spTree>
    <p:extLst>
      <p:ext uri="{BB962C8B-B14F-4D97-AF65-F5344CB8AC3E}">
        <p14:creationId xmlns:p14="http://schemas.microsoft.com/office/powerpoint/2010/main" val="339639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hyperphysics.phy-astr.gsu.edu/hbase/Solids/dope.html#c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hyperphysics.phy-astr.gsu.edu/hbase/Solids/fermi.html#c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pic>
        <p:nvPicPr>
          <p:cNvPr id="9218" name="Picture 2" descr="Electronics Production - EFFIMAT">
            <a:extLst>
              <a:ext uri="{FF2B5EF4-FFF2-40B4-BE49-F238E27FC236}">
                <a16:creationId xmlns:a16="http://schemas.microsoft.com/office/drawing/2014/main" id="{17FC3366-4D9F-5A46-B4B1-12A6A5446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88" y="44042"/>
            <a:ext cx="9929164" cy="6751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3E4186-EBB7-1A47-9057-9C3DC06C763A}"/>
              </a:ext>
            </a:extLst>
          </p:cNvPr>
          <p:cNvSpPr>
            <a:spLocks noGrp="1"/>
          </p:cNvSpPr>
          <p:nvPr>
            <p:ph type="ctrTitle"/>
          </p:nvPr>
        </p:nvSpPr>
        <p:spPr>
          <a:xfrm>
            <a:off x="1421470" y="3994048"/>
            <a:ext cx="9144000" cy="2387600"/>
          </a:xfrm>
        </p:spPr>
        <p:txBody>
          <a:bodyPr>
            <a:normAutofit fontScale="90000"/>
          </a:bodyPr>
          <a:lstStyle/>
          <a:p>
            <a:br>
              <a:rPr lang="en-US" b="1" dirty="0">
                <a:solidFill>
                  <a:srgbClr val="FF0000"/>
                </a:solidFill>
              </a:rPr>
            </a:br>
            <a:br>
              <a:rPr lang="en-US" b="1" dirty="0">
                <a:solidFill>
                  <a:srgbClr val="FF0000"/>
                </a:solidFill>
              </a:rPr>
            </a:br>
            <a:r>
              <a:rPr lang="en-US" sz="4400" b="1" dirty="0">
                <a:solidFill>
                  <a:srgbClr val="FF0000"/>
                </a:solidFill>
                <a:latin typeface="Arial" panose="020B0604020202020204" pitchFamily="34" charset="0"/>
                <a:cs typeface="Arial" panose="020B0604020202020204" pitchFamily="34" charset="0"/>
              </a:rPr>
              <a:t>For 3</a:t>
            </a:r>
            <a:r>
              <a:rPr lang="en-US" sz="4400" b="1" baseline="30000" dirty="0">
                <a:solidFill>
                  <a:srgbClr val="FF0000"/>
                </a:solidFill>
                <a:latin typeface="Arial" panose="020B0604020202020204" pitchFamily="34" charset="0"/>
                <a:cs typeface="Arial" panose="020B0604020202020204" pitchFamily="34" charset="0"/>
              </a:rPr>
              <a:t>rd</a:t>
            </a:r>
            <a:r>
              <a:rPr lang="en-US" sz="4400" b="1" dirty="0">
                <a:solidFill>
                  <a:srgbClr val="FF0000"/>
                </a:solidFill>
                <a:latin typeface="Arial" panose="020B0604020202020204" pitchFamily="34" charset="0"/>
                <a:cs typeface="Arial" panose="020B0604020202020204" pitchFamily="34" charset="0"/>
              </a:rPr>
              <a:t> year physics students</a:t>
            </a:r>
            <a:br>
              <a:rPr lang="en-US" sz="4400" b="1" dirty="0">
                <a:solidFill>
                  <a:srgbClr val="FF0000"/>
                </a:solidFill>
                <a:latin typeface="Arial" panose="020B0604020202020204" pitchFamily="34" charset="0"/>
                <a:cs typeface="Arial" panose="020B0604020202020204" pitchFamily="34" charset="0"/>
              </a:rPr>
            </a:br>
            <a:br>
              <a:rPr lang="en-US" sz="4400" b="1" dirty="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Edited by: Dr. Muhamad A. Hamad</a:t>
            </a:r>
          </a:p>
        </p:txBody>
      </p:sp>
    </p:spTree>
    <p:extLst>
      <p:ext uri="{BB962C8B-B14F-4D97-AF65-F5344CB8AC3E}">
        <p14:creationId xmlns:p14="http://schemas.microsoft.com/office/powerpoint/2010/main" val="25415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1" nodeType="clickEffect">
                                  <p:stCondLst>
                                    <p:cond delay="0"/>
                                  </p:stCondLst>
                                  <p:iterate type="lt">
                                    <p:tmPct val="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5121-2624-B547-AA0F-AA12467F36DA}"/>
              </a:ext>
            </a:extLst>
          </p:cNvPr>
          <p:cNvSpPr>
            <a:spLocks noGrp="1"/>
          </p:cNvSpPr>
          <p:nvPr>
            <p:ph type="title"/>
          </p:nvPr>
        </p:nvSpPr>
        <p:spPr/>
        <p:txBody>
          <a:bodyPr>
            <a:normAutofit/>
          </a:bodyPr>
          <a:lstStyle/>
          <a:p>
            <a:r>
              <a:rPr lang="en-US" sz="6000" b="1" dirty="0">
                <a:solidFill>
                  <a:srgbClr val="FF9300"/>
                </a:solidFill>
              </a:rPr>
              <a:t>        </a:t>
            </a:r>
            <a:r>
              <a:rPr lang="en-US" sz="6000" b="1" dirty="0">
                <a:solidFill>
                  <a:srgbClr val="FF9300"/>
                </a:solidFill>
                <a:latin typeface="Times New Roman" panose="02020603050405020304" pitchFamily="18" charset="0"/>
                <a:cs typeface="Times New Roman" panose="02020603050405020304" pitchFamily="18" charset="0"/>
              </a:rPr>
              <a:t>Energy levels</a:t>
            </a:r>
          </a:p>
        </p:txBody>
      </p:sp>
      <p:sp>
        <p:nvSpPr>
          <p:cNvPr id="3" name="Content Placeholder 2">
            <a:extLst>
              <a:ext uri="{FF2B5EF4-FFF2-40B4-BE49-F238E27FC236}">
                <a16:creationId xmlns:a16="http://schemas.microsoft.com/office/drawing/2014/main" id="{8206C267-7847-2945-AF14-6C8D4F50BE98}"/>
              </a:ext>
            </a:extLst>
          </p:cNvPr>
          <p:cNvSpPr>
            <a:spLocks noGrp="1"/>
          </p:cNvSpPr>
          <p:nvPr>
            <p:ph idx="1"/>
          </p:nvPr>
        </p:nvSpPr>
        <p:spPr>
          <a:xfrm>
            <a:off x="838200" y="1761457"/>
            <a:ext cx="10515600" cy="4351338"/>
          </a:xfrm>
        </p:spPr>
        <p:txBody>
          <a:bodyPr/>
          <a:lstStyle/>
          <a:p>
            <a:r>
              <a:rPr lang="en-US" dirty="0"/>
              <a:t>Not all electrons have the same energy levels. Electrons that orbit close to the nucleus have less energy than those that orbit farther away. The farther the electron orbit from the nucleus, the grater the energy it contains.</a:t>
            </a:r>
            <a:r>
              <a:rPr lang="en-US" dirty="0">
                <a:effectLst/>
              </a:rPr>
              <a:t> </a:t>
            </a:r>
          </a:p>
          <a:p>
            <a:endParaRPr lang="en-US" dirty="0"/>
          </a:p>
        </p:txBody>
      </p:sp>
      <p:pic>
        <p:nvPicPr>
          <p:cNvPr id="4" name="Picture 3">
            <a:extLst>
              <a:ext uri="{FF2B5EF4-FFF2-40B4-BE49-F238E27FC236}">
                <a16:creationId xmlns:a16="http://schemas.microsoft.com/office/drawing/2014/main" id="{22A8667A-E03C-814E-AA99-09643AE8DDF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68487" y="3429000"/>
            <a:ext cx="5930900" cy="2755900"/>
          </a:xfrm>
          <a:prstGeom prst="rect">
            <a:avLst/>
          </a:prstGeom>
          <a:noFill/>
          <a:ln>
            <a:noFill/>
          </a:ln>
        </p:spPr>
      </p:pic>
    </p:spTree>
    <p:extLst>
      <p:ext uri="{BB962C8B-B14F-4D97-AF65-F5344CB8AC3E}">
        <p14:creationId xmlns:p14="http://schemas.microsoft.com/office/powerpoint/2010/main" val="152780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F3BED-EC7D-F64B-B343-1CC367269693}"/>
              </a:ext>
            </a:extLst>
          </p:cNvPr>
          <p:cNvSpPr>
            <a:spLocks noGrp="1"/>
          </p:cNvSpPr>
          <p:nvPr>
            <p:ph type="title"/>
          </p:nvPr>
        </p:nvSpPr>
        <p:spPr/>
        <p:txBody>
          <a:bodyPr>
            <a:normAutofit/>
          </a:bodyPr>
          <a:lstStyle/>
          <a:p>
            <a:r>
              <a:rPr lang="en-US" sz="5400" b="1" dirty="0">
                <a:solidFill>
                  <a:srgbClr val="FF9300"/>
                </a:solidFill>
                <a:latin typeface="Times New Roman" panose="02020603050405020304" pitchFamily="18" charset="0"/>
                <a:cs typeface="Times New Roman" panose="02020603050405020304" pitchFamily="18" charset="0"/>
              </a:rPr>
              <a:t>     Energy levels</a:t>
            </a:r>
          </a:p>
        </p:txBody>
      </p:sp>
      <p:sp>
        <p:nvSpPr>
          <p:cNvPr id="3" name="Content Placeholder 2">
            <a:extLst>
              <a:ext uri="{FF2B5EF4-FFF2-40B4-BE49-F238E27FC236}">
                <a16:creationId xmlns:a16="http://schemas.microsoft.com/office/drawing/2014/main" id="{E7F714C6-C18A-7E49-B60C-A831BEC74647}"/>
              </a:ext>
            </a:extLst>
          </p:cNvPr>
          <p:cNvSpPr>
            <a:spLocks noGrp="1"/>
          </p:cNvSpPr>
          <p:nvPr>
            <p:ph idx="1"/>
          </p:nvPr>
        </p:nvSpPr>
        <p:spPr/>
        <p:txBody>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The energy levels of electrons are labeled by principal quantum numbers (n) or shells.</a:t>
            </a:r>
          </a:p>
        </p:txBody>
      </p:sp>
    </p:spTree>
    <p:extLst>
      <p:ext uri="{BB962C8B-B14F-4D97-AF65-F5344CB8AC3E}">
        <p14:creationId xmlns:p14="http://schemas.microsoft.com/office/powerpoint/2010/main" val="155929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2C57-FD9D-C24B-AAC8-997E624B4015}"/>
              </a:ext>
            </a:extLst>
          </p:cNvPr>
          <p:cNvSpPr>
            <a:spLocks noGrp="1"/>
          </p:cNvSpPr>
          <p:nvPr>
            <p:ph type="title"/>
          </p:nvPr>
        </p:nvSpPr>
        <p:spPr/>
        <p:txBody>
          <a:bodyPr>
            <a:noAutofit/>
          </a:bodyPr>
          <a:lstStyle/>
          <a:p>
            <a:r>
              <a:rPr lang="en-US" sz="6000" b="1" dirty="0">
                <a:latin typeface="Times New Roman" panose="02020603050405020304" pitchFamily="18" charset="0"/>
                <a:cs typeface="Times New Roman" panose="02020603050405020304" pitchFamily="18" charset="0"/>
              </a:rPr>
              <a:t>  Atomic number and mass number</a:t>
            </a:r>
          </a:p>
        </p:txBody>
      </p:sp>
      <p:sp>
        <p:nvSpPr>
          <p:cNvPr id="3" name="Content Placeholder 2">
            <a:extLst>
              <a:ext uri="{FF2B5EF4-FFF2-40B4-BE49-F238E27FC236}">
                <a16:creationId xmlns:a16="http://schemas.microsoft.com/office/drawing/2014/main" id="{CF02C013-CF0F-B447-A195-06282DD75D2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Elements contain one or more of the </a:t>
            </a:r>
            <a:r>
              <a:rPr lang="en-US" b="1" dirty="0">
                <a:latin typeface="Times New Roman" panose="02020603050405020304" pitchFamily="18" charset="0"/>
                <a:cs typeface="Times New Roman" panose="02020603050405020304" pitchFamily="18" charset="0"/>
              </a:rPr>
              <a:t>same</a:t>
            </a:r>
            <a:r>
              <a:rPr lang="en-US" dirty="0">
                <a:latin typeface="Times New Roman" panose="02020603050405020304" pitchFamily="18" charset="0"/>
                <a:cs typeface="Times New Roman" panose="02020603050405020304" pitchFamily="18" charset="0"/>
              </a:rPr>
              <a:t> type of atom! All known elements can be found on the periodic table.</a:t>
            </a:r>
          </a:p>
          <a:p>
            <a:pPr marL="0" indent="0">
              <a:buNone/>
            </a:pPr>
            <a:r>
              <a:rPr lang="en-US" dirty="0">
                <a:latin typeface="Times New Roman" panose="02020603050405020304" pitchFamily="18" charset="0"/>
                <a:cs typeface="Times New Roman" panose="02020603050405020304" pitchFamily="18" charset="0"/>
              </a:rPr>
              <a:t>• Elements can be identified by their atomic number.</a:t>
            </a:r>
          </a:p>
          <a:p>
            <a:r>
              <a:rPr lang="en-US" dirty="0"/>
              <a:t>The atomic number is the number of PROTONS in the atoms of an element.</a:t>
            </a:r>
          </a:p>
          <a:p>
            <a:r>
              <a:rPr lang="en-US" dirty="0"/>
              <a:t>The mass number is the summation of the number of protons and neutron in the atoms.</a:t>
            </a:r>
          </a:p>
        </p:txBody>
      </p:sp>
    </p:spTree>
    <p:extLst>
      <p:ext uri="{BB962C8B-B14F-4D97-AF65-F5344CB8AC3E}">
        <p14:creationId xmlns:p14="http://schemas.microsoft.com/office/powerpoint/2010/main" val="414244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iodic Table of Elements - PubChem">
            <a:extLst>
              <a:ext uri="{FF2B5EF4-FFF2-40B4-BE49-F238E27FC236}">
                <a16:creationId xmlns:a16="http://schemas.microsoft.com/office/drawing/2014/main" id="{7E1C5986-6567-D84F-BBC5-2B92C16EB8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992" y="781664"/>
            <a:ext cx="11964373" cy="612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59D6-9881-3643-BEA7-4F1B0AFA5A8A}"/>
              </a:ext>
            </a:extLst>
          </p:cNvPr>
          <p:cNvSpPr>
            <a:spLocks noGrp="1"/>
          </p:cNvSpPr>
          <p:nvPr>
            <p:ph type="title"/>
          </p:nvPr>
        </p:nvSpPr>
        <p:spPr/>
        <p:txBody>
          <a:bodyPr>
            <a:normAutofit/>
          </a:bodyPr>
          <a:lstStyle/>
          <a:p>
            <a:r>
              <a:rPr lang="en-US" sz="6000" b="1" dirty="0">
                <a:latin typeface="Times New Roman" panose="02020603050405020304" pitchFamily="18" charset="0"/>
                <a:cs typeface="Times New Roman" panose="02020603050405020304" pitchFamily="18" charset="0"/>
              </a:rPr>
              <a:t>  Identification  of elements</a:t>
            </a:r>
          </a:p>
        </p:txBody>
      </p:sp>
      <p:pic>
        <p:nvPicPr>
          <p:cNvPr id="4" name="Content Placeholder 3">
            <a:extLst>
              <a:ext uri="{FF2B5EF4-FFF2-40B4-BE49-F238E27FC236}">
                <a16:creationId xmlns:a16="http://schemas.microsoft.com/office/drawing/2014/main" id="{EB71079D-CDDC-DB4E-8935-F0EB97DFEB90}"/>
              </a:ext>
            </a:extLst>
          </p:cNvPr>
          <p:cNvPicPr>
            <a:picLocks noGrp="1" noChangeAspect="1"/>
          </p:cNvPicPr>
          <p:nvPr>
            <p:ph idx="1"/>
          </p:nvPr>
        </p:nvPicPr>
        <p:blipFill>
          <a:blip r:embed="rId2"/>
          <a:stretch>
            <a:fillRect/>
          </a:stretch>
        </p:blipFill>
        <p:spPr>
          <a:xfrm>
            <a:off x="1390935" y="1819023"/>
            <a:ext cx="9293107" cy="4563743"/>
          </a:xfrm>
          <a:prstGeom prst="rect">
            <a:avLst/>
          </a:prstGeom>
        </p:spPr>
      </p:pic>
    </p:spTree>
    <p:extLst>
      <p:ext uri="{BB962C8B-B14F-4D97-AF65-F5344CB8AC3E}">
        <p14:creationId xmlns:p14="http://schemas.microsoft.com/office/powerpoint/2010/main" val="6099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xygen Element in Periodic Table | Atomic Number Atomic Mass">
            <a:extLst>
              <a:ext uri="{FF2B5EF4-FFF2-40B4-BE49-F238E27FC236}">
                <a16:creationId xmlns:a16="http://schemas.microsoft.com/office/drawing/2014/main" id="{4383239B-83B2-1E4F-9AA3-3006D1E70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142" y="215792"/>
            <a:ext cx="8736371" cy="642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p:tgtEl>
                                          <p:spTgt spid="6146"/>
                                        </p:tgtEl>
                                        <p:attrNameLst>
                                          <p:attrName>ppt_y</p:attrName>
                                        </p:attrNameLst>
                                      </p:cBhvr>
                                      <p:tavLst>
                                        <p:tav tm="0">
                                          <p:val>
                                            <p:strVal val="#ppt_y+#ppt_h*1.125000"/>
                                          </p:val>
                                        </p:tav>
                                        <p:tav tm="100000">
                                          <p:val>
                                            <p:strVal val="#ppt_y"/>
                                          </p:val>
                                        </p:tav>
                                      </p:tavLst>
                                    </p:anim>
                                    <p:animEffect transition="in" filter="wipe(up)">
                                      <p:cBhvr>
                                        <p:cTn id="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67D4-305C-8F43-9C68-6B29A6C0F984}"/>
              </a:ext>
            </a:extLst>
          </p:cNvPr>
          <p:cNvSpPr>
            <a:spLocks noGrp="1"/>
          </p:cNvSpPr>
          <p:nvPr>
            <p:ph type="title"/>
          </p:nvPr>
        </p:nvSpPr>
        <p:spPr/>
        <p:txBody>
          <a:bodyPr/>
          <a:lstStyle/>
          <a:p>
            <a:r>
              <a:rPr lang="en-US" b="1" dirty="0">
                <a:solidFill>
                  <a:srgbClr val="FF9300"/>
                </a:solidFill>
                <a:latin typeface="Times New Roman" panose="02020603050405020304" pitchFamily="18" charset="0"/>
                <a:cs typeface="Times New Roman" panose="02020603050405020304" pitchFamily="18" charset="0"/>
              </a:rPr>
              <a:t>    Stable and unstable atoms </a:t>
            </a:r>
            <a:endParaRPr lang="en-US" dirty="0">
              <a:solidFill>
                <a:srgbClr val="FF93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C5458A-7D92-9140-A9BD-88F30D49D241}"/>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tendency of an atom to give up its valence electrons depends on chemical stability. When an atom is stable, it resists giving up electrons, and when it is unstable, it tends to give up electrons.</a:t>
            </a:r>
            <a:r>
              <a:rPr lang="en-US"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27D123E-E925-2444-9F69-E58F32C9BE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4204" y="3429000"/>
            <a:ext cx="5934075" cy="2882900"/>
          </a:xfrm>
          <a:prstGeom prst="rect">
            <a:avLst/>
          </a:prstGeom>
          <a:noFill/>
          <a:ln w="9525">
            <a:solidFill>
              <a:srgbClr val="FF0000"/>
            </a:solidFill>
            <a:miter lim="800000"/>
            <a:headEnd/>
            <a:tailEnd/>
          </a:ln>
          <a:effectLst>
            <a:glow rad="127000">
              <a:srgbClr val="FFFF00"/>
            </a:glow>
            <a:outerShdw blurRad="50800" dist="50800" dir="5400000" algn="ctr" rotWithShape="0">
              <a:srgbClr val="FF0000"/>
            </a:outerShdw>
            <a:softEdge rad="20667"/>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6C79-572B-CD47-8841-880B7E7D29AC}"/>
              </a:ext>
            </a:extLst>
          </p:cNvPr>
          <p:cNvSpPr>
            <a:spLocks noGrp="1"/>
          </p:cNvSpPr>
          <p:nvPr>
            <p:ph type="title"/>
          </p:nvPr>
        </p:nvSpPr>
        <p:spPr/>
        <p:txBody>
          <a:bodyPr/>
          <a:lstStyle/>
          <a:p>
            <a:r>
              <a:rPr lang="en-US" b="1" dirty="0">
                <a:solidFill>
                  <a:srgbClr val="FF9300"/>
                </a:solidFill>
                <a:latin typeface="Times New Roman" panose="02020603050405020304" pitchFamily="18" charset="0"/>
                <a:cs typeface="Times New Roman" panose="02020603050405020304" pitchFamily="18" charset="0"/>
              </a:rPr>
              <a:t> Stable and unstable atoms </a:t>
            </a:r>
            <a:endParaRPr lang="en-US" dirty="0"/>
          </a:p>
        </p:txBody>
      </p:sp>
      <p:sp>
        <p:nvSpPr>
          <p:cNvPr id="3" name="Content Placeholder 2">
            <a:extLst>
              <a:ext uri="{FF2B5EF4-FFF2-40B4-BE49-F238E27FC236}">
                <a16:creationId xmlns:a16="http://schemas.microsoft.com/office/drawing/2014/main" id="{39460C36-E01B-7143-BBC9-61A3F192CE4E}"/>
              </a:ext>
            </a:extLst>
          </p:cNvPr>
          <p:cNvSpPr>
            <a:spLocks noGrp="1"/>
          </p:cNvSpPr>
          <p:nvPr>
            <p:ph idx="1"/>
          </p:nvPr>
        </p:nvSpPr>
        <p:spPr/>
        <p:txBody>
          <a:bodyPr>
            <a:normAutofit/>
          </a:bodyPr>
          <a:lstStyle/>
          <a:p>
            <a:r>
              <a:rPr lang="en-US" sz="3600" dirty="0">
                <a:solidFill>
                  <a:srgbClr val="0070C0"/>
                </a:solidFill>
                <a:latin typeface="Times New Roman" panose="02020603050405020304" pitchFamily="18" charset="0"/>
                <a:cs typeface="Times New Roman" panose="02020603050405020304" pitchFamily="18" charset="0"/>
              </a:rPr>
              <a:t>The level of stability is determined by the number of valence electrons. Because the atom strives to have its outer or valence shell completely filled.</a:t>
            </a:r>
          </a:p>
        </p:txBody>
      </p:sp>
    </p:spTree>
    <p:extLst>
      <p:ext uri="{BB962C8B-B14F-4D97-AF65-F5344CB8AC3E}">
        <p14:creationId xmlns:p14="http://schemas.microsoft.com/office/powerpoint/2010/main" val="20180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07E5-E1AC-9F47-B1A0-4CF96BF5AAEC}"/>
              </a:ext>
            </a:extLst>
          </p:cNvPr>
          <p:cNvSpPr>
            <a:spLocks noGrp="1"/>
          </p:cNvSpPr>
          <p:nvPr>
            <p:ph type="title"/>
          </p:nvPr>
        </p:nvSpPr>
        <p:spPr/>
        <p:txBody>
          <a:bodyPr/>
          <a:lstStyle/>
          <a:p>
            <a:r>
              <a:rPr lang="en-US" b="1" dirty="0">
                <a:solidFill>
                  <a:srgbClr val="FF9300"/>
                </a:solidFill>
                <a:latin typeface="Times New Roman" panose="02020603050405020304" pitchFamily="18" charset="0"/>
                <a:cs typeface="Times New Roman" panose="02020603050405020304" pitchFamily="18" charset="0"/>
              </a:rPr>
              <a:t>Stable and unstable atoms </a:t>
            </a:r>
            <a:endParaRPr lang="en-US" dirty="0"/>
          </a:p>
        </p:txBody>
      </p:sp>
      <p:sp>
        <p:nvSpPr>
          <p:cNvPr id="3" name="Content Placeholder 2">
            <a:extLst>
              <a:ext uri="{FF2B5EF4-FFF2-40B4-BE49-F238E27FC236}">
                <a16:creationId xmlns:a16="http://schemas.microsoft.com/office/drawing/2014/main" id="{230FC174-9FF1-3240-9501-65C423586DD9}"/>
              </a:ext>
            </a:extLst>
          </p:cNvPr>
          <p:cNvSpPr>
            <a:spLocks noGrp="1"/>
          </p:cNvSpPr>
          <p:nvPr>
            <p:ph idx="1"/>
          </p:nvPr>
        </p:nvSpPr>
        <p:spPr/>
        <p:txBody>
          <a:bodyPr/>
          <a:lstStyle/>
          <a:p>
            <a:r>
              <a:rPr lang="en-US" dirty="0"/>
              <a:t>Elements with 5 or more valence electrons make good insulator, since they tend to take on rather than give up electrons.</a:t>
            </a:r>
          </a:p>
          <a:p>
            <a:pPr marL="0" indent="0">
              <a:buNone/>
            </a:pPr>
            <a:r>
              <a:rPr lang="en-US" dirty="0"/>
              <a:t>• Atoms with less than 4 valence electrons tend to give up their electrons to empty the valence shell; this would allow the next shell, which is already filled, to be the outer most shell. These atoms make the best electrical conductors.</a:t>
            </a:r>
          </a:p>
          <a:p>
            <a:pPr marL="0" indent="0">
              <a:buNone/>
            </a:pPr>
            <a:endParaRPr lang="en-US" dirty="0"/>
          </a:p>
        </p:txBody>
      </p:sp>
    </p:spTree>
    <p:extLst>
      <p:ext uri="{BB962C8B-B14F-4D97-AF65-F5344CB8AC3E}">
        <p14:creationId xmlns:p14="http://schemas.microsoft.com/office/powerpoint/2010/main" val="1728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30D1-B8FB-2840-A22A-D4A44ED16443}"/>
              </a:ext>
            </a:extLst>
          </p:cNvPr>
          <p:cNvSpPr>
            <a:spLocks noGrp="1"/>
          </p:cNvSpPr>
          <p:nvPr>
            <p:ph type="title"/>
          </p:nvPr>
        </p:nvSpPr>
        <p:spPr/>
        <p:txBody>
          <a:bodyPr/>
          <a:lstStyle/>
          <a:p>
            <a:r>
              <a:rPr lang="en-US" b="1" dirty="0">
                <a:solidFill>
                  <a:srgbClr val="FF9300"/>
                </a:solidFill>
                <a:latin typeface="Times New Roman" panose="02020603050405020304" pitchFamily="18" charset="0"/>
                <a:cs typeface="Times New Roman" panose="02020603050405020304" pitchFamily="18" charset="0"/>
              </a:rPr>
              <a:t>Stable and unstable atoms </a:t>
            </a:r>
            <a:endParaRPr lang="en-US" dirty="0"/>
          </a:p>
        </p:txBody>
      </p:sp>
      <p:sp>
        <p:nvSpPr>
          <p:cNvPr id="3" name="Content Placeholder 2">
            <a:extLst>
              <a:ext uri="{FF2B5EF4-FFF2-40B4-BE49-F238E27FC236}">
                <a16:creationId xmlns:a16="http://schemas.microsoft.com/office/drawing/2014/main" id="{514B09DC-A6DD-8C4A-8D47-D9549C542152}"/>
              </a:ext>
            </a:extLst>
          </p:cNvPr>
          <p:cNvSpPr>
            <a:spLocks noGrp="1"/>
          </p:cNvSpPr>
          <p:nvPr>
            <p:ph idx="1"/>
          </p:nvPr>
        </p:nvSpPr>
        <p:spPr>
          <a:xfrm>
            <a:off x="593558" y="1761457"/>
            <a:ext cx="11293642" cy="4351338"/>
          </a:xfrm>
        </p:spPr>
        <p:txBody>
          <a:bodyPr>
            <a:noAutofit/>
          </a:bodyPr>
          <a:lstStyle/>
          <a:p>
            <a:r>
              <a:rPr lang="en-US" sz="3600" dirty="0">
                <a:solidFill>
                  <a:srgbClr val="0070C0"/>
                </a:solidFill>
                <a:latin typeface="Times New Roman" panose="02020603050405020304" pitchFamily="18" charset="0"/>
                <a:cs typeface="Times New Roman" panose="02020603050405020304" pitchFamily="18" charset="0"/>
              </a:rPr>
              <a:t>An atom with 8 valence electrons is completely stable, and will resist any sort of activity. These are the inert gases (atomic numbers 2, 10, 18, 36, 54and 86), and are the best insulators.</a:t>
            </a:r>
          </a:p>
          <a:p>
            <a:pPr marL="0" indent="0">
              <a:buNone/>
            </a:pPr>
            <a:r>
              <a:rPr lang="en-US" sz="3600" dirty="0">
                <a:solidFill>
                  <a:srgbClr val="0070C0"/>
                </a:solidFill>
                <a:latin typeface="Times New Roman" panose="02020603050405020304" pitchFamily="18" charset="0"/>
                <a:cs typeface="Times New Roman" panose="02020603050405020304" pitchFamily="18" charset="0"/>
              </a:rPr>
              <a:t>• Atoms with only1valence electrons are the best conductors.</a:t>
            </a:r>
          </a:p>
          <a:p>
            <a:pPr marL="0" indent="0">
              <a:buNone/>
            </a:pPr>
            <a:r>
              <a:rPr lang="en-US" sz="3600" dirty="0">
                <a:solidFill>
                  <a:srgbClr val="0070C0"/>
                </a:solidFill>
                <a:latin typeface="Times New Roman" panose="02020603050405020304" pitchFamily="18" charset="0"/>
                <a:cs typeface="Times New Roman" panose="02020603050405020304" pitchFamily="18" charset="0"/>
              </a:rPr>
              <a:t>• As you probably have gathered by now, semiconductors have 4 valence electrons, and are neither conductors nor good insulators.</a:t>
            </a:r>
          </a:p>
        </p:txBody>
      </p:sp>
    </p:spTree>
    <p:extLst>
      <p:ext uri="{BB962C8B-B14F-4D97-AF65-F5344CB8AC3E}">
        <p14:creationId xmlns:p14="http://schemas.microsoft.com/office/powerpoint/2010/main" val="401949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A543-8DE8-E241-A92B-E9EE31616EB7}"/>
              </a:ext>
            </a:extLst>
          </p:cNvPr>
          <p:cNvSpPr>
            <a:spLocks noGrp="1"/>
          </p:cNvSpPr>
          <p:nvPr>
            <p:ph type="title"/>
          </p:nvPr>
        </p:nvSpPr>
        <p:spPr>
          <a:xfrm>
            <a:off x="838200" y="0"/>
            <a:ext cx="10515600" cy="970219"/>
          </a:xfrm>
        </p:spPr>
        <p:txBody>
          <a:bodyPr/>
          <a:lstStyle/>
          <a:p>
            <a:r>
              <a:rPr lang="en-US" b="1" dirty="0">
                <a:solidFill>
                  <a:schemeClr val="accent6">
                    <a:lumMod val="50000"/>
                  </a:schemeClr>
                </a:solidFill>
                <a:latin typeface="Times New Roman" panose="02020603050405020304" pitchFamily="18" charset="0"/>
                <a:cs typeface="Times New Roman" panose="02020603050405020304" pitchFamily="18" charset="0"/>
              </a:rPr>
              <a:t>                    ATOM</a:t>
            </a:r>
          </a:p>
        </p:txBody>
      </p:sp>
      <p:sp>
        <p:nvSpPr>
          <p:cNvPr id="3" name="Content Placeholder 2">
            <a:extLst>
              <a:ext uri="{FF2B5EF4-FFF2-40B4-BE49-F238E27FC236}">
                <a16:creationId xmlns:a16="http://schemas.microsoft.com/office/drawing/2014/main" id="{FB416DDD-6C19-7E47-85D7-33FC3DDA3399}"/>
              </a:ext>
            </a:extLst>
          </p:cNvPr>
          <p:cNvSpPr>
            <a:spLocks noGrp="1"/>
          </p:cNvSpPr>
          <p:nvPr>
            <p:ph idx="1"/>
          </p:nvPr>
        </p:nvSpPr>
        <p:spPr>
          <a:xfrm>
            <a:off x="838200" y="970219"/>
            <a:ext cx="10515600" cy="4351338"/>
          </a:xfrm>
        </p:spPr>
        <p:txBody>
          <a:bodyPr/>
          <a:lstStyle/>
          <a:p>
            <a:r>
              <a:rPr lang="en-US" dirty="0"/>
              <a:t>The smallest particle that the element can be reduced to and still retain its properties called ATOM </a:t>
            </a:r>
          </a:p>
          <a:p>
            <a:r>
              <a:rPr lang="en-US" dirty="0"/>
              <a:t>Atoms are the basic building blocks of all matter. EVERYTHING on Earth is made of atoms…even the air and your body.</a:t>
            </a:r>
          </a:p>
        </p:txBody>
      </p:sp>
    </p:spTree>
    <p:extLst>
      <p:ext uri="{BB962C8B-B14F-4D97-AF65-F5344CB8AC3E}">
        <p14:creationId xmlns:p14="http://schemas.microsoft.com/office/powerpoint/2010/main" val="285262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DBC4-A6C7-2243-9F19-04B3DDB08800}"/>
              </a:ext>
            </a:extLst>
          </p:cNvPr>
          <p:cNvSpPr>
            <a:spLocks noGrp="1"/>
          </p:cNvSpPr>
          <p:nvPr>
            <p:ph type="title"/>
          </p:nvPr>
        </p:nvSpPr>
        <p:spPr/>
        <p:txBody>
          <a:bodyPr>
            <a:noAutofit/>
          </a:bodyPr>
          <a:lstStyle/>
          <a:p>
            <a:r>
              <a:rPr lang="en-GB" sz="5400" b="1" dirty="0">
                <a:solidFill>
                  <a:srgbClr val="FF9300"/>
                </a:solidFill>
                <a:latin typeface="Times New Roman" panose="02020603050405020304" pitchFamily="18" charset="0"/>
                <a:cs typeface="Times New Roman" panose="02020603050405020304" pitchFamily="18" charset="0"/>
              </a:rPr>
              <a:t>Band Theory of Solids </a:t>
            </a:r>
            <a:br>
              <a:rPr lang="en-US" sz="5400" b="1" dirty="0">
                <a:solidFill>
                  <a:srgbClr val="FF9300"/>
                </a:solidFill>
                <a:latin typeface="Times New Roman" panose="02020603050405020304" pitchFamily="18" charset="0"/>
                <a:cs typeface="Times New Roman" panose="02020603050405020304" pitchFamily="18" charset="0"/>
              </a:rPr>
            </a:br>
            <a:endParaRPr lang="en-US" sz="5400" b="1" dirty="0">
              <a:solidFill>
                <a:srgbClr val="FF93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86BFD90-D06A-E943-B228-34DA33170628}"/>
              </a:ext>
            </a:extLst>
          </p:cNvPr>
          <p:cNvSpPr>
            <a:spLocks noGrp="1"/>
          </p:cNvSpPr>
          <p:nvPr>
            <p:ph idx="1"/>
          </p:nvPr>
        </p:nvSpPr>
        <p:spPr>
          <a:xfrm>
            <a:off x="838200" y="1459149"/>
            <a:ext cx="10515600" cy="4717814"/>
          </a:xfrm>
        </p:spPr>
        <p:txBody>
          <a:bodyPr>
            <a:normAutofit/>
          </a:bodyPr>
          <a:lstStyle/>
          <a:p>
            <a:pPr algn="just"/>
            <a:r>
              <a:rPr lang="en-GB" dirty="0">
                <a:latin typeface="Times New Roman" panose="02020603050405020304" pitchFamily="18" charset="0"/>
                <a:cs typeface="Times New Roman" panose="02020603050405020304" pitchFamily="18" charset="0"/>
              </a:rPr>
              <a:t>Crucial to the conduction process is whether or not there are electrons in the conduction band. </a:t>
            </a:r>
          </a:p>
          <a:p>
            <a:pPr algn="just"/>
            <a:r>
              <a:rPr lang="en-GB" dirty="0">
                <a:latin typeface="Times New Roman" panose="02020603050405020304" pitchFamily="18" charset="0"/>
                <a:cs typeface="Times New Roman" panose="02020603050405020304" pitchFamily="18" charset="0"/>
              </a:rPr>
              <a:t>In insulators the electrons in the valence band are separated by a large gap from the conduction band</a:t>
            </a:r>
          </a:p>
          <a:p>
            <a:pPr algn="just"/>
            <a:r>
              <a:rPr lang="en-GB" dirty="0">
                <a:latin typeface="Times New Roman" panose="02020603050405020304" pitchFamily="18" charset="0"/>
                <a:cs typeface="Times New Roman" panose="02020603050405020304" pitchFamily="18" charset="0"/>
              </a:rPr>
              <a:t> in conductors like metals the valence band overlaps the conduction band, and in semiconductors there is a small enough gap between the valence and conduction bands that thermal or other excitations can bridge the gap. </a:t>
            </a:r>
          </a:p>
          <a:p>
            <a:pPr algn="just"/>
            <a:r>
              <a:rPr lang="en-GB" dirty="0">
                <a:latin typeface="Times New Roman" panose="02020603050405020304" pitchFamily="18" charset="0"/>
                <a:cs typeface="Times New Roman" panose="02020603050405020304" pitchFamily="18" charset="0"/>
              </a:rPr>
              <a:t>With such a small gap, the presence of a small percentage of a </a:t>
            </a:r>
            <a:r>
              <a:rPr lang="en-GB"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doping</a:t>
            </a:r>
            <a:r>
              <a:rPr lang="en-GB" dirty="0">
                <a:latin typeface="Times New Roman" panose="02020603050405020304" pitchFamily="18" charset="0"/>
                <a:cs typeface="Times New Roman" panose="02020603050405020304" pitchFamily="18" charset="0"/>
              </a:rPr>
              <a:t> material can increase conductivity dramatically.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8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DF94-C3F6-C44A-ACF0-8AB126129334}"/>
              </a:ext>
            </a:extLst>
          </p:cNvPr>
          <p:cNvSpPr>
            <a:spLocks noGrp="1"/>
          </p:cNvSpPr>
          <p:nvPr>
            <p:ph type="title"/>
          </p:nvPr>
        </p:nvSpPr>
        <p:spPr/>
        <p:txBody>
          <a:bodyPr/>
          <a:lstStyle/>
          <a:p>
            <a:r>
              <a:rPr lang="en-GB" b="1" dirty="0">
                <a:solidFill>
                  <a:srgbClr val="FF9300"/>
                </a:solidFill>
                <a:latin typeface="Times New Roman" panose="02020603050405020304" pitchFamily="18" charset="0"/>
                <a:cs typeface="Times New Roman" panose="02020603050405020304" pitchFamily="18" charset="0"/>
              </a:rPr>
              <a:t>Band Theory of Solids </a:t>
            </a:r>
            <a:endParaRPr lang="en-US" dirty="0"/>
          </a:p>
        </p:txBody>
      </p:sp>
      <p:sp>
        <p:nvSpPr>
          <p:cNvPr id="3" name="Content Placeholder 2">
            <a:extLst>
              <a:ext uri="{FF2B5EF4-FFF2-40B4-BE49-F238E27FC236}">
                <a16:creationId xmlns:a16="http://schemas.microsoft.com/office/drawing/2014/main" id="{BDBF8917-91F2-A949-92F3-A0E7E95589B9}"/>
              </a:ext>
            </a:extLst>
          </p:cNvPr>
          <p:cNvSpPr>
            <a:spLocks noGrp="1"/>
          </p:cNvSpPr>
          <p:nvPr>
            <p:ph idx="1"/>
          </p:nvPr>
        </p:nvSpPr>
        <p:spPr/>
        <p:txBody>
          <a:bodyPr/>
          <a:lstStyle/>
          <a:p>
            <a:r>
              <a:rPr lang="en-GB" dirty="0">
                <a:solidFill>
                  <a:schemeClr val="accent6">
                    <a:lumMod val="50000"/>
                  </a:schemeClr>
                </a:solidFill>
                <a:latin typeface="Times New Roman" panose="02020603050405020304" pitchFamily="18" charset="0"/>
                <a:cs typeface="Times New Roman" panose="02020603050405020304" pitchFamily="18" charset="0"/>
              </a:rPr>
              <a:t>An important parameter in the band theory is the </a:t>
            </a:r>
            <a:r>
              <a:rPr lang="en-GB" dirty="0">
                <a:solidFill>
                  <a:schemeClr val="accent6">
                    <a:lumMod val="5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Fermi level</a:t>
            </a:r>
            <a:r>
              <a:rPr lang="en-GB" dirty="0">
                <a:solidFill>
                  <a:schemeClr val="accent6">
                    <a:lumMod val="50000"/>
                  </a:schemeClr>
                </a:solidFill>
                <a:latin typeface="Times New Roman" panose="02020603050405020304" pitchFamily="18" charset="0"/>
                <a:cs typeface="Times New Roman" panose="02020603050405020304" pitchFamily="18" charset="0"/>
              </a:rPr>
              <a:t>, the top of the available electron energy levels at low temperatures. </a:t>
            </a:r>
          </a:p>
          <a:p>
            <a:r>
              <a:rPr lang="en-GB" dirty="0">
                <a:solidFill>
                  <a:schemeClr val="accent6">
                    <a:lumMod val="50000"/>
                  </a:schemeClr>
                </a:solidFill>
                <a:latin typeface="Times New Roman" panose="02020603050405020304" pitchFamily="18" charset="0"/>
                <a:cs typeface="Times New Roman" panose="02020603050405020304" pitchFamily="18" charset="0"/>
              </a:rPr>
              <a:t>The position of the Fermi level with the relation to the conduction band is a crucial factor in determining electrical properties. </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endParaRPr lang="en-US" dirty="0">
              <a:solidFill>
                <a:schemeClr val="accent6">
                  <a:lumMod val="50000"/>
                </a:schemeClr>
              </a:solidFill>
            </a:endParaRPr>
          </a:p>
        </p:txBody>
      </p:sp>
    </p:spTree>
    <p:extLst>
      <p:ext uri="{BB962C8B-B14F-4D97-AF65-F5344CB8AC3E}">
        <p14:creationId xmlns:p14="http://schemas.microsoft.com/office/powerpoint/2010/main" val="1167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6058-327E-334D-B4D8-AF8672547085}"/>
              </a:ext>
            </a:extLst>
          </p:cNvPr>
          <p:cNvSpPr>
            <a:spLocks noGrp="1"/>
          </p:cNvSpPr>
          <p:nvPr>
            <p:ph type="title"/>
          </p:nvPr>
        </p:nvSpPr>
        <p:spPr/>
        <p:txBody>
          <a:bodyPr/>
          <a:lstStyle/>
          <a:p>
            <a:r>
              <a:rPr lang="en-US" b="1" dirty="0">
                <a:solidFill>
                  <a:srgbClr val="FF9300"/>
                </a:solidFill>
              </a:rPr>
              <a:t>Energy band diagram</a:t>
            </a:r>
          </a:p>
        </p:txBody>
      </p:sp>
      <p:sp>
        <p:nvSpPr>
          <p:cNvPr id="3" name="Content Placeholder 2">
            <a:extLst>
              <a:ext uri="{FF2B5EF4-FFF2-40B4-BE49-F238E27FC236}">
                <a16:creationId xmlns:a16="http://schemas.microsoft.com/office/drawing/2014/main" id="{622D947D-26DB-ED43-81C2-794F92CD26B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Actually, the energy required to release electrons falls in to  the conduction band, and can be shown on energy band diagrams to indicate how easy or difficult it is to free an electron to start electrical conduction. </a:t>
            </a:r>
          </a:p>
        </p:txBody>
      </p:sp>
    </p:spTree>
    <p:extLst>
      <p:ext uri="{BB962C8B-B14F-4D97-AF65-F5344CB8AC3E}">
        <p14:creationId xmlns:p14="http://schemas.microsoft.com/office/powerpoint/2010/main" val="56300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F687-A4D9-8A4B-997E-1DB0D8A36978}"/>
              </a:ext>
            </a:extLst>
          </p:cNvPr>
          <p:cNvSpPr>
            <a:spLocks noGrp="1"/>
          </p:cNvSpPr>
          <p:nvPr>
            <p:ph type="title"/>
          </p:nvPr>
        </p:nvSpPr>
        <p:spPr/>
        <p:txBody>
          <a:bodyPr/>
          <a:lstStyle/>
          <a:p>
            <a:r>
              <a:rPr lang="en-US" b="1" dirty="0">
                <a:solidFill>
                  <a:srgbClr val="FF9300"/>
                </a:solidFill>
              </a:rPr>
              <a:t>Energy band diagram</a:t>
            </a:r>
            <a:endParaRPr lang="en-US" dirty="0"/>
          </a:p>
        </p:txBody>
      </p:sp>
      <p:pic>
        <p:nvPicPr>
          <p:cNvPr id="8194" name="Picture 2" descr="Material Classification based on Energy Band Diagram | Electricalvoice">
            <a:extLst>
              <a:ext uri="{FF2B5EF4-FFF2-40B4-BE49-F238E27FC236}">
                <a16:creationId xmlns:a16="http://schemas.microsoft.com/office/drawing/2014/main" id="{14BB7E31-CA3D-924D-8FAA-C839E9439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98" y="1606550"/>
            <a:ext cx="10210654" cy="473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2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randombar(horizontal)">
                                      <p:cBhvr>
                                        <p:cTn id="14"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D250-FDEB-8F47-B031-CBDA543DE2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CDB7EF-CEA0-6648-9E60-762EF96431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2190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1640-DA09-0945-AD13-9336EA1D2162}"/>
              </a:ext>
            </a:extLst>
          </p:cNvPr>
          <p:cNvSpPr>
            <a:spLocks noGrp="1"/>
          </p:cNvSpPr>
          <p:nvPr>
            <p:ph type="title"/>
          </p:nvPr>
        </p:nvSpPr>
        <p:spPr/>
        <p:txBody>
          <a:bodyPr/>
          <a:lstStyle/>
          <a:p>
            <a:r>
              <a:rPr lang="en-US" dirty="0"/>
              <a:t>ATOMS ARE MADE FROM</a:t>
            </a:r>
          </a:p>
        </p:txBody>
      </p:sp>
      <p:pic>
        <p:nvPicPr>
          <p:cNvPr id="8" name="Picture 2" descr="Difference between atoms and molecules - javatpoint">
            <a:extLst>
              <a:ext uri="{FF2B5EF4-FFF2-40B4-BE49-F238E27FC236}">
                <a16:creationId xmlns:a16="http://schemas.microsoft.com/office/drawing/2014/main" id="{1362E337-A5D0-1C4A-A984-F995495E3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21" y="1681726"/>
            <a:ext cx="7620000" cy="40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152D-4C8E-0148-A657-9513B0408821}"/>
              </a:ext>
            </a:extLst>
          </p:cNvPr>
          <p:cNvSpPr>
            <a:spLocks noGrp="1"/>
          </p:cNvSpPr>
          <p:nvPr>
            <p:ph type="title"/>
          </p:nvPr>
        </p:nvSpPr>
        <p:spPr/>
        <p:txBody>
          <a:bodyPr/>
          <a:lstStyle/>
          <a:p>
            <a:r>
              <a:rPr lang="en-US" b="1" dirty="0">
                <a:solidFill>
                  <a:srgbClr val="D58F15"/>
                </a:solidFill>
              </a:rPr>
              <a:t>MASS OF ATOM PARTICLES</a:t>
            </a:r>
          </a:p>
        </p:txBody>
      </p:sp>
      <p:sp>
        <p:nvSpPr>
          <p:cNvPr id="3" name="Content Placeholder 2">
            <a:extLst>
              <a:ext uri="{FF2B5EF4-FFF2-40B4-BE49-F238E27FC236}">
                <a16:creationId xmlns:a16="http://schemas.microsoft.com/office/drawing/2014/main" id="{C8184E83-DE56-5D46-9149-416CFB8D2C5D}"/>
              </a:ext>
            </a:extLst>
          </p:cNvPr>
          <p:cNvSpPr>
            <a:spLocks noGrp="1"/>
          </p:cNvSpPr>
          <p:nvPr>
            <p:ph idx="1"/>
          </p:nvPr>
        </p:nvSpPr>
        <p:spPr/>
        <p:txBody>
          <a:bodyPr/>
          <a:lstStyle/>
          <a:p>
            <a:r>
              <a:rPr lang="en-US" dirty="0"/>
              <a:t>Mass of protons and neutrons nearly are equal but the mass of electrons are 1840 times lighter than their mass</a:t>
            </a:r>
          </a:p>
        </p:txBody>
      </p:sp>
    </p:spTree>
    <p:extLst>
      <p:ext uri="{BB962C8B-B14F-4D97-AF65-F5344CB8AC3E}">
        <p14:creationId xmlns:p14="http://schemas.microsoft.com/office/powerpoint/2010/main" val="25005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9A27-CA33-CA4E-B93F-34F52DFBF939}"/>
              </a:ext>
            </a:extLst>
          </p:cNvPr>
          <p:cNvSpPr>
            <a:spLocks noGrp="1"/>
          </p:cNvSpPr>
          <p:nvPr>
            <p:ph type="title"/>
          </p:nvPr>
        </p:nvSpPr>
        <p:spPr/>
        <p:txBody>
          <a:bodyPr/>
          <a:lstStyle/>
          <a:p>
            <a:r>
              <a:rPr lang="en-US" b="1" dirty="0"/>
              <a:t>              Shells</a:t>
            </a:r>
          </a:p>
        </p:txBody>
      </p:sp>
      <p:sp>
        <p:nvSpPr>
          <p:cNvPr id="3" name="Content Placeholder 2">
            <a:extLst>
              <a:ext uri="{FF2B5EF4-FFF2-40B4-BE49-F238E27FC236}">
                <a16:creationId xmlns:a16="http://schemas.microsoft.com/office/drawing/2014/main" id="{76B7CC05-8012-634F-AB2B-B9FE8C1574D5}"/>
              </a:ext>
            </a:extLst>
          </p:cNvPr>
          <p:cNvSpPr>
            <a:spLocks noGrp="1"/>
          </p:cNvSpPr>
          <p:nvPr>
            <p:ph idx="1"/>
          </p:nvPr>
        </p:nvSpPr>
        <p:spPr/>
        <p:txBody>
          <a:bodyPr/>
          <a:lstStyle/>
          <a:p>
            <a:r>
              <a:rPr lang="en-US" dirty="0"/>
              <a:t>Electrons orbit in groups called shells</a:t>
            </a:r>
          </a:p>
          <a:p>
            <a:r>
              <a:rPr lang="en-US" dirty="0"/>
              <a:t>each shell can only hold a certain number of electrons in orbit. The first shell ,closest to the nucleus, cannot hold more than 2 electrons; the second shell cannot hold more than 8 electrons; the third no more than 18; the fourth, no more than 32, and so on.</a:t>
            </a:r>
            <a:r>
              <a:rPr lang="en-US" dirty="0">
                <a:effectLst/>
              </a:rPr>
              <a:t> </a:t>
            </a:r>
          </a:p>
          <a:p>
            <a:r>
              <a:rPr lang="en-US" dirty="0"/>
              <a:t>The maximum number of electrons(Ne)that can exist in each shell of an atom can be calculated by  Ne=2n</a:t>
            </a:r>
            <a:r>
              <a:rPr lang="en-US" baseline="30000" dirty="0"/>
              <a:t>2</a:t>
            </a:r>
          </a:p>
        </p:txBody>
      </p:sp>
      <p:pic>
        <p:nvPicPr>
          <p:cNvPr id="3074" name="Picture 2" descr="Atoms and Elements - Course Hero">
            <a:extLst>
              <a:ext uri="{FF2B5EF4-FFF2-40B4-BE49-F238E27FC236}">
                <a16:creationId xmlns:a16="http://schemas.microsoft.com/office/drawing/2014/main" id="{7CDF7DBD-AA03-4B46-892E-9940CD563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183" y="71718"/>
            <a:ext cx="4909778" cy="219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additive="base">
                                        <p:cTn id="33" dur="500" fill="hold"/>
                                        <p:tgtEl>
                                          <p:spTgt spid="3074"/>
                                        </p:tgtEl>
                                        <p:attrNameLst>
                                          <p:attrName>ppt_x</p:attrName>
                                        </p:attrNameLst>
                                      </p:cBhvr>
                                      <p:tavLst>
                                        <p:tav tm="0">
                                          <p:val>
                                            <p:strVal val="#ppt_x"/>
                                          </p:val>
                                        </p:tav>
                                        <p:tav tm="100000">
                                          <p:val>
                                            <p:strVal val="#ppt_x"/>
                                          </p:val>
                                        </p:tav>
                                      </p:tavLst>
                                    </p:anim>
                                    <p:anim calcmode="lin" valueType="num">
                                      <p:cBhvr additive="base">
                                        <p:cTn id="3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F011-A51C-6B42-B748-FDC2EAFD2BB7}"/>
              </a:ext>
            </a:extLst>
          </p:cNvPr>
          <p:cNvSpPr>
            <a:spLocks noGrp="1"/>
          </p:cNvSpPr>
          <p:nvPr>
            <p:ph type="title"/>
          </p:nvPr>
        </p:nvSpPr>
        <p:spPr/>
        <p:txBody>
          <a:bodyPr>
            <a:normAutofit/>
          </a:bodyPr>
          <a:lstStyle/>
          <a:p>
            <a:r>
              <a:rPr lang="en-US" sz="5400" b="1" dirty="0">
                <a:latin typeface="Arial" panose="020B0604020202020204" pitchFamily="34" charset="0"/>
                <a:cs typeface="Arial" panose="020B0604020202020204" pitchFamily="34" charset="0"/>
              </a:rPr>
              <a:t>      </a:t>
            </a:r>
            <a:r>
              <a:rPr lang="en-US" sz="5400" b="1" dirty="0">
                <a:solidFill>
                  <a:srgbClr val="FF9300"/>
                </a:solidFill>
                <a:latin typeface="Arial" panose="020B0604020202020204" pitchFamily="34" charset="0"/>
                <a:cs typeface="Arial" panose="020B0604020202020204" pitchFamily="34" charset="0"/>
              </a:rPr>
              <a:t>electron shells</a:t>
            </a:r>
          </a:p>
        </p:txBody>
      </p:sp>
      <p:pic>
        <p:nvPicPr>
          <p:cNvPr id="4" name="Content Placeholder 3">
            <a:extLst>
              <a:ext uri="{FF2B5EF4-FFF2-40B4-BE49-F238E27FC236}">
                <a16:creationId xmlns:a16="http://schemas.microsoft.com/office/drawing/2014/main" id="{5ED3A87C-3EF4-BA41-9D60-2018DD0AECE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5238" y="1841667"/>
            <a:ext cx="5161524" cy="43513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rgbClr val="FF0000"/>
            </a:solidFill>
            <a:miter lim="800000"/>
            <a:headEnd/>
            <a:tailEnd/>
          </a:ln>
          <a:effectLst>
            <a:outerShdw blurRad="50800" dist="38100" dir="18900000" algn="bl" rotWithShape="0">
              <a:schemeClr val="accent6">
                <a:alpha val="40000"/>
              </a:schemeClr>
            </a:outerShdw>
          </a:effectLst>
        </p:spPr>
      </p:pic>
    </p:spTree>
    <p:extLst>
      <p:ext uri="{BB962C8B-B14F-4D97-AF65-F5344CB8AC3E}">
        <p14:creationId xmlns:p14="http://schemas.microsoft.com/office/powerpoint/2010/main" val="9766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51A9E-F2D5-5347-9415-A9FAE8E96162}"/>
              </a:ext>
            </a:extLst>
          </p:cNvPr>
          <p:cNvSpPr>
            <a:spLocks noGrp="1"/>
          </p:cNvSpPr>
          <p:nvPr>
            <p:ph type="title"/>
          </p:nvPr>
        </p:nvSpPr>
        <p:spPr/>
        <p:txBody>
          <a:bodyPr>
            <a:normAutofit/>
          </a:bodyPr>
          <a:lstStyle/>
          <a:p>
            <a:r>
              <a:rPr lang="en-US" sz="6000" b="1" dirty="0">
                <a:solidFill>
                  <a:srgbClr val="FF9300"/>
                </a:solidFill>
                <a:latin typeface="Arial" panose="020B0604020202020204" pitchFamily="34" charset="0"/>
                <a:cs typeface="Arial" panose="020B0604020202020204" pitchFamily="34" charset="0"/>
              </a:rPr>
              <a:t>valence shell</a:t>
            </a:r>
          </a:p>
        </p:txBody>
      </p:sp>
      <p:sp>
        <p:nvSpPr>
          <p:cNvPr id="3" name="Content Placeholder 2">
            <a:extLst>
              <a:ext uri="{FF2B5EF4-FFF2-40B4-BE49-F238E27FC236}">
                <a16:creationId xmlns:a16="http://schemas.microsoft.com/office/drawing/2014/main" id="{10E2E8D3-AB48-5745-A1B3-3EF47197E52B}"/>
              </a:ext>
            </a:extLst>
          </p:cNvPr>
          <p:cNvSpPr>
            <a:spLocks noGrp="1"/>
          </p:cNvSpPr>
          <p:nvPr>
            <p:ph idx="1"/>
          </p:nvPr>
        </p:nvSpPr>
        <p:spPr/>
        <p:txBody>
          <a:bodyPr/>
          <a:lstStyle/>
          <a:p>
            <a:r>
              <a:rPr lang="en-US" dirty="0"/>
              <a:t> The outer most shell of an atom is called the valence shell. The word valence is a Greek word meaning hook</a:t>
            </a:r>
            <a:r>
              <a:rPr lang="en-US" dirty="0">
                <a:effectLst/>
              </a:rPr>
              <a:t> ,</a:t>
            </a:r>
            <a:r>
              <a:rPr lang="en-US" dirty="0"/>
              <a:t> the electrons in the outermost shell that enable atoms to join</a:t>
            </a:r>
          </a:p>
          <a:p>
            <a:pPr marL="0" indent="0">
              <a:buNone/>
            </a:pPr>
            <a:endParaRPr lang="en-US" dirty="0"/>
          </a:p>
        </p:txBody>
      </p:sp>
      <p:sp>
        <p:nvSpPr>
          <p:cNvPr id="5" name="Rectangle 4">
            <a:extLst>
              <a:ext uri="{FF2B5EF4-FFF2-40B4-BE49-F238E27FC236}">
                <a16:creationId xmlns:a16="http://schemas.microsoft.com/office/drawing/2014/main" id="{B0F3DB55-9AC1-0A42-A878-B4754B8FFBF8}"/>
              </a:ext>
            </a:extLst>
          </p:cNvPr>
          <p:cNvSpPr/>
          <p:nvPr/>
        </p:nvSpPr>
        <p:spPr>
          <a:xfrm>
            <a:off x="673768" y="3671851"/>
            <a:ext cx="6096000" cy="2246769"/>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The outer shell of any atom cannot hold any more than 8 electrons. This rule is important because it shows which atoms make up good conductors, Insulators, or semiconductors.</a:t>
            </a:r>
          </a:p>
        </p:txBody>
      </p:sp>
      <p:pic>
        <p:nvPicPr>
          <p:cNvPr id="2050" name="Picture 2" descr="How to find the number of valence electrons in a given formula - Quora">
            <a:extLst>
              <a:ext uri="{FF2B5EF4-FFF2-40B4-BE49-F238E27FC236}">
                <a16:creationId xmlns:a16="http://schemas.microsoft.com/office/drawing/2014/main" id="{32CE7D51-55A9-7641-9FED-CF9C8D825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671" y="2944659"/>
            <a:ext cx="4642464" cy="379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3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dissolv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2341"/>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02A5-211F-7547-BD33-45D0AD1230A7}"/>
              </a:ext>
            </a:extLst>
          </p:cNvPr>
          <p:cNvSpPr>
            <a:spLocks noGrp="1"/>
          </p:cNvSpPr>
          <p:nvPr>
            <p:ph type="title"/>
          </p:nvPr>
        </p:nvSpPr>
        <p:spPr/>
        <p:txBody>
          <a:bodyPr>
            <a:normAutofit fontScale="90000"/>
          </a:bodyPr>
          <a:lstStyle/>
          <a:p>
            <a:r>
              <a:rPr lang="en-US" b="1" dirty="0">
                <a:solidFill>
                  <a:srgbClr val="FF9300"/>
                </a:solidFill>
                <a:latin typeface="Times New Roman" panose="02020603050405020304" pitchFamily="18" charset="0"/>
                <a:cs typeface="Times New Roman" panose="02020603050405020304" pitchFamily="18" charset="0"/>
              </a:rPr>
              <a:t>By which force all the parts of an atom are holds together?</a:t>
            </a:r>
            <a:br>
              <a:rPr lang="en-US" dirty="0"/>
            </a:br>
            <a:endParaRPr lang="en-US" dirty="0"/>
          </a:p>
        </p:txBody>
      </p:sp>
      <p:pic>
        <p:nvPicPr>
          <p:cNvPr id="2050" name="Picture 2">
            <a:extLst>
              <a:ext uri="{FF2B5EF4-FFF2-40B4-BE49-F238E27FC236}">
                <a16:creationId xmlns:a16="http://schemas.microsoft.com/office/drawing/2014/main" id="{E0E8D308-8A31-E546-9D5D-B12F4EC56C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0" y="2314999"/>
            <a:ext cx="5334000" cy="349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5E6709-A6B2-7649-9887-E8D1EDBD987F}"/>
              </a:ext>
            </a:extLst>
          </p:cNvPr>
          <p:cNvSpPr/>
          <p:nvPr/>
        </p:nvSpPr>
        <p:spPr>
          <a:xfrm>
            <a:off x="208547" y="2537755"/>
            <a:ext cx="6096000" cy="3046988"/>
          </a:xfrm>
          <a:prstGeom prst="rect">
            <a:avLst/>
          </a:prstGeom>
        </p:spPr>
        <p:txBody>
          <a:bodyPr>
            <a:spAutoFit/>
          </a:bodyPr>
          <a:lstStyle/>
          <a:p>
            <a:pPr algn="just"/>
            <a:r>
              <a:rPr lang="en-US" sz="3200" dirty="0">
                <a:solidFill>
                  <a:srgbClr val="000000"/>
                </a:solidFill>
                <a:effectLst/>
                <a:latin typeface="Calibri" panose="020F0502020204030204" pitchFamily="34" charset="0"/>
              </a:rPr>
              <a:t>It</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is</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the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electromagnetic</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force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of</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attraction</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between</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the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positive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protons</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in</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the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nucleus</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and</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the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negative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electrons</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orbiting</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around</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the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nucleus</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that</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holds</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the</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atom</a:t>
            </a:r>
            <a:r>
              <a:rPr lang="en-US" sz="3200" dirty="0">
                <a:solidFill>
                  <a:srgbClr val="000000"/>
                </a:solidFill>
                <a:effectLst/>
                <a:latin typeface="Helvetica" pitchFamily="2" charset="0"/>
              </a:rPr>
              <a:t> </a:t>
            </a:r>
            <a:r>
              <a:rPr lang="en-US" sz="3200" dirty="0">
                <a:solidFill>
                  <a:srgbClr val="000000"/>
                </a:solidFill>
                <a:effectLst/>
                <a:latin typeface="Calibri" panose="020F0502020204030204" pitchFamily="34" charset="0"/>
              </a:rPr>
              <a:t>together.</a:t>
            </a:r>
          </a:p>
        </p:txBody>
      </p:sp>
      <p:grpSp>
        <p:nvGrpSpPr>
          <p:cNvPr id="14" name="Group 13">
            <a:extLst>
              <a:ext uri="{FF2B5EF4-FFF2-40B4-BE49-F238E27FC236}">
                <a16:creationId xmlns:a16="http://schemas.microsoft.com/office/drawing/2014/main" id="{0038CA1A-013F-CE4D-B919-76B999657A6B}"/>
              </a:ext>
            </a:extLst>
          </p:cNvPr>
          <p:cNvGrpSpPr/>
          <p:nvPr/>
        </p:nvGrpSpPr>
        <p:grpSpPr>
          <a:xfrm>
            <a:off x="8510338" y="3192379"/>
            <a:ext cx="8020" cy="884912"/>
            <a:chOff x="8510338" y="3192379"/>
            <a:chExt cx="8020" cy="884912"/>
          </a:xfrm>
        </p:grpSpPr>
        <p:cxnSp>
          <p:nvCxnSpPr>
            <p:cNvPr id="6" name="Straight Arrow Connector 5">
              <a:extLst>
                <a:ext uri="{FF2B5EF4-FFF2-40B4-BE49-F238E27FC236}">
                  <a16:creationId xmlns:a16="http://schemas.microsoft.com/office/drawing/2014/main" id="{05C60174-E266-3548-97B6-66EC7F126040}"/>
                </a:ext>
              </a:extLst>
            </p:cNvPr>
            <p:cNvCxnSpPr>
              <a:cxnSpLocks/>
            </p:cNvCxnSpPr>
            <p:nvPr/>
          </p:nvCxnSpPr>
          <p:spPr>
            <a:xfrm>
              <a:off x="8518358" y="3192379"/>
              <a:ext cx="0" cy="537410"/>
            </a:xfrm>
            <a:prstGeom prst="straightConnector1">
              <a:avLst/>
            </a:prstGeom>
            <a:ln w="38100">
              <a:solidFill>
                <a:srgbClr val="FF0000"/>
              </a:solidFill>
              <a:tailEnd type="triangle"/>
            </a:ln>
          </p:spPr>
          <p:style>
            <a:lnRef idx="2">
              <a:schemeClr val="accent4"/>
            </a:lnRef>
            <a:fillRef idx="0">
              <a:schemeClr val="accent4"/>
            </a:fillRef>
            <a:effectRef idx="1">
              <a:schemeClr val="accent4"/>
            </a:effectRef>
            <a:fontRef idx="minor">
              <a:schemeClr val="tx1"/>
            </a:fontRef>
          </p:style>
        </p:cxnSp>
        <p:cxnSp>
          <p:nvCxnSpPr>
            <p:cNvPr id="11" name="Straight Arrow Connector 10">
              <a:extLst>
                <a:ext uri="{FF2B5EF4-FFF2-40B4-BE49-F238E27FC236}">
                  <a16:creationId xmlns:a16="http://schemas.microsoft.com/office/drawing/2014/main" id="{92E60378-33D8-4748-81B7-CE8178D224B4}"/>
                </a:ext>
              </a:extLst>
            </p:cNvPr>
            <p:cNvCxnSpPr>
              <a:cxnSpLocks/>
            </p:cNvCxnSpPr>
            <p:nvPr/>
          </p:nvCxnSpPr>
          <p:spPr>
            <a:xfrm flipV="1">
              <a:off x="8510338" y="3729789"/>
              <a:ext cx="0" cy="347502"/>
            </a:xfrm>
            <a:prstGeom prst="straightConnector1">
              <a:avLst/>
            </a:prstGeom>
            <a:ln w="38100">
              <a:solidFill>
                <a:srgbClr val="FF0000"/>
              </a:solidFill>
              <a:tailEnd type="triangle"/>
            </a:ln>
          </p:spPr>
          <p:style>
            <a:lnRef idx="2">
              <a:schemeClr val="accent4"/>
            </a:lnRef>
            <a:fillRef idx="0">
              <a:schemeClr val="accent4"/>
            </a:fillRef>
            <a:effectRef idx="1">
              <a:schemeClr val="accent4"/>
            </a:effectRef>
            <a:fontRef idx="minor">
              <a:schemeClr val="tx1"/>
            </a:fontRef>
          </p:style>
        </p:cxnSp>
      </p:grpSp>
      <p:grpSp>
        <p:nvGrpSpPr>
          <p:cNvPr id="19" name="Group 18">
            <a:extLst>
              <a:ext uri="{FF2B5EF4-FFF2-40B4-BE49-F238E27FC236}">
                <a16:creationId xmlns:a16="http://schemas.microsoft.com/office/drawing/2014/main" id="{0D951093-76C9-D947-A7C8-CF16A8C9538E}"/>
              </a:ext>
            </a:extLst>
          </p:cNvPr>
          <p:cNvGrpSpPr/>
          <p:nvPr/>
        </p:nvGrpSpPr>
        <p:grpSpPr>
          <a:xfrm>
            <a:off x="8021053" y="3777915"/>
            <a:ext cx="1395663" cy="1034717"/>
            <a:chOff x="8021053" y="3777915"/>
            <a:chExt cx="1395663" cy="1034717"/>
          </a:xfrm>
        </p:grpSpPr>
        <p:cxnSp>
          <p:nvCxnSpPr>
            <p:cNvPr id="16" name="Straight Arrow Connector 15">
              <a:extLst>
                <a:ext uri="{FF2B5EF4-FFF2-40B4-BE49-F238E27FC236}">
                  <a16:creationId xmlns:a16="http://schemas.microsoft.com/office/drawing/2014/main" id="{9AB195E6-C794-8C48-96BC-476E6905E72A}"/>
                </a:ext>
              </a:extLst>
            </p:cNvPr>
            <p:cNvCxnSpPr/>
            <p:nvPr/>
          </p:nvCxnSpPr>
          <p:spPr>
            <a:xfrm flipH="1">
              <a:off x="8245642" y="4491789"/>
              <a:ext cx="1171074" cy="32084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0C0DD9-F5CA-9C42-9212-8866897B34EC}"/>
                </a:ext>
              </a:extLst>
            </p:cNvPr>
            <p:cNvCxnSpPr/>
            <p:nvPr/>
          </p:nvCxnSpPr>
          <p:spPr>
            <a:xfrm flipV="1">
              <a:off x="8021053" y="3777915"/>
              <a:ext cx="0" cy="33146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7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heckerboard(across)">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heckerboard(across)">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862</Words>
  <Application>Microsoft Macintosh PowerPoint</Application>
  <PresentationFormat>Widescreen</PresentationFormat>
  <Paragraphs>49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Helvetica</vt:lpstr>
      <vt:lpstr>Times New Roman</vt:lpstr>
      <vt:lpstr>Office Theme</vt:lpstr>
      <vt:lpstr>  For 3rd year physics students  Edited by: Dr. Muhamad A. Hamad</vt:lpstr>
      <vt:lpstr>                    ATOM</vt:lpstr>
      <vt:lpstr>PowerPoint Presentation</vt:lpstr>
      <vt:lpstr>ATOMS ARE MADE FROM</vt:lpstr>
      <vt:lpstr>MASS OF ATOM PARTICLES</vt:lpstr>
      <vt:lpstr>              Shells</vt:lpstr>
      <vt:lpstr>      electron shells</vt:lpstr>
      <vt:lpstr>valence shell</vt:lpstr>
      <vt:lpstr>By which force all the parts of an atom are holds together? </vt:lpstr>
      <vt:lpstr>        Energy levels</vt:lpstr>
      <vt:lpstr>     Energy levels</vt:lpstr>
      <vt:lpstr>  Atomic number and mass number</vt:lpstr>
      <vt:lpstr>PowerPoint Presentation</vt:lpstr>
      <vt:lpstr>  Identification  of elements</vt:lpstr>
      <vt:lpstr>PowerPoint Presentation</vt:lpstr>
      <vt:lpstr>    Stable and unstable atoms </vt:lpstr>
      <vt:lpstr> Stable and unstable atoms </vt:lpstr>
      <vt:lpstr>Stable and unstable atoms </vt:lpstr>
      <vt:lpstr>Stable and unstable atoms </vt:lpstr>
      <vt:lpstr>Band Theory of Solids  </vt:lpstr>
      <vt:lpstr>Band Theory of Solids </vt:lpstr>
      <vt:lpstr>Energy band diagram</vt:lpstr>
      <vt:lpstr>Energy band diagram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For 3rd year physics students  Edited by: Dr. Muhamad A. Hamad</dc:title>
  <dc:creator>Microsoft Office User</dc:creator>
  <cp:lastModifiedBy>Microsoft Office User</cp:lastModifiedBy>
  <cp:revision>21</cp:revision>
  <dcterms:created xsi:type="dcterms:W3CDTF">2021-08-02T07:14:25Z</dcterms:created>
  <dcterms:modified xsi:type="dcterms:W3CDTF">2021-09-29T10:34:15Z</dcterms:modified>
</cp:coreProperties>
</file>