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99"/>
  </p:notesMasterIdLst>
  <p:sldIdLst>
    <p:sldId id="307" r:id="rId2"/>
    <p:sldId id="301" r:id="rId3"/>
    <p:sldId id="303" r:id="rId4"/>
    <p:sldId id="302" r:id="rId5"/>
    <p:sldId id="304" r:id="rId6"/>
    <p:sldId id="305" r:id="rId7"/>
    <p:sldId id="306" r:id="rId8"/>
    <p:sldId id="256" r:id="rId9"/>
    <p:sldId id="260" r:id="rId10"/>
    <p:sldId id="261" r:id="rId11"/>
    <p:sldId id="262" r:id="rId12"/>
    <p:sldId id="263" r:id="rId13"/>
    <p:sldId id="300" r:id="rId14"/>
    <p:sldId id="265" r:id="rId15"/>
    <p:sldId id="266" r:id="rId16"/>
    <p:sldId id="267" r:id="rId17"/>
    <p:sldId id="269" r:id="rId18"/>
    <p:sldId id="270" r:id="rId19"/>
    <p:sldId id="271" r:id="rId20"/>
    <p:sldId id="268" r:id="rId21"/>
    <p:sldId id="273" r:id="rId22"/>
    <p:sldId id="274" r:id="rId23"/>
    <p:sldId id="275" r:id="rId24"/>
    <p:sldId id="276" r:id="rId25"/>
    <p:sldId id="277" r:id="rId26"/>
    <p:sldId id="264" r:id="rId27"/>
    <p:sldId id="281" r:id="rId28"/>
    <p:sldId id="282" r:id="rId29"/>
    <p:sldId id="295" r:id="rId30"/>
    <p:sldId id="296" r:id="rId31"/>
    <p:sldId id="297" r:id="rId32"/>
    <p:sldId id="298" r:id="rId33"/>
    <p:sldId id="299" r:id="rId34"/>
    <p:sldId id="283" r:id="rId35"/>
    <p:sldId id="287" r:id="rId36"/>
    <p:sldId id="285" r:id="rId37"/>
    <p:sldId id="284" r:id="rId38"/>
    <p:sldId id="317" r:id="rId39"/>
    <p:sldId id="318" r:id="rId40"/>
    <p:sldId id="319" r:id="rId41"/>
    <p:sldId id="316" r:id="rId42"/>
    <p:sldId id="286" r:id="rId43"/>
    <p:sldId id="288" r:id="rId44"/>
    <p:sldId id="289" r:id="rId45"/>
    <p:sldId id="290" r:id="rId46"/>
    <p:sldId id="320" r:id="rId47"/>
    <p:sldId id="291" r:id="rId48"/>
    <p:sldId id="292" r:id="rId49"/>
    <p:sldId id="293" r:id="rId50"/>
    <p:sldId id="294" r:id="rId51"/>
    <p:sldId id="308" r:id="rId52"/>
    <p:sldId id="309" r:id="rId53"/>
    <p:sldId id="310" r:id="rId54"/>
    <p:sldId id="311" r:id="rId55"/>
    <p:sldId id="312" r:id="rId56"/>
    <p:sldId id="313" r:id="rId57"/>
    <p:sldId id="314" r:id="rId58"/>
    <p:sldId id="315" r:id="rId59"/>
    <p:sldId id="321" r:id="rId60"/>
    <p:sldId id="322" r:id="rId61"/>
    <p:sldId id="323" r:id="rId62"/>
    <p:sldId id="324" r:id="rId63"/>
    <p:sldId id="325" r:id="rId64"/>
    <p:sldId id="326" r:id="rId65"/>
    <p:sldId id="327" r:id="rId66"/>
    <p:sldId id="331" r:id="rId67"/>
    <p:sldId id="328" r:id="rId68"/>
    <p:sldId id="329" r:id="rId69"/>
    <p:sldId id="330"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D7FF"/>
    <a:srgbClr val="FFFFCC"/>
    <a:srgbClr val="FFCC99"/>
    <a:srgbClr val="0DC0FF"/>
    <a:srgbClr val="007434"/>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2" d="100"/>
          <a:sy n="62" d="100"/>
        </p:scale>
        <p:origin x="-978"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3DCBA-79DB-49FC-870E-11C4B1E2752E}"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DEBA5-B065-4EE3-9E49-54A18EB55EFD}" type="slidenum">
              <a:rPr lang="en-US" smtClean="0"/>
              <a:t>‹#›</a:t>
            </a:fld>
            <a:endParaRPr lang="en-US"/>
          </a:p>
        </p:txBody>
      </p:sp>
    </p:spTree>
    <p:extLst>
      <p:ext uri="{BB962C8B-B14F-4D97-AF65-F5344CB8AC3E}">
        <p14:creationId xmlns:p14="http://schemas.microsoft.com/office/powerpoint/2010/main" val="2215367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C3138B-BDE2-4707-9401-5DB84D7C9C0F}" type="datetime1">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416661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78EC53-8A9B-4769-969C-29D5EBF1B8DF}" type="datetime1">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417464465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78EC53-8A9B-4769-969C-29D5EBF1B8DF}" type="datetime1">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DC528-956A-4287-B638-C62A8F56632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952578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E78EC53-8A9B-4769-969C-29D5EBF1B8DF}" type="datetime1">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286442610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E78EC53-8A9B-4769-969C-29D5EBF1B8DF}" type="datetime1">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DC528-956A-4287-B638-C62A8F56632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432785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E78EC53-8A9B-4769-969C-29D5EBF1B8DF}" type="datetime1">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421842508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DBC4F-29C5-4C71-920A-2F885A74E648}" type="datetime1">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1818678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0BDE06-50A7-4C8E-A675-F8C3964EE359}" type="datetime1">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411955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92D9EA-30E1-42E9-9FB0-2BE303B9FB29}" type="datetime1">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252156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8938ED-5219-4D00-A12E-6776B39F14AC}" type="datetime1">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405978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03F59D-7AF3-4425-AEE2-16306E77A172}" type="datetime1">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106445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A4918F-3274-4A32-9F60-5E9DF7A37079}" type="datetime1">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30738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A44A7C-C71F-401B-BB0E-60BB2897C41B}" type="datetime1">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202299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2AA3C-E5F1-4457-8D85-86783EE88D6B}" type="datetime1">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420829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C4072C-D1EB-4D00-BD3F-A0E2F1E5FED5}" type="datetime1">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135920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B188F33-324E-49D4-B927-51234665A522}" type="datetime1">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DC528-956A-4287-B638-C62A8F56632C}" type="slidenum">
              <a:rPr lang="en-US" smtClean="0"/>
              <a:t>‹#›</a:t>
            </a:fld>
            <a:endParaRPr lang="en-US"/>
          </a:p>
        </p:txBody>
      </p:sp>
    </p:spTree>
    <p:extLst>
      <p:ext uri="{BB962C8B-B14F-4D97-AF65-F5344CB8AC3E}">
        <p14:creationId xmlns:p14="http://schemas.microsoft.com/office/powerpoint/2010/main" val="309003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78EC53-8A9B-4769-969C-29D5EBF1B8DF}" type="datetime1">
              <a:rPr lang="en-US" smtClean="0"/>
              <a:t>2/23/2024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EDC528-956A-4287-B638-C62A8F56632C}" type="slidenum">
              <a:rPr lang="en-US" smtClean="0"/>
              <a:t>‹#›</a:t>
            </a:fld>
            <a:endParaRPr lang="en-US"/>
          </a:p>
        </p:txBody>
      </p:sp>
    </p:spTree>
    <p:extLst>
      <p:ext uri="{BB962C8B-B14F-4D97-AF65-F5344CB8AC3E}">
        <p14:creationId xmlns:p14="http://schemas.microsoft.com/office/powerpoint/2010/main" val="404767850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14" y="624109"/>
            <a:ext cx="9864497" cy="6008919"/>
          </a:xfrm>
        </p:spPr>
        <p:txBody>
          <a:bodyPr/>
          <a:lstStyle/>
          <a:p>
            <a:pPr algn="ctr" rtl="1"/>
            <a:r>
              <a:rPr lang="ar-IQ" b="1" dirty="0" smtClean="0"/>
              <a:t/>
            </a:r>
            <a:br>
              <a:rPr lang="ar-IQ" b="1" dirty="0" smtClean="0"/>
            </a:br>
            <a:r>
              <a:rPr lang="ar-IQ" b="1" dirty="0"/>
              <a:t/>
            </a:r>
            <a:br>
              <a:rPr lang="ar-IQ" b="1" dirty="0"/>
            </a:br>
            <a:r>
              <a:rPr lang="ar-IQ" b="1" dirty="0" smtClean="0">
                <a:solidFill>
                  <a:srgbClr val="FF0000"/>
                </a:solidFill>
              </a:rPr>
              <a:t>فلسفة التربية الإسلامية</a:t>
            </a:r>
            <a:br>
              <a:rPr lang="ar-IQ" b="1" dirty="0" smtClean="0">
                <a:solidFill>
                  <a:srgbClr val="FF0000"/>
                </a:solidFill>
              </a:rPr>
            </a:br>
            <a:r>
              <a:rPr lang="ar-IQ" b="1" dirty="0">
                <a:solidFill>
                  <a:srgbClr val="FF0000"/>
                </a:solidFill>
              </a:rPr>
              <a:t/>
            </a:r>
            <a:br>
              <a:rPr lang="ar-IQ" b="1" dirty="0">
                <a:solidFill>
                  <a:srgbClr val="FF0000"/>
                </a:solidFill>
              </a:rPr>
            </a:br>
            <a:r>
              <a:rPr lang="ar-IQ" b="1" dirty="0" smtClean="0">
                <a:solidFill>
                  <a:srgbClr val="FF0000"/>
                </a:solidFill>
              </a:rPr>
              <a:t/>
            </a:r>
            <a:br>
              <a:rPr lang="ar-IQ" b="1" dirty="0" smtClean="0">
                <a:solidFill>
                  <a:srgbClr val="FF0000"/>
                </a:solidFill>
              </a:rPr>
            </a:br>
            <a:r>
              <a:rPr lang="ar-IQ" sz="3200" b="1" dirty="0" smtClean="0">
                <a:solidFill>
                  <a:schemeClr val="tx1"/>
                </a:solidFill>
              </a:rPr>
              <a:t>د. محمد فخرالدين محمد </a:t>
            </a:r>
            <a:endParaRPr lang="en-GB" sz="3200" b="1" dirty="0">
              <a:solidFill>
                <a:schemeClr val="tx1"/>
              </a:solidFill>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1</a:t>
            </a:fld>
            <a:endParaRPr lang="en-US"/>
          </a:p>
        </p:txBody>
      </p:sp>
    </p:spTree>
    <p:extLst>
      <p:ext uri="{BB962C8B-B14F-4D97-AF65-F5344CB8AC3E}">
        <p14:creationId xmlns:p14="http://schemas.microsoft.com/office/powerpoint/2010/main" val="364740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2" y="365125"/>
            <a:ext cx="10276772" cy="6294293"/>
          </a:xfrm>
          <a:solidFill>
            <a:schemeClr val="accent6">
              <a:lumMod val="60000"/>
              <a:lumOff val="40000"/>
            </a:schemeClr>
          </a:solidFill>
        </p:spPr>
        <p:txBody>
          <a:bodyPr>
            <a:noAutofit/>
          </a:bodyPr>
          <a:lstStyle/>
          <a:p>
            <a:pPr algn="just" rtl="1">
              <a:lnSpc>
                <a:spcPct val="115000"/>
              </a:lnSpc>
              <a:spcAft>
                <a:spcPts val="1000"/>
              </a:spcAft>
            </a:pPr>
            <a:r>
              <a:rPr lang="ar-IQ" sz="3200" dirty="0" smtClean="0">
                <a:latin typeface="Times New Roman" pitchFamily="18" charset="0"/>
                <a:cs typeface="Times New Roman" pitchFamily="18" charset="0"/>
              </a:rPr>
              <a:t>وأهمية </a:t>
            </a:r>
            <a:r>
              <a:rPr lang="ar-IQ" sz="3200" dirty="0">
                <a:latin typeface="Times New Roman" pitchFamily="18" charset="0"/>
                <a:cs typeface="Times New Roman" pitchFamily="18" charset="0"/>
              </a:rPr>
              <a:t>هذه - العبادة </a:t>
            </a:r>
            <a:r>
              <a:rPr lang="ar-IQ" sz="3200" dirty="0" smtClean="0">
                <a:latin typeface="Times New Roman" pitchFamily="18" charset="0"/>
                <a:cs typeface="Times New Roman" pitchFamily="18" charset="0"/>
              </a:rPr>
              <a:t>– تكمن في أنها </a:t>
            </a:r>
            <a:r>
              <a:rPr lang="ar-IQ" sz="3200" dirty="0">
                <a:latin typeface="Times New Roman" pitchFamily="18" charset="0"/>
                <a:cs typeface="Times New Roman" pitchFamily="18" charset="0"/>
              </a:rPr>
              <a:t>العلة </a:t>
            </a:r>
            <a:r>
              <a:rPr lang="ar-IQ" sz="3200" dirty="0" smtClean="0">
                <a:latin typeface="Times New Roman" pitchFamily="18" charset="0"/>
                <a:cs typeface="Times New Roman" pitchFamily="18" charset="0"/>
              </a:rPr>
              <a:t>الرئيسة للخلق والإيجاد، كما يقول -سبحانه وتعالى-:</a:t>
            </a:r>
            <a:br>
              <a:rPr lang="ar-IQ" sz="3200" dirty="0" smtClean="0">
                <a:latin typeface="Times New Roman" pitchFamily="18" charset="0"/>
                <a:cs typeface="Times New Roman" pitchFamily="18" charset="0"/>
              </a:rPr>
            </a:br>
            <a:r>
              <a:rPr lang="ar-IQ" sz="3200" dirty="0" smtClean="0">
                <a:latin typeface="Times New Roman" pitchFamily="18" charset="0"/>
                <a:cs typeface="Times New Roman" pitchFamily="18" charset="0"/>
              </a:rPr>
              <a:t/>
            </a:r>
            <a:br>
              <a:rPr lang="ar-IQ" sz="3200" dirty="0" smtClean="0">
                <a:latin typeface="Times New Roman" pitchFamily="18" charset="0"/>
                <a:cs typeface="Times New Roman" pitchFamily="18" charset="0"/>
              </a:rPr>
            </a:br>
            <a:r>
              <a:rPr lang="ar-IQ" sz="3200" dirty="0" smtClean="0">
                <a:latin typeface="Times New Roman" pitchFamily="18" charset="0"/>
                <a:cs typeface="Times New Roman" pitchFamily="18" charset="0"/>
              </a:rPr>
              <a:t> ((</a:t>
            </a:r>
            <a:r>
              <a:rPr lang="ar-IQ" sz="3200" dirty="0">
                <a:solidFill>
                  <a:srgbClr val="FF0000"/>
                </a:solidFill>
                <a:latin typeface="Times New Roman" pitchFamily="18" charset="0"/>
                <a:cs typeface="Times New Roman" pitchFamily="18" charset="0"/>
              </a:rPr>
              <a:t>وَمَا خَلَقْتُ الْجِنَّ وَالْإِنْسَ إِلَّا لِيَعْبُدُونِ</a:t>
            </a:r>
            <a:r>
              <a:rPr lang="ar-IQ" sz="3200" dirty="0" smtClean="0">
                <a:latin typeface="Times New Roman" pitchFamily="18" charset="0"/>
                <a:cs typeface="Times New Roman" pitchFamily="18" charset="0"/>
              </a:rPr>
              <a:t>)). (الذاريات:٥٦</a:t>
            </a:r>
            <a:r>
              <a:rPr lang="ar-IQ" sz="3200" dirty="0">
                <a:latin typeface="Times New Roman" pitchFamily="18" charset="0"/>
                <a:cs typeface="Times New Roman" pitchFamily="18" charset="0"/>
              </a:rPr>
              <a:t>) </a:t>
            </a:r>
            <a:br>
              <a:rPr lang="ar-IQ" sz="3200" dirty="0">
                <a:latin typeface="Times New Roman" pitchFamily="18" charset="0"/>
                <a:cs typeface="Times New Roman" pitchFamily="18" charset="0"/>
              </a:rPr>
            </a:br>
            <a:r>
              <a:rPr lang="ar-IQ" sz="3200" dirty="0">
                <a:latin typeface="Times New Roman" pitchFamily="18" charset="0"/>
                <a:cs typeface="Times New Roman" pitchFamily="18" charset="0"/>
              </a:rPr>
              <a:t>وبالعبودية طولبت جميع </a:t>
            </a:r>
            <a:r>
              <a:rPr lang="ar-IQ" sz="3200" dirty="0" smtClean="0">
                <a:latin typeface="Times New Roman" pitchFamily="18" charset="0"/>
                <a:cs typeface="Times New Roman" pitchFamily="18" charset="0"/>
              </a:rPr>
              <a:t>الأمم كما يقول -عزّوجلّ- </a:t>
            </a:r>
            <a:r>
              <a:rPr lang="ar-IQ" sz="3200" dirty="0">
                <a:latin typeface="Times New Roman" pitchFamily="18" charset="0"/>
                <a:cs typeface="Times New Roman" pitchFamily="18" charset="0"/>
              </a:rPr>
              <a:t>((و</a:t>
            </a:r>
            <a:r>
              <a:rPr lang="ar-IQ" sz="3200" dirty="0">
                <a:solidFill>
                  <a:srgbClr val="FF0000"/>
                </a:solidFill>
                <a:latin typeface="Times New Roman" pitchFamily="18" charset="0"/>
                <a:cs typeface="Times New Roman" pitchFamily="18" charset="0"/>
              </a:rPr>
              <a:t>َلَقَدْ بَعَثْنَا فِى كُلِّ أُمَّةٍۢ رَّسُولًا أَنِ ٱعْبُدُواْ </a:t>
            </a:r>
            <a:r>
              <a:rPr lang="ar-IQ" sz="3200" dirty="0" smtClean="0">
                <a:solidFill>
                  <a:srgbClr val="FF0000"/>
                </a:solidFill>
                <a:latin typeface="Times New Roman" pitchFamily="18" charset="0"/>
                <a:cs typeface="Times New Roman" pitchFamily="18" charset="0"/>
              </a:rPr>
              <a:t>ٱللَّهَ</a:t>
            </a:r>
            <a:r>
              <a:rPr lang="ar-IQ" sz="3200" dirty="0" smtClean="0">
                <a:latin typeface="Times New Roman" pitchFamily="18" charset="0"/>
                <a:cs typeface="Times New Roman" pitchFamily="18" charset="0"/>
              </a:rPr>
              <a:t>)). (النحل </a:t>
            </a:r>
            <a:r>
              <a:rPr lang="ar-IQ" sz="3200" dirty="0">
                <a:latin typeface="Times New Roman" pitchFamily="18" charset="0"/>
                <a:cs typeface="Times New Roman" pitchFamily="18" charset="0"/>
              </a:rPr>
              <a:t>: </a:t>
            </a:r>
            <a:r>
              <a:rPr lang="ar-IQ" sz="3200" dirty="0" smtClean="0">
                <a:latin typeface="Times New Roman" pitchFamily="18" charset="0"/>
                <a:cs typeface="Times New Roman" pitchFamily="18" charset="0"/>
              </a:rPr>
              <a:t>٣٦</a:t>
            </a:r>
            <a:r>
              <a:rPr lang="ar-IQ" sz="3200" dirty="0">
                <a:latin typeface="Times New Roman" pitchFamily="18" charset="0"/>
                <a:cs typeface="Times New Roman" pitchFamily="18" charset="0"/>
              </a:rPr>
              <a:t>) </a:t>
            </a:r>
            <a:r>
              <a:rPr lang="ar-IQ" sz="3200" dirty="0" smtClean="0">
                <a:latin typeface="Times New Roman" pitchFamily="18" charset="0"/>
                <a:cs typeface="Times New Roman" pitchFamily="18" charset="0"/>
              </a:rPr>
              <a:t>.</a:t>
            </a:r>
            <a:br>
              <a:rPr lang="ar-IQ" sz="3200" dirty="0" smtClean="0">
                <a:latin typeface="Times New Roman" pitchFamily="18" charset="0"/>
                <a:cs typeface="Times New Roman" pitchFamily="18" charset="0"/>
              </a:rPr>
            </a:br>
            <a:r>
              <a:rPr lang="ar-IQ" sz="3200" dirty="0">
                <a:latin typeface="Times New Roman" pitchFamily="18" charset="0"/>
                <a:cs typeface="Times New Roman" pitchFamily="18" charset="0"/>
              </a:rPr>
              <a:t/>
            </a:r>
            <a:br>
              <a:rPr lang="ar-IQ" sz="3200" dirty="0">
                <a:latin typeface="Times New Roman" pitchFamily="18" charset="0"/>
                <a:cs typeface="Times New Roman" pitchFamily="18" charset="0"/>
              </a:rPr>
            </a:br>
            <a:r>
              <a:rPr lang="ar-IQ" sz="3200" dirty="0">
                <a:latin typeface="Times New Roman" pitchFamily="18" charset="0"/>
                <a:cs typeface="Times New Roman" pitchFamily="18" charset="0"/>
              </a:rPr>
              <a:t>وبالعبودية جاءت جميع </a:t>
            </a:r>
            <a:r>
              <a:rPr lang="ar-IQ" sz="3200" dirty="0" smtClean="0">
                <a:latin typeface="Times New Roman" pitchFamily="18" charset="0"/>
                <a:cs typeface="Times New Roman" pitchFamily="18" charset="0"/>
              </a:rPr>
              <a:t>الرسل كما أشار -سبحانه وتعالى- </a:t>
            </a:r>
            <a:r>
              <a:rPr lang="ar-IQ" sz="3200" dirty="0">
                <a:latin typeface="Times New Roman" pitchFamily="18" charset="0"/>
                <a:cs typeface="Times New Roman" pitchFamily="18" charset="0"/>
              </a:rPr>
              <a:t/>
            </a:r>
            <a:br>
              <a:rPr lang="ar-IQ" sz="3200" dirty="0">
                <a:latin typeface="Times New Roman" pitchFamily="18" charset="0"/>
                <a:cs typeface="Times New Roman" pitchFamily="18" charset="0"/>
              </a:rPr>
            </a:br>
            <a:r>
              <a:rPr lang="ar-IQ" sz="3200" dirty="0">
                <a:latin typeface="Times New Roman" pitchFamily="18" charset="0"/>
                <a:cs typeface="Times New Roman" pitchFamily="18" charset="0"/>
              </a:rPr>
              <a:t>((</a:t>
            </a:r>
            <a:r>
              <a:rPr lang="ar-IQ" sz="3200" dirty="0">
                <a:solidFill>
                  <a:srgbClr val="FF0000"/>
                </a:solidFill>
                <a:latin typeface="Times New Roman" pitchFamily="18" charset="0"/>
                <a:cs typeface="Times New Roman" pitchFamily="18" charset="0"/>
              </a:rPr>
              <a:t>وَمَآ أَرْسَلْنَا مِن قَبْلِكَ مِن رَّسُولٍ إِلَّا نُوحِىٓ إِلَيْهِ أَنَّهُۥ لَآ إِلَٰهَ إِلَّآ أَنَا۠ فَٱعْبُدُونِ</a:t>
            </a:r>
            <a:r>
              <a:rPr lang="ar-IQ" sz="3200" dirty="0" smtClean="0">
                <a:latin typeface="Times New Roman" pitchFamily="18" charset="0"/>
                <a:cs typeface="Times New Roman" pitchFamily="18" charset="0"/>
              </a:rPr>
              <a:t>)). (الأنبياء</a:t>
            </a:r>
            <a:r>
              <a:rPr lang="ar-IQ" sz="3200" dirty="0">
                <a:latin typeface="Times New Roman" pitchFamily="18" charset="0"/>
                <a:cs typeface="Times New Roman" pitchFamily="18" charset="0"/>
              </a:rPr>
              <a:t>: </a:t>
            </a:r>
            <a:r>
              <a:rPr lang="ar-IQ" sz="3200" dirty="0" smtClean="0">
                <a:latin typeface="Times New Roman" pitchFamily="18" charset="0"/>
                <a:cs typeface="Times New Roman" pitchFamily="18" charset="0"/>
              </a:rPr>
              <a:t>(</a:t>
            </a:r>
            <a:r>
              <a:rPr lang="ar-IQ" sz="3200" dirty="0">
                <a:latin typeface="Times New Roman" pitchFamily="18" charset="0"/>
                <a:cs typeface="Times New Roman" pitchFamily="18" charset="0"/>
              </a:rPr>
              <a:t>٢٥). </a:t>
            </a:r>
            <a:br>
              <a:rPr lang="ar-IQ"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a:xfrm>
            <a:off x="531813" y="787782"/>
            <a:ext cx="179388" cy="365125"/>
          </a:xfrm>
        </p:spPr>
        <p:txBody>
          <a:bodyPr/>
          <a:lstStyle/>
          <a:p>
            <a:fld id="{BAEDC528-956A-4287-B638-C62A8F56632C}" type="slidenum">
              <a:rPr lang="en-US" smtClean="0"/>
              <a:t>10</a:t>
            </a:fld>
            <a:endParaRPr lang="en-US" dirty="0"/>
          </a:p>
        </p:txBody>
      </p:sp>
    </p:spTree>
    <p:extLst>
      <p:ext uri="{BB962C8B-B14F-4D97-AF65-F5344CB8AC3E}">
        <p14:creationId xmlns:p14="http://schemas.microsoft.com/office/powerpoint/2010/main" val="249989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1" y="207818"/>
            <a:ext cx="10387611" cy="6423891"/>
          </a:xfrm>
          <a:solidFill>
            <a:schemeClr val="accent1">
              <a:lumMod val="20000"/>
              <a:lumOff val="80000"/>
            </a:schemeClr>
          </a:solidFill>
        </p:spPr>
        <p:txBody>
          <a:bodyPr>
            <a:normAutofit fontScale="90000"/>
          </a:bodyPr>
          <a:lstStyle/>
          <a:p>
            <a:pPr algn="just" rtl="1"/>
            <a:r>
              <a:rPr lang="ar-IQ" dirty="0">
                <a:latin typeface="Times New Roman" pitchFamily="18" charset="0"/>
                <a:cs typeface="Times New Roman" pitchFamily="18" charset="0"/>
              </a:rPr>
              <a:t>فقد جاء بها نوح -عليه </a:t>
            </a:r>
            <a:r>
              <a:rPr lang="ar-IQ" dirty="0" smtClean="0">
                <a:latin typeface="Times New Roman" pitchFamily="18" charset="0"/>
                <a:cs typeface="Times New Roman" pitchFamily="18" charset="0"/>
              </a:rPr>
              <a:t>السلام- :((</a:t>
            </a:r>
            <a:r>
              <a:rPr lang="ar-IQ" b="1" dirty="0">
                <a:solidFill>
                  <a:srgbClr val="FF0000"/>
                </a:solidFill>
                <a:latin typeface="Times New Roman" pitchFamily="18" charset="0"/>
                <a:cs typeface="Times New Roman" pitchFamily="18" charset="0"/>
              </a:rPr>
              <a:t>لَقَدْ أَرْسَلْنَا نُوحًا إِلَىٰ قَوْمِهِۦ فَقَالَ يَٰقَوْمِ ٱعْبُدُواْ </a:t>
            </a:r>
            <a:r>
              <a:rPr lang="ar-IQ" b="1" dirty="0" smtClean="0">
                <a:solidFill>
                  <a:srgbClr val="FF0000"/>
                </a:solidFill>
                <a:latin typeface="Times New Roman" pitchFamily="18" charset="0"/>
                <a:cs typeface="Times New Roman" pitchFamily="18" charset="0"/>
              </a:rPr>
              <a:t>ٱللَّهَ</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(المؤمنون: ۲۳). </a:t>
            </a:r>
            <a:br>
              <a:rPr lang="ar-IQ" dirty="0">
                <a:latin typeface="Times New Roman" pitchFamily="18" charset="0"/>
                <a:cs typeface="Times New Roman" pitchFamily="18" charset="0"/>
              </a:rPr>
            </a:br>
            <a:r>
              <a:rPr lang="ar-IQ" dirty="0">
                <a:latin typeface="Times New Roman" pitchFamily="18" charset="0"/>
                <a:cs typeface="Times New Roman" pitchFamily="18" charset="0"/>
              </a:rPr>
              <a:t>وجاء بها ابراهيم -عليه </a:t>
            </a:r>
            <a:r>
              <a:rPr lang="ar-IQ" dirty="0" smtClean="0">
                <a:latin typeface="Times New Roman" pitchFamily="18" charset="0"/>
                <a:cs typeface="Times New Roman" pitchFamily="18" charset="0"/>
              </a:rPr>
              <a:t>السلام-:((</a:t>
            </a:r>
            <a:r>
              <a:rPr lang="ar-IQ" b="1" dirty="0">
                <a:solidFill>
                  <a:srgbClr val="FF0000"/>
                </a:solidFill>
                <a:latin typeface="Times New Roman" pitchFamily="18" charset="0"/>
                <a:cs typeface="Times New Roman" pitchFamily="18" charset="0"/>
              </a:rPr>
              <a:t>وَإِبْرَاهِيمَ إِذْ قَالَ لِقَوْمِهِ اعْبُدُوا اللَّهَ </a:t>
            </a:r>
            <a:r>
              <a:rPr lang="ar-IQ" b="1" dirty="0" smtClean="0">
                <a:solidFill>
                  <a:srgbClr val="FF0000"/>
                </a:solidFill>
                <a:latin typeface="Times New Roman" pitchFamily="18" charset="0"/>
                <a:cs typeface="Times New Roman" pitchFamily="18" charset="0"/>
              </a:rPr>
              <a:t>وَاتَّقُوهُ</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(العنكبوت: ١٦). </a:t>
            </a:r>
            <a:br>
              <a:rPr lang="ar-IQ" dirty="0">
                <a:latin typeface="Times New Roman" pitchFamily="18" charset="0"/>
                <a:cs typeface="Times New Roman" pitchFamily="18" charset="0"/>
              </a:rPr>
            </a:br>
            <a:r>
              <a:rPr lang="ar-IQ" dirty="0">
                <a:latin typeface="Times New Roman" pitchFamily="18" charset="0"/>
                <a:cs typeface="Times New Roman" pitchFamily="18" charset="0"/>
              </a:rPr>
              <a:t>وجاء بها هود -عليه </a:t>
            </a:r>
            <a:r>
              <a:rPr lang="ar-IQ" dirty="0" smtClean="0">
                <a:latin typeface="Times New Roman" pitchFamily="18" charset="0"/>
                <a:cs typeface="Times New Roman" pitchFamily="18" charset="0"/>
              </a:rPr>
              <a:t>السلام-:- </a:t>
            </a:r>
            <a:r>
              <a:rPr lang="ar-IQ" dirty="0">
                <a:latin typeface="Times New Roman" pitchFamily="18" charset="0"/>
                <a:cs typeface="Times New Roman" pitchFamily="18" charset="0"/>
              </a:rPr>
              <a:t>((</a:t>
            </a:r>
            <a:r>
              <a:rPr lang="ar-IQ" b="1" dirty="0">
                <a:solidFill>
                  <a:srgbClr val="FF0000"/>
                </a:solidFill>
                <a:latin typeface="Times New Roman" pitchFamily="18" charset="0"/>
                <a:cs typeface="Times New Roman" pitchFamily="18" charset="0"/>
              </a:rPr>
              <a:t>وَإِلَى عَادٍ أَخَاهُمْ هُودًا قَالَ يَا قَوْم اعْبُدُوا اللَّهَ مَا لَكُم مِّنْ إِلَهٍ </a:t>
            </a:r>
            <a:r>
              <a:rPr lang="ar-IQ" b="1" dirty="0" smtClean="0">
                <a:solidFill>
                  <a:srgbClr val="FF0000"/>
                </a:solidFill>
                <a:latin typeface="Times New Roman" pitchFamily="18" charset="0"/>
                <a:cs typeface="Times New Roman" pitchFamily="18" charset="0"/>
              </a:rPr>
              <a:t>غَيْرُهُ</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 (الأعراف: ٦٥ )</a:t>
            </a:r>
            <a:br>
              <a:rPr lang="ar-IQ" dirty="0">
                <a:latin typeface="Times New Roman" pitchFamily="18" charset="0"/>
                <a:cs typeface="Times New Roman" pitchFamily="18" charset="0"/>
              </a:rPr>
            </a:br>
            <a:r>
              <a:rPr lang="ar-IQ" dirty="0">
                <a:latin typeface="Times New Roman" pitchFamily="18" charset="0"/>
                <a:cs typeface="Times New Roman" pitchFamily="18" charset="0"/>
              </a:rPr>
              <a:t>وجاء بها صالح </a:t>
            </a:r>
            <a:r>
              <a:rPr lang="ar-IQ" dirty="0" smtClean="0">
                <a:latin typeface="Times New Roman" pitchFamily="18" charset="0"/>
                <a:cs typeface="Times New Roman" pitchFamily="18" charset="0"/>
              </a:rPr>
              <a:t>-عليه السلام-:((</a:t>
            </a:r>
            <a:r>
              <a:rPr lang="ar-IQ" b="1" dirty="0" smtClean="0">
                <a:solidFill>
                  <a:srgbClr val="FF0000"/>
                </a:solidFill>
                <a:latin typeface="Times New Roman" pitchFamily="18" charset="0"/>
                <a:cs typeface="Times New Roman" pitchFamily="18" charset="0"/>
              </a:rPr>
              <a:t>إلَىٰ </a:t>
            </a:r>
            <a:r>
              <a:rPr lang="ar-IQ" b="1" dirty="0">
                <a:solidFill>
                  <a:srgbClr val="FF0000"/>
                </a:solidFill>
                <a:latin typeface="Times New Roman" pitchFamily="18" charset="0"/>
                <a:cs typeface="Times New Roman" pitchFamily="18" charset="0"/>
              </a:rPr>
              <a:t>ثَمُودَ أَخَاهُمْ صَالِحًا ۚ قَالَ يَا قَوْمِ اعْبُدُوا اللَّهَ مَا لَكُم مِّنْ إِلَٰهٍ </a:t>
            </a:r>
            <a:r>
              <a:rPr lang="ar-IQ" b="1" dirty="0" smtClean="0">
                <a:solidFill>
                  <a:srgbClr val="FF0000"/>
                </a:solidFill>
                <a:latin typeface="Times New Roman" pitchFamily="18" charset="0"/>
                <a:cs typeface="Times New Roman" pitchFamily="18" charset="0"/>
              </a:rPr>
              <a:t>غَيْرُهُ</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(الأعراف :  ۷۳). </a:t>
            </a:r>
            <a:br>
              <a:rPr lang="ar-IQ" dirty="0">
                <a:latin typeface="Times New Roman" pitchFamily="18" charset="0"/>
                <a:cs typeface="Times New Roman" pitchFamily="18" charset="0"/>
              </a:rPr>
            </a:br>
            <a:r>
              <a:rPr lang="ar-IQ" dirty="0">
                <a:latin typeface="Times New Roman" pitchFamily="18" charset="0"/>
                <a:cs typeface="Times New Roman" pitchFamily="18" charset="0"/>
              </a:rPr>
              <a:t>وجاء بها شعيب -عليه </a:t>
            </a:r>
            <a:r>
              <a:rPr lang="ar-IQ" dirty="0" smtClean="0">
                <a:latin typeface="Times New Roman" pitchFamily="18" charset="0"/>
                <a:cs typeface="Times New Roman" pitchFamily="18" charset="0"/>
              </a:rPr>
              <a:t>السلام-:((</a:t>
            </a:r>
            <a:r>
              <a:rPr lang="ar-IQ" b="1" dirty="0">
                <a:solidFill>
                  <a:srgbClr val="FF0000"/>
                </a:solidFill>
                <a:latin typeface="Times New Roman" pitchFamily="18" charset="0"/>
                <a:cs typeface="Times New Roman" pitchFamily="18" charset="0"/>
              </a:rPr>
              <a:t>وَإِلَى مَدْيَنَ أَخَاهُمْ شُعَيْبًا قَالَ يَا قَوْمِ اعْبُدُوا </a:t>
            </a:r>
            <a:r>
              <a:rPr lang="ar-IQ" b="1" dirty="0" smtClean="0">
                <a:solidFill>
                  <a:srgbClr val="FF0000"/>
                </a:solidFill>
                <a:latin typeface="Times New Roman" pitchFamily="18" charset="0"/>
                <a:cs typeface="Times New Roman" pitchFamily="18" charset="0"/>
              </a:rPr>
              <a:t>اللَّهَ</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(هود: ٨٤) </a:t>
            </a:r>
            <a:br>
              <a:rPr lang="ar-IQ" dirty="0">
                <a:latin typeface="Times New Roman" pitchFamily="18" charset="0"/>
                <a:cs typeface="Times New Roman" pitchFamily="18" charset="0"/>
              </a:rPr>
            </a:br>
            <a:r>
              <a:rPr lang="ar-IQ" dirty="0">
                <a:latin typeface="Times New Roman" pitchFamily="18" charset="0"/>
                <a:cs typeface="Times New Roman" pitchFamily="18" charset="0"/>
              </a:rPr>
              <a:t>وجاء بها موسى </a:t>
            </a:r>
            <a:r>
              <a:rPr lang="ar-IQ" dirty="0" smtClean="0">
                <a:latin typeface="Times New Roman" pitchFamily="18" charset="0"/>
                <a:cs typeface="Times New Roman" pitchFamily="18" charset="0"/>
              </a:rPr>
              <a:t>-عليه السلام-:((</a:t>
            </a:r>
            <a:r>
              <a:rPr lang="ar-IQ" b="1" dirty="0">
                <a:solidFill>
                  <a:srgbClr val="FF0000"/>
                </a:solidFill>
                <a:latin typeface="Times New Roman" pitchFamily="18" charset="0"/>
                <a:cs typeface="Times New Roman" pitchFamily="18" charset="0"/>
              </a:rPr>
              <a:t>وَإِذْ أَخَذْنَا مِيثَاقَ بَنِي إِسْرَائِيلَ لَا تَعْبُدُونَ إِلَّا </a:t>
            </a:r>
            <a:r>
              <a:rPr lang="ar-IQ" b="1" dirty="0" smtClean="0">
                <a:solidFill>
                  <a:srgbClr val="FF0000"/>
                </a:solidFill>
                <a:latin typeface="Times New Roman" pitchFamily="18" charset="0"/>
                <a:cs typeface="Times New Roman" pitchFamily="18" charset="0"/>
              </a:rPr>
              <a:t>اللّ</a:t>
            </a:r>
            <a:r>
              <a:rPr lang="ar-IQ" b="1" dirty="0" smtClean="0">
                <a:latin typeface="Times New Roman" pitchFamily="18" charset="0"/>
                <a:cs typeface="Times New Roman" pitchFamily="18" charset="0"/>
              </a:rPr>
              <a:t>َهَ</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(البقرة: ۸۳) </a:t>
            </a:r>
            <a:br>
              <a:rPr lang="ar-IQ"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a:xfrm>
            <a:off x="580571" y="787782"/>
            <a:ext cx="449943" cy="365125"/>
          </a:xfrm>
        </p:spPr>
        <p:txBody>
          <a:bodyPr/>
          <a:lstStyle/>
          <a:p>
            <a:fld id="{BAEDC528-956A-4287-B638-C62A8F56632C}" type="slidenum">
              <a:rPr lang="en-US" smtClean="0"/>
              <a:t>11</a:t>
            </a:fld>
            <a:endParaRPr lang="en-US" dirty="0"/>
          </a:p>
        </p:txBody>
      </p:sp>
    </p:spTree>
    <p:extLst>
      <p:ext uri="{BB962C8B-B14F-4D97-AF65-F5344CB8AC3E}">
        <p14:creationId xmlns:p14="http://schemas.microsoft.com/office/powerpoint/2010/main" val="412548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086" y="365125"/>
            <a:ext cx="10303821" cy="6303530"/>
          </a:xfrm>
          <a:solidFill>
            <a:srgbClr val="FFCC99"/>
          </a:solidFill>
        </p:spPr>
        <p:txBody>
          <a:bodyPr>
            <a:noAutofit/>
          </a:bodyPr>
          <a:lstStyle/>
          <a:p>
            <a:pPr algn="just" rtl="1">
              <a:lnSpc>
                <a:spcPct val="115000"/>
              </a:lnSpc>
              <a:spcAft>
                <a:spcPts val="1000"/>
              </a:spcAft>
            </a:pPr>
            <a:r>
              <a:rPr lang="ar-IQ" sz="3200" b="1" dirty="0" smtClean="0">
                <a:latin typeface="Calibri"/>
                <a:ea typeface="Calibri"/>
                <a:cs typeface="Times New Roman"/>
              </a:rPr>
              <a:t>   وجاء </a:t>
            </a:r>
            <a:r>
              <a:rPr lang="ar-IQ" sz="3200" b="1" dirty="0">
                <a:latin typeface="Calibri"/>
                <a:ea typeface="Calibri"/>
                <a:cs typeface="Times New Roman"/>
              </a:rPr>
              <a:t>بها المسيح </a:t>
            </a:r>
            <a:r>
              <a:rPr lang="ar-IQ" sz="3200" b="1" dirty="0" smtClean="0">
                <a:latin typeface="Calibri"/>
                <a:ea typeface="Calibri"/>
                <a:cs typeface="Times New Roman"/>
              </a:rPr>
              <a:t>-عليه السلام-:((</a:t>
            </a:r>
            <a:r>
              <a:rPr lang="ar-IQ" sz="3200" b="1" dirty="0">
                <a:solidFill>
                  <a:srgbClr val="FF0000"/>
                </a:solidFill>
                <a:latin typeface="Calibri"/>
                <a:ea typeface="Calibri"/>
                <a:cs typeface="Times New Roman"/>
              </a:rPr>
              <a:t>وَقَالَ الْمَسِيحُ يَا بَنِي إِسْرَائِيلَ اعْبُدُوا اللَّهَ رَبِّي وَرَبَّكُمْ</a:t>
            </a:r>
            <a:r>
              <a:rPr lang="ar-IQ" sz="3200" b="1" dirty="0">
                <a:latin typeface="Calibri"/>
                <a:ea typeface="Calibri"/>
                <a:cs typeface="Times New Roman"/>
              </a:rPr>
              <a:t> ۖ)). (المائدة: ٧٢) . </a:t>
            </a:r>
            <a:br>
              <a:rPr lang="ar-IQ" sz="3200" b="1" dirty="0">
                <a:latin typeface="Calibri"/>
                <a:ea typeface="Calibri"/>
                <a:cs typeface="Times New Roman"/>
              </a:rPr>
            </a:br>
            <a:r>
              <a:rPr lang="ar-IQ" sz="3200" b="1" dirty="0">
                <a:latin typeface="Calibri"/>
                <a:ea typeface="Calibri"/>
                <a:cs typeface="Times New Roman"/>
              </a:rPr>
              <a:t>وبها توجه محمد صلى الله عليه وسلم إلى الناس كافة </a:t>
            </a:r>
            <a:r>
              <a:rPr lang="ar-IQ" sz="3200" b="1" dirty="0" smtClean="0">
                <a:latin typeface="Calibri"/>
                <a:ea typeface="Calibri"/>
                <a:cs typeface="Times New Roman"/>
              </a:rPr>
              <a:t>كما يقول –عزّوجلّ-:((</a:t>
            </a:r>
            <a:r>
              <a:rPr lang="ar-IQ" sz="3200" b="1" dirty="0">
                <a:solidFill>
                  <a:srgbClr val="FF0000"/>
                </a:solidFill>
                <a:latin typeface="Calibri"/>
                <a:ea typeface="Calibri"/>
                <a:cs typeface="Times New Roman"/>
              </a:rPr>
              <a:t>يَٰٓأَيُّهَا ٱلنَّاسُ ٱعْبُدُواْ رَبَّكُمُ ٱلَّذِى خَلَقَكُمْ وَٱلَّذِينَ مِن قَبْلِكُمْ لَعَلَّكُمْ تَتَّقُونَ</a:t>
            </a:r>
            <a:r>
              <a:rPr lang="ar-IQ" sz="3200" b="1" dirty="0">
                <a:latin typeface="Calibri"/>
                <a:ea typeface="Calibri"/>
                <a:cs typeface="Times New Roman"/>
              </a:rPr>
              <a:t>)). (البقرة:  21)</a:t>
            </a:r>
            <a:br>
              <a:rPr lang="ar-IQ" sz="3200" b="1" dirty="0">
                <a:latin typeface="Calibri"/>
                <a:ea typeface="Calibri"/>
                <a:cs typeface="Times New Roman"/>
              </a:rPr>
            </a:br>
            <a:r>
              <a:rPr lang="ar-IQ" sz="3200" b="1" dirty="0">
                <a:latin typeface="Calibri"/>
                <a:ea typeface="Calibri"/>
                <a:cs typeface="Times New Roman"/>
              </a:rPr>
              <a:t> </a:t>
            </a:r>
            <a:r>
              <a:rPr lang="ar-IQ" sz="3200" b="1" dirty="0" smtClean="0">
                <a:latin typeface="Calibri"/>
                <a:ea typeface="Calibri"/>
                <a:cs typeface="Times New Roman"/>
              </a:rPr>
              <a:t>   وبسبب العبادة </a:t>
            </a:r>
            <a:r>
              <a:rPr lang="ar-IQ" sz="3200" b="1" dirty="0">
                <a:latin typeface="Calibri"/>
                <a:ea typeface="Calibri"/>
                <a:cs typeface="Times New Roman"/>
              </a:rPr>
              <a:t>شرعت الهجرة وترك الأوطان والديار كما قال </a:t>
            </a:r>
            <a:r>
              <a:rPr lang="ar-IQ" sz="3200" b="1" dirty="0" smtClean="0">
                <a:latin typeface="Calibri"/>
                <a:ea typeface="Calibri"/>
                <a:cs typeface="Times New Roman"/>
              </a:rPr>
              <a:t>– سبحانه وتعالى–:((</a:t>
            </a:r>
            <a:r>
              <a:rPr lang="ar-IQ" sz="3200" b="1" dirty="0">
                <a:solidFill>
                  <a:srgbClr val="FF0000"/>
                </a:solidFill>
                <a:latin typeface="Calibri"/>
                <a:ea typeface="Calibri"/>
                <a:cs typeface="Times New Roman"/>
              </a:rPr>
              <a:t>يَا عِبَادِيَ الَّذِينَ آَمَنُوا إِنَّ أَرْضِي وَاسِعَةٌ فَإِيَّايَ فَاعْبُدُونِ</a:t>
            </a:r>
            <a:r>
              <a:rPr lang="ar-IQ" sz="3200" b="1" dirty="0">
                <a:latin typeface="Calibri"/>
                <a:ea typeface="Calibri"/>
                <a:cs typeface="Times New Roman"/>
              </a:rPr>
              <a:t>)). (العنكبوت: 56</a:t>
            </a:r>
            <a:r>
              <a:rPr lang="ar-IQ" sz="3200" b="1" dirty="0" smtClean="0">
                <a:latin typeface="Calibri"/>
                <a:ea typeface="Calibri"/>
                <a:cs typeface="Times New Roman"/>
              </a:rPr>
              <a:t>).</a:t>
            </a:r>
            <a:r>
              <a:rPr lang="ar-IQ" sz="3200" b="1" dirty="0">
                <a:latin typeface="Calibri"/>
                <a:ea typeface="Calibri"/>
                <a:cs typeface="Times New Roman"/>
              </a:rPr>
              <a:t/>
            </a:r>
            <a:br>
              <a:rPr lang="ar-IQ" sz="3200" b="1" dirty="0">
                <a:latin typeface="Calibri"/>
                <a:ea typeface="Calibri"/>
                <a:cs typeface="Times New Roman"/>
              </a:rPr>
            </a:br>
            <a:r>
              <a:rPr lang="ar-IQ" sz="3200" b="1" dirty="0">
                <a:latin typeface="Calibri"/>
                <a:ea typeface="Calibri"/>
                <a:cs typeface="Times New Roman"/>
              </a:rPr>
              <a:t>ولو أننا استقصينا الأهمية الاجتماعية للعبادة لأدركنا السبب الذي جعلها تحتل هذه المكانة في تاريخ الرسالات، فالإنسان بحاجة إلى هدف سام يعيش من أجله ويتفانى في </a:t>
            </a:r>
            <a:r>
              <a:rPr lang="ar-IQ" sz="3200" b="1" dirty="0" smtClean="0">
                <a:latin typeface="Calibri"/>
                <a:ea typeface="Calibri"/>
                <a:cs typeface="Times New Roman"/>
              </a:rPr>
              <a:t>محبته، </a:t>
            </a:r>
            <a:r>
              <a:rPr lang="ar-IQ" sz="3200" b="1" dirty="0">
                <a:latin typeface="Calibri"/>
                <a:ea typeface="Calibri"/>
                <a:cs typeface="Times New Roman"/>
              </a:rPr>
              <a:t>وتتوجه إلى </a:t>
            </a:r>
            <a:r>
              <a:rPr lang="ar-IQ" sz="3200" b="1" dirty="0" smtClean="0">
                <a:latin typeface="Calibri"/>
                <a:ea typeface="Calibri"/>
                <a:cs typeface="Times New Roman"/>
              </a:rPr>
              <a:t>أشواقه، </a:t>
            </a:r>
            <a:r>
              <a:rPr lang="ar-IQ" sz="3200" b="1" dirty="0">
                <a:latin typeface="Calibri"/>
                <a:ea typeface="Calibri"/>
                <a:cs typeface="Times New Roman"/>
              </a:rPr>
              <a:t>ويتفاعل معه طلباً وطاعة ولذة، </a:t>
            </a:r>
            <a:br>
              <a:rPr lang="ar-IQ" sz="3200" b="1" dirty="0">
                <a:latin typeface="Calibri"/>
                <a:ea typeface="Calibri"/>
                <a:cs typeface="Times New Roman"/>
              </a:rPr>
            </a:br>
            <a:endParaRPr lang="ar-IQ" sz="3200" b="1" dirty="0" smtClean="0">
              <a:latin typeface="Calibri"/>
              <a:ea typeface="Calibri"/>
              <a:cs typeface="Times New Roman"/>
            </a:endParaRPr>
          </a:p>
        </p:txBody>
      </p:sp>
      <p:sp>
        <p:nvSpPr>
          <p:cNvPr id="3" name="Slide Number Placeholder 2"/>
          <p:cNvSpPr>
            <a:spLocks noGrp="1"/>
          </p:cNvSpPr>
          <p:nvPr>
            <p:ph type="sldNum" sz="quarter" idx="12"/>
          </p:nvPr>
        </p:nvSpPr>
        <p:spPr>
          <a:xfrm>
            <a:off x="531812" y="787782"/>
            <a:ext cx="135845" cy="365125"/>
          </a:xfrm>
        </p:spPr>
        <p:txBody>
          <a:bodyPr/>
          <a:lstStyle/>
          <a:p>
            <a:fld id="{BAEDC528-956A-4287-B638-C62A8F56632C}" type="slidenum">
              <a:rPr lang="en-US" smtClean="0"/>
              <a:t>12</a:t>
            </a:fld>
            <a:endParaRPr lang="en-US" dirty="0"/>
          </a:p>
        </p:txBody>
      </p:sp>
    </p:spTree>
    <p:extLst>
      <p:ext uri="{BB962C8B-B14F-4D97-AF65-F5344CB8AC3E}">
        <p14:creationId xmlns:p14="http://schemas.microsoft.com/office/powerpoint/2010/main" val="136729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30" y="261257"/>
            <a:ext cx="10290628" cy="6473371"/>
          </a:xfrm>
        </p:spPr>
        <p:txBody>
          <a:bodyPr>
            <a:normAutofit/>
          </a:bodyPr>
          <a:lstStyle/>
          <a:p>
            <a:pPr algn="just" rtl="1"/>
            <a:r>
              <a:rPr lang="ar-IQ" sz="3200" dirty="0">
                <a:latin typeface="Times New Roman" pitchFamily="18" charset="0"/>
                <a:cs typeface="Times New Roman" pitchFamily="18" charset="0"/>
              </a:rPr>
              <a:t/>
            </a:r>
            <a:br>
              <a:rPr lang="ar-IQ" sz="3200" dirty="0">
                <a:latin typeface="Times New Roman" pitchFamily="18" charset="0"/>
                <a:cs typeface="Times New Roman" pitchFamily="18" charset="0"/>
              </a:rPr>
            </a:br>
            <a:r>
              <a:rPr lang="ar-IQ" sz="3200" dirty="0" smtClean="0">
                <a:latin typeface="Times New Roman" pitchFamily="18" charset="0"/>
                <a:cs typeface="Times New Roman" pitchFamily="18" charset="0"/>
              </a:rPr>
              <a:t>وعبادة </a:t>
            </a:r>
            <a:r>
              <a:rPr lang="ar-IQ" sz="3200" dirty="0">
                <a:latin typeface="Times New Roman" pitchFamily="18" charset="0"/>
                <a:cs typeface="Times New Roman" pitchFamily="18" charset="0"/>
              </a:rPr>
              <a:t>الله هي </a:t>
            </a:r>
            <a:r>
              <a:rPr lang="ar-IQ" sz="3200" dirty="0" smtClean="0">
                <a:latin typeface="Times New Roman" pitchFamily="18" charset="0"/>
                <a:cs typeface="Times New Roman" pitchFamily="18" charset="0"/>
              </a:rPr>
              <a:t>(</a:t>
            </a:r>
            <a:r>
              <a:rPr lang="ar-IQ" sz="3200" b="1" dirty="0" smtClean="0">
                <a:solidFill>
                  <a:srgbClr val="FF0000"/>
                </a:solidFill>
                <a:latin typeface="Times New Roman" pitchFamily="18" charset="0"/>
                <a:cs typeface="Times New Roman" pitchFamily="18" charset="0"/>
              </a:rPr>
              <a:t>المثل الأعلى</a:t>
            </a: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الذي يوفر هذه الهدف </a:t>
            </a:r>
            <a:r>
              <a:rPr lang="ar-IQ" sz="3200" dirty="0" smtClean="0">
                <a:latin typeface="Times New Roman" pitchFamily="18" charset="0"/>
                <a:cs typeface="Times New Roman" pitchFamily="18" charset="0"/>
              </a:rPr>
              <a:t>للأفراد، وعليها </a:t>
            </a:r>
            <a:r>
              <a:rPr lang="ar-IQ" sz="3200" dirty="0">
                <a:latin typeface="Times New Roman" pitchFamily="18" charset="0"/>
                <a:cs typeface="Times New Roman" pitchFamily="18" charset="0"/>
              </a:rPr>
              <a:t>تجتمع كلمة الجماعات ويتألفون </a:t>
            </a:r>
            <a:r>
              <a:rPr lang="ar-IQ" sz="3200" dirty="0" smtClean="0">
                <a:latin typeface="Times New Roman" pitchFamily="18" charset="0"/>
                <a:cs typeface="Times New Roman" pitchFamily="18" charset="0"/>
              </a:rPr>
              <a:t>ويتأخون، </a:t>
            </a:r>
            <a:r>
              <a:rPr lang="ar-IQ" sz="3200" dirty="0">
                <a:latin typeface="Times New Roman" pitchFamily="18" charset="0"/>
                <a:cs typeface="Times New Roman" pitchFamily="18" charset="0"/>
              </a:rPr>
              <a:t>وحين </a:t>
            </a:r>
            <a:r>
              <a:rPr lang="ar-IQ" sz="3200" dirty="0" smtClean="0">
                <a:latin typeface="Times New Roman" pitchFamily="18" charset="0"/>
                <a:cs typeface="Times New Roman" pitchFamily="18" charset="0"/>
              </a:rPr>
              <a:t>يُضل </a:t>
            </a:r>
            <a:r>
              <a:rPr lang="ar-IQ" sz="3200" dirty="0">
                <a:latin typeface="Times New Roman" pitchFamily="18" charset="0"/>
                <a:cs typeface="Times New Roman" pitchFamily="18" charset="0"/>
              </a:rPr>
              <a:t>الإنسان هذا الهدف </a:t>
            </a:r>
            <a:r>
              <a:rPr lang="ar-IQ" sz="3200" dirty="0" smtClean="0">
                <a:latin typeface="Times New Roman" pitchFamily="18" charset="0"/>
                <a:cs typeface="Times New Roman" pitchFamily="18" charset="0"/>
              </a:rPr>
              <a:t>السامي، </a:t>
            </a:r>
            <a:r>
              <a:rPr lang="ar-IQ" sz="3200" dirty="0">
                <a:latin typeface="Times New Roman" pitchFamily="18" charset="0"/>
                <a:cs typeface="Times New Roman" pitchFamily="18" charset="0"/>
              </a:rPr>
              <a:t>فإنه ينكفىء إلى أهداف </a:t>
            </a:r>
            <a:r>
              <a:rPr lang="ar-IQ" sz="3200" dirty="0" smtClean="0">
                <a:latin typeface="Times New Roman" pitchFamily="18" charset="0"/>
                <a:cs typeface="Times New Roman" pitchFamily="18" charset="0"/>
              </a:rPr>
              <a:t>دنيا</a:t>
            </a:r>
            <a:r>
              <a:rPr lang="ar-IQ" sz="3200" dirty="0">
                <a:latin typeface="Times New Roman" pitchFamily="18" charset="0"/>
                <a:cs typeface="Times New Roman" pitchFamily="18" charset="0"/>
              </a:rPr>
              <a:t>،</a:t>
            </a: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تتمثل في خدمة دوافع الشهوة بمظاهرها </a:t>
            </a:r>
            <a:r>
              <a:rPr lang="ar-IQ" sz="3200" dirty="0" smtClean="0">
                <a:latin typeface="Times New Roman" pitchFamily="18" charset="0"/>
                <a:cs typeface="Times New Roman" pitchFamily="18" charset="0"/>
              </a:rPr>
              <a:t>المختلفة.</a:t>
            </a:r>
            <a:br>
              <a:rPr lang="ar-IQ" sz="3200" dirty="0" smtClean="0">
                <a:latin typeface="Times New Roman" pitchFamily="18" charset="0"/>
                <a:cs typeface="Times New Roman" pitchFamily="18" charset="0"/>
              </a:rPr>
            </a:br>
            <a:r>
              <a:rPr lang="ar-IQ" sz="3200" dirty="0">
                <a:latin typeface="Times New Roman" pitchFamily="18" charset="0"/>
                <a:cs typeface="Times New Roman" pitchFamily="18" charset="0"/>
              </a:rPr>
              <a:t/>
            </a:r>
            <a:br>
              <a:rPr lang="ar-IQ" sz="3200" dirty="0">
                <a:latin typeface="Times New Roman" pitchFamily="18" charset="0"/>
                <a:cs typeface="Times New Roman" pitchFamily="18" charset="0"/>
              </a:rPr>
            </a:br>
            <a:r>
              <a:rPr lang="ar-IQ" sz="3200" dirty="0">
                <a:latin typeface="Times New Roman" pitchFamily="18" charset="0"/>
                <a:cs typeface="Times New Roman" pitchFamily="18" charset="0"/>
              </a:rPr>
              <a:t>وهناك فرق بين أن يكون الهدف من الحياة هو </a:t>
            </a:r>
            <a:r>
              <a:rPr lang="ar-IQ" sz="3200" dirty="0" smtClean="0">
                <a:latin typeface="Times New Roman" pitchFamily="18" charset="0"/>
                <a:cs typeface="Times New Roman" pitchFamily="18" charset="0"/>
              </a:rPr>
              <a:t>عبادة الله، </a:t>
            </a:r>
            <a:r>
              <a:rPr lang="ar-IQ" sz="3200" dirty="0">
                <a:latin typeface="Times New Roman" pitchFamily="18" charset="0"/>
                <a:cs typeface="Times New Roman" pitchFamily="18" charset="0"/>
              </a:rPr>
              <a:t>وبين أن يكون الهدف هو عبادة الغرائز </a:t>
            </a:r>
            <a:r>
              <a:rPr lang="ar-IQ" sz="3200" dirty="0" smtClean="0">
                <a:latin typeface="Times New Roman" pitchFamily="18" charset="0"/>
                <a:cs typeface="Times New Roman" pitchFamily="18" charset="0"/>
              </a:rPr>
              <a:t>والشهوات . </a:t>
            </a:r>
            <a:r>
              <a:rPr lang="ar-IQ" sz="3200" dirty="0">
                <a:latin typeface="Times New Roman" pitchFamily="18" charset="0"/>
                <a:cs typeface="Times New Roman" pitchFamily="18" charset="0"/>
              </a:rPr>
              <a:t/>
            </a:r>
            <a:br>
              <a:rPr lang="ar-IQ" sz="3200" dirty="0">
                <a:latin typeface="Times New Roman" pitchFamily="18" charset="0"/>
                <a:cs typeface="Times New Roman" pitchFamily="18" charset="0"/>
              </a:rPr>
            </a:br>
            <a:r>
              <a:rPr lang="ar-IQ" sz="3200" dirty="0">
                <a:latin typeface="Times New Roman" pitchFamily="18" charset="0"/>
                <a:cs typeface="Times New Roman" pitchFamily="18" charset="0"/>
              </a:rPr>
              <a:t>   </a:t>
            </a:r>
            <a:r>
              <a:rPr lang="ar-IQ" sz="3200" dirty="0" smtClean="0">
                <a:latin typeface="Times New Roman" pitchFamily="18" charset="0"/>
                <a:cs typeface="Times New Roman" pitchFamily="18" charset="0"/>
              </a:rPr>
              <a:t/>
            </a:r>
            <a:br>
              <a:rPr lang="ar-IQ" sz="3200" dirty="0" smtClean="0">
                <a:latin typeface="Times New Roman" pitchFamily="18" charset="0"/>
                <a:cs typeface="Times New Roman" pitchFamily="18" charset="0"/>
              </a:rPr>
            </a:b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فلقد أثبت تاريخ الإنسان على </a:t>
            </a:r>
            <a:r>
              <a:rPr lang="ar-IQ" sz="3200" dirty="0" smtClean="0">
                <a:latin typeface="Times New Roman" pitchFamily="18" charset="0"/>
                <a:cs typeface="Times New Roman" pitchFamily="18" charset="0"/>
              </a:rPr>
              <a:t>الأرض، </a:t>
            </a:r>
            <a:r>
              <a:rPr lang="ar-IQ" sz="3200" dirty="0">
                <a:latin typeface="Times New Roman" pitchFamily="18" charset="0"/>
                <a:cs typeface="Times New Roman" pitchFamily="18" charset="0"/>
              </a:rPr>
              <a:t>أن الإنسان يرتقي ويتسامى ويتقدم علمياً </a:t>
            </a:r>
            <a:r>
              <a:rPr lang="ar-IQ" sz="3200" dirty="0" smtClean="0">
                <a:latin typeface="Times New Roman" pitchFamily="18" charset="0"/>
                <a:cs typeface="Times New Roman" pitchFamily="18" charset="0"/>
              </a:rPr>
              <a:t>واجتماعيا، </a:t>
            </a:r>
            <a:r>
              <a:rPr lang="ar-IQ" sz="3200" dirty="0">
                <a:latin typeface="Times New Roman" pitchFamily="18" charset="0"/>
                <a:cs typeface="Times New Roman" pitchFamily="18" charset="0"/>
              </a:rPr>
              <a:t>حين </a:t>
            </a:r>
            <a:r>
              <a:rPr lang="ar-IQ" sz="3200" dirty="0" smtClean="0">
                <a:latin typeface="Times New Roman" pitchFamily="18" charset="0"/>
                <a:cs typeface="Times New Roman" pitchFamily="18" charset="0"/>
              </a:rPr>
              <a:t>يعبدالله</a:t>
            </a:r>
            <a:r>
              <a:rPr lang="ar-IQ" sz="3200" dirty="0">
                <a:latin typeface="Times New Roman" pitchFamily="18" charset="0"/>
                <a:cs typeface="Times New Roman" pitchFamily="18" charset="0"/>
              </a:rPr>
              <a:t>، ولكنه حين يعبد </a:t>
            </a:r>
            <a:r>
              <a:rPr lang="ar-IQ" sz="3200" dirty="0" smtClean="0">
                <a:latin typeface="Times New Roman" pitchFamily="18" charset="0"/>
                <a:cs typeface="Times New Roman" pitchFamily="18" charset="0"/>
              </a:rPr>
              <a:t>شهواته، </a:t>
            </a:r>
            <a:r>
              <a:rPr lang="ar-IQ" sz="3200" dirty="0">
                <a:latin typeface="Times New Roman" pitchFamily="18" charset="0"/>
                <a:cs typeface="Times New Roman" pitchFamily="18" charset="0"/>
              </a:rPr>
              <a:t>يقع ضحية الفرقة والصراع والعزلة والوحدة </a:t>
            </a:r>
            <a:r>
              <a:rPr lang="ar-IQ" sz="3200" dirty="0" smtClean="0">
                <a:latin typeface="Times New Roman" pitchFamily="18" charset="0"/>
                <a:cs typeface="Times New Roman" pitchFamily="18" charset="0"/>
              </a:rPr>
              <a:t>والاغتراب،وكلها </a:t>
            </a:r>
            <a:r>
              <a:rPr lang="ar-IQ" sz="3200" dirty="0">
                <a:latin typeface="Times New Roman" pitchFamily="18" charset="0"/>
                <a:cs typeface="Times New Roman" pitchFamily="18" charset="0"/>
              </a:rPr>
              <a:t>تنتهي بتحطيم الإنسان أفراداً وجماعات! </a:t>
            </a:r>
            <a:br>
              <a:rPr lang="ar-IQ" sz="3200" dirty="0">
                <a:latin typeface="Times New Roman" pitchFamily="18" charset="0"/>
                <a:cs typeface="Times New Roman" pitchFamily="18" charset="0"/>
              </a:rPr>
            </a:br>
            <a:endParaRPr lang="en-GB"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13</a:t>
            </a:fld>
            <a:endParaRPr lang="en-US"/>
          </a:p>
        </p:txBody>
      </p:sp>
    </p:spTree>
    <p:extLst>
      <p:ext uri="{BB962C8B-B14F-4D97-AF65-F5344CB8AC3E}">
        <p14:creationId xmlns:p14="http://schemas.microsoft.com/office/powerpoint/2010/main" val="209829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0" y="365125"/>
            <a:ext cx="10334171" cy="6303530"/>
          </a:xfrm>
          <a:solidFill>
            <a:schemeClr val="accent4">
              <a:lumMod val="20000"/>
              <a:lumOff val="80000"/>
            </a:schemeClr>
          </a:solidFill>
        </p:spPr>
        <p:txBody>
          <a:bodyPr>
            <a:normAutofit/>
          </a:bodyPr>
          <a:lstStyle/>
          <a:p>
            <a:pPr algn="just" rtl="1">
              <a:lnSpc>
                <a:spcPct val="115000"/>
              </a:lnSpc>
              <a:spcAft>
                <a:spcPts val="1000"/>
              </a:spcAft>
            </a:pPr>
            <a:r>
              <a:rPr lang="ar-SA" sz="3200" b="1" dirty="0">
                <a:ea typeface="Calibri"/>
                <a:cs typeface="Times New Roman"/>
              </a:rPr>
              <a:t>ولقد كشف الله للباحثين في </a:t>
            </a:r>
            <a:r>
              <a:rPr lang="ar-IQ" sz="3200" b="1" dirty="0">
                <a:ea typeface="Calibri"/>
                <a:cs typeface="Times New Roman"/>
              </a:rPr>
              <a:t>-</a:t>
            </a:r>
            <a:r>
              <a:rPr lang="ar-SA" sz="3200" b="1" dirty="0" smtClean="0">
                <a:solidFill>
                  <a:srgbClr val="C00000"/>
                </a:solidFill>
                <a:ea typeface="Calibri"/>
                <a:cs typeface="Times New Roman"/>
              </a:rPr>
              <a:t>آيات الأنفس</a:t>
            </a:r>
            <a:r>
              <a:rPr lang="ar-SA" sz="3200" b="1" dirty="0" smtClean="0">
                <a:ea typeface="Calibri"/>
                <a:cs typeface="Times New Roman"/>
              </a:rPr>
              <a:t>-</a:t>
            </a:r>
            <a:r>
              <a:rPr lang="ar-IQ" sz="3200" b="1" dirty="0" smtClean="0">
                <a:ea typeface="Calibri"/>
                <a:cs typeface="Times New Roman"/>
              </a:rPr>
              <a:t>،</a:t>
            </a:r>
            <a:r>
              <a:rPr lang="ar-SA" sz="3200" b="1" dirty="0" smtClean="0">
                <a:ea typeface="Calibri"/>
                <a:cs typeface="Times New Roman"/>
              </a:rPr>
              <a:t>جوانب </a:t>
            </a:r>
            <a:r>
              <a:rPr lang="ar-SA" sz="3200" b="1" dirty="0">
                <a:ea typeface="Calibri"/>
                <a:cs typeface="Times New Roman"/>
              </a:rPr>
              <a:t>مؤثرة عن دور محبة «</a:t>
            </a:r>
            <a:r>
              <a:rPr lang="ar-SA" sz="3200" b="1" dirty="0">
                <a:solidFill>
                  <a:srgbClr val="C00000"/>
                </a:solidFill>
                <a:ea typeface="Calibri"/>
                <a:cs typeface="Times New Roman"/>
              </a:rPr>
              <a:t>المثل </a:t>
            </a:r>
            <a:r>
              <a:rPr lang="ar-SA" sz="3200" b="1" dirty="0" smtClean="0">
                <a:solidFill>
                  <a:srgbClr val="C00000"/>
                </a:solidFill>
                <a:ea typeface="Calibri"/>
                <a:cs typeface="Times New Roman"/>
              </a:rPr>
              <a:t>الأعلى</a:t>
            </a:r>
            <a:r>
              <a:rPr lang="ar-IQ" sz="3200" b="1" dirty="0" smtClean="0">
                <a:ea typeface="Calibri"/>
                <a:cs typeface="Times New Roman"/>
              </a:rPr>
              <a:t>»</a:t>
            </a:r>
            <a:r>
              <a:rPr lang="ar-SA" sz="3200" b="1" dirty="0" smtClean="0">
                <a:ea typeface="Calibri"/>
                <a:cs typeface="Times New Roman"/>
              </a:rPr>
              <a:t> </a:t>
            </a:r>
            <a:r>
              <a:rPr lang="ar-SA" sz="3200" b="1" dirty="0">
                <a:ea typeface="Calibri"/>
                <a:cs typeface="Times New Roman"/>
              </a:rPr>
              <a:t>في وجود الإنسان ورقيه وتقدمه </a:t>
            </a:r>
            <a:r>
              <a:rPr lang="ar-SA" sz="3200" b="1" dirty="0" smtClean="0">
                <a:ea typeface="Calibri"/>
                <a:cs typeface="Times New Roman"/>
              </a:rPr>
              <a:t>واستمراره</a:t>
            </a:r>
            <a:r>
              <a:rPr lang="ar-IQ" sz="3200" b="1" dirty="0" smtClean="0">
                <a:ea typeface="Calibri"/>
                <a:cs typeface="Times New Roman"/>
              </a:rPr>
              <a:t>،</a:t>
            </a:r>
            <a:r>
              <a:rPr lang="ar-SA" sz="3200" b="1" dirty="0" smtClean="0">
                <a:ea typeface="Calibri"/>
                <a:cs typeface="Times New Roman"/>
              </a:rPr>
              <a:t> </a:t>
            </a:r>
            <a:r>
              <a:rPr lang="ar-SA" sz="3200" b="1" dirty="0">
                <a:ea typeface="Calibri"/>
                <a:cs typeface="Times New Roman"/>
              </a:rPr>
              <a:t>وممن ناقش هذا الدور عالم النفس </a:t>
            </a:r>
            <a:r>
              <a:rPr lang="ar-SA" sz="3200" b="1" dirty="0" smtClean="0">
                <a:ea typeface="Calibri"/>
                <a:cs typeface="Times New Roman"/>
              </a:rPr>
              <a:t>الشهير</a:t>
            </a:r>
            <a:r>
              <a:rPr lang="ar-IQ" sz="3200" b="1" dirty="0" smtClean="0">
                <a:ea typeface="Calibri"/>
                <a:cs typeface="Times New Roman"/>
              </a:rPr>
              <a:t>-</a:t>
            </a:r>
            <a:r>
              <a:rPr lang="ar-SA" sz="3200" b="1" dirty="0" smtClean="0">
                <a:ea typeface="Calibri"/>
                <a:cs typeface="Times New Roman"/>
              </a:rPr>
              <a:t> </a:t>
            </a:r>
            <a:r>
              <a:rPr lang="ar-SA" sz="3200" b="1" dirty="0">
                <a:solidFill>
                  <a:srgbClr val="C00000"/>
                </a:solidFill>
                <a:ea typeface="Calibri"/>
                <a:cs typeface="Times New Roman"/>
              </a:rPr>
              <a:t>ايرك فروم </a:t>
            </a:r>
            <a:r>
              <a:rPr lang="en-GB" sz="3200" b="1" dirty="0" smtClean="0">
                <a:ea typeface="Calibri"/>
                <a:cs typeface="Times New Roman"/>
              </a:rPr>
              <a:t>Erich </a:t>
            </a:r>
            <a:r>
              <a:rPr lang="en-GB" sz="3200" b="1" dirty="0">
                <a:ea typeface="Calibri"/>
                <a:cs typeface="Times New Roman"/>
              </a:rPr>
              <a:t>Fromm - </a:t>
            </a:r>
            <a:r>
              <a:rPr lang="ar-IQ" sz="3200" b="1" dirty="0" smtClean="0">
                <a:ea typeface="Calibri"/>
                <a:cs typeface="Times New Roman"/>
              </a:rPr>
              <a:t>- </a:t>
            </a:r>
            <a:r>
              <a:rPr lang="ar-SA" sz="3200" b="1" dirty="0" smtClean="0">
                <a:ea typeface="Calibri"/>
                <a:cs typeface="Times New Roman"/>
              </a:rPr>
              <a:t>في </a:t>
            </a:r>
            <a:r>
              <a:rPr lang="ar-SA" sz="3200" b="1" dirty="0">
                <a:ea typeface="Calibri"/>
                <a:cs typeface="Times New Roman"/>
              </a:rPr>
              <a:t>بحثه «</a:t>
            </a:r>
            <a:r>
              <a:rPr lang="ar-SA" sz="3200" b="1" dirty="0">
                <a:solidFill>
                  <a:srgbClr val="C00000"/>
                </a:solidFill>
                <a:ea typeface="Calibri"/>
                <a:cs typeface="Times New Roman"/>
              </a:rPr>
              <a:t>المحبة</a:t>
            </a:r>
            <a:r>
              <a:rPr lang="ar-SA" sz="3200" b="1" dirty="0">
                <a:ea typeface="Calibri"/>
                <a:cs typeface="Times New Roman"/>
              </a:rPr>
              <a:t>». ومما قاله في </a:t>
            </a:r>
            <a:r>
              <a:rPr lang="ar-SA" sz="3200" b="1" dirty="0" smtClean="0">
                <a:ea typeface="Calibri"/>
                <a:cs typeface="Times New Roman"/>
              </a:rPr>
              <a:t>هذا المجال: </a:t>
            </a:r>
            <a:r>
              <a:rPr lang="ar-SA" sz="3200" b="1" dirty="0">
                <a:ea typeface="Calibri"/>
                <a:cs typeface="Times New Roman"/>
              </a:rPr>
              <a:t/>
            </a:r>
            <a:br>
              <a:rPr lang="ar-SA" sz="3200" b="1" dirty="0">
                <a:ea typeface="Calibri"/>
                <a:cs typeface="Times New Roman"/>
              </a:rPr>
            </a:br>
            <a:r>
              <a:rPr lang="ar-IQ" sz="3200" b="1" dirty="0" smtClean="0">
                <a:ea typeface="Calibri"/>
                <a:cs typeface="Times New Roman"/>
              </a:rPr>
              <a:t>«</a:t>
            </a:r>
            <a:r>
              <a:rPr lang="ar-SA" sz="3200" b="1" dirty="0" smtClean="0">
                <a:ea typeface="Calibri"/>
                <a:cs typeface="Times New Roman"/>
              </a:rPr>
              <a:t>إن </a:t>
            </a:r>
            <a:r>
              <a:rPr lang="ar-SA" sz="3200" b="1" dirty="0">
                <a:ea typeface="Calibri"/>
                <a:cs typeface="Times New Roman"/>
              </a:rPr>
              <a:t>أعمق </a:t>
            </a:r>
            <a:r>
              <a:rPr lang="ar-IQ" sz="3200" b="1" dirty="0" smtClean="0">
                <a:ea typeface="Calibri"/>
                <a:cs typeface="Times New Roman"/>
              </a:rPr>
              <a:t>ال</a:t>
            </a:r>
            <a:r>
              <a:rPr lang="ar-SA" sz="3200" b="1" dirty="0" smtClean="0">
                <a:ea typeface="Calibri"/>
                <a:cs typeface="Times New Roman"/>
              </a:rPr>
              <a:t>حاجة </a:t>
            </a:r>
            <a:r>
              <a:rPr lang="ar-SA" sz="3200" b="1" dirty="0">
                <a:ea typeface="Calibri"/>
                <a:cs typeface="Times New Roman"/>
              </a:rPr>
              <a:t>في كيان </a:t>
            </a:r>
            <a:r>
              <a:rPr lang="ar-SA" sz="3200" b="1" dirty="0" smtClean="0">
                <a:ea typeface="Calibri"/>
                <a:cs typeface="Times New Roman"/>
              </a:rPr>
              <a:t>الإنسان</a:t>
            </a:r>
            <a:r>
              <a:rPr lang="ar-IQ" sz="3200" b="1" dirty="0" smtClean="0">
                <a:ea typeface="Calibri"/>
                <a:cs typeface="Times New Roman"/>
              </a:rPr>
              <a:t>،</a:t>
            </a:r>
            <a:r>
              <a:rPr lang="ar-SA" sz="3200" b="1" dirty="0" smtClean="0">
                <a:ea typeface="Calibri"/>
                <a:cs typeface="Times New Roman"/>
              </a:rPr>
              <a:t> </a:t>
            </a:r>
            <a:r>
              <a:rPr lang="ar-SA" sz="3200" b="1" dirty="0">
                <a:ea typeface="Calibri"/>
                <a:cs typeface="Times New Roman"/>
              </a:rPr>
              <a:t>هي حاجته للتغلب على انفصاله والخروج من سجن </a:t>
            </a:r>
            <a:r>
              <a:rPr lang="ar-SA" sz="3200" b="1" dirty="0" smtClean="0">
                <a:ea typeface="Calibri"/>
                <a:cs typeface="Times New Roman"/>
              </a:rPr>
              <a:t>العزلة</a:t>
            </a:r>
            <a:r>
              <a:rPr lang="ar-IQ" sz="3200" b="1" dirty="0" smtClean="0">
                <a:ea typeface="Calibri"/>
                <a:cs typeface="Times New Roman"/>
              </a:rPr>
              <a:t>،</a:t>
            </a:r>
            <a:r>
              <a:rPr lang="ar-SA" sz="3200" b="1" dirty="0" smtClean="0">
                <a:ea typeface="Calibri"/>
                <a:cs typeface="Times New Roman"/>
              </a:rPr>
              <a:t> </a:t>
            </a:r>
            <a:r>
              <a:rPr lang="ar-SA" sz="3200" b="1" dirty="0">
                <a:ea typeface="Calibri"/>
                <a:cs typeface="Times New Roman"/>
              </a:rPr>
              <a:t>وأن الفشل في تحقيق هذا </a:t>
            </a:r>
            <a:r>
              <a:rPr lang="ar-SA" sz="3200" b="1" dirty="0" smtClean="0">
                <a:ea typeface="Calibri"/>
                <a:cs typeface="Times New Roman"/>
              </a:rPr>
              <a:t>الهدف</a:t>
            </a:r>
            <a:r>
              <a:rPr lang="ar-IQ" sz="3200" b="1" dirty="0" smtClean="0">
                <a:ea typeface="Calibri"/>
                <a:cs typeface="Times New Roman"/>
              </a:rPr>
              <a:t>،</a:t>
            </a:r>
            <a:r>
              <a:rPr lang="ar-SA" sz="3200" b="1" dirty="0" smtClean="0">
                <a:ea typeface="Calibri"/>
                <a:cs typeface="Times New Roman"/>
              </a:rPr>
              <a:t> </a:t>
            </a:r>
            <a:r>
              <a:rPr lang="ar-SA" sz="3200" b="1" dirty="0">
                <a:ea typeface="Calibri"/>
                <a:cs typeface="Times New Roman"/>
              </a:rPr>
              <a:t>يعني </a:t>
            </a:r>
            <a:r>
              <a:rPr lang="ar-SA" sz="3200" b="1" dirty="0" smtClean="0">
                <a:ea typeface="Calibri"/>
                <a:cs typeface="Times New Roman"/>
              </a:rPr>
              <a:t>الجنون</a:t>
            </a:r>
            <a:r>
              <a:rPr lang="ar-IQ" sz="3200" b="1" dirty="0" smtClean="0">
                <a:ea typeface="Calibri"/>
                <a:cs typeface="Times New Roman"/>
              </a:rPr>
              <a:t>؛</a:t>
            </a:r>
            <a:r>
              <a:rPr lang="ar-SA" sz="3200" b="1" dirty="0" smtClean="0">
                <a:ea typeface="Calibri"/>
                <a:cs typeface="Times New Roman"/>
              </a:rPr>
              <a:t> </a:t>
            </a:r>
            <a:r>
              <a:rPr lang="ar-SA" sz="3200" b="1" dirty="0">
                <a:ea typeface="Calibri"/>
                <a:cs typeface="Times New Roman"/>
              </a:rPr>
              <a:t>والسبب أن رعب العزلة التامة لا يمكن التغلب عليه إلا بالانسحاب الكامل من العالم مع عدم الإحساس بهذا </a:t>
            </a:r>
            <a:r>
              <a:rPr lang="ar-SA" sz="3200" b="1" dirty="0" smtClean="0">
                <a:ea typeface="Calibri"/>
                <a:cs typeface="Times New Roman"/>
              </a:rPr>
              <a:t>الانسحاب</a:t>
            </a:r>
            <a:r>
              <a:rPr lang="ar-IQ" sz="3200" b="1" dirty="0" smtClean="0">
                <a:ea typeface="Calibri"/>
                <a:cs typeface="Times New Roman"/>
              </a:rPr>
              <a:t>،</a:t>
            </a:r>
            <a:r>
              <a:rPr lang="ar-SA" sz="3200" b="1" dirty="0" smtClean="0">
                <a:ea typeface="Calibri"/>
                <a:cs typeface="Times New Roman"/>
              </a:rPr>
              <a:t> </a:t>
            </a:r>
            <a:r>
              <a:rPr lang="ar-SA" sz="3200" b="1" dirty="0">
                <a:ea typeface="Calibri"/>
                <a:cs typeface="Times New Roman"/>
              </a:rPr>
              <a:t>وهذا لا يتحقق إلا إذا اختفى العالم </a:t>
            </a:r>
            <a:r>
              <a:rPr lang="ar-SA" sz="3200" b="1" dirty="0" smtClean="0">
                <a:ea typeface="Calibri"/>
                <a:cs typeface="Times New Roman"/>
              </a:rPr>
              <a:t>نفسه</a:t>
            </a:r>
            <a:r>
              <a:rPr lang="ar-IQ" sz="3200" b="1" dirty="0">
                <a:ea typeface="Calibri"/>
                <a:cs typeface="Times New Roman"/>
              </a:rPr>
              <a:t>؛</a:t>
            </a:r>
            <a:r>
              <a:rPr lang="ar-IQ" sz="3200" b="1" dirty="0" smtClean="0">
                <a:ea typeface="Calibri"/>
                <a:cs typeface="Times New Roman"/>
              </a:rPr>
              <a:t> لذلك كانت المشلكة التي يواجهها الإنسان- في كل العصور و الثقافات-،هي كيفية التغلب على العزلة و تحقيق الاتحاد و تخطي الحياة الفردية»</a:t>
            </a:r>
            <a:r>
              <a:rPr lang="ar-SA" sz="3200" b="1" dirty="0" smtClean="0">
                <a:ea typeface="Calibri"/>
                <a:cs typeface="Times New Roman"/>
              </a:rPr>
              <a:t>. </a:t>
            </a:r>
            <a:r>
              <a:rPr lang="ar-SA" sz="3200" b="1" dirty="0">
                <a:ea typeface="Calibri"/>
                <a:cs typeface="Times New Roman"/>
              </a:rPr>
              <a:t/>
            </a:r>
            <a:br>
              <a:rPr lang="ar-SA" sz="3200" b="1" dirty="0">
                <a:ea typeface="Calibri"/>
                <a:cs typeface="Times New Roman"/>
              </a:rPr>
            </a:br>
            <a:endParaRPr lang="ar-SA" sz="3200" b="1" dirty="0">
              <a:ea typeface="Calibri"/>
              <a:cs typeface="Times New Roman"/>
            </a:endParaRPr>
          </a:p>
        </p:txBody>
      </p:sp>
      <p:sp>
        <p:nvSpPr>
          <p:cNvPr id="3" name="Slide Number Placeholder 2"/>
          <p:cNvSpPr>
            <a:spLocks noGrp="1"/>
          </p:cNvSpPr>
          <p:nvPr>
            <p:ph type="sldNum" sz="quarter" idx="12"/>
          </p:nvPr>
        </p:nvSpPr>
        <p:spPr>
          <a:xfrm>
            <a:off x="531812" y="787782"/>
            <a:ext cx="135845" cy="365125"/>
          </a:xfrm>
        </p:spPr>
        <p:txBody>
          <a:bodyPr/>
          <a:lstStyle/>
          <a:p>
            <a:fld id="{BAEDC528-956A-4287-B638-C62A8F56632C}" type="slidenum">
              <a:rPr lang="en-US" smtClean="0"/>
              <a:pPr/>
              <a:t>14</a:t>
            </a:fld>
            <a:endParaRPr lang="en-US" dirty="0"/>
          </a:p>
        </p:txBody>
      </p:sp>
    </p:spTree>
    <p:extLst>
      <p:ext uri="{BB962C8B-B14F-4D97-AF65-F5344CB8AC3E}">
        <p14:creationId xmlns:p14="http://schemas.microsoft.com/office/powerpoint/2010/main" val="11751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086" y="365125"/>
            <a:ext cx="10363199" cy="6303530"/>
          </a:xfrm>
          <a:solidFill>
            <a:schemeClr val="bg1">
              <a:lumMod val="85000"/>
            </a:schemeClr>
          </a:solidFill>
        </p:spPr>
        <p:txBody>
          <a:bodyPr>
            <a:normAutofit/>
          </a:bodyPr>
          <a:lstStyle/>
          <a:p>
            <a:pPr algn="just" rtl="1">
              <a:lnSpc>
                <a:spcPct val="115000"/>
              </a:lnSpc>
              <a:spcAft>
                <a:spcPts val="1000"/>
              </a:spcAft>
            </a:pPr>
            <a:r>
              <a:rPr lang="ar-IQ" sz="3200" b="1" dirty="0">
                <a:solidFill>
                  <a:srgbClr val="FF0000"/>
                </a:solidFill>
                <a:ea typeface="Calibri"/>
                <a:cs typeface="Times New Roman"/>
              </a:rPr>
              <a:t>ويمضي </a:t>
            </a:r>
            <a:r>
              <a:rPr lang="ar-IQ" sz="3200" b="1" dirty="0" smtClean="0">
                <a:solidFill>
                  <a:srgbClr val="FF0000"/>
                </a:solidFill>
                <a:ea typeface="Calibri"/>
                <a:cs typeface="Times New Roman"/>
              </a:rPr>
              <a:t>-فروم- </a:t>
            </a:r>
            <a:r>
              <a:rPr lang="ar-IQ" sz="3200" b="1" dirty="0">
                <a:solidFill>
                  <a:srgbClr val="FF0000"/>
                </a:solidFill>
                <a:ea typeface="Calibri"/>
                <a:cs typeface="Times New Roman"/>
              </a:rPr>
              <a:t>في استعراض الحلول التي يلجأ إليها الإنسان لمعالجة هذه العزلة </a:t>
            </a:r>
            <a:r>
              <a:rPr lang="ar-IQ" sz="3200" b="1" dirty="0" smtClean="0">
                <a:solidFill>
                  <a:srgbClr val="FF0000"/>
                </a:solidFill>
                <a:ea typeface="Calibri"/>
                <a:cs typeface="Times New Roman"/>
              </a:rPr>
              <a:t>و تحقيق </a:t>
            </a:r>
            <a:r>
              <a:rPr lang="ar-IQ" sz="3200" b="1" dirty="0">
                <a:solidFill>
                  <a:srgbClr val="FF0000"/>
                </a:solidFill>
                <a:ea typeface="Calibri"/>
                <a:cs typeface="Times New Roman"/>
              </a:rPr>
              <a:t>الاتحاد </a:t>
            </a:r>
            <a:r>
              <a:rPr lang="ar-IQ" sz="3200" b="1" dirty="0" smtClean="0">
                <a:solidFill>
                  <a:srgbClr val="FF0000"/>
                </a:solidFill>
                <a:ea typeface="Calibri"/>
                <a:cs typeface="Times New Roman"/>
              </a:rPr>
              <a:t>فيقول</a:t>
            </a:r>
            <a:r>
              <a:rPr lang="ar-IQ" sz="3200" b="1" dirty="0" smtClean="0">
                <a:ea typeface="Calibri"/>
                <a:cs typeface="Times New Roman"/>
              </a:rPr>
              <a:t>: </a:t>
            </a:r>
            <a:r>
              <a:rPr lang="en-GB" sz="3200" b="1" dirty="0" smtClean="0">
                <a:ea typeface="Calibri"/>
                <a:cs typeface="Times New Roman"/>
              </a:rPr>
              <a:t/>
            </a:r>
            <a:br>
              <a:rPr lang="en-GB" sz="3200" b="1" dirty="0" smtClean="0">
                <a:ea typeface="Calibri"/>
                <a:cs typeface="Times New Roman"/>
              </a:rPr>
            </a:br>
            <a:r>
              <a:rPr lang="ar-IQ" sz="3200" b="1" dirty="0" smtClean="0">
                <a:ea typeface="Calibri"/>
                <a:cs typeface="Times New Roman"/>
              </a:rPr>
              <a:t>«إن </a:t>
            </a:r>
            <a:r>
              <a:rPr lang="ar-IQ" sz="3200" b="1" dirty="0">
                <a:ea typeface="Calibri"/>
                <a:cs typeface="Times New Roman"/>
              </a:rPr>
              <a:t>الإنسان يحققها في مرحلة الطفولة من خلال الاندماج مع والدته والالتصاق بها رضاعة وأمومة،ولكنه لا يلبث أن يتخطاها إلى العلاقات الجسدية التي تأخذ أشكالاً شرعية كالزواج أو أشكالاً متطرفة كالعربدة الجنسية،ولكنها كلها علاقات جسدية مؤقتة ودورية من آن لآخر؛ ولذلك يظل الجانب النفسي في الإنسان في وحدة وعزلة مما يدفعه إلى تخطي العلاقات الجسدية إلى الأعمال العقلية كالفنون والإنتاج الفكري المبدع، ولكنها علاقة غير كاملة كذلك؛ لأنها تبقى الإنسان مع الوجود المادي حوله ويظل الجانب النفسي في حاجة إلى تبادل الحب مع طرف دائم العطاء </a:t>
            </a:r>
            <a:r>
              <a:rPr lang="ar-IQ" sz="3200" b="1" dirty="0" smtClean="0">
                <a:ea typeface="Calibri"/>
                <a:cs typeface="Times New Roman"/>
              </a:rPr>
              <a:t>والتفاعل».</a:t>
            </a:r>
            <a:endParaRPr lang="en-US" sz="3200" b="1" dirty="0">
              <a:ea typeface="Calibri"/>
              <a:cs typeface="Times New Roman"/>
            </a:endParaRPr>
          </a:p>
        </p:txBody>
      </p:sp>
      <p:sp>
        <p:nvSpPr>
          <p:cNvPr id="3" name="Slide Number Placeholder 2"/>
          <p:cNvSpPr>
            <a:spLocks noGrp="1"/>
          </p:cNvSpPr>
          <p:nvPr>
            <p:ph type="sldNum" sz="quarter" idx="12"/>
          </p:nvPr>
        </p:nvSpPr>
        <p:spPr>
          <a:xfrm>
            <a:off x="531812" y="787782"/>
            <a:ext cx="222931" cy="365125"/>
          </a:xfrm>
        </p:spPr>
        <p:txBody>
          <a:bodyPr/>
          <a:lstStyle/>
          <a:p>
            <a:fld id="{BAEDC528-956A-4287-B638-C62A8F56632C}" type="slidenum">
              <a:rPr lang="en-US" smtClean="0"/>
              <a:pPr/>
              <a:t>15</a:t>
            </a:fld>
            <a:endParaRPr lang="en-US" dirty="0"/>
          </a:p>
        </p:txBody>
      </p:sp>
    </p:spTree>
    <p:extLst>
      <p:ext uri="{BB962C8B-B14F-4D97-AF65-F5344CB8AC3E}">
        <p14:creationId xmlns:p14="http://schemas.microsoft.com/office/powerpoint/2010/main" val="328291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365125"/>
            <a:ext cx="10319656" cy="6303530"/>
          </a:xfrm>
          <a:solidFill>
            <a:schemeClr val="accent2">
              <a:lumMod val="40000"/>
              <a:lumOff val="60000"/>
            </a:schemeClr>
          </a:solidFill>
        </p:spPr>
        <p:txBody>
          <a:bodyPr>
            <a:normAutofit/>
          </a:bodyPr>
          <a:lstStyle/>
          <a:p>
            <a:pPr algn="just" rtl="1">
              <a:lnSpc>
                <a:spcPct val="115000"/>
              </a:lnSpc>
              <a:spcAft>
                <a:spcPts val="1000"/>
              </a:spcAft>
            </a:pPr>
            <a:r>
              <a:rPr lang="ar-IQ" sz="3200" b="1" dirty="0">
                <a:latin typeface="Calibri"/>
                <a:ea typeface="Calibri"/>
                <a:cs typeface="Times New Roman"/>
              </a:rPr>
              <a:t>وهنا يتيه </a:t>
            </a:r>
            <a:r>
              <a:rPr lang="ar-IQ" sz="3200" b="1" dirty="0" smtClean="0">
                <a:latin typeface="Calibri"/>
                <a:ea typeface="Calibri"/>
                <a:cs typeface="Times New Roman"/>
              </a:rPr>
              <a:t>-</a:t>
            </a:r>
            <a:r>
              <a:rPr lang="ar-IQ" sz="3200" b="1" dirty="0" smtClean="0">
                <a:solidFill>
                  <a:srgbClr val="FF0000"/>
                </a:solidFill>
                <a:latin typeface="Calibri"/>
                <a:ea typeface="Calibri"/>
                <a:cs typeface="Times New Roman"/>
              </a:rPr>
              <a:t>فروم</a:t>
            </a:r>
            <a:r>
              <a:rPr lang="ar-IQ" sz="3200" b="1" dirty="0" smtClean="0">
                <a:latin typeface="Calibri"/>
                <a:ea typeface="Calibri"/>
                <a:cs typeface="Times New Roman"/>
              </a:rPr>
              <a:t>- </a:t>
            </a:r>
            <a:r>
              <a:rPr lang="ar-IQ" sz="3200" b="1" dirty="0">
                <a:latin typeface="Calibri"/>
                <a:ea typeface="Calibri"/>
                <a:cs typeface="Times New Roman"/>
              </a:rPr>
              <a:t>فلا يهتدي لهذا الطرف الدائم العطاء الموجود خارج الوجود المادي، ويعود -</a:t>
            </a:r>
            <a:r>
              <a:rPr lang="ar-IQ" sz="3200" b="1" dirty="0" smtClean="0">
                <a:solidFill>
                  <a:srgbClr val="FF0000"/>
                </a:solidFill>
                <a:latin typeface="Calibri"/>
                <a:ea typeface="Calibri"/>
                <a:cs typeface="Times New Roman"/>
              </a:rPr>
              <a:t>فروم</a:t>
            </a:r>
            <a:r>
              <a:rPr lang="ar-IQ" sz="3200" b="1" dirty="0" smtClean="0">
                <a:latin typeface="Calibri"/>
                <a:ea typeface="Calibri"/>
                <a:cs typeface="Times New Roman"/>
              </a:rPr>
              <a:t>- </a:t>
            </a:r>
            <a:r>
              <a:rPr lang="ar-IQ" sz="3200" b="1" dirty="0">
                <a:latin typeface="Calibri"/>
                <a:ea typeface="Calibri"/>
                <a:cs typeface="Times New Roman"/>
              </a:rPr>
              <a:t>للدوران في حلقة بني الإنسان.</a:t>
            </a:r>
            <a:br>
              <a:rPr lang="ar-IQ" sz="3200" b="1" dirty="0">
                <a:latin typeface="Calibri"/>
                <a:ea typeface="Calibri"/>
                <a:cs typeface="Times New Roman"/>
              </a:rPr>
            </a:br>
            <a:r>
              <a:rPr lang="ar-IQ" sz="3200" b="1" dirty="0">
                <a:latin typeface="Calibri"/>
                <a:ea typeface="Calibri"/>
                <a:cs typeface="Times New Roman"/>
              </a:rPr>
              <a:t> ومن الطبيعي أن يتيه -</a:t>
            </a:r>
            <a:r>
              <a:rPr lang="ar-IQ" sz="3200" b="1" dirty="0" smtClean="0">
                <a:latin typeface="Calibri"/>
                <a:ea typeface="Calibri"/>
                <a:cs typeface="Times New Roman"/>
              </a:rPr>
              <a:t>فروم-</a:t>
            </a:r>
            <a:r>
              <a:rPr lang="ar-IQ" sz="3200" b="1" dirty="0">
                <a:latin typeface="Calibri"/>
                <a:ea typeface="Calibri"/>
                <a:cs typeface="Times New Roman"/>
              </a:rPr>
              <a:t>؛ لأنه لم يجد الوحي الصحيح الذي يساعده على عملية المعرفة خارج دائرة الإنسانية التي ينتهي العقل عند حدودها، فالإنسان لا يمكن أن تشبع حاجته إلى المحبة ضمن دائرة الوجود المادي خاصة، حين يتعدى </a:t>
            </a:r>
            <a:r>
              <a:rPr lang="ar-IQ" sz="3200" b="1" dirty="0" smtClean="0">
                <a:latin typeface="Calibri"/>
                <a:ea typeface="Calibri"/>
                <a:cs typeface="Times New Roman"/>
              </a:rPr>
              <a:t>الشباب، </a:t>
            </a:r>
            <a:r>
              <a:rPr lang="ar-IQ" sz="3200" b="1" dirty="0">
                <a:latin typeface="Calibri"/>
                <a:ea typeface="Calibri"/>
                <a:cs typeface="Times New Roman"/>
              </a:rPr>
              <a:t>تبدأ الكهولة ثم الشيخوخة حيث يبدأ التفكير في محطات رحلته بعد الموت، وهنا يحس بالمجهول والعزلة القادمة ما يحيط بها من أخطار فتشتد حاجته إلى أنيس </a:t>
            </a:r>
            <a:r>
              <a:rPr lang="ar-IQ" sz="3200" b="1" dirty="0" smtClean="0">
                <a:latin typeface="Calibri"/>
                <a:ea typeface="Calibri"/>
                <a:cs typeface="Times New Roman"/>
              </a:rPr>
              <a:t>يؤنِسه وصاحب </a:t>
            </a:r>
            <a:r>
              <a:rPr lang="ar-IQ" sz="3200" b="1" dirty="0">
                <a:latin typeface="Calibri"/>
                <a:ea typeface="Calibri"/>
                <a:cs typeface="Times New Roman"/>
              </a:rPr>
              <a:t>يسنده، ومحب ينصره، ومن الطبيعي أن المحبوبات التي مر عنها في محطات الشباب </a:t>
            </a:r>
            <a:r>
              <a:rPr lang="ar-IQ" sz="3200" b="1" dirty="0" smtClean="0">
                <a:latin typeface="Calibri"/>
                <a:ea typeface="Calibri"/>
                <a:cs typeface="Times New Roman"/>
              </a:rPr>
              <a:t>ابتداءً </a:t>
            </a:r>
            <a:r>
              <a:rPr lang="ar-IQ" sz="3200" b="1" dirty="0">
                <a:latin typeface="Calibri"/>
                <a:ea typeface="Calibri"/>
                <a:cs typeface="Times New Roman"/>
              </a:rPr>
              <a:t>من الأم أو الزوجة لا تفيد في هذه المراحل ولا تستمر، هنا يأتي دور </a:t>
            </a:r>
            <a:r>
              <a:rPr lang="ar-IQ" sz="3200" b="1" dirty="0" smtClean="0">
                <a:latin typeface="Calibri"/>
                <a:ea typeface="Calibri"/>
                <a:cs typeface="Times New Roman"/>
              </a:rPr>
              <a:t>الإيمان و عبادة الله؛ </a:t>
            </a:r>
            <a:r>
              <a:rPr lang="ar-IQ" sz="3200" b="1" dirty="0">
                <a:latin typeface="Calibri"/>
                <a:ea typeface="Calibri"/>
                <a:cs typeface="Times New Roman"/>
              </a:rPr>
              <a:t>لتقرر أن الصاحب والأنيس في هذه </a:t>
            </a:r>
            <a:r>
              <a:rPr lang="ar-IQ" sz="3200" b="1" dirty="0" smtClean="0">
                <a:latin typeface="Calibri"/>
                <a:ea typeface="Calibri"/>
                <a:cs typeface="Times New Roman"/>
              </a:rPr>
              <a:t>المحطات، </a:t>
            </a:r>
            <a:r>
              <a:rPr lang="ar-IQ" sz="3200" b="1" dirty="0">
                <a:latin typeface="Calibri"/>
                <a:ea typeface="Calibri"/>
                <a:cs typeface="Times New Roman"/>
              </a:rPr>
              <a:t>هو الله </a:t>
            </a:r>
            <a:r>
              <a:rPr lang="ar-IQ" sz="3200" b="1" dirty="0" smtClean="0">
                <a:latin typeface="Calibri"/>
                <a:ea typeface="Calibri"/>
                <a:cs typeface="Times New Roman"/>
              </a:rPr>
              <a:t>وحده سبحانه </a:t>
            </a:r>
            <a:r>
              <a:rPr lang="ar-IQ" sz="3200" b="1" dirty="0">
                <a:latin typeface="Calibri"/>
                <a:ea typeface="Calibri"/>
                <a:cs typeface="Times New Roman"/>
              </a:rPr>
              <a:t>. </a:t>
            </a:r>
            <a:endParaRPr lang="en-US" sz="3200" b="1" dirty="0">
              <a:latin typeface="Calibri"/>
              <a:ea typeface="Calibri"/>
              <a:cs typeface="Times New Roman"/>
            </a:endParaRPr>
          </a:p>
        </p:txBody>
      </p:sp>
      <p:sp>
        <p:nvSpPr>
          <p:cNvPr id="3" name="Slide Number Placeholder 2"/>
          <p:cNvSpPr>
            <a:spLocks noGrp="1"/>
          </p:cNvSpPr>
          <p:nvPr>
            <p:ph type="sldNum" sz="quarter" idx="12"/>
          </p:nvPr>
        </p:nvSpPr>
        <p:spPr>
          <a:xfrm>
            <a:off x="531812" y="787782"/>
            <a:ext cx="121331" cy="365125"/>
          </a:xfrm>
        </p:spPr>
        <p:txBody>
          <a:bodyPr/>
          <a:lstStyle/>
          <a:p>
            <a:fld id="{BAEDC528-956A-4287-B638-C62A8F56632C}" type="slidenum">
              <a:rPr lang="en-US" smtClean="0"/>
              <a:pPr/>
              <a:t>16</a:t>
            </a:fld>
            <a:endParaRPr lang="en-US" dirty="0"/>
          </a:p>
        </p:txBody>
      </p:sp>
    </p:spTree>
    <p:extLst>
      <p:ext uri="{BB962C8B-B14F-4D97-AF65-F5344CB8AC3E}">
        <p14:creationId xmlns:p14="http://schemas.microsoft.com/office/powerpoint/2010/main" val="84809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564" y="263236"/>
            <a:ext cx="9939047" cy="6442364"/>
          </a:xfrm>
          <a:solidFill>
            <a:schemeClr val="accent3">
              <a:lumMod val="20000"/>
              <a:lumOff val="80000"/>
            </a:schemeClr>
          </a:solidFill>
        </p:spPr>
        <p:txBody>
          <a:bodyPr>
            <a:normAutofit/>
          </a:bodyPr>
          <a:lstStyle/>
          <a:p>
            <a:pPr algn="just" rtl="1">
              <a:lnSpc>
                <a:spcPct val="115000"/>
              </a:lnSpc>
              <a:spcAft>
                <a:spcPts val="1000"/>
              </a:spcAft>
            </a:pPr>
            <a:r>
              <a:rPr lang="ar-IQ" sz="3200" dirty="0" smtClean="0">
                <a:latin typeface="Times New Roman" pitchFamily="18" charset="0"/>
                <a:cs typeface="Times New Roman" pitchFamily="18" charset="0"/>
              </a:rPr>
              <a:t/>
            </a:r>
            <a:br>
              <a:rPr lang="ar-IQ" sz="3200" dirty="0" smtClean="0">
                <a:latin typeface="Times New Roman" pitchFamily="18" charset="0"/>
                <a:cs typeface="Times New Roman" pitchFamily="18" charset="0"/>
              </a:rPr>
            </a:br>
            <a:r>
              <a:rPr lang="ar-IQ" sz="3200" dirty="0" smtClean="0">
                <a:latin typeface="Times New Roman" pitchFamily="18" charset="0"/>
                <a:cs typeface="Times New Roman" pitchFamily="18" charset="0"/>
              </a:rPr>
              <a:t>والإنسان </a:t>
            </a:r>
            <a:r>
              <a:rPr lang="ar-IQ" sz="3200" dirty="0">
                <a:latin typeface="Times New Roman" pitchFamily="18" charset="0"/>
                <a:cs typeface="Times New Roman" pitchFamily="18" charset="0"/>
              </a:rPr>
              <a:t>بحاجة إلى الحرية والانعتاق من ذل </a:t>
            </a:r>
            <a:r>
              <a:rPr lang="ar-IQ" sz="3200" dirty="0" smtClean="0">
                <a:latin typeface="Times New Roman" pitchFamily="18" charset="0"/>
                <a:cs typeface="Times New Roman" pitchFamily="18" charset="0"/>
              </a:rPr>
              <a:t>استرقاق، وأسوأ </a:t>
            </a:r>
            <a:r>
              <a:rPr lang="ar-IQ" sz="3200" dirty="0">
                <a:latin typeface="Times New Roman" pitchFamily="18" charset="0"/>
                <a:cs typeface="Times New Roman" pitchFamily="18" charset="0"/>
              </a:rPr>
              <a:t>أنواع الاسترقاق </a:t>
            </a:r>
            <a:r>
              <a:rPr lang="ar-IQ" sz="3200" dirty="0" smtClean="0">
                <a:latin typeface="Times New Roman" pitchFamily="18" charset="0"/>
                <a:cs typeface="Times New Roman" pitchFamily="18" charset="0"/>
              </a:rPr>
              <a:t>هي: </a:t>
            </a:r>
            <a:r>
              <a:rPr lang="ar-IQ" sz="3200" dirty="0">
                <a:latin typeface="Times New Roman" pitchFamily="18" charset="0"/>
                <a:cs typeface="Times New Roman" pitchFamily="18" charset="0"/>
              </a:rPr>
              <a:t>استرقاق الإنسان من </a:t>
            </a:r>
            <a:r>
              <a:rPr lang="ar-IQ" sz="3200" dirty="0" smtClean="0">
                <a:latin typeface="Times New Roman" pitchFamily="18" charset="0"/>
                <a:cs typeface="Times New Roman" pitchFamily="18" charset="0"/>
              </a:rPr>
              <a:t>قبل غرائزه </a:t>
            </a:r>
            <a:r>
              <a:rPr lang="ar-IQ" sz="3200" dirty="0">
                <a:latin typeface="Times New Roman" pitchFamily="18" charset="0"/>
                <a:cs typeface="Times New Roman" pitchFamily="18" charset="0"/>
              </a:rPr>
              <a:t>وشهواته، بل أن </a:t>
            </a:r>
            <a:r>
              <a:rPr lang="ar-IQ" sz="3200" dirty="0" smtClean="0">
                <a:latin typeface="Times New Roman" pitchFamily="18" charset="0"/>
                <a:cs typeface="Times New Roman" pitchFamily="18" charset="0"/>
              </a:rPr>
              <a:t>-</a:t>
            </a:r>
            <a:r>
              <a:rPr lang="ar-IQ" sz="3200" dirty="0" smtClean="0">
                <a:solidFill>
                  <a:srgbClr val="FF0000"/>
                </a:solidFill>
                <a:latin typeface="Times New Roman" pitchFamily="18" charset="0"/>
                <a:cs typeface="Times New Roman" pitchFamily="18" charset="0"/>
              </a:rPr>
              <a:t>الرق الخارجي</a:t>
            </a: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أو </a:t>
            </a:r>
            <a:r>
              <a:rPr lang="ar-IQ" sz="3200" dirty="0" smtClean="0">
                <a:latin typeface="Times New Roman" pitchFamily="18" charset="0"/>
                <a:cs typeface="Times New Roman" pitchFamily="18" charset="0"/>
              </a:rPr>
              <a:t>-</a:t>
            </a:r>
            <a:r>
              <a:rPr lang="ar-IQ" sz="3200" dirty="0" smtClean="0">
                <a:solidFill>
                  <a:srgbClr val="FF0000"/>
                </a:solidFill>
                <a:latin typeface="Times New Roman" pitchFamily="18" charset="0"/>
                <a:cs typeface="Times New Roman" pitchFamily="18" charset="0"/>
              </a:rPr>
              <a:t>الرق اجتماعي</a:t>
            </a: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لا يحدث في حياة الإنسان إلا إذا سهل طريقة -</a:t>
            </a:r>
            <a:r>
              <a:rPr lang="ar-IQ" sz="3200" dirty="0" smtClean="0">
                <a:solidFill>
                  <a:srgbClr val="FF0000"/>
                </a:solidFill>
                <a:latin typeface="Times New Roman" pitchFamily="18" charset="0"/>
                <a:cs typeface="Times New Roman" pitchFamily="18" charset="0"/>
              </a:rPr>
              <a:t>الرق </a:t>
            </a:r>
            <a:r>
              <a:rPr lang="ar-IQ" sz="3200" dirty="0">
                <a:solidFill>
                  <a:srgbClr val="FF0000"/>
                </a:solidFill>
                <a:latin typeface="Times New Roman" pitchFamily="18" charset="0"/>
                <a:cs typeface="Times New Roman" pitchFamily="18" charset="0"/>
              </a:rPr>
              <a:t>الداخلي </a:t>
            </a:r>
            <a:r>
              <a:rPr lang="ar-IQ" sz="3200" dirty="0" smtClean="0">
                <a:solidFill>
                  <a:srgbClr val="FF0000"/>
                </a:solidFill>
                <a:latin typeface="Times New Roman" pitchFamily="18" charset="0"/>
                <a:cs typeface="Times New Roman" pitchFamily="18" charset="0"/>
              </a:rPr>
              <a:t>-أو </a:t>
            </a:r>
            <a:r>
              <a:rPr lang="ar-IQ" sz="3200" dirty="0">
                <a:solidFill>
                  <a:srgbClr val="FF0000"/>
                </a:solidFill>
                <a:latin typeface="Times New Roman" pitchFamily="18" charset="0"/>
                <a:cs typeface="Times New Roman" pitchFamily="18" charset="0"/>
              </a:rPr>
              <a:t>الرق </a:t>
            </a:r>
            <a:r>
              <a:rPr lang="ar-IQ" sz="3200" dirty="0" smtClean="0">
                <a:solidFill>
                  <a:srgbClr val="FF0000"/>
                </a:solidFill>
                <a:latin typeface="Times New Roman" pitchFamily="18" charset="0"/>
                <a:cs typeface="Times New Roman" pitchFamily="18" charset="0"/>
              </a:rPr>
              <a:t>النفسي</a:t>
            </a: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وفي هذه الحالة يسجن </a:t>
            </a:r>
            <a:r>
              <a:rPr lang="ar-IQ" sz="3200" dirty="0" smtClean="0">
                <a:latin typeface="Times New Roman" pitchFamily="18" charset="0"/>
                <a:cs typeface="Times New Roman" pitchFamily="18" charset="0"/>
              </a:rPr>
              <a:t>الإنسان </a:t>
            </a:r>
            <a:r>
              <a:rPr lang="ar-IQ" sz="3200" dirty="0">
                <a:latin typeface="Times New Roman" pitchFamily="18" charset="0"/>
                <a:cs typeface="Times New Roman" pitchFamily="18" charset="0"/>
              </a:rPr>
              <a:t>في أضيق سجون الوحدة وتدمر حاجته </a:t>
            </a:r>
            <a:r>
              <a:rPr lang="ar-IQ" sz="3200" dirty="0" smtClean="0">
                <a:latin typeface="Times New Roman" pitchFamily="18" charset="0"/>
                <a:cs typeface="Times New Roman" pitchFamily="18" charset="0"/>
              </a:rPr>
              <a:t>الأولى- </a:t>
            </a:r>
            <a:r>
              <a:rPr lang="ar-IQ" sz="3200" dirty="0">
                <a:latin typeface="Times New Roman" pitchFamily="18" charset="0"/>
                <a:cs typeface="Times New Roman" pitchFamily="18" charset="0"/>
              </a:rPr>
              <a:t>حاجة </a:t>
            </a:r>
            <a:r>
              <a:rPr lang="ar-IQ" sz="3200" dirty="0" smtClean="0">
                <a:latin typeface="Times New Roman" pitchFamily="18" charset="0"/>
                <a:cs typeface="Times New Roman" pitchFamily="18" charset="0"/>
              </a:rPr>
              <a:t>المحبة-؛ لذلك </a:t>
            </a:r>
            <a:r>
              <a:rPr lang="ar-IQ" sz="3200" dirty="0">
                <a:latin typeface="Times New Roman" pitchFamily="18" charset="0"/>
                <a:cs typeface="Times New Roman" pitchFamily="18" charset="0"/>
              </a:rPr>
              <a:t>كان كفاح الإنسان وصراعه الاجتماعي من أجل حريته </a:t>
            </a:r>
            <a:r>
              <a:rPr lang="ar-IQ" sz="3200" dirty="0" smtClean="0">
                <a:latin typeface="Times New Roman" pitchFamily="18" charset="0"/>
                <a:cs typeface="Times New Roman" pitchFamily="18" charset="0"/>
              </a:rPr>
              <a:t>ابتداءً </a:t>
            </a:r>
            <a:r>
              <a:rPr lang="ar-IQ" sz="3200" dirty="0">
                <a:latin typeface="Times New Roman" pitchFamily="18" charset="0"/>
                <a:cs typeface="Times New Roman" pitchFamily="18" charset="0"/>
              </a:rPr>
              <a:t>من وجوده على الأرض واستعداده للتخلي عن الحياة مقابل هذه الحرية، وكذلك كان كفاح قادة الفكر الإنساني وأهل المثل والقيم من أجل الحرية النفسية والتسامي بالنفس والعقل. </a:t>
            </a:r>
            <a:endParaRPr lang="en-GB"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17</a:t>
            </a:fld>
            <a:endParaRPr lang="en-US"/>
          </a:p>
        </p:txBody>
      </p:sp>
    </p:spTree>
    <p:extLst>
      <p:ext uri="{BB962C8B-B14F-4D97-AF65-F5344CB8AC3E}">
        <p14:creationId xmlns:p14="http://schemas.microsoft.com/office/powerpoint/2010/main" val="187032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564" y="263236"/>
            <a:ext cx="10307781" cy="6442364"/>
          </a:xfrm>
        </p:spPr>
        <p:txBody>
          <a:bodyPr>
            <a:normAutofit fontScale="90000"/>
          </a:bodyPr>
          <a:lstStyle/>
          <a:p>
            <a:pPr algn="just" rtl="1">
              <a:lnSpc>
                <a:spcPct val="115000"/>
              </a:lnSpc>
              <a:spcAft>
                <a:spcPts val="1000"/>
              </a:spcAft>
            </a:pPr>
            <a:r>
              <a:rPr lang="ar-SA" dirty="0" smtClean="0">
                <a:latin typeface="Calibri"/>
                <a:ea typeface="Calibri"/>
                <a:cs typeface="Times New Roman"/>
              </a:rPr>
              <a:t>وهذه </a:t>
            </a:r>
            <a:r>
              <a:rPr lang="ar-SA" dirty="0">
                <a:latin typeface="Calibri"/>
                <a:ea typeface="Calibri"/>
                <a:cs typeface="Times New Roman"/>
              </a:rPr>
              <a:t>الحرية </a:t>
            </a:r>
            <a:r>
              <a:rPr lang="ar-SA" dirty="0" smtClean="0">
                <a:latin typeface="Calibri"/>
                <a:ea typeface="Calibri"/>
                <a:cs typeface="Times New Roman"/>
              </a:rPr>
              <a:t>-</a:t>
            </a:r>
            <a:r>
              <a:rPr lang="ar-SA" b="1" dirty="0" smtClean="0">
                <a:solidFill>
                  <a:srgbClr val="FF0000"/>
                </a:solidFill>
                <a:latin typeface="Calibri"/>
                <a:ea typeface="Calibri"/>
                <a:cs typeface="Times New Roman"/>
              </a:rPr>
              <a:t>بمظهريها </a:t>
            </a:r>
            <a:r>
              <a:rPr lang="ar-SA" b="1" dirty="0">
                <a:solidFill>
                  <a:srgbClr val="FF0000"/>
                </a:solidFill>
                <a:latin typeface="Calibri"/>
                <a:ea typeface="Calibri"/>
                <a:cs typeface="Times New Roman"/>
              </a:rPr>
              <a:t>الخارجي </a:t>
            </a:r>
            <a:r>
              <a:rPr lang="ar-IQ" b="1" dirty="0" smtClean="0">
                <a:solidFill>
                  <a:srgbClr val="FF0000"/>
                </a:solidFill>
                <a:latin typeface="Calibri"/>
                <a:ea typeface="Calibri"/>
                <a:cs typeface="Times New Roman"/>
              </a:rPr>
              <a:t>(</a:t>
            </a:r>
            <a:r>
              <a:rPr lang="ar-SA" b="1" dirty="0" smtClean="0">
                <a:solidFill>
                  <a:srgbClr val="FF0000"/>
                </a:solidFill>
                <a:latin typeface="Calibri"/>
                <a:ea typeface="Calibri"/>
                <a:cs typeface="Times New Roman"/>
              </a:rPr>
              <a:t>الاجتماعي</a:t>
            </a:r>
            <a:r>
              <a:rPr lang="ar-IQ" b="1" dirty="0" smtClean="0">
                <a:solidFill>
                  <a:srgbClr val="FF0000"/>
                </a:solidFill>
                <a:latin typeface="Calibri"/>
                <a:ea typeface="Calibri"/>
                <a:cs typeface="Times New Roman"/>
              </a:rPr>
              <a:t>)</a:t>
            </a:r>
            <a:r>
              <a:rPr lang="ar-SA" b="1" dirty="0" smtClean="0">
                <a:solidFill>
                  <a:srgbClr val="FF0000"/>
                </a:solidFill>
                <a:latin typeface="Calibri"/>
                <a:ea typeface="Calibri"/>
                <a:cs typeface="Times New Roman"/>
              </a:rPr>
              <a:t> </a:t>
            </a:r>
            <a:r>
              <a:rPr lang="ar-SA" b="1" dirty="0">
                <a:solidFill>
                  <a:srgbClr val="FF0000"/>
                </a:solidFill>
                <a:latin typeface="Calibri"/>
                <a:ea typeface="Calibri"/>
                <a:cs typeface="Times New Roman"/>
              </a:rPr>
              <a:t>والداخلي </a:t>
            </a:r>
            <a:r>
              <a:rPr lang="ar-IQ" b="1" dirty="0" smtClean="0">
                <a:solidFill>
                  <a:srgbClr val="FF0000"/>
                </a:solidFill>
                <a:latin typeface="Calibri"/>
                <a:ea typeface="Calibri"/>
                <a:cs typeface="Times New Roman"/>
              </a:rPr>
              <a:t>(</a:t>
            </a:r>
            <a:r>
              <a:rPr lang="ar-SA" b="1" dirty="0" smtClean="0">
                <a:solidFill>
                  <a:srgbClr val="FF0000"/>
                </a:solidFill>
                <a:latin typeface="Calibri"/>
                <a:ea typeface="Calibri"/>
                <a:cs typeface="Times New Roman"/>
              </a:rPr>
              <a:t>النفسي</a:t>
            </a:r>
            <a:r>
              <a:rPr lang="ar-IQ" b="1" dirty="0" smtClean="0">
                <a:solidFill>
                  <a:srgbClr val="FF0000"/>
                </a:solidFill>
                <a:latin typeface="Calibri"/>
                <a:ea typeface="Calibri"/>
                <a:cs typeface="Times New Roman"/>
              </a:rPr>
              <a:t>)</a:t>
            </a:r>
            <a:r>
              <a:rPr lang="ar-SA" dirty="0" smtClean="0">
                <a:latin typeface="Calibri"/>
                <a:ea typeface="Calibri"/>
                <a:cs typeface="Times New Roman"/>
              </a:rPr>
              <a:t>- </a:t>
            </a:r>
            <a:r>
              <a:rPr lang="ar-SA" dirty="0">
                <a:latin typeface="Calibri"/>
                <a:ea typeface="Calibri"/>
                <a:cs typeface="Times New Roman"/>
              </a:rPr>
              <a:t>هي التي تضمن للإنسان استمرار التقدم واتقاء السقوط </a:t>
            </a:r>
            <a:r>
              <a:rPr lang="ar-SA" dirty="0" smtClean="0">
                <a:latin typeface="Calibri"/>
                <a:ea typeface="Calibri"/>
                <a:cs typeface="Times New Roman"/>
              </a:rPr>
              <a:t>والتخلف</a:t>
            </a:r>
            <a:r>
              <a:rPr lang="ar-IQ" dirty="0" smtClean="0">
                <a:latin typeface="Calibri"/>
                <a:ea typeface="Calibri"/>
                <a:cs typeface="Times New Roman"/>
              </a:rPr>
              <a:t>؛</a:t>
            </a:r>
            <a:r>
              <a:rPr lang="ar-SA" dirty="0" smtClean="0">
                <a:latin typeface="Calibri"/>
                <a:ea typeface="Calibri"/>
                <a:cs typeface="Times New Roman"/>
              </a:rPr>
              <a:t> </a:t>
            </a:r>
            <a:r>
              <a:rPr lang="ar-SA" dirty="0">
                <a:latin typeface="Calibri"/>
                <a:ea typeface="Calibri"/>
                <a:cs typeface="Times New Roman"/>
              </a:rPr>
              <a:t>ولذلك وصفت العبادة بأن من ثمراتها التقوى أو اتقاء أسباب السقوط</a:t>
            </a:r>
            <a:r>
              <a:rPr lang="ar-SA" dirty="0" smtClean="0">
                <a:latin typeface="Calibri"/>
                <a:ea typeface="Calibri"/>
                <a:cs typeface="Times New Roman"/>
              </a:rPr>
              <a:t>.</a:t>
            </a:r>
            <a:r>
              <a:rPr lang="ar-IQ" dirty="0" smtClean="0">
                <a:latin typeface="Calibri"/>
                <a:ea typeface="Calibri"/>
                <a:cs typeface="Times New Roman"/>
              </a:rPr>
              <a:t/>
            </a:r>
            <a:br>
              <a:rPr lang="ar-IQ" dirty="0" smtClean="0">
                <a:latin typeface="Calibri"/>
                <a:ea typeface="Calibri"/>
                <a:cs typeface="Times New Roman"/>
              </a:rPr>
            </a:br>
            <a:r>
              <a:rPr lang="ar-SA" dirty="0" smtClean="0">
                <a:latin typeface="Calibri"/>
                <a:ea typeface="Calibri"/>
                <a:cs typeface="Times New Roman"/>
              </a:rPr>
              <a:t> </a:t>
            </a:r>
            <a:r>
              <a:rPr lang="ar-SA" dirty="0">
                <a:latin typeface="Calibri"/>
                <a:ea typeface="Calibri"/>
                <a:cs typeface="Times New Roman"/>
              </a:rPr>
              <a:t>فالعبادة </a:t>
            </a:r>
            <a:r>
              <a:rPr lang="ar-SA" dirty="0" smtClean="0">
                <a:latin typeface="Calibri"/>
                <a:ea typeface="Calibri"/>
                <a:cs typeface="Times New Roman"/>
              </a:rPr>
              <a:t>الله</a:t>
            </a:r>
            <a:r>
              <a:rPr lang="ar-IQ" dirty="0" smtClean="0">
                <a:latin typeface="Calibri"/>
                <a:ea typeface="Calibri"/>
                <a:cs typeface="Times New Roman"/>
              </a:rPr>
              <a:t>،</a:t>
            </a:r>
            <a:r>
              <a:rPr lang="ar-SA" dirty="0" smtClean="0">
                <a:latin typeface="Calibri"/>
                <a:ea typeface="Calibri"/>
                <a:cs typeface="Times New Roman"/>
              </a:rPr>
              <a:t>ترقى </a:t>
            </a:r>
            <a:r>
              <a:rPr lang="ar-SA" dirty="0">
                <a:latin typeface="Calibri"/>
                <a:ea typeface="Calibri"/>
                <a:cs typeface="Times New Roman"/>
              </a:rPr>
              <a:t>بالإنسان إلى ما يناسب إنسانيته من فضائل في الفكر والسلوك، وتقيه مخاطر التخلف في الفكر </a:t>
            </a:r>
            <a:r>
              <a:rPr lang="ar-SA" dirty="0" smtClean="0">
                <a:latin typeface="Calibri"/>
                <a:ea typeface="Calibri"/>
                <a:cs typeface="Times New Roman"/>
              </a:rPr>
              <a:t>والسلوك</a:t>
            </a:r>
            <a:r>
              <a:rPr lang="ar-IQ" dirty="0" smtClean="0">
                <a:latin typeface="Calibri"/>
                <a:ea typeface="Calibri"/>
                <a:cs typeface="Times New Roman"/>
              </a:rPr>
              <a:t>،</a:t>
            </a:r>
            <a:r>
              <a:rPr lang="ar-SA" dirty="0" smtClean="0">
                <a:latin typeface="Calibri"/>
                <a:ea typeface="Calibri"/>
                <a:cs typeface="Times New Roman"/>
              </a:rPr>
              <a:t>والرقي</a:t>
            </a:r>
            <a:r>
              <a:rPr lang="ar-IQ" dirty="0" smtClean="0">
                <a:latin typeface="Calibri"/>
                <a:ea typeface="Calibri"/>
                <a:cs typeface="Times New Roman"/>
              </a:rPr>
              <a:t> </a:t>
            </a:r>
            <a:r>
              <a:rPr lang="ar-SA" dirty="0" smtClean="0">
                <a:latin typeface="Calibri"/>
                <a:ea typeface="Calibri"/>
                <a:cs typeface="Times New Roman"/>
              </a:rPr>
              <a:t>حالة </a:t>
            </a:r>
            <a:r>
              <a:rPr lang="ar-SA" dirty="0">
                <a:latin typeface="Calibri"/>
                <a:ea typeface="Calibri"/>
                <a:cs typeface="Times New Roman"/>
              </a:rPr>
              <a:t>من الترفع العقلي والنفسي والاجتماعي </a:t>
            </a:r>
            <a:r>
              <a:rPr lang="ar-IQ" dirty="0" smtClean="0">
                <a:latin typeface="Calibri"/>
                <a:ea typeface="Calibri"/>
                <a:cs typeface="Times New Roman"/>
              </a:rPr>
              <a:t>و</a:t>
            </a:r>
            <a:r>
              <a:rPr lang="ar-SA" dirty="0" smtClean="0">
                <a:latin typeface="Calibri"/>
                <a:ea typeface="Calibri"/>
                <a:cs typeface="Times New Roman"/>
              </a:rPr>
              <a:t>ترفع </a:t>
            </a:r>
            <a:r>
              <a:rPr lang="ar-SA" dirty="0">
                <a:latin typeface="Calibri"/>
                <a:ea typeface="Calibri"/>
                <a:cs typeface="Times New Roman"/>
              </a:rPr>
              <a:t>بالإنسان إلى مستوى السلوك </a:t>
            </a:r>
            <a:r>
              <a:rPr lang="ar-SA" dirty="0" smtClean="0">
                <a:latin typeface="Calibri"/>
                <a:ea typeface="Calibri"/>
                <a:cs typeface="Times New Roman"/>
              </a:rPr>
              <a:t>الحضاري</a:t>
            </a:r>
            <a:r>
              <a:rPr lang="ar-IQ" dirty="0" smtClean="0">
                <a:latin typeface="Calibri"/>
                <a:ea typeface="Calibri"/>
                <a:cs typeface="Times New Roman"/>
              </a:rPr>
              <a:t>،</a:t>
            </a:r>
            <a:r>
              <a:rPr lang="ar-SA" dirty="0" smtClean="0">
                <a:latin typeface="Calibri"/>
                <a:ea typeface="Calibri"/>
                <a:cs typeface="Times New Roman"/>
              </a:rPr>
              <a:t> </a:t>
            </a:r>
            <a:r>
              <a:rPr lang="ar-SA" dirty="0">
                <a:latin typeface="Calibri"/>
                <a:ea typeface="Calibri"/>
                <a:cs typeface="Times New Roman"/>
              </a:rPr>
              <a:t>والقرآن يسمي هذا </a:t>
            </a:r>
            <a:r>
              <a:rPr lang="ar-IQ" dirty="0" smtClean="0">
                <a:latin typeface="Calibri"/>
                <a:ea typeface="Calibri"/>
                <a:cs typeface="Times New Roman"/>
              </a:rPr>
              <a:t>-</a:t>
            </a:r>
            <a:r>
              <a:rPr lang="ar-SA" dirty="0" smtClean="0">
                <a:latin typeface="Calibri"/>
                <a:ea typeface="Calibri"/>
                <a:cs typeface="Times New Roman"/>
              </a:rPr>
              <a:t>الرقي- </a:t>
            </a:r>
            <a:r>
              <a:rPr lang="ar-SA" dirty="0">
                <a:latin typeface="Calibri"/>
                <a:ea typeface="Calibri"/>
                <a:cs typeface="Times New Roman"/>
              </a:rPr>
              <a:t>في مواطن </a:t>
            </a:r>
            <a:r>
              <a:rPr lang="ar-SA" dirty="0" smtClean="0">
                <a:latin typeface="Calibri"/>
                <a:ea typeface="Calibri"/>
                <a:cs typeface="Times New Roman"/>
              </a:rPr>
              <a:t>عديدة</a:t>
            </a:r>
            <a:r>
              <a:rPr lang="ar-IQ" dirty="0" smtClean="0">
                <a:latin typeface="Calibri"/>
                <a:ea typeface="Calibri"/>
                <a:cs typeface="Times New Roman"/>
              </a:rPr>
              <a:t> باسم -</a:t>
            </a:r>
            <a:r>
              <a:rPr lang="ar-SA" dirty="0" smtClean="0">
                <a:latin typeface="Calibri"/>
                <a:ea typeface="Calibri"/>
                <a:cs typeface="Times New Roman"/>
              </a:rPr>
              <a:t>التقوى</a:t>
            </a:r>
            <a:r>
              <a:rPr lang="ar-IQ" dirty="0" smtClean="0">
                <a:latin typeface="Calibri"/>
                <a:ea typeface="Calibri"/>
                <a:cs typeface="Times New Roman"/>
              </a:rPr>
              <a:t>-</a:t>
            </a:r>
            <a:r>
              <a:rPr lang="ar-SA" dirty="0" smtClean="0">
                <a:latin typeface="Calibri"/>
                <a:ea typeface="Calibri"/>
                <a:cs typeface="Times New Roman"/>
              </a:rPr>
              <a:t>، </a:t>
            </a:r>
            <a:r>
              <a:rPr lang="ar-SA" dirty="0">
                <a:latin typeface="Calibri"/>
                <a:ea typeface="Calibri"/>
                <a:cs typeface="Times New Roman"/>
              </a:rPr>
              <a:t>ويجعله نتيجة لازمة </a:t>
            </a:r>
            <a:r>
              <a:rPr lang="ar-SA" dirty="0" smtClean="0">
                <a:latin typeface="Calibri"/>
                <a:ea typeface="Calibri"/>
                <a:cs typeface="Times New Roman"/>
              </a:rPr>
              <a:t>للعبادة</a:t>
            </a:r>
            <a:r>
              <a:rPr lang="ar-SA" dirty="0">
                <a:latin typeface="Calibri"/>
                <a:ea typeface="Calibri"/>
                <a:cs typeface="Times New Roman"/>
              </a:rPr>
              <a:t/>
            </a:r>
            <a:br>
              <a:rPr lang="ar-SA" dirty="0">
                <a:latin typeface="Calibri"/>
                <a:ea typeface="Calibri"/>
                <a:cs typeface="Times New Roman"/>
              </a:rPr>
            </a:br>
            <a:r>
              <a:rPr lang="ar-SA" dirty="0">
                <a:latin typeface="Calibri"/>
                <a:ea typeface="Calibri"/>
                <a:cs typeface="Times New Roman"/>
              </a:rPr>
              <a:t>ويتوجه بها الجميع </a:t>
            </a:r>
            <a:r>
              <a:rPr lang="ar-SA" dirty="0" smtClean="0">
                <a:latin typeface="Calibri"/>
                <a:ea typeface="Calibri"/>
                <a:cs typeface="Times New Roman"/>
              </a:rPr>
              <a:t>البشر:</a:t>
            </a:r>
            <a:r>
              <a:rPr lang="ar-IQ" dirty="0" smtClean="0">
                <a:latin typeface="Calibri"/>
                <a:ea typeface="Calibri"/>
                <a:cs typeface="Times New Roman"/>
              </a:rPr>
              <a:t> كما أشار-عزّ وجلّ-  </a:t>
            </a:r>
            <a:r>
              <a:rPr lang="ar-SA" dirty="0">
                <a:latin typeface="Calibri"/>
                <a:ea typeface="Calibri"/>
                <a:cs typeface="Times New Roman"/>
              </a:rPr>
              <a:t/>
            </a:r>
            <a:br>
              <a:rPr lang="ar-SA" dirty="0">
                <a:latin typeface="Calibri"/>
                <a:ea typeface="Calibri"/>
                <a:cs typeface="Times New Roman"/>
              </a:rPr>
            </a:br>
            <a:r>
              <a:rPr lang="ar-IQ" dirty="0" smtClean="0">
                <a:latin typeface="Calibri"/>
                <a:ea typeface="Calibri"/>
                <a:cs typeface="Times New Roman"/>
              </a:rPr>
              <a:t>((</a:t>
            </a:r>
            <a:r>
              <a:rPr lang="ar-SA" dirty="0">
                <a:latin typeface="Calibri"/>
                <a:ea typeface="Calibri"/>
                <a:cs typeface="Times New Roman"/>
              </a:rPr>
              <a:t>يَا أَيُّهَا النَّاسُ اعْبُدُوا رَبَّكُمُ الَّذِي خَلَقَكُمْ وَالَّذِينَ مِنْ قَبْلِكُمْ لَعَلَّكُمْ تَتَّقُونَ</a:t>
            </a:r>
            <a:r>
              <a:rPr lang="ar-IQ" dirty="0" smtClean="0">
                <a:latin typeface="Calibri"/>
                <a:ea typeface="Calibri"/>
                <a:cs typeface="Times New Roman"/>
              </a:rPr>
              <a:t>)</a:t>
            </a:r>
            <a:r>
              <a:rPr lang="ar-SA" dirty="0" smtClean="0">
                <a:latin typeface="Calibri"/>
                <a:ea typeface="Calibri"/>
                <a:cs typeface="Times New Roman"/>
              </a:rPr>
              <a:t>). </a:t>
            </a:r>
            <a:r>
              <a:rPr lang="ar-SA" dirty="0">
                <a:latin typeface="Calibri"/>
                <a:ea typeface="Calibri"/>
                <a:cs typeface="Times New Roman"/>
              </a:rPr>
              <a:t>(البقرة: ٢١).</a:t>
            </a:r>
            <a:br>
              <a:rPr lang="ar-SA" dirty="0">
                <a:latin typeface="Calibri"/>
                <a:ea typeface="Calibri"/>
                <a:cs typeface="Times New Roman"/>
              </a:rPr>
            </a:br>
            <a:endParaRPr lang="ar-SA" dirty="0" smtClean="0">
              <a:latin typeface="Calibri"/>
              <a:ea typeface="Calibri"/>
              <a:cs typeface="Times New Roman"/>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pPr/>
              <a:t>18</a:t>
            </a:fld>
            <a:endParaRPr lang="en-US"/>
          </a:p>
        </p:txBody>
      </p:sp>
    </p:spTree>
    <p:extLst>
      <p:ext uri="{BB962C8B-B14F-4D97-AF65-F5344CB8AC3E}">
        <p14:creationId xmlns:p14="http://schemas.microsoft.com/office/powerpoint/2010/main" val="186865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30" y="263236"/>
            <a:ext cx="10218716" cy="6442364"/>
          </a:xfrm>
          <a:solidFill>
            <a:schemeClr val="accent1">
              <a:lumMod val="20000"/>
              <a:lumOff val="80000"/>
            </a:schemeClr>
          </a:solidFill>
        </p:spPr>
        <p:txBody>
          <a:bodyPr>
            <a:normAutofit/>
          </a:bodyPr>
          <a:lstStyle/>
          <a:p>
            <a:pPr algn="just" rtl="1">
              <a:lnSpc>
                <a:spcPct val="115000"/>
              </a:lnSpc>
              <a:spcAft>
                <a:spcPts val="1000"/>
              </a:spcAft>
            </a:pPr>
            <a:r>
              <a:rPr lang="ar-SA" dirty="0">
                <a:latin typeface="Calibri"/>
                <a:ea typeface="Calibri"/>
                <a:cs typeface="Times New Roman"/>
              </a:rPr>
              <a:t>وبذلك تكون حاجة الإنسان إلى عبادة الله </a:t>
            </a:r>
            <a:r>
              <a:rPr lang="ar-SA" dirty="0" smtClean="0">
                <a:latin typeface="Calibri"/>
                <a:ea typeface="Calibri"/>
                <a:cs typeface="Times New Roman"/>
              </a:rPr>
              <a:t>ومحبته</a:t>
            </a:r>
            <a:r>
              <a:rPr lang="ar-IQ" dirty="0" smtClean="0">
                <a:latin typeface="Calibri"/>
                <a:ea typeface="Calibri"/>
                <a:cs typeface="Times New Roman"/>
              </a:rPr>
              <a:t>،</a:t>
            </a:r>
            <a:r>
              <a:rPr lang="ar-SA" dirty="0" smtClean="0">
                <a:latin typeface="Calibri"/>
                <a:ea typeface="Calibri"/>
                <a:cs typeface="Times New Roman"/>
              </a:rPr>
              <a:t> </a:t>
            </a:r>
            <a:r>
              <a:rPr lang="ar-SA" dirty="0">
                <a:latin typeface="Calibri"/>
                <a:ea typeface="Calibri"/>
                <a:cs typeface="Times New Roman"/>
              </a:rPr>
              <a:t>تقابل حاجته إلى الطعام </a:t>
            </a:r>
            <a:r>
              <a:rPr lang="ar-SA" dirty="0" smtClean="0">
                <a:latin typeface="Calibri"/>
                <a:ea typeface="Calibri"/>
                <a:cs typeface="Times New Roman"/>
              </a:rPr>
              <a:t>والشراب</a:t>
            </a:r>
            <a:r>
              <a:rPr lang="ar-IQ" dirty="0" smtClean="0">
                <a:latin typeface="Calibri"/>
                <a:ea typeface="Calibri"/>
                <a:cs typeface="Times New Roman"/>
              </a:rPr>
              <a:t>،</a:t>
            </a:r>
            <a:r>
              <a:rPr lang="ar-SA" dirty="0" smtClean="0">
                <a:latin typeface="Calibri"/>
                <a:ea typeface="Calibri"/>
                <a:cs typeface="Times New Roman"/>
              </a:rPr>
              <a:t> </a:t>
            </a:r>
            <a:r>
              <a:rPr lang="ar-SA" dirty="0">
                <a:latin typeface="Calibri"/>
                <a:ea typeface="Calibri"/>
                <a:cs typeface="Times New Roman"/>
              </a:rPr>
              <a:t>هذه لاستمرار حياة روحه وقلبه، والثانية </a:t>
            </a:r>
            <a:r>
              <a:rPr lang="ar-SA" dirty="0" smtClean="0">
                <a:latin typeface="Calibri"/>
                <a:ea typeface="Calibri"/>
                <a:cs typeface="Times New Roman"/>
              </a:rPr>
              <a:t>لاستمرارحياة </a:t>
            </a:r>
            <a:r>
              <a:rPr lang="ar-SA" dirty="0">
                <a:latin typeface="Calibri"/>
                <a:ea typeface="Calibri"/>
                <a:cs typeface="Times New Roman"/>
              </a:rPr>
              <a:t>جسده</a:t>
            </a:r>
            <a:r>
              <a:rPr lang="ar-SA" dirty="0" smtClean="0">
                <a:latin typeface="Calibri"/>
                <a:ea typeface="Calibri"/>
                <a:cs typeface="Times New Roman"/>
              </a:rPr>
              <a:t>.</a:t>
            </a:r>
            <a:r>
              <a:rPr lang="ar-IQ" dirty="0" smtClean="0">
                <a:latin typeface="Calibri"/>
                <a:ea typeface="Calibri"/>
                <a:cs typeface="Times New Roman"/>
              </a:rPr>
              <a:t> </a:t>
            </a:r>
            <a:endParaRPr lang="ar-SA" dirty="0" smtClean="0">
              <a:latin typeface="Calibri"/>
              <a:ea typeface="Calibri"/>
              <a:cs typeface="Times New Roman"/>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pPr/>
              <a:t>19</a:t>
            </a:fld>
            <a:endParaRPr lang="en-US"/>
          </a:p>
        </p:txBody>
      </p:sp>
    </p:spTree>
    <p:extLst>
      <p:ext uri="{BB962C8B-B14F-4D97-AF65-F5344CB8AC3E}">
        <p14:creationId xmlns:p14="http://schemas.microsoft.com/office/powerpoint/2010/main" val="209219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75771"/>
            <a:ext cx="10319657" cy="6386285"/>
          </a:xfrm>
          <a:solidFill>
            <a:schemeClr val="accent2">
              <a:lumMod val="40000"/>
              <a:lumOff val="60000"/>
            </a:schemeClr>
          </a:solidFill>
        </p:spPr>
        <p:txBody>
          <a:bodyPr>
            <a:noAutofit/>
          </a:bodyPr>
          <a:lstStyle/>
          <a:p>
            <a:pPr lvl="0" algn="r" defTabSz="914400">
              <a:spcBef>
                <a:spcPct val="20000"/>
              </a:spcBef>
            </a:pPr>
            <a:r>
              <a:rPr lang="ar-IQ" sz="3200" dirty="0">
                <a:solidFill>
                  <a:srgbClr val="FF0000"/>
                </a:solidFill>
                <a:latin typeface="Calibri"/>
                <a:ea typeface="+mn-ea"/>
                <a:cs typeface="Arial"/>
              </a:rPr>
              <a:t>ثانياً</a:t>
            </a:r>
            <a:r>
              <a:rPr lang="ar-IQ" sz="3200" dirty="0">
                <a:solidFill>
                  <a:prstClr val="black"/>
                </a:solidFill>
                <a:latin typeface="Calibri"/>
                <a:ea typeface="+mn-ea"/>
                <a:cs typeface="Arial"/>
              </a:rPr>
              <a:t>: الفلسفة جهد عقلي يستهدف الكشف عن معارف جديدة او النزوع إلى طلب المعرفة من أجل معرفة الحقيقة.</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ثالثاً</a:t>
            </a:r>
            <a:r>
              <a:rPr lang="ar-IQ" sz="3200" dirty="0">
                <a:solidFill>
                  <a:prstClr val="black"/>
                </a:solidFill>
                <a:latin typeface="Calibri"/>
                <a:ea typeface="+mn-ea"/>
                <a:cs typeface="Arial"/>
              </a:rPr>
              <a:t>: الفلسفة هي بساطة، لكنها بساطة يتوصل إليها بعد مجهود شاق. </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رابعاً</a:t>
            </a:r>
            <a:r>
              <a:rPr lang="ar-IQ" sz="3200" dirty="0">
                <a:solidFill>
                  <a:prstClr val="black"/>
                </a:solidFill>
                <a:latin typeface="Calibri"/>
                <a:ea typeface="+mn-ea"/>
                <a:cs typeface="Arial"/>
              </a:rPr>
              <a:t>: الفلسفة هو الشك في كلِّ شيء، والإيمِّان بكلِّ شيء.</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خامساً</a:t>
            </a:r>
            <a:r>
              <a:rPr lang="ar-IQ" sz="3200" dirty="0">
                <a:solidFill>
                  <a:prstClr val="black"/>
                </a:solidFill>
                <a:latin typeface="Calibri"/>
                <a:ea typeface="+mn-ea"/>
                <a:cs typeface="Arial"/>
              </a:rPr>
              <a:t>: الفلسفة لا تعرف التوقف، وليس لها حدود. ووسيلتها في ذلك خلق المشاكل، عن طريق طرح الأسئلة.</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سادساً</a:t>
            </a:r>
            <a:r>
              <a:rPr lang="ar-IQ" sz="3200" dirty="0">
                <a:solidFill>
                  <a:prstClr val="black"/>
                </a:solidFill>
                <a:latin typeface="Calibri"/>
                <a:ea typeface="+mn-ea"/>
                <a:cs typeface="Arial"/>
              </a:rPr>
              <a:t>: الفلسفة تحاول الوصول إلى الحقيقة، ولا تحاول تقديم الحلول لمشاكل، وإنّما في تفنيد الحلول الموضوعية.</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سابعاً</a:t>
            </a:r>
            <a:r>
              <a:rPr lang="ar-IQ" sz="3200" dirty="0">
                <a:solidFill>
                  <a:prstClr val="black"/>
                </a:solidFill>
                <a:latin typeface="Calibri"/>
                <a:ea typeface="+mn-ea"/>
                <a:cs typeface="Arial"/>
              </a:rPr>
              <a:t>: يذهب البعض إلى أنَّ الفلسفة لا محل لها من الإعراب، لأنَّها هو الإعراب نفسه، ولها مكان في كل مكان وزمان.</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ثامناً</a:t>
            </a:r>
            <a:r>
              <a:rPr lang="ar-IQ" sz="3200" dirty="0">
                <a:solidFill>
                  <a:prstClr val="black"/>
                </a:solidFill>
                <a:latin typeface="Calibri"/>
                <a:ea typeface="+mn-ea"/>
                <a:cs typeface="Arial"/>
              </a:rPr>
              <a:t>: الفلسفة هو التفكير في التفكير ذاته، يمكن تطبيقه على كلِّ علم. </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تاسعاً</a:t>
            </a:r>
            <a:r>
              <a:rPr lang="ar-IQ" sz="3200" dirty="0">
                <a:solidFill>
                  <a:prstClr val="black"/>
                </a:solidFill>
                <a:latin typeface="Calibri"/>
                <a:ea typeface="+mn-ea"/>
                <a:cs typeface="Arial"/>
              </a:rPr>
              <a:t>: الفلسفة هي محاولة دقيقة منظمة للربط بين الكون والحياة البشرية على نحو له مغزاه. </a:t>
            </a:r>
            <a:br>
              <a:rPr lang="ar-IQ" sz="3200" dirty="0">
                <a:solidFill>
                  <a:prstClr val="black"/>
                </a:solidFill>
                <a:latin typeface="Calibri"/>
                <a:ea typeface="+mn-ea"/>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2</a:t>
            </a:fld>
            <a:endParaRPr lang="en-US"/>
          </a:p>
        </p:txBody>
      </p:sp>
    </p:spTree>
    <p:extLst>
      <p:ext uri="{BB962C8B-B14F-4D97-AF65-F5344CB8AC3E}">
        <p14:creationId xmlns:p14="http://schemas.microsoft.com/office/powerpoint/2010/main" val="3814145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
            <a:ext cx="10515600" cy="780473"/>
          </a:xfrm>
          <a:solidFill>
            <a:schemeClr val="accent2">
              <a:lumMod val="60000"/>
              <a:lumOff val="40000"/>
            </a:schemeClr>
          </a:solidFill>
        </p:spPr>
        <p:txBody>
          <a:bodyPr>
            <a:normAutofit fontScale="90000"/>
          </a:bodyPr>
          <a:lstStyle/>
          <a:p>
            <a:pPr algn="ctr" rtl="1">
              <a:lnSpc>
                <a:spcPct val="115000"/>
              </a:lnSpc>
              <a:spcAft>
                <a:spcPts val="1000"/>
              </a:spcAft>
            </a:pP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t>
            </a:r>
            <a:br>
              <a:rPr lang="ar-IQ" sz="3200" b="1" dirty="0" smtClean="0"/>
            </a:br>
            <a:r>
              <a:rPr lang="ar-IQ" sz="3200" b="1" dirty="0" smtClean="0"/>
              <a:t/>
            </a:r>
            <a:br>
              <a:rPr lang="ar-IQ" sz="3200" b="1" dirty="0" smtClean="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smtClean="0"/>
              <a:t/>
            </a:r>
            <a:br>
              <a:rPr lang="ar-IQ" sz="3200" b="1" dirty="0" smtClean="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en-US" sz="3200" b="1" dirty="0" smtClean="0"/>
              <a:t/>
            </a:r>
            <a:br>
              <a:rPr lang="en-US" sz="3200" b="1" dirty="0" smtClean="0"/>
            </a:br>
            <a:r>
              <a:rPr lang="ar-IQ" sz="3200" b="1" dirty="0"/>
              <a:t>مظاهر العبادة :</a:t>
            </a:r>
            <a:endParaRPr lang="en-US" sz="3200" b="1" dirty="0"/>
          </a:p>
        </p:txBody>
      </p:sp>
      <p:sp>
        <p:nvSpPr>
          <p:cNvPr id="3" name="Text Placeholder 2"/>
          <p:cNvSpPr>
            <a:spLocks noGrp="1"/>
          </p:cNvSpPr>
          <p:nvPr>
            <p:ph type="body" idx="1"/>
          </p:nvPr>
        </p:nvSpPr>
        <p:spPr>
          <a:xfrm>
            <a:off x="1640114" y="1043709"/>
            <a:ext cx="10058400" cy="5564909"/>
          </a:xfrm>
          <a:solidFill>
            <a:schemeClr val="accent6">
              <a:lumMod val="40000"/>
              <a:lumOff val="60000"/>
            </a:schemeClr>
          </a:solidFill>
        </p:spPr>
        <p:txBody>
          <a:bodyPr>
            <a:noAutofit/>
          </a:bodyPr>
          <a:lstStyle/>
          <a:p>
            <a:pPr algn="just" rtl="1"/>
            <a:r>
              <a:rPr lang="ar-IQ" sz="3200" dirty="0" smtClean="0">
                <a:latin typeface="Times New Roman" pitchFamily="18" charset="0"/>
                <a:cs typeface="Times New Roman" pitchFamily="18" charset="0"/>
              </a:rPr>
              <a:t>«</a:t>
            </a:r>
            <a:r>
              <a:rPr lang="ar-IQ" sz="3200" dirty="0" smtClean="0">
                <a:solidFill>
                  <a:srgbClr val="C00000"/>
                </a:solidFill>
                <a:latin typeface="Times New Roman" pitchFamily="18" charset="0"/>
                <a:cs typeface="Times New Roman" pitchFamily="18" charset="0"/>
              </a:rPr>
              <a:t>العبادة</a:t>
            </a:r>
            <a:r>
              <a:rPr lang="ar-IQ" sz="3200" dirty="0">
                <a:latin typeface="Times New Roman" pitchFamily="18" charset="0"/>
                <a:cs typeface="Times New Roman" pitchFamily="18" charset="0"/>
              </a:rPr>
              <a:t>» في </a:t>
            </a:r>
            <a:r>
              <a:rPr lang="ar-IQ" sz="3200" dirty="0" smtClean="0">
                <a:latin typeface="Times New Roman" pitchFamily="18" charset="0"/>
                <a:cs typeface="Times New Roman" pitchFamily="18" charset="0"/>
              </a:rPr>
              <a:t>فلسفة التربية الإسلامية </a:t>
            </a:r>
            <a:r>
              <a:rPr lang="ar-IQ" sz="3200" dirty="0">
                <a:latin typeface="Times New Roman" pitchFamily="18" charset="0"/>
                <a:cs typeface="Times New Roman" pitchFamily="18" charset="0"/>
              </a:rPr>
              <a:t>لها </a:t>
            </a:r>
            <a:r>
              <a:rPr lang="ar-IQ" sz="3200" dirty="0" smtClean="0">
                <a:latin typeface="Times New Roman" pitchFamily="18" charset="0"/>
                <a:cs typeface="Times New Roman" pitchFamily="18" charset="0"/>
              </a:rPr>
              <a:t>مظاهر</a:t>
            </a:r>
            <a:r>
              <a:rPr lang="en-US" sz="3200" dirty="0" smtClean="0">
                <a:latin typeface="Times New Roman" pitchFamily="18" charset="0"/>
                <a:cs typeface="Times New Roman" pitchFamily="18" charset="0"/>
              </a:rPr>
              <a:t> </a:t>
            </a:r>
            <a:r>
              <a:rPr lang="ar-IQ" sz="3200" dirty="0" smtClean="0">
                <a:latin typeface="Times New Roman" pitchFamily="18" charset="0"/>
                <a:cs typeface="Times New Roman" pitchFamily="18" charset="0"/>
              </a:rPr>
              <a:t>ثلاثة: </a:t>
            </a:r>
            <a:r>
              <a:rPr lang="ar-IQ" sz="3200" dirty="0">
                <a:solidFill>
                  <a:srgbClr val="C00000"/>
                </a:solidFill>
                <a:latin typeface="Times New Roman" pitchFamily="18" charset="0"/>
                <a:cs typeface="Times New Roman" pitchFamily="18" charset="0"/>
              </a:rPr>
              <a:t>مظهر ديني، ومظهر اجتماعي، ومظهر كوني</a:t>
            </a:r>
            <a:r>
              <a:rPr lang="ar-IQ" sz="3200" dirty="0" smtClean="0">
                <a:solidFill>
                  <a:srgbClr val="C00000"/>
                </a:solidFill>
                <a:latin typeface="Times New Roman" pitchFamily="18" charset="0"/>
                <a:cs typeface="Times New Roman" pitchFamily="18" charset="0"/>
              </a:rPr>
              <a:t>.</a:t>
            </a:r>
            <a:endParaRPr lang="en-US" sz="3200" dirty="0" smtClean="0">
              <a:solidFill>
                <a:srgbClr val="C00000"/>
              </a:solidFill>
              <a:latin typeface="Times New Roman" pitchFamily="18" charset="0"/>
              <a:cs typeface="Times New Roman" pitchFamily="18" charset="0"/>
            </a:endParaRPr>
          </a:p>
          <a:p>
            <a:pPr algn="just" rtl="1"/>
            <a:r>
              <a:rPr lang="ar-IQ" sz="3200" dirty="0" smtClean="0">
                <a:latin typeface="Times New Roman" pitchFamily="18" charset="0"/>
                <a:cs typeface="Times New Roman" pitchFamily="18" charset="0"/>
              </a:rPr>
              <a:t>أما </a:t>
            </a:r>
            <a:r>
              <a:rPr lang="ar-IQ" sz="3200" dirty="0">
                <a:solidFill>
                  <a:srgbClr val="C00000"/>
                </a:solidFill>
                <a:latin typeface="Times New Roman" pitchFamily="18" charset="0"/>
                <a:cs typeface="Times New Roman" pitchFamily="18" charset="0"/>
              </a:rPr>
              <a:t>المظهر الديني </a:t>
            </a:r>
            <a:r>
              <a:rPr lang="ar-IQ" sz="3200" dirty="0">
                <a:latin typeface="Times New Roman" pitchFamily="18" charset="0"/>
                <a:cs typeface="Times New Roman" pitchFamily="18" charset="0"/>
              </a:rPr>
              <a:t>فموضوعه علاقة المسلم بالخالق. </a:t>
            </a:r>
          </a:p>
          <a:p>
            <a:pPr algn="just" rtl="1"/>
            <a:r>
              <a:rPr lang="ar-IQ" sz="3200" dirty="0" smtClean="0">
                <a:latin typeface="Times New Roman" pitchFamily="18" charset="0"/>
                <a:cs typeface="Times New Roman" pitchFamily="18" charset="0"/>
              </a:rPr>
              <a:t>وأما </a:t>
            </a:r>
            <a:r>
              <a:rPr lang="ar-IQ" sz="3200" dirty="0">
                <a:solidFill>
                  <a:srgbClr val="C00000"/>
                </a:solidFill>
                <a:latin typeface="Times New Roman" pitchFamily="18" charset="0"/>
                <a:cs typeface="Times New Roman" pitchFamily="18" charset="0"/>
              </a:rPr>
              <a:t>المظهر الاجتماعي </a:t>
            </a:r>
            <a:r>
              <a:rPr lang="ar-IQ" sz="3200" dirty="0">
                <a:latin typeface="Times New Roman" pitchFamily="18" charset="0"/>
                <a:cs typeface="Times New Roman" pitchFamily="18" charset="0"/>
              </a:rPr>
              <a:t>فموضوعه علاقة الفرد المسلم بالأفراد والجماعات من حوله. </a:t>
            </a:r>
            <a:endParaRPr lang="en-US" sz="3200" dirty="0" smtClean="0">
              <a:latin typeface="Times New Roman" pitchFamily="18" charset="0"/>
              <a:cs typeface="Times New Roman" pitchFamily="18" charset="0"/>
            </a:endParaRPr>
          </a:p>
          <a:p>
            <a:pPr algn="just" rtl="1"/>
            <a:r>
              <a:rPr lang="ar-IQ" sz="3200" dirty="0" smtClean="0">
                <a:latin typeface="Times New Roman" pitchFamily="18" charset="0"/>
                <a:cs typeface="Times New Roman" pitchFamily="18" charset="0"/>
              </a:rPr>
              <a:t>وأما </a:t>
            </a:r>
            <a:r>
              <a:rPr lang="ar-IQ" sz="3200" dirty="0">
                <a:solidFill>
                  <a:srgbClr val="C00000"/>
                </a:solidFill>
                <a:latin typeface="Times New Roman" pitchFamily="18" charset="0"/>
                <a:cs typeface="Times New Roman" pitchFamily="18" charset="0"/>
              </a:rPr>
              <a:t>المظهر الكوني </a:t>
            </a:r>
            <a:r>
              <a:rPr lang="ar-IQ" sz="3200" dirty="0">
                <a:latin typeface="Times New Roman" pitchFamily="18" charset="0"/>
                <a:cs typeface="Times New Roman" pitchFamily="18" charset="0"/>
              </a:rPr>
              <a:t>فموضوعه هو علاقة المسلم بالكون المحيط</a:t>
            </a:r>
            <a:r>
              <a:rPr lang="ar-IQ"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275771" y="3244139"/>
            <a:ext cx="682172" cy="365125"/>
          </a:xfrm>
        </p:spPr>
        <p:txBody>
          <a:bodyPr/>
          <a:lstStyle/>
          <a:p>
            <a:fld id="{BAEDC528-956A-4287-B638-C62A8F56632C}" type="slidenum">
              <a:rPr lang="en-US" smtClean="0"/>
              <a:pPr/>
              <a:t>20</a:t>
            </a:fld>
            <a:endParaRPr lang="en-US" dirty="0"/>
          </a:p>
        </p:txBody>
      </p:sp>
    </p:spTree>
    <p:extLst>
      <p:ext uri="{BB962C8B-B14F-4D97-AF65-F5344CB8AC3E}">
        <p14:creationId xmlns:p14="http://schemas.microsoft.com/office/powerpoint/2010/main" val="96055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fade">
                                      <p:cBhvr>
                                        <p:cTn id="38" dur="1000"/>
                                        <p:tgtEl>
                                          <p:spTgt spid="3">
                                            <p:txEl>
                                              <p:pRg st="2" end="2"/>
                                            </p:txEl>
                                          </p:spTgt>
                                        </p:tgtEl>
                                      </p:cBhvr>
                                    </p:animEffect>
                                    <p:anim calcmode="lin" valueType="num">
                                      <p:cBhvr>
                                        <p:cTn id="3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1" y="263236"/>
            <a:ext cx="10276774" cy="6442364"/>
          </a:xfrm>
          <a:solidFill>
            <a:schemeClr val="bg2">
              <a:lumMod val="90000"/>
            </a:schemeClr>
          </a:solidFill>
        </p:spPr>
        <p:txBody>
          <a:bodyPr>
            <a:normAutofit/>
          </a:bodyPr>
          <a:lstStyle/>
          <a:p>
            <a:pPr algn="just" rtl="1">
              <a:lnSpc>
                <a:spcPct val="115000"/>
              </a:lnSpc>
              <a:spcAft>
                <a:spcPts val="1000"/>
              </a:spcAft>
            </a:pPr>
            <a:r>
              <a:rPr lang="ar-SA" dirty="0" smtClean="0">
                <a:latin typeface="Calibri"/>
                <a:ea typeface="Calibri"/>
                <a:cs typeface="Times New Roman"/>
              </a:rPr>
              <a:t>.</a:t>
            </a:r>
            <a:r>
              <a:rPr lang="ar-IQ" dirty="0" smtClean="0">
                <a:latin typeface="Calibri"/>
                <a:ea typeface="Calibri"/>
                <a:cs typeface="Times New Roman"/>
              </a:rPr>
              <a:t/>
            </a:r>
            <a:br>
              <a:rPr lang="ar-IQ" dirty="0" smtClean="0">
                <a:latin typeface="Calibri"/>
                <a:ea typeface="Calibri"/>
                <a:cs typeface="Times New Roman"/>
              </a:rPr>
            </a:br>
            <a:r>
              <a:rPr lang="ar-IQ" dirty="0">
                <a:latin typeface="Calibri"/>
                <a:ea typeface="Calibri"/>
                <a:cs typeface="Times New Roman"/>
              </a:rPr>
              <a:t>  </a:t>
            </a:r>
            <a:r>
              <a:rPr lang="ar-SA" sz="3200" dirty="0" smtClean="0">
                <a:latin typeface="Calibri"/>
                <a:ea typeface="Calibri"/>
                <a:cs typeface="Times New Roman"/>
              </a:rPr>
              <a:t>تؤكد</a:t>
            </a:r>
            <a:r>
              <a:rPr lang="ar-IQ" sz="3200" dirty="0" smtClean="0">
                <a:latin typeface="Calibri"/>
                <a:ea typeface="Calibri"/>
                <a:cs typeface="Times New Roman"/>
              </a:rPr>
              <a:t> </a:t>
            </a:r>
            <a:r>
              <a:rPr lang="ar-SA" sz="3200" dirty="0" smtClean="0">
                <a:solidFill>
                  <a:srgbClr val="FF0000"/>
                </a:solidFill>
                <a:latin typeface="Calibri"/>
                <a:ea typeface="Calibri"/>
                <a:cs typeface="Times New Roman"/>
              </a:rPr>
              <a:t>فلسفة</a:t>
            </a:r>
            <a:r>
              <a:rPr lang="ar-IQ" sz="3200" dirty="0" smtClean="0">
                <a:solidFill>
                  <a:srgbClr val="FF0000"/>
                </a:solidFill>
                <a:latin typeface="Calibri"/>
                <a:ea typeface="Calibri"/>
                <a:cs typeface="Times New Roman"/>
              </a:rPr>
              <a:t> التربية </a:t>
            </a:r>
            <a:r>
              <a:rPr lang="ar-SA" sz="3200" dirty="0" smtClean="0">
                <a:solidFill>
                  <a:srgbClr val="FF0000"/>
                </a:solidFill>
                <a:latin typeface="Calibri"/>
                <a:ea typeface="Calibri"/>
                <a:cs typeface="Times New Roman"/>
              </a:rPr>
              <a:t>الإسلامية</a:t>
            </a:r>
            <a:r>
              <a:rPr lang="ar-IQ" sz="3200" dirty="0" smtClean="0">
                <a:solidFill>
                  <a:srgbClr val="FF0000"/>
                </a:solidFill>
                <a:latin typeface="Calibri"/>
                <a:ea typeface="Calibri"/>
                <a:cs typeface="Times New Roman"/>
              </a:rPr>
              <a:t>، </a:t>
            </a:r>
            <a:r>
              <a:rPr lang="ar-SA" sz="3200" dirty="0" smtClean="0">
                <a:latin typeface="Calibri"/>
                <a:ea typeface="Calibri"/>
                <a:cs typeface="Times New Roman"/>
              </a:rPr>
              <a:t>على </a:t>
            </a:r>
            <a:r>
              <a:rPr lang="ar-SA" sz="3200" dirty="0">
                <a:latin typeface="Calibri"/>
                <a:ea typeface="Calibri"/>
                <a:cs typeface="Times New Roman"/>
              </a:rPr>
              <a:t>وجوب تكامل المظاهر الثلاثة للعبادة </a:t>
            </a:r>
            <a:r>
              <a:rPr lang="ar-SA" sz="3200" dirty="0" smtClean="0">
                <a:latin typeface="Calibri"/>
                <a:ea typeface="Calibri"/>
                <a:cs typeface="Times New Roman"/>
              </a:rPr>
              <a:t>ووحدتها</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لأن الفصل بينها يؤدي إلى تعطيل فاعلية كل منها </a:t>
            </a:r>
            <a:r>
              <a:rPr lang="ar-SA" sz="3200" dirty="0" smtClean="0">
                <a:latin typeface="Calibri"/>
                <a:ea typeface="Calibri"/>
                <a:cs typeface="Times New Roman"/>
              </a:rPr>
              <a:t>وي</a:t>
            </a:r>
            <a:r>
              <a:rPr lang="ar-IQ" sz="3200" dirty="0" smtClean="0">
                <a:latin typeface="Calibri"/>
                <a:ea typeface="Calibri"/>
                <a:cs typeface="Times New Roman"/>
              </a:rPr>
              <a:t>فضي</a:t>
            </a:r>
            <a:r>
              <a:rPr lang="ar-SA" sz="3200" dirty="0" smtClean="0">
                <a:latin typeface="Calibri"/>
                <a:ea typeface="Calibri"/>
                <a:cs typeface="Times New Roman"/>
              </a:rPr>
              <a:t> </a:t>
            </a:r>
            <a:r>
              <a:rPr lang="ar-SA" sz="3200" dirty="0">
                <a:latin typeface="Calibri"/>
                <a:ea typeface="Calibri"/>
                <a:cs typeface="Times New Roman"/>
              </a:rPr>
              <a:t>إلى خراب المجتمع الذي يمارس هذا الفصل أو يسمح به ولا يقف في طريقه لأسباب </a:t>
            </a:r>
            <a:r>
              <a:rPr lang="ar-SA" sz="3200" dirty="0" smtClean="0">
                <a:latin typeface="Calibri"/>
                <a:ea typeface="Calibri"/>
                <a:cs typeface="Times New Roman"/>
              </a:rPr>
              <a:t>هي:</a:t>
            </a:r>
            <a:r>
              <a:rPr lang="ar-IQ" sz="3200" dirty="0" smtClean="0">
                <a:latin typeface="Calibri"/>
                <a:ea typeface="Calibri"/>
                <a:cs typeface="Times New Roman"/>
              </a:rPr>
              <a:t/>
            </a:r>
            <a:br>
              <a:rPr lang="ar-IQ" sz="3200" dirty="0" smtClean="0">
                <a:latin typeface="Calibri"/>
                <a:ea typeface="Calibri"/>
                <a:cs typeface="Times New Roman"/>
              </a:rPr>
            </a:br>
            <a:r>
              <a:rPr lang="ar-IQ" dirty="0" smtClean="0">
                <a:latin typeface="Calibri"/>
                <a:ea typeface="Calibri"/>
                <a:cs typeface="Times New Roman"/>
              </a:rPr>
              <a:t/>
            </a:r>
            <a:br>
              <a:rPr lang="ar-IQ" dirty="0" smtClean="0">
                <a:latin typeface="Calibri"/>
                <a:ea typeface="Calibri"/>
                <a:cs typeface="Times New Roman"/>
              </a:rPr>
            </a:br>
            <a:r>
              <a:rPr lang="ar-SA" sz="3200" b="1" dirty="0">
                <a:solidFill>
                  <a:srgbClr val="FF0000"/>
                </a:solidFill>
                <a:latin typeface="Calibri"/>
                <a:ea typeface="Calibri"/>
                <a:cs typeface="Times New Roman"/>
              </a:rPr>
              <a:t>السبب الأول</a:t>
            </a:r>
            <a:r>
              <a:rPr lang="ar-IQ" sz="3200" b="1" dirty="0">
                <a:solidFill>
                  <a:srgbClr val="FF0000"/>
                </a:solidFill>
                <a:latin typeface="Calibri"/>
                <a:ea typeface="Calibri"/>
                <a:cs typeface="Times New Roman"/>
              </a:rPr>
              <a:t>:</a:t>
            </a:r>
            <a:r>
              <a:rPr lang="ar-SA" sz="3200" b="1" dirty="0">
                <a:solidFill>
                  <a:srgbClr val="FF0000"/>
                </a:solidFill>
                <a:latin typeface="Calibri"/>
                <a:ea typeface="Calibri"/>
                <a:cs typeface="Times New Roman"/>
              </a:rPr>
              <a:t> </a:t>
            </a:r>
            <a:r>
              <a:rPr lang="ar-SA" sz="3200" dirty="0">
                <a:solidFill>
                  <a:prstClr val="black">
                    <a:lumMod val="85000"/>
                    <a:lumOff val="15000"/>
                  </a:prstClr>
                </a:solidFill>
                <a:latin typeface="Calibri"/>
                <a:ea typeface="Calibri"/>
                <a:cs typeface="Times New Roman"/>
              </a:rPr>
              <a:t>أن حصر مفهوم العبادة في </a:t>
            </a:r>
            <a:r>
              <a:rPr lang="ar-IQ" sz="3200" dirty="0">
                <a:solidFill>
                  <a:prstClr val="black">
                    <a:lumMod val="85000"/>
                    <a:lumOff val="15000"/>
                  </a:prstClr>
                </a:solidFill>
                <a:latin typeface="Calibri"/>
                <a:ea typeface="Calibri"/>
                <a:cs typeface="Times New Roman"/>
              </a:rPr>
              <a:t>«</a:t>
            </a:r>
            <a:r>
              <a:rPr lang="ar-SA" sz="3200" dirty="0">
                <a:solidFill>
                  <a:srgbClr val="FF0000"/>
                </a:solidFill>
                <a:latin typeface="Calibri"/>
                <a:ea typeface="Calibri"/>
                <a:cs typeface="Times New Roman"/>
              </a:rPr>
              <a:t>المظهر الديني</a:t>
            </a:r>
            <a:r>
              <a:rPr lang="ar-SA" sz="3200" dirty="0">
                <a:solidFill>
                  <a:prstClr val="black">
                    <a:lumMod val="85000"/>
                    <a:lumOff val="15000"/>
                  </a:prstClr>
                </a:solidFill>
                <a:latin typeface="Calibri"/>
                <a:ea typeface="Calibri"/>
                <a:cs typeface="Times New Roman"/>
              </a:rPr>
              <a:t>» يقود إلى الغفلة عن </a:t>
            </a:r>
            <a:r>
              <a:rPr lang="ar-IQ" sz="3200" dirty="0">
                <a:solidFill>
                  <a:prstClr val="black">
                    <a:lumMod val="85000"/>
                    <a:lumOff val="15000"/>
                  </a:prstClr>
                </a:solidFill>
                <a:latin typeface="Calibri"/>
                <a:ea typeface="Calibri"/>
                <a:cs typeface="Times New Roman"/>
              </a:rPr>
              <a:t>«</a:t>
            </a:r>
            <a:r>
              <a:rPr lang="ar-SA" sz="3200" dirty="0">
                <a:solidFill>
                  <a:srgbClr val="FF0000"/>
                </a:solidFill>
                <a:latin typeface="Calibri"/>
                <a:ea typeface="Calibri"/>
                <a:cs typeface="Times New Roman"/>
              </a:rPr>
              <a:t>المظهر الاجتماعي</a:t>
            </a:r>
            <a:r>
              <a:rPr lang="ar-SA" sz="3200" dirty="0">
                <a:solidFill>
                  <a:prstClr val="black">
                    <a:lumMod val="85000"/>
                    <a:lumOff val="15000"/>
                  </a:prstClr>
                </a:solidFill>
                <a:latin typeface="Calibri"/>
                <a:ea typeface="Calibri"/>
                <a:cs typeface="Times New Roman"/>
              </a:rPr>
              <a:t>» وعن </a:t>
            </a:r>
            <a:r>
              <a:rPr lang="ar-IQ" sz="3200" dirty="0">
                <a:solidFill>
                  <a:prstClr val="black">
                    <a:lumMod val="85000"/>
                    <a:lumOff val="15000"/>
                  </a:prstClr>
                </a:solidFill>
                <a:latin typeface="Calibri"/>
                <a:ea typeface="Calibri"/>
                <a:cs typeface="Times New Roman"/>
              </a:rPr>
              <a:t>«</a:t>
            </a:r>
            <a:r>
              <a:rPr lang="ar-SA" sz="3200" dirty="0">
                <a:solidFill>
                  <a:srgbClr val="FF0000"/>
                </a:solidFill>
                <a:latin typeface="Calibri"/>
                <a:ea typeface="Calibri"/>
                <a:cs typeface="Times New Roman"/>
              </a:rPr>
              <a:t>المظهر الكوني</a:t>
            </a:r>
            <a:r>
              <a:rPr lang="ar-SA" sz="3200" dirty="0" smtClean="0">
                <a:solidFill>
                  <a:prstClr val="black">
                    <a:lumMod val="85000"/>
                    <a:lumOff val="15000"/>
                  </a:prstClr>
                </a:solidFill>
                <a:latin typeface="Calibri"/>
                <a:ea typeface="Calibri"/>
                <a:cs typeface="Times New Roman"/>
              </a:rPr>
              <a:t>»</a:t>
            </a:r>
            <a:r>
              <a:rPr lang="ar-IQ" sz="3200" dirty="0" smtClean="0">
                <a:solidFill>
                  <a:prstClr val="black">
                    <a:lumMod val="85000"/>
                    <a:lumOff val="15000"/>
                  </a:prstClr>
                </a:solidFill>
                <a:latin typeface="Calibri"/>
                <a:ea typeface="Calibri"/>
                <a:cs typeface="Times New Roman"/>
              </a:rPr>
              <a:t>،</a:t>
            </a:r>
            <a:r>
              <a:rPr lang="ar-SA" sz="3200" dirty="0" smtClean="0">
                <a:solidFill>
                  <a:prstClr val="black">
                    <a:lumMod val="85000"/>
                    <a:lumOff val="15000"/>
                  </a:prstClr>
                </a:solidFill>
                <a:latin typeface="Calibri"/>
                <a:ea typeface="Calibri"/>
                <a:cs typeface="Times New Roman"/>
              </a:rPr>
              <a:t> </a:t>
            </a:r>
            <a:r>
              <a:rPr lang="ar-SA" sz="3200" dirty="0">
                <a:solidFill>
                  <a:prstClr val="black">
                    <a:lumMod val="85000"/>
                    <a:lumOff val="15000"/>
                  </a:prstClr>
                </a:solidFill>
                <a:latin typeface="Calibri"/>
                <a:ea typeface="Calibri"/>
                <a:cs typeface="Times New Roman"/>
              </a:rPr>
              <a:t>فيتعطل البحث فيهما وتنحسر العلوم الاجتماعية والكونية أو تنحرف عن غاياتها ومسارها الصحيح</a:t>
            </a:r>
            <a:r>
              <a:rPr lang="ar-IQ" sz="3200" dirty="0">
                <a:solidFill>
                  <a:prstClr val="black">
                    <a:lumMod val="85000"/>
                    <a:lumOff val="15000"/>
                  </a:prstClr>
                </a:solidFill>
                <a:latin typeface="Calibri"/>
                <a:ea typeface="Calibri"/>
                <a:cs typeface="Times New Roman"/>
              </a:rPr>
              <a:t>،</a:t>
            </a:r>
            <a:r>
              <a:rPr lang="ar-SA" sz="3200" dirty="0">
                <a:solidFill>
                  <a:prstClr val="black">
                    <a:lumMod val="85000"/>
                    <a:lumOff val="15000"/>
                  </a:prstClr>
                </a:solidFill>
                <a:latin typeface="Calibri"/>
                <a:ea typeface="Calibri"/>
                <a:cs typeface="Times New Roman"/>
              </a:rPr>
              <a:t> وبذلك ينتهي أمر المجتمع إلى </a:t>
            </a:r>
            <a:r>
              <a:rPr lang="ar-SA" sz="3200" dirty="0" smtClean="0">
                <a:solidFill>
                  <a:prstClr val="black">
                    <a:lumMod val="85000"/>
                    <a:lumOff val="15000"/>
                  </a:prstClr>
                </a:solidFill>
                <a:latin typeface="Calibri"/>
                <a:ea typeface="Calibri"/>
                <a:cs typeface="Times New Roman"/>
              </a:rPr>
              <a:t>التفك</a:t>
            </a:r>
            <a:r>
              <a:rPr lang="ar-IQ" sz="3200" dirty="0" smtClean="0">
                <a:solidFill>
                  <a:prstClr val="black">
                    <a:lumMod val="85000"/>
                    <a:lumOff val="15000"/>
                  </a:prstClr>
                </a:solidFill>
                <a:latin typeface="Calibri"/>
                <a:ea typeface="Calibri"/>
                <a:cs typeface="Times New Roman"/>
              </a:rPr>
              <a:t>ي</a:t>
            </a:r>
            <a:r>
              <a:rPr lang="ar-SA" sz="3200" dirty="0" smtClean="0">
                <a:solidFill>
                  <a:prstClr val="black">
                    <a:lumMod val="85000"/>
                    <a:lumOff val="15000"/>
                  </a:prstClr>
                </a:solidFill>
                <a:latin typeface="Calibri"/>
                <a:ea typeface="Calibri"/>
                <a:cs typeface="Times New Roman"/>
              </a:rPr>
              <a:t>ك وال</a:t>
            </a:r>
            <a:r>
              <a:rPr lang="ar-IQ" sz="3200" dirty="0" smtClean="0">
                <a:solidFill>
                  <a:prstClr val="black">
                    <a:lumMod val="85000"/>
                    <a:lumOff val="15000"/>
                  </a:prstClr>
                </a:solidFill>
                <a:latin typeface="Calibri"/>
                <a:ea typeface="Calibri"/>
                <a:cs typeface="Times New Roman"/>
              </a:rPr>
              <a:t>ا</a:t>
            </a:r>
            <a:r>
              <a:rPr lang="ar-SA" sz="3200" dirty="0" smtClean="0">
                <a:solidFill>
                  <a:prstClr val="black">
                    <a:lumMod val="85000"/>
                    <a:lumOff val="15000"/>
                  </a:prstClr>
                </a:solidFill>
                <a:latin typeface="Calibri"/>
                <a:ea typeface="Calibri"/>
                <a:cs typeface="Times New Roman"/>
              </a:rPr>
              <a:t>نهيار</a:t>
            </a:r>
            <a:r>
              <a:rPr lang="ar-SA" sz="3200" dirty="0">
                <a:solidFill>
                  <a:prstClr val="black">
                    <a:lumMod val="85000"/>
                    <a:lumOff val="15000"/>
                  </a:prstClr>
                </a:solidFill>
                <a:latin typeface="Calibri"/>
                <a:ea typeface="Calibri"/>
                <a:cs typeface="Times New Roman"/>
              </a:rPr>
              <a:t>.</a:t>
            </a:r>
            <a:endParaRPr lang="ar-SA" dirty="0" smtClean="0">
              <a:latin typeface="Calibri"/>
              <a:ea typeface="Calibri"/>
              <a:cs typeface="Times New Roman"/>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pPr/>
              <a:t>21</a:t>
            </a:fld>
            <a:endParaRPr lang="en-US"/>
          </a:p>
        </p:txBody>
      </p:sp>
    </p:spTree>
    <p:extLst>
      <p:ext uri="{BB962C8B-B14F-4D97-AF65-F5344CB8AC3E}">
        <p14:creationId xmlns:p14="http://schemas.microsoft.com/office/powerpoint/2010/main" val="358115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63236"/>
            <a:ext cx="10247745" cy="6442364"/>
          </a:xfrm>
          <a:solidFill>
            <a:schemeClr val="bg1">
              <a:lumMod val="85000"/>
            </a:schemeClr>
          </a:solidFill>
        </p:spPr>
        <p:txBody>
          <a:bodyPr>
            <a:normAutofit/>
          </a:bodyPr>
          <a:lstStyle/>
          <a:p>
            <a:pPr algn="just" rtl="1">
              <a:lnSpc>
                <a:spcPct val="115000"/>
              </a:lnSpc>
              <a:spcAft>
                <a:spcPts val="1000"/>
              </a:spcAft>
            </a:pPr>
            <a:r>
              <a:rPr lang="ar-SA" sz="3200" dirty="0">
                <a:latin typeface="Calibri"/>
                <a:ea typeface="Calibri"/>
                <a:cs typeface="Times New Roman"/>
              </a:rPr>
              <a:t/>
            </a:r>
            <a:br>
              <a:rPr lang="ar-SA" sz="3200" dirty="0">
                <a:latin typeface="Calibri"/>
                <a:ea typeface="Calibri"/>
                <a:cs typeface="Times New Roman"/>
              </a:rPr>
            </a:br>
            <a:r>
              <a:rPr lang="ar-SA" sz="3200" b="1" dirty="0">
                <a:solidFill>
                  <a:srgbClr val="FF0000"/>
                </a:solidFill>
                <a:latin typeface="Calibri"/>
                <a:ea typeface="Calibri"/>
                <a:cs typeface="Times New Roman"/>
              </a:rPr>
              <a:t>والسبب </a:t>
            </a:r>
            <a:r>
              <a:rPr lang="ar-SA" sz="3200" b="1" dirty="0" smtClean="0">
                <a:solidFill>
                  <a:srgbClr val="FF0000"/>
                </a:solidFill>
                <a:latin typeface="Calibri"/>
                <a:ea typeface="Calibri"/>
                <a:cs typeface="Times New Roman"/>
              </a:rPr>
              <a:t>الثاني</a:t>
            </a:r>
            <a:r>
              <a:rPr lang="ar-IQ" sz="3200" b="1" dirty="0" smtClean="0">
                <a:solidFill>
                  <a:srgbClr val="FF0000"/>
                </a:solidFill>
                <a:latin typeface="Calibri"/>
                <a:ea typeface="Calibri"/>
                <a:cs typeface="Times New Roman"/>
              </a:rPr>
              <a:t>:</a:t>
            </a:r>
            <a:r>
              <a:rPr lang="ar-SA" sz="3200" b="1" dirty="0" smtClean="0">
                <a:solidFill>
                  <a:srgbClr val="FF0000"/>
                </a:solidFill>
                <a:latin typeface="Calibri"/>
                <a:ea typeface="Calibri"/>
                <a:cs typeface="Times New Roman"/>
              </a:rPr>
              <a:t> </a:t>
            </a:r>
            <a:r>
              <a:rPr lang="ar-SA" sz="3200" dirty="0">
                <a:latin typeface="Calibri"/>
                <a:ea typeface="Calibri"/>
                <a:cs typeface="Times New Roman"/>
              </a:rPr>
              <a:t>أن حصر مفهوم العبادة في </a:t>
            </a:r>
            <a:r>
              <a:rPr lang="ar-IQ" sz="3200" dirty="0" smtClean="0">
                <a:latin typeface="Calibri"/>
                <a:ea typeface="Calibri"/>
                <a:cs typeface="Times New Roman"/>
              </a:rPr>
              <a:t>«</a:t>
            </a:r>
            <a:r>
              <a:rPr lang="ar-SA" sz="3200" dirty="0" smtClean="0">
                <a:solidFill>
                  <a:srgbClr val="FF0000"/>
                </a:solidFill>
                <a:latin typeface="Calibri"/>
                <a:ea typeface="Calibri"/>
                <a:cs typeface="Times New Roman"/>
              </a:rPr>
              <a:t>المظهر الديني</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يؤدي إلى إخراج فريق من المتدينين يتصف بالتواكل والكسل </a:t>
            </a:r>
            <a:r>
              <a:rPr lang="ar-SA" sz="3200" dirty="0" smtClean="0">
                <a:latin typeface="Calibri"/>
                <a:ea typeface="Calibri"/>
                <a:cs typeface="Times New Roman"/>
              </a:rPr>
              <a:t>والجبرية</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وهذا هو ما حدث في العصور الإسلامية المتأخرة حين تفتت مظاهر </a:t>
            </a:r>
            <a:r>
              <a:rPr lang="ar-SA" sz="3200" dirty="0" smtClean="0">
                <a:latin typeface="Calibri"/>
                <a:ea typeface="Calibri"/>
                <a:cs typeface="Times New Roman"/>
              </a:rPr>
              <a:t>العبادة</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فتفتت مفهوم </a:t>
            </a:r>
            <a:r>
              <a:rPr lang="ar-IQ" sz="3200" dirty="0">
                <a:latin typeface="Calibri"/>
                <a:ea typeface="Calibri"/>
                <a:cs typeface="Times New Roman"/>
              </a:rPr>
              <a:t>-</a:t>
            </a:r>
            <a:r>
              <a:rPr lang="ar-SA" sz="3200" dirty="0" smtClean="0">
                <a:latin typeface="Calibri"/>
                <a:ea typeface="Calibri"/>
                <a:cs typeface="Times New Roman"/>
              </a:rPr>
              <a:t>المعرفة</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وحصرت مؤسسات التربية والتعليم مفهوم العبادة في المظهر </a:t>
            </a:r>
            <a:r>
              <a:rPr lang="ar-SA" sz="3200" dirty="0" smtClean="0">
                <a:latin typeface="Calibri"/>
                <a:ea typeface="Calibri"/>
                <a:cs typeface="Times New Roman"/>
              </a:rPr>
              <a:t>الديني</a:t>
            </a:r>
            <a:r>
              <a:rPr lang="ar-IQ" sz="3200" dirty="0" smtClean="0">
                <a:latin typeface="Calibri"/>
                <a:ea typeface="Calibri"/>
                <a:cs typeface="Times New Roman"/>
              </a:rPr>
              <a:t>،</a:t>
            </a:r>
            <a:r>
              <a:rPr lang="ar-SA" sz="3200" dirty="0" smtClean="0">
                <a:latin typeface="Calibri"/>
                <a:ea typeface="Calibri"/>
                <a:cs typeface="Times New Roman"/>
              </a:rPr>
              <a:t> فشاع </a:t>
            </a:r>
            <a:r>
              <a:rPr lang="ar-SA" sz="3200" dirty="0">
                <a:latin typeface="Calibri"/>
                <a:ea typeface="Calibri"/>
                <a:cs typeface="Times New Roman"/>
              </a:rPr>
              <a:t>الكسل والعجز والجبرية </a:t>
            </a:r>
            <a:r>
              <a:rPr lang="ar-SA" sz="3200" dirty="0" smtClean="0">
                <a:latin typeface="Calibri"/>
                <a:ea typeface="Calibri"/>
                <a:cs typeface="Times New Roman"/>
              </a:rPr>
              <a:t>والسلبية</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إزاء الكوارث من داخل والتحديات من </a:t>
            </a:r>
            <a:r>
              <a:rPr lang="ar-SA" sz="3200" dirty="0" smtClean="0">
                <a:latin typeface="Calibri"/>
                <a:ea typeface="Calibri"/>
                <a:cs typeface="Times New Roman"/>
              </a:rPr>
              <a:t>خارج</a:t>
            </a:r>
            <a:r>
              <a:rPr lang="ar-IQ" sz="3200" dirty="0" smtClean="0">
                <a:latin typeface="Calibri"/>
                <a:ea typeface="Calibri"/>
                <a:cs typeface="Times New Roman"/>
              </a:rPr>
              <a:t>. </a:t>
            </a:r>
            <a:r>
              <a:rPr lang="ar-SA" sz="3200" dirty="0" smtClean="0">
                <a:latin typeface="Calibri"/>
                <a:ea typeface="Calibri"/>
                <a:cs typeface="Times New Roman"/>
              </a:rPr>
              <a:t> </a:t>
            </a:r>
            <a:r>
              <a:rPr lang="ar-SA" sz="3200" dirty="0">
                <a:latin typeface="Calibri"/>
                <a:ea typeface="Calibri"/>
                <a:cs typeface="Times New Roman"/>
              </a:rPr>
              <a:t/>
            </a:r>
            <a:br>
              <a:rPr lang="ar-SA" sz="3200" dirty="0">
                <a:latin typeface="Calibri"/>
                <a:ea typeface="Calibri"/>
                <a:cs typeface="Times New Roman"/>
              </a:rPr>
            </a:br>
            <a:endParaRPr lang="ar-SA" sz="3200" dirty="0" smtClean="0">
              <a:latin typeface="Calibri"/>
              <a:ea typeface="Calibri"/>
              <a:cs typeface="Times New Roman"/>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pPr/>
              <a:t>22</a:t>
            </a:fld>
            <a:endParaRPr lang="en-US"/>
          </a:p>
        </p:txBody>
      </p:sp>
    </p:spTree>
    <p:extLst>
      <p:ext uri="{BB962C8B-B14F-4D97-AF65-F5344CB8AC3E}">
        <p14:creationId xmlns:p14="http://schemas.microsoft.com/office/powerpoint/2010/main" val="403575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63236"/>
            <a:ext cx="10247745" cy="6442364"/>
          </a:xfrm>
          <a:solidFill>
            <a:schemeClr val="accent1">
              <a:lumMod val="20000"/>
              <a:lumOff val="80000"/>
            </a:schemeClr>
          </a:solidFill>
        </p:spPr>
        <p:txBody>
          <a:bodyPr>
            <a:normAutofit/>
          </a:bodyPr>
          <a:lstStyle/>
          <a:p>
            <a:pPr algn="just" rtl="1">
              <a:lnSpc>
                <a:spcPct val="115000"/>
              </a:lnSpc>
              <a:spcAft>
                <a:spcPts val="1000"/>
              </a:spcAft>
            </a:pPr>
            <a:r>
              <a:rPr lang="ar-SA" sz="3200" b="1" dirty="0">
                <a:solidFill>
                  <a:srgbClr val="FF0000"/>
                </a:solidFill>
                <a:latin typeface="Calibri"/>
                <a:ea typeface="Calibri"/>
                <a:cs typeface="Times New Roman"/>
              </a:rPr>
              <a:t>والسبب </a:t>
            </a:r>
            <a:r>
              <a:rPr lang="ar-SA" sz="3200" b="1" dirty="0" smtClean="0">
                <a:solidFill>
                  <a:srgbClr val="FF0000"/>
                </a:solidFill>
                <a:latin typeface="Calibri"/>
                <a:ea typeface="Calibri"/>
                <a:cs typeface="Times New Roman"/>
              </a:rPr>
              <a:t>الثالث</a:t>
            </a:r>
            <a:r>
              <a:rPr lang="ar-IQ" sz="3200" b="1" dirty="0" smtClean="0">
                <a:solidFill>
                  <a:srgbClr val="FF0000"/>
                </a:solidFill>
                <a:latin typeface="Calibri"/>
                <a:ea typeface="Calibri"/>
                <a:cs typeface="Times New Roman"/>
              </a:rPr>
              <a:t>:</a:t>
            </a:r>
            <a:r>
              <a:rPr lang="ar-SA" sz="3200" b="1" dirty="0" smtClean="0">
                <a:solidFill>
                  <a:srgbClr val="FF0000"/>
                </a:solidFill>
                <a:latin typeface="Calibri"/>
                <a:ea typeface="Calibri"/>
                <a:cs typeface="Times New Roman"/>
              </a:rPr>
              <a:t> </a:t>
            </a:r>
            <a:r>
              <a:rPr lang="ar-SA" sz="3200" dirty="0">
                <a:latin typeface="Calibri"/>
                <a:ea typeface="Calibri"/>
                <a:cs typeface="Times New Roman"/>
              </a:rPr>
              <a:t>أن حصر مفهوم العبادة في </a:t>
            </a:r>
            <a:r>
              <a:rPr lang="ar-IQ" sz="3200" dirty="0" smtClean="0">
                <a:latin typeface="Calibri"/>
                <a:ea typeface="Calibri"/>
                <a:cs typeface="Times New Roman"/>
              </a:rPr>
              <a:t>«</a:t>
            </a:r>
            <a:r>
              <a:rPr lang="ar-SA" sz="3200" dirty="0" smtClean="0">
                <a:solidFill>
                  <a:srgbClr val="FF0000"/>
                </a:solidFill>
                <a:latin typeface="Calibri"/>
                <a:ea typeface="Calibri"/>
                <a:cs typeface="Times New Roman"/>
              </a:rPr>
              <a:t>المظهر الديني</a:t>
            </a:r>
            <a:r>
              <a:rPr lang="ar-IQ" sz="3200" dirty="0" smtClean="0">
                <a:latin typeface="Calibri"/>
                <a:ea typeface="Calibri"/>
                <a:cs typeface="Times New Roman"/>
              </a:rPr>
              <a:t>»</a:t>
            </a:r>
            <a:r>
              <a:rPr lang="ar-SA" sz="3200" dirty="0" smtClean="0">
                <a:latin typeface="Calibri"/>
                <a:ea typeface="Calibri"/>
                <a:cs typeface="Times New Roman"/>
              </a:rPr>
              <a:t> ي</a:t>
            </a:r>
            <a:r>
              <a:rPr lang="ar-IQ" sz="3200" dirty="0">
                <a:latin typeface="Calibri"/>
                <a:ea typeface="Calibri"/>
                <a:cs typeface="Times New Roman"/>
              </a:rPr>
              <a:t>َ</a:t>
            </a:r>
            <a:r>
              <a:rPr lang="ar-SA" sz="3200" dirty="0" smtClean="0">
                <a:latin typeface="Calibri"/>
                <a:ea typeface="Calibri"/>
                <a:cs typeface="Times New Roman"/>
              </a:rPr>
              <a:t>حر</a:t>
            </a:r>
            <a:r>
              <a:rPr lang="ar-IQ" sz="3200" dirty="0" smtClean="0">
                <a:latin typeface="Calibri"/>
                <a:ea typeface="Calibri"/>
                <a:cs typeface="Times New Roman"/>
              </a:rPr>
              <a:t>ُ</a:t>
            </a:r>
            <a:r>
              <a:rPr lang="ar-SA" sz="3200" dirty="0" smtClean="0">
                <a:latin typeface="Calibri"/>
                <a:ea typeface="Calibri"/>
                <a:cs typeface="Times New Roman"/>
              </a:rPr>
              <a:t>م </a:t>
            </a:r>
            <a:r>
              <a:rPr lang="ar-SA" sz="3200" dirty="0">
                <a:latin typeface="Calibri"/>
                <a:ea typeface="Calibri"/>
                <a:cs typeface="Times New Roman"/>
              </a:rPr>
              <a:t>المشتغلين في ميادين </a:t>
            </a:r>
            <a:r>
              <a:rPr lang="ar-IQ" sz="3200" dirty="0" smtClean="0">
                <a:latin typeface="Calibri"/>
                <a:ea typeface="Calibri"/>
                <a:cs typeface="Times New Roman"/>
              </a:rPr>
              <a:t>«</a:t>
            </a:r>
            <a:r>
              <a:rPr lang="ar-SA" sz="3200" dirty="0" smtClean="0">
                <a:latin typeface="Calibri"/>
                <a:ea typeface="Calibri"/>
                <a:cs typeface="Times New Roman"/>
              </a:rPr>
              <a:t>الاجتماع</a:t>
            </a:r>
            <a:r>
              <a:rPr lang="ar-SA" sz="3200" dirty="0">
                <a:latin typeface="Calibri"/>
                <a:ea typeface="Calibri"/>
                <a:cs typeface="Times New Roman"/>
              </a:rPr>
              <a:t>» و «</a:t>
            </a:r>
            <a:r>
              <a:rPr lang="ar-SA" sz="3200" dirty="0" smtClean="0">
                <a:latin typeface="Calibri"/>
                <a:ea typeface="Calibri"/>
                <a:cs typeface="Times New Roman"/>
              </a:rPr>
              <a:t>الكون</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من التوجيه </a:t>
            </a:r>
            <a:r>
              <a:rPr lang="ar-SA" sz="3200" dirty="0" smtClean="0">
                <a:latin typeface="Calibri"/>
                <a:ea typeface="Calibri"/>
                <a:cs typeface="Times New Roman"/>
              </a:rPr>
              <a:t>والإرشاد</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فتشيع في حياتهم التمرد على القيم والأخلاق والتصارع على الدنيا، ويقتصر اهتمامهم </a:t>
            </a:r>
            <a:r>
              <a:rPr lang="ar-SA" sz="3200" dirty="0" smtClean="0">
                <a:latin typeface="Calibri"/>
                <a:ea typeface="Calibri"/>
                <a:cs typeface="Times New Roman"/>
              </a:rPr>
              <a:t>عليها</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وهذا ماضرب المجتمعات الإسلامية في العصور المتأخرة وأدى إلى الفتن وأسباب </a:t>
            </a:r>
            <a:r>
              <a:rPr lang="ar-SA" sz="3200" dirty="0" smtClean="0">
                <a:latin typeface="Calibri"/>
                <a:ea typeface="Calibri"/>
                <a:cs typeface="Times New Roman"/>
              </a:rPr>
              <a:t>الانقسام</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a:t>
            </a:r>
            <a:br>
              <a:rPr lang="ar-SA" sz="3200" dirty="0">
                <a:latin typeface="Calibri"/>
                <a:ea typeface="Calibri"/>
                <a:cs typeface="Times New Roman"/>
              </a:rPr>
            </a:br>
            <a:r>
              <a:rPr lang="ar-IQ" sz="3200" dirty="0" smtClean="0">
                <a:latin typeface="Calibri"/>
                <a:ea typeface="Calibri"/>
                <a:cs typeface="Times New Roman"/>
              </a:rPr>
              <a:t>  </a:t>
            </a:r>
            <a:r>
              <a:rPr lang="ar-SA" sz="3200" dirty="0" smtClean="0">
                <a:latin typeface="Calibri"/>
                <a:ea typeface="Calibri"/>
                <a:cs typeface="Times New Roman"/>
              </a:rPr>
              <a:t>تخصص </a:t>
            </a:r>
            <a:r>
              <a:rPr lang="ar-SA" sz="3200" dirty="0">
                <a:latin typeface="Calibri"/>
                <a:ea typeface="Calibri"/>
                <a:cs typeface="Times New Roman"/>
              </a:rPr>
              <a:t>مقلدوا </a:t>
            </a:r>
            <a:r>
              <a:rPr lang="ar-SA" sz="3200" dirty="0" smtClean="0">
                <a:latin typeface="Calibri"/>
                <a:ea typeface="Calibri"/>
                <a:cs typeface="Times New Roman"/>
              </a:rPr>
              <a:t>القديم</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بالعلوم العبادة في المظهر </a:t>
            </a:r>
            <a:r>
              <a:rPr lang="ar-SA" sz="3200" dirty="0" smtClean="0">
                <a:latin typeface="Calibri"/>
                <a:ea typeface="Calibri"/>
                <a:cs typeface="Times New Roman"/>
              </a:rPr>
              <a:t>الديني</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وتخصص مقلدو الجديد بالعلوم الاجتماعية </a:t>
            </a:r>
            <a:r>
              <a:rPr lang="ar-SA" sz="3200" dirty="0" smtClean="0">
                <a:latin typeface="Calibri"/>
                <a:ea typeface="Calibri"/>
                <a:cs typeface="Times New Roman"/>
              </a:rPr>
              <a:t>والكونية</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المنفصلة عن العلوم الدينية. </a:t>
            </a:r>
            <a:r>
              <a:rPr lang="ar-IQ" sz="3200" dirty="0" smtClean="0">
                <a:latin typeface="Calibri"/>
                <a:ea typeface="Calibri"/>
                <a:cs typeface="Times New Roman"/>
              </a:rPr>
              <a:t/>
            </a:r>
            <a:br>
              <a:rPr lang="ar-IQ" sz="3200" dirty="0" smtClean="0">
                <a:latin typeface="Calibri"/>
                <a:ea typeface="Calibri"/>
                <a:cs typeface="Times New Roman"/>
              </a:rPr>
            </a:br>
            <a:r>
              <a:rPr lang="ar-SA" sz="3200" dirty="0" smtClean="0">
                <a:latin typeface="Calibri"/>
                <a:ea typeface="Calibri"/>
                <a:cs typeface="Times New Roman"/>
              </a:rPr>
              <a:t>ونتج </a:t>
            </a:r>
            <a:r>
              <a:rPr lang="ar-SA" sz="3200" dirty="0">
                <a:latin typeface="Calibri"/>
                <a:ea typeface="Calibri"/>
                <a:cs typeface="Times New Roman"/>
              </a:rPr>
              <a:t>عن ذلك </a:t>
            </a:r>
            <a:r>
              <a:rPr lang="ar-SA" sz="3200" dirty="0" smtClean="0">
                <a:latin typeface="Calibri"/>
                <a:ea typeface="Calibri"/>
                <a:cs typeface="Times New Roman"/>
              </a:rPr>
              <a:t>كله</a:t>
            </a:r>
            <a:r>
              <a:rPr lang="ar-IQ" sz="3200" dirty="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ثنائية متنافرة في الأجيال الحديثة للمجتمعات </a:t>
            </a:r>
            <a:r>
              <a:rPr lang="ar-SA" sz="3200" dirty="0" smtClean="0">
                <a:latin typeface="Calibri"/>
                <a:ea typeface="Calibri"/>
                <a:cs typeface="Times New Roman"/>
              </a:rPr>
              <a:t>الإسلامي</a:t>
            </a:r>
            <a:r>
              <a:rPr lang="ar-IQ" sz="3200" dirty="0" smtClean="0">
                <a:latin typeface="Calibri"/>
                <a:ea typeface="Calibri"/>
                <a:cs typeface="Times New Roman"/>
              </a:rPr>
              <a:t>ة،</a:t>
            </a:r>
            <a:r>
              <a:rPr lang="ar-SA" sz="3200" dirty="0" smtClean="0">
                <a:latin typeface="Calibri"/>
                <a:ea typeface="Calibri"/>
                <a:cs typeface="Times New Roman"/>
              </a:rPr>
              <a:t> </a:t>
            </a:r>
            <a:r>
              <a:rPr lang="ar-SA" sz="3200" dirty="0">
                <a:latin typeface="Calibri"/>
                <a:ea typeface="Calibri"/>
                <a:cs typeface="Times New Roman"/>
              </a:rPr>
              <a:t>وتدني مستوى الشخصية </a:t>
            </a:r>
            <a:r>
              <a:rPr lang="ar-SA" sz="3200" dirty="0" smtClean="0">
                <a:latin typeface="Calibri"/>
                <a:ea typeface="Calibri"/>
                <a:cs typeface="Times New Roman"/>
              </a:rPr>
              <a:t>الإسلامية</a:t>
            </a:r>
            <a:r>
              <a:rPr lang="ar-IQ" sz="3200" dirty="0" smtClean="0">
                <a:latin typeface="Calibri"/>
                <a:ea typeface="Calibri"/>
                <a:cs typeface="Times New Roman"/>
              </a:rPr>
              <a:t>،</a:t>
            </a:r>
            <a:r>
              <a:rPr lang="ar-SA" sz="3200" dirty="0" smtClean="0">
                <a:latin typeface="Calibri"/>
                <a:ea typeface="Calibri"/>
                <a:cs typeface="Times New Roman"/>
              </a:rPr>
              <a:t>عما </a:t>
            </a:r>
            <a:r>
              <a:rPr lang="ar-SA" sz="3200" dirty="0">
                <a:latin typeface="Calibri"/>
                <a:ea typeface="Calibri"/>
                <a:cs typeface="Times New Roman"/>
              </a:rPr>
              <a:t>كانت عليه في مطلع الرسالة. </a:t>
            </a:r>
            <a:br>
              <a:rPr lang="ar-SA" sz="3200" dirty="0">
                <a:latin typeface="Calibri"/>
                <a:ea typeface="Calibri"/>
                <a:cs typeface="Times New Roman"/>
              </a:rPr>
            </a:br>
            <a:endParaRPr lang="ar-SA" sz="3200" dirty="0" smtClean="0">
              <a:latin typeface="Calibri"/>
              <a:ea typeface="Calibri"/>
              <a:cs typeface="Times New Roman"/>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pPr/>
              <a:t>23</a:t>
            </a:fld>
            <a:endParaRPr lang="en-US"/>
          </a:p>
        </p:txBody>
      </p:sp>
    </p:spTree>
    <p:extLst>
      <p:ext uri="{BB962C8B-B14F-4D97-AF65-F5344CB8AC3E}">
        <p14:creationId xmlns:p14="http://schemas.microsoft.com/office/powerpoint/2010/main" val="120181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29" y="263236"/>
            <a:ext cx="10412680" cy="6442364"/>
          </a:xfrm>
          <a:solidFill>
            <a:srgbClr val="FFCC99"/>
          </a:solidFill>
        </p:spPr>
        <p:txBody>
          <a:bodyPr>
            <a:normAutofit fontScale="90000"/>
          </a:bodyPr>
          <a:lstStyle/>
          <a:p>
            <a:pPr marL="457200" algn="just" rtl="1">
              <a:lnSpc>
                <a:spcPct val="115000"/>
              </a:lnSpc>
              <a:spcAft>
                <a:spcPts val="0"/>
              </a:spcAft>
            </a:pPr>
            <a:r>
              <a:rPr lang="ar-SA" sz="3200" b="1" dirty="0">
                <a:solidFill>
                  <a:srgbClr val="FF0000"/>
                </a:solidFill>
                <a:latin typeface="Calibri"/>
                <a:ea typeface="Calibri"/>
                <a:cs typeface="Times New Roman"/>
              </a:rPr>
              <a:t>والسبب </a:t>
            </a:r>
            <a:r>
              <a:rPr lang="ar-SA" sz="3200" b="1" dirty="0" smtClean="0">
                <a:solidFill>
                  <a:srgbClr val="FF0000"/>
                </a:solidFill>
                <a:latin typeface="Calibri"/>
                <a:ea typeface="Calibri"/>
                <a:cs typeface="Times New Roman"/>
              </a:rPr>
              <a:t>الرابع</a:t>
            </a:r>
            <a:r>
              <a:rPr lang="ar-IQ" sz="3200" b="1" dirty="0" smtClean="0">
                <a:solidFill>
                  <a:srgbClr val="FF0000"/>
                </a:solidFill>
                <a:latin typeface="Calibri"/>
                <a:ea typeface="Calibri"/>
                <a:cs typeface="Times New Roman"/>
              </a:rPr>
              <a:t>: </a:t>
            </a:r>
            <a:r>
              <a:rPr lang="ar-SA" sz="3200" dirty="0" smtClean="0">
                <a:latin typeface="Calibri"/>
                <a:ea typeface="Calibri"/>
                <a:cs typeface="Times New Roman"/>
              </a:rPr>
              <a:t>أن </a:t>
            </a:r>
            <a:r>
              <a:rPr lang="ar-SA" sz="3200" dirty="0">
                <a:latin typeface="Calibri"/>
                <a:ea typeface="Calibri"/>
                <a:cs typeface="Times New Roman"/>
              </a:rPr>
              <a:t>حصر مفهوم العبادة في </a:t>
            </a:r>
            <a:r>
              <a:rPr lang="ar-IQ" sz="3200" dirty="0" smtClean="0">
                <a:latin typeface="Calibri"/>
                <a:ea typeface="Calibri"/>
                <a:cs typeface="Times New Roman"/>
              </a:rPr>
              <a:t>«</a:t>
            </a:r>
            <a:r>
              <a:rPr lang="ar-SA" sz="3200" dirty="0" smtClean="0">
                <a:solidFill>
                  <a:srgbClr val="FF0000"/>
                </a:solidFill>
                <a:latin typeface="Calibri"/>
                <a:ea typeface="Calibri"/>
                <a:cs typeface="Times New Roman"/>
              </a:rPr>
              <a:t>المظهر الديني</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يعطل رسالة الدين في الإصلاح </a:t>
            </a:r>
            <a:r>
              <a:rPr lang="ar-SA" sz="3200" dirty="0" smtClean="0">
                <a:latin typeface="Calibri"/>
                <a:ea typeface="Calibri"/>
                <a:cs typeface="Times New Roman"/>
              </a:rPr>
              <a:t>الاجتماعي</a:t>
            </a:r>
            <a:r>
              <a:rPr lang="ar-IQ" sz="3200" dirty="0" smtClean="0">
                <a:latin typeface="Calibri"/>
                <a:ea typeface="Calibri"/>
                <a:cs typeface="Times New Roman"/>
              </a:rPr>
              <a:t>،</a:t>
            </a:r>
            <a:r>
              <a:rPr lang="ar-SA" sz="3200" dirty="0" smtClean="0">
                <a:latin typeface="Calibri"/>
                <a:ea typeface="Calibri"/>
                <a:cs typeface="Times New Roman"/>
              </a:rPr>
              <a:t>ويكبله </a:t>
            </a:r>
            <a:r>
              <a:rPr lang="ar-SA" sz="3200" dirty="0">
                <a:latin typeface="Calibri"/>
                <a:ea typeface="Calibri"/>
                <a:cs typeface="Times New Roman"/>
              </a:rPr>
              <a:t>عن محاربة الشر، بل يحيله إلى عامل دعم للشرور اليومية الجارية، وهذا هو السبب الذي جعل </a:t>
            </a:r>
            <a:r>
              <a:rPr lang="ar-SA" sz="3200" dirty="0" smtClean="0">
                <a:latin typeface="Calibri"/>
                <a:ea typeface="Calibri"/>
                <a:cs typeface="Times New Roman"/>
              </a:rPr>
              <a:t>-المترفين- </a:t>
            </a:r>
            <a:r>
              <a:rPr lang="ar-SA" sz="3200" dirty="0">
                <a:latin typeface="Calibri"/>
                <a:ea typeface="Calibri"/>
                <a:cs typeface="Times New Roman"/>
              </a:rPr>
              <a:t>في كل </a:t>
            </a:r>
            <a:r>
              <a:rPr lang="ar-SA" sz="3200" dirty="0" smtClean="0">
                <a:latin typeface="Calibri"/>
                <a:ea typeface="Calibri"/>
                <a:cs typeface="Times New Roman"/>
              </a:rPr>
              <a:t>جيل</a:t>
            </a:r>
            <a:r>
              <a:rPr lang="ar-IQ" sz="3200" dirty="0" smtClean="0">
                <a:latin typeface="Calibri"/>
                <a:ea typeface="Calibri"/>
                <a:cs typeface="Times New Roman"/>
              </a:rPr>
              <a:t>،</a:t>
            </a:r>
            <a:r>
              <a:rPr lang="ar-SA" sz="3200" dirty="0" smtClean="0">
                <a:latin typeface="Calibri"/>
                <a:ea typeface="Calibri"/>
                <a:cs typeface="Times New Roman"/>
              </a:rPr>
              <a:t> </a:t>
            </a:r>
            <a:r>
              <a:rPr lang="ar-SA" sz="3200" dirty="0">
                <a:latin typeface="Calibri"/>
                <a:ea typeface="Calibri"/>
                <a:cs typeface="Times New Roman"/>
              </a:rPr>
              <a:t>ينادون بفصل الدين عن الحياة</a:t>
            </a:r>
            <a:r>
              <a:rPr lang="ar-SA" sz="3200" dirty="0" smtClean="0">
                <a:latin typeface="Calibri"/>
                <a:ea typeface="Calibri"/>
                <a:cs typeface="Times New Roman"/>
              </a:rPr>
              <a:t>!</a:t>
            </a:r>
            <a:r>
              <a:rPr lang="ar-IQ" sz="3200" dirty="0" smtClean="0">
                <a:latin typeface="Calibri"/>
                <a:ea typeface="Calibri"/>
                <a:cs typeface="Times New Roman"/>
              </a:rPr>
              <a:t>. </a:t>
            </a:r>
            <a:br>
              <a:rPr lang="ar-IQ" sz="3200" dirty="0" smtClean="0">
                <a:latin typeface="Calibri"/>
                <a:ea typeface="Calibri"/>
                <a:cs typeface="Times New Roman"/>
              </a:rPr>
            </a:br>
            <a:r>
              <a:rPr lang="ar-IQ" sz="3200" dirty="0" smtClean="0">
                <a:latin typeface="Calibri"/>
                <a:ea typeface="Calibri"/>
                <a:cs typeface="Times New Roman"/>
              </a:rPr>
              <a:t> </a:t>
            </a:r>
            <a:r>
              <a:rPr lang="ar-SA" sz="3200" dirty="0" smtClean="0">
                <a:latin typeface="Calibri"/>
                <a:ea typeface="Calibri"/>
                <a:cs typeface="Times New Roman"/>
              </a:rPr>
              <a:t> </a:t>
            </a:r>
            <a:r>
              <a:rPr lang="ar-IQ" sz="3200" dirty="0" smtClean="0">
                <a:latin typeface="Calibri"/>
                <a:ea typeface="Calibri"/>
                <a:cs typeface="Times New Roman"/>
              </a:rPr>
              <a:t> </a:t>
            </a:r>
            <a:r>
              <a:rPr lang="ar-SA" sz="3200" dirty="0">
                <a:latin typeface="Calibri"/>
                <a:ea typeface="Calibri"/>
                <a:cs typeface="Times New Roman"/>
              </a:rPr>
              <a:t/>
            </a:r>
            <a:br>
              <a:rPr lang="ar-SA" sz="3200" dirty="0">
                <a:latin typeface="Calibri"/>
                <a:ea typeface="Calibri"/>
                <a:cs typeface="Times New Roman"/>
              </a:rPr>
            </a:br>
            <a:r>
              <a:rPr lang="ar-IQ" dirty="0" smtClean="0">
                <a:latin typeface="Calibri"/>
                <a:ea typeface="Calibri"/>
                <a:cs typeface="Times New Roman"/>
              </a:rPr>
              <a:t>انطلاقا من هذه الحقيقة </a:t>
            </a:r>
            <a:r>
              <a:rPr lang="ar-SA" dirty="0" smtClean="0">
                <a:latin typeface="Calibri"/>
                <a:ea typeface="Calibri"/>
                <a:cs typeface="Times New Roman"/>
              </a:rPr>
              <a:t>وإلى التحام المظهر الديني والمظهر الاجتماعي</a:t>
            </a:r>
            <a:r>
              <a:rPr lang="ar-IQ" dirty="0" smtClean="0">
                <a:latin typeface="Calibri"/>
                <a:ea typeface="Calibri"/>
                <a:cs typeface="Times New Roman"/>
              </a:rPr>
              <a:t>،</a:t>
            </a:r>
            <a:r>
              <a:rPr lang="ar-SA" dirty="0" smtClean="0">
                <a:latin typeface="Calibri"/>
                <a:ea typeface="Calibri"/>
                <a:cs typeface="Times New Roman"/>
              </a:rPr>
              <a:t> يشير القرآن</a:t>
            </a:r>
            <a:r>
              <a:rPr lang="ar-IQ" dirty="0" smtClean="0">
                <a:latin typeface="Calibri"/>
                <a:ea typeface="Calibri"/>
                <a:cs typeface="Times New Roman"/>
              </a:rPr>
              <a:t> الكريم</a:t>
            </a:r>
            <a:r>
              <a:rPr lang="ar-SA" dirty="0" smtClean="0">
                <a:latin typeface="Calibri"/>
                <a:ea typeface="Calibri"/>
                <a:cs typeface="Times New Roman"/>
              </a:rPr>
              <a:t> عند قوله </a:t>
            </a:r>
            <a:r>
              <a:rPr lang="ar-IQ" dirty="0" smtClean="0">
                <a:latin typeface="Calibri"/>
                <a:ea typeface="Calibri"/>
                <a:cs typeface="Times New Roman"/>
              </a:rPr>
              <a:t>-سبحانه و</a:t>
            </a:r>
            <a:r>
              <a:rPr lang="ar-SA" dirty="0" smtClean="0">
                <a:latin typeface="Calibri"/>
                <a:ea typeface="Calibri"/>
                <a:cs typeface="Times New Roman"/>
              </a:rPr>
              <a:t>تعالى-:((</a:t>
            </a:r>
            <a:r>
              <a:rPr lang="ar-SA" dirty="0" smtClean="0">
                <a:solidFill>
                  <a:srgbClr val="C00000"/>
                </a:solidFill>
                <a:latin typeface="Calibri"/>
                <a:ea typeface="Calibri"/>
                <a:cs typeface="Times New Roman"/>
              </a:rPr>
              <a:t>لَّيْسَ الْبِرَّ أَن تُوَلُّوا وُجُوهَكُمْ قِبَلَ الْمَشْرِقِ وَالْمَغْرِبِ وَلَٰكِنَّ الْبِرَّ مَنْ آمَنَ بِاللَّهِ وَالْيَوْمِ الْآخِرِ وَالْمَلَائِكَةِ وَالْكِتَابِ وَالنَّبِيِّينَ وَآتَى الْمَالَ عَلَىٰ حُبِّهِ ذَوِي الْقُرْبَىٰ وَالْيَتَامَىٰ وَالْمَسَاكِينَ وَابْنَ السَّبِيلِ وَالسَّائِلِينَ وَفِي الرِّقَابِ وَأَقَامَ الصَّلَاةَ وَآتَى الزَّكَاةَ وَالْمُوفُونَ بِعَهْدِهِمْ إِذَا عَاهَدُوا وَالصَّابِرِينَ فِي الْبَأْسَاءِ وَالضَّرَّاءِ وَحِينَ الْبَأْسِ ۗ أُولَٰئِكَ الَّذِينَ صَدَقُوا ۖ وَأُولَٰئِكَ هُمُ الْمُتَّقُونَ</a:t>
            </a:r>
            <a:r>
              <a:rPr lang="ar-SA" dirty="0" smtClean="0">
                <a:latin typeface="Calibri"/>
                <a:ea typeface="Calibri"/>
                <a:cs typeface="Times New Roman"/>
              </a:rPr>
              <a:t>)). </a:t>
            </a:r>
            <a:r>
              <a:rPr lang="ar-IQ" dirty="0" smtClean="0">
                <a:latin typeface="Calibri"/>
                <a:ea typeface="Calibri"/>
                <a:cs typeface="Times New Roman"/>
              </a:rPr>
              <a:t>(</a:t>
            </a:r>
            <a:r>
              <a:rPr lang="ar-SA" dirty="0" smtClean="0">
                <a:latin typeface="Calibri"/>
                <a:ea typeface="Calibri"/>
                <a:cs typeface="Times New Roman"/>
              </a:rPr>
              <a:t>البقرة: ۱۷۷) </a:t>
            </a:r>
            <a:endParaRPr lang="ar-SA" dirty="0">
              <a:latin typeface="Calibri"/>
              <a:ea typeface="Calibri"/>
              <a:cs typeface="Times New Roman"/>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pPr/>
              <a:t>24</a:t>
            </a:fld>
            <a:endParaRPr lang="en-US"/>
          </a:p>
        </p:txBody>
      </p:sp>
    </p:spTree>
    <p:extLst>
      <p:ext uri="{BB962C8B-B14F-4D97-AF65-F5344CB8AC3E}">
        <p14:creationId xmlns:p14="http://schemas.microsoft.com/office/powerpoint/2010/main" val="343112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63236"/>
            <a:ext cx="10441709" cy="6442364"/>
          </a:xfrm>
          <a:solidFill>
            <a:schemeClr val="bg2">
              <a:lumMod val="90000"/>
            </a:schemeClr>
          </a:solidFill>
        </p:spPr>
        <p:txBody>
          <a:bodyPr>
            <a:noAutofit/>
          </a:bodyPr>
          <a:lstStyle/>
          <a:p>
            <a:pPr lvl="0" algn="just" rtl="1" fontAlgn="t">
              <a:spcAft>
                <a:spcPts val="0"/>
              </a:spcAft>
            </a:pPr>
            <a:r>
              <a:rPr lang="en-GB" sz="3200" b="1" dirty="0" smtClean="0">
                <a:latin typeface="Calibri"/>
                <a:ea typeface="Calibri"/>
                <a:cs typeface="Times New Roman"/>
              </a:rPr>
              <a:t/>
            </a:r>
            <a:br>
              <a:rPr lang="en-GB" sz="3200" b="1" dirty="0" smtClean="0">
                <a:latin typeface="Calibri"/>
                <a:ea typeface="Calibri"/>
                <a:cs typeface="Times New Roman"/>
              </a:rPr>
            </a:br>
            <a:r>
              <a:rPr lang="ar-SA" sz="3200" b="1" dirty="0">
                <a:solidFill>
                  <a:prstClr val="black">
                    <a:lumMod val="85000"/>
                    <a:lumOff val="15000"/>
                  </a:prstClr>
                </a:solidFill>
                <a:latin typeface="Calibri"/>
                <a:ea typeface="Calibri"/>
                <a:cs typeface="Times New Roman"/>
              </a:rPr>
              <a:t>و«الْبِرَّ» - المشار إليه في الآية </a:t>
            </a:r>
            <a:r>
              <a:rPr lang="ar-SA" sz="3200" b="1" dirty="0" smtClean="0">
                <a:solidFill>
                  <a:prstClr val="black">
                    <a:lumMod val="85000"/>
                    <a:lumOff val="15000"/>
                  </a:prstClr>
                </a:solidFill>
                <a:latin typeface="Calibri"/>
                <a:ea typeface="Calibri"/>
                <a:cs typeface="Times New Roman"/>
              </a:rPr>
              <a:t>والذي </a:t>
            </a:r>
            <a:r>
              <a:rPr lang="ar-SA" sz="3200" b="1" dirty="0">
                <a:solidFill>
                  <a:prstClr val="black">
                    <a:lumMod val="85000"/>
                    <a:lumOff val="15000"/>
                  </a:prstClr>
                </a:solidFill>
                <a:latin typeface="Calibri"/>
                <a:ea typeface="Calibri"/>
                <a:cs typeface="Times New Roman"/>
              </a:rPr>
              <a:t>هو </a:t>
            </a:r>
            <a:r>
              <a:rPr lang="ar-IQ" sz="3200" b="1" dirty="0">
                <a:solidFill>
                  <a:prstClr val="black">
                    <a:lumMod val="85000"/>
                    <a:lumOff val="15000"/>
                  </a:prstClr>
                </a:solidFill>
                <a:latin typeface="Calibri"/>
                <a:ea typeface="Calibri"/>
                <a:cs typeface="Times New Roman"/>
              </a:rPr>
              <a:t>ا</a:t>
            </a:r>
            <a:r>
              <a:rPr lang="ar-SA" sz="3200" b="1" dirty="0">
                <a:solidFill>
                  <a:prstClr val="black">
                    <a:lumMod val="85000"/>
                    <a:lumOff val="15000"/>
                  </a:prstClr>
                </a:solidFill>
                <a:latin typeface="Calibri"/>
                <a:ea typeface="Calibri"/>
                <a:cs typeface="Times New Roman"/>
              </a:rPr>
              <a:t>سم جامع الجميع الخصال الحميدة  ليس حركات وتوجهات</a:t>
            </a:r>
            <a:r>
              <a:rPr lang="ar-IQ" sz="3200" b="1" dirty="0">
                <a:solidFill>
                  <a:prstClr val="black">
                    <a:lumMod val="85000"/>
                    <a:lumOff val="15000"/>
                  </a:prstClr>
                </a:solidFill>
                <a:latin typeface="Calibri"/>
                <a:ea typeface="Calibri"/>
                <a:cs typeface="Times New Roman"/>
              </a:rPr>
              <a:t>،</a:t>
            </a:r>
            <a:r>
              <a:rPr lang="ar-SA" sz="3200" b="1" dirty="0">
                <a:solidFill>
                  <a:prstClr val="black">
                    <a:lumMod val="85000"/>
                    <a:lumOff val="15000"/>
                  </a:prstClr>
                </a:solidFill>
                <a:latin typeface="Calibri"/>
                <a:ea typeface="Calibri"/>
                <a:cs typeface="Times New Roman"/>
              </a:rPr>
              <a:t> وإنما هو اعتقاد </a:t>
            </a:r>
            <a:r>
              <a:rPr lang="ar-SA" sz="3200" b="1" dirty="0">
                <a:solidFill>
                  <a:prstClr val="black">
                    <a:lumMod val="85000"/>
                    <a:lumOff val="15000"/>
                  </a:prstClr>
                </a:solidFill>
                <a:latin typeface="Times New Roman" pitchFamily="18" charset="0"/>
                <a:ea typeface="Calibri"/>
                <a:cs typeface="Times New Roman" pitchFamily="18" charset="0"/>
              </a:rPr>
              <a:t>صحيح</a:t>
            </a:r>
            <a:r>
              <a:rPr lang="ar-SA" sz="3200" b="1" dirty="0">
                <a:solidFill>
                  <a:prstClr val="black">
                    <a:lumMod val="85000"/>
                    <a:lumOff val="15000"/>
                  </a:prstClr>
                </a:solidFill>
                <a:latin typeface="Calibri"/>
                <a:ea typeface="Calibri"/>
                <a:cs typeface="Times New Roman"/>
              </a:rPr>
              <a:t>، وعبادة مخلصة، وتكامل اقتصادي واجتماعي واجتماع قائم على الأخلاق الرفيعة، وصبر على تكاليف الجهاد والعمل.</a:t>
            </a:r>
            <a:r>
              <a:rPr lang="en-GB" sz="3200" b="1" dirty="0">
                <a:latin typeface="Calibri"/>
                <a:ea typeface="Calibri"/>
                <a:cs typeface="Times New Roman"/>
              </a:rPr>
              <a:t/>
            </a:r>
            <a:br>
              <a:rPr lang="en-GB" sz="3200" b="1" dirty="0">
                <a:latin typeface="Calibri"/>
                <a:ea typeface="Calibri"/>
                <a:cs typeface="Times New Roman"/>
              </a:rPr>
            </a:br>
            <a:r>
              <a:rPr lang="en-GB" sz="3200" b="1" dirty="0" smtClean="0">
                <a:latin typeface="Calibri"/>
                <a:ea typeface="Calibri"/>
                <a:cs typeface="Times New Roman"/>
              </a:rPr>
              <a:t/>
            </a:r>
            <a:br>
              <a:rPr lang="en-GB" sz="3200" b="1" dirty="0" smtClean="0">
                <a:latin typeface="Calibri"/>
                <a:ea typeface="Calibri"/>
                <a:cs typeface="Times New Roman"/>
              </a:rPr>
            </a:br>
            <a:r>
              <a:rPr lang="en-GB" sz="3200" b="1" dirty="0" smtClean="0">
                <a:latin typeface="Calibri"/>
                <a:ea typeface="Calibri"/>
                <a:cs typeface="Times New Roman"/>
              </a:rPr>
              <a:t/>
            </a:r>
            <a:br>
              <a:rPr lang="en-GB" sz="3200" b="1" dirty="0" smtClean="0">
                <a:latin typeface="Calibri"/>
                <a:ea typeface="Calibri"/>
                <a:cs typeface="Times New Roman"/>
              </a:rPr>
            </a:br>
            <a:r>
              <a:rPr lang="ar-SA" sz="3200" b="1" dirty="0" smtClean="0">
                <a:latin typeface="Calibri"/>
                <a:ea typeface="Calibri"/>
                <a:cs typeface="Times New Roman"/>
              </a:rPr>
              <a:t>أما </a:t>
            </a:r>
            <a:r>
              <a:rPr lang="ar-SA" sz="3200" b="1" dirty="0">
                <a:latin typeface="Calibri"/>
                <a:ea typeface="Calibri"/>
                <a:cs typeface="Times New Roman"/>
              </a:rPr>
              <a:t>الإشارة إلى التحام المظهر الديني للعبادة بالمظهر الكوني فمثلها قوله </a:t>
            </a:r>
            <a:r>
              <a:rPr lang="ar-IQ" sz="3200" b="1" dirty="0">
                <a:latin typeface="Calibri"/>
                <a:ea typeface="Calibri"/>
                <a:cs typeface="Times New Roman"/>
              </a:rPr>
              <a:t>-</a:t>
            </a:r>
            <a:r>
              <a:rPr lang="ar-IQ" sz="3200" b="1" dirty="0" smtClean="0">
                <a:latin typeface="Calibri"/>
                <a:ea typeface="Calibri"/>
                <a:cs typeface="Times New Roman"/>
              </a:rPr>
              <a:t>سبحانه و</a:t>
            </a:r>
            <a:r>
              <a:rPr lang="ar-SA" sz="3200" b="1" dirty="0" smtClean="0">
                <a:latin typeface="Calibri"/>
                <a:ea typeface="Calibri"/>
                <a:cs typeface="Times New Roman"/>
              </a:rPr>
              <a:t>تعالى-</a:t>
            </a:r>
            <a:r>
              <a:rPr lang="ar-IQ" sz="3200" b="1" dirty="0" smtClean="0">
                <a:latin typeface="Calibri"/>
                <a:ea typeface="Calibri"/>
                <a:cs typeface="Times New Roman"/>
              </a:rPr>
              <a:t>:</a:t>
            </a:r>
            <a:r>
              <a:rPr lang="ar-SA" sz="3200" b="1" dirty="0" smtClean="0">
                <a:latin typeface="Calibri"/>
                <a:ea typeface="Calibri"/>
                <a:cs typeface="Times New Roman"/>
              </a:rPr>
              <a:t> </a:t>
            </a:r>
            <a:r>
              <a:rPr lang="ar-SA" sz="3200" b="1" dirty="0">
                <a:latin typeface="Calibri"/>
                <a:ea typeface="Calibri"/>
                <a:cs typeface="Times New Roman"/>
              </a:rPr>
              <a:t>((إِنَّ فِي خَلْقِ السَّمَاوَاتِ وَالْأَرْضِ وَاخْتِلَافِ اللَّيْلِ وَالنَّهَارِ لَآيَاتٍ لِأُولِي الْأَلْبَابِ </a:t>
            </a:r>
            <a:r>
              <a:rPr lang="ar-SA" sz="3200" b="1" dirty="0" smtClean="0">
                <a:latin typeface="Calibri"/>
                <a:ea typeface="Calibri"/>
                <a:cs typeface="Times New Roman"/>
              </a:rPr>
              <a:t>الَّذِينَ </a:t>
            </a:r>
            <a:r>
              <a:rPr lang="ar-SA" sz="3200" b="1" dirty="0">
                <a:latin typeface="Calibri"/>
                <a:ea typeface="Calibri"/>
                <a:cs typeface="Times New Roman"/>
              </a:rPr>
              <a:t>يَذْكُرُونَ اللَّهَ قِيَامًا وَقُعُودًا وَعَلَى جُنُوبِهِمْ وَيَتَفَكَّرُونَ فِي خَلْقِ السَّمَاوَاتِ وَالْأَرْضِ رَبَّنَا مَا خَلَقْتَ هَذَا بَاطِلًا سُبْحَانَكَ فَقِنَا عَذَابَ النَّارِ)). (آل عمران</a:t>
            </a:r>
            <a:r>
              <a:rPr lang="ar-SA" sz="3200" b="1" dirty="0" smtClean="0">
                <a:latin typeface="Calibri"/>
                <a:ea typeface="Calibri"/>
                <a:cs typeface="Times New Roman"/>
              </a:rPr>
              <a:t>:</a:t>
            </a:r>
            <a:r>
              <a:rPr lang="ar-IQ" sz="3200" b="1" dirty="0" smtClean="0">
                <a:latin typeface="Calibri"/>
                <a:ea typeface="Calibri"/>
                <a:cs typeface="Times New Roman"/>
              </a:rPr>
              <a:t> 190-</a:t>
            </a:r>
            <a:r>
              <a:rPr lang="ar-SA" sz="3200" b="1" dirty="0" smtClean="0">
                <a:latin typeface="Calibri"/>
                <a:ea typeface="Calibri"/>
                <a:cs typeface="Times New Roman"/>
              </a:rPr>
              <a:t> ۱۹۱</a:t>
            </a:r>
            <a:r>
              <a:rPr lang="ar-SA" sz="3200" b="1" dirty="0">
                <a:latin typeface="Calibri"/>
                <a:ea typeface="Calibri"/>
                <a:cs typeface="Times New Roman"/>
              </a:rPr>
              <a:t>). </a:t>
            </a:r>
            <a:br>
              <a:rPr lang="ar-SA" sz="3200" b="1" dirty="0">
                <a:latin typeface="Calibri"/>
                <a:ea typeface="Calibri"/>
                <a:cs typeface="Times New Roman"/>
              </a:rPr>
            </a:br>
            <a:r>
              <a:rPr lang="ar-SA" sz="3200" b="1" dirty="0">
                <a:latin typeface="Calibri"/>
                <a:ea typeface="Calibri"/>
                <a:cs typeface="Times New Roman"/>
              </a:rPr>
              <a:t/>
            </a:r>
            <a:br>
              <a:rPr lang="ar-SA" sz="3200" b="1" dirty="0">
                <a:latin typeface="Calibri"/>
                <a:ea typeface="Calibri"/>
                <a:cs typeface="Times New Roman"/>
              </a:rPr>
            </a:br>
            <a:endParaRPr lang="ar-SA" sz="3200" b="1" dirty="0" smtClean="0">
              <a:latin typeface="Calibri"/>
              <a:ea typeface="Calibri"/>
              <a:cs typeface="Times New Roman"/>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pPr/>
              <a:t>25</a:t>
            </a:fld>
            <a:endParaRPr lang="en-US"/>
          </a:p>
        </p:txBody>
      </p:sp>
    </p:spTree>
    <p:extLst>
      <p:ext uri="{BB962C8B-B14F-4D97-AF65-F5344CB8AC3E}">
        <p14:creationId xmlns:p14="http://schemas.microsoft.com/office/powerpoint/2010/main" val="184704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53970" y="193305"/>
            <a:ext cx="10363200" cy="6511636"/>
          </a:xfrm>
          <a:solidFill>
            <a:schemeClr val="bg2">
              <a:lumMod val="75000"/>
            </a:schemeClr>
          </a:solidFill>
        </p:spPr>
        <p:txBody>
          <a:bodyPr>
            <a:normAutofit/>
          </a:bodyPr>
          <a:lstStyle/>
          <a:p>
            <a:pPr algn="just" rtl="1"/>
            <a:r>
              <a:rPr lang="ar-IQ" sz="3200" dirty="0" smtClean="0">
                <a:latin typeface="Times New Roman" pitchFamily="18" charset="0"/>
                <a:cs typeface="Times New Roman" pitchFamily="18" charset="0"/>
              </a:rPr>
              <a:t/>
            </a:r>
            <a:br>
              <a:rPr lang="ar-IQ" sz="3200" dirty="0" smtClean="0">
                <a:latin typeface="Times New Roman" pitchFamily="18" charset="0"/>
                <a:cs typeface="Times New Roman" pitchFamily="18" charset="0"/>
              </a:rPr>
            </a:br>
            <a:r>
              <a:rPr lang="ar-IQ" sz="3200" dirty="0" smtClean="0">
                <a:latin typeface="Times New Roman" pitchFamily="18" charset="0"/>
                <a:cs typeface="Times New Roman" pitchFamily="18" charset="0"/>
              </a:rPr>
              <a:t>والتوجيه </a:t>
            </a:r>
            <a:r>
              <a:rPr lang="ar-IQ" sz="3200" dirty="0">
                <a:latin typeface="Times New Roman" pitchFamily="18" charset="0"/>
                <a:cs typeface="Times New Roman" pitchFamily="18" charset="0"/>
              </a:rPr>
              <a:t>الإلهي للرسول صلى الله عليه وسلم يقرن </a:t>
            </a:r>
            <a:r>
              <a:rPr lang="ar-IQ" sz="3200" dirty="0" smtClean="0">
                <a:latin typeface="Times New Roman" pitchFamily="18" charset="0"/>
                <a:cs typeface="Times New Roman" pitchFamily="18" charset="0"/>
              </a:rPr>
              <a:t>«</a:t>
            </a:r>
            <a:r>
              <a:rPr lang="ar-IQ" sz="3200" dirty="0" smtClean="0">
                <a:solidFill>
                  <a:srgbClr val="FF0000"/>
                </a:solidFill>
                <a:latin typeface="Times New Roman" pitchFamily="18" charset="0"/>
                <a:cs typeface="Times New Roman" pitchFamily="18" charset="0"/>
              </a:rPr>
              <a:t>المظهر </a:t>
            </a:r>
            <a:r>
              <a:rPr lang="ar-IQ" sz="3200" dirty="0">
                <a:solidFill>
                  <a:srgbClr val="FF0000"/>
                </a:solidFill>
                <a:latin typeface="Times New Roman" pitchFamily="18" charset="0"/>
                <a:cs typeface="Times New Roman" pitchFamily="18" charset="0"/>
              </a:rPr>
              <a:t>الديني</a:t>
            </a:r>
            <a:r>
              <a:rPr lang="ar-IQ" sz="3200" dirty="0">
                <a:latin typeface="Times New Roman" pitchFamily="18" charset="0"/>
                <a:cs typeface="Times New Roman" pitchFamily="18" charset="0"/>
              </a:rPr>
              <a:t>» للعبادة الذي أهم تطبيقاته الصلاة بـ «</a:t>
            </a:r>
            <a:r>
              <a:rPr lang="ar-IQ" sz="3200" dirty="0">
                <a:solidFill>
                  <a:srgbClr val="FF0000"/>
                </a:solidFill>
                <a:latin typeface="Times New Roman" pitchFamily="18" charset="0"/>
                <a:cs typeface="Times New Roman" pitchFamily="18" charset="0"/>
              </a:rPr>
              <a:t>المظهر </a:t>
            </a:r>
            <a:r>
              <a:rPr lang="ar-IQ" sz="3200" dirty="0" smtClean="0">
                <a:solidFill>
                  <a:srgbClr val="FF0000"/>
                </a:solidFill>
                <a:latin typeface="Times New Roman" pitchFamily="18" charset="0"/>
                <a:cs typeface="Times New Roman" pitchFamily="18" charset="0"/>
              </a:rPr>
              <a:t>الاجتماعي</a:t>
            </a: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الذي أهم تطبيقاته بذل </a:t>
            </a:r>
            <a:r>
              <a:rPr lang="ar-IQ" sz="3200" dirty="0" smtClean="0">
                <a:latin typeface="Times New Roman" pitchFamily="18" charset="0"/>
                <a:cs typeface="Times New Roman" pitchFamily="18" charset="0"/>
              </a:rPr>
              <a:t>المال، حينما قال – </a:t>
            </a:r>
            <a:r>
              <a:rPr lang="ar-IQ" sz="3200" dirty="0">
                <a:latin typeface="Times New Roman" pitchFamily="18" charset="0"/>
                <a:cs typeface="Times New Roman" pitchFamily="18" charset="0"/>
              </a:rPr>
              <a:t>عزّوجلّ- ((</a:t>
            </a:r>
            <a:r>
              <a:rPr lang="ar-IQ" sz="3200" b="1" dirty="0">
                <a:latin typeface="Times New Roman" pitchFamily="18" charset="0"/>
                <a:cs typeface="Times New Roman" pitchFamily="18" charset="0"/>
              </a:rPr>
              <a:t>فَصَلِّ لِرَبِّكَ وَانْحَرْ</a:t>
            </a:r>
            <a:r>
              <a:rPr lang="ar-IQ" sz="3200" dirty="0" smtClean="0">
                <a:latin typeface="Times New Roman" pitchFamily="18" charset="0"/>
                <a:cs typeface="Times New Roman" pitchFamily="18" charset="0"/>
              </a:rPr>
              <a:t>)) (الكوثر:2). </a:t>
            </a:r>
            <a:br>
              <a:rPr lang="ar-IQ" sz="3200" dirty="0" smtClean="0">
                <a:latin typeface="Times New Roman" pitchFamily="18" charset="0"/>
                <a:cs typeface="Times New Roman" pitchFamily="18" charset="0"/>
              </a:rPr>
            </a:br>
            <a:r>
              <a:rPr lang="ar-IQ" sz="3200" dirty="0" smtClean="0">
                <a:latin typeface="Times New Roman" pitchFamily="18" charset="0"/>
                <a:cs typeface="Times New Roman" pitchFamily="18" charset="0"/>
              </a:rPr>
              <a:t>والنحر </a:t>
            </a:r>
            <a:r>
              <a:rPr lang="ar-IQ" sz="3200" dirty="0">
                <a:latin typeface="Times New Roman" pitchFamily="18" charset="0"/>
                <a:cs typeface="Times New Roman" pitchFamily="18" charset="0"/>
              </a:rPr>
              <a:t>آنذاك كان يتناول أثمن الممتلكات عند العربي ورأس ماله الأساسي. </a:t>
            </a:r>
            <a:r>
              <a:rPr lang="ar-IQ" sz="3200" dirty="0" smtClean="0">
                <a:latin typeface="Times New Roman" pitchFamily="18" charset="0"/>
                <a:cs typeface="Times New Roman" pitchFamily="18" charset="0"/>
              </a:rPr>
              <a:t>ورد في </a:t>
            </a:r>
            <a:r>
              <a:rPr lang="ar-IQ" sz="3200" dirty="0">
                <a:latin typeface="Times New Roman" pitchFamily="18" charset="0"/>
                <a:cs typeface="Times New Roman" pitchFamily="18" charset="0"/>
              </a:rPr>
              <a:t>الحديث القدسي</a:t>
            </a:r>
            <a:r>
              <a:rPr lang="ar-IQ" sz="3200" dirty="0" smtClean="0">
                <a:latin typeface="Times New Roman" pitchFamily="18" charset="0"/>
                <a:cs typeface="Times New Roman" pitchFamily="18" charset="0"/>
              </a:rPr>
              <a:t>:-«</a:t>
            </a:r>
            <a:r>
              <a:rPr lang="ar-IQ" sz="3200" b="1" dirty="0">
                <a:latin typeface="Times New Roman" pitchFamily="18" charset="0"/>
                <a:cs typeface="Times New Roman" pitchFamily="18" charset="0"/>
              </a:rPr>
              <a:t>إنا أنزلنا المال لإقامة الصلاة وإيتاء الزكاة</a:t>
            </a:r>
            <a:r>
              <a:rPr lang="ar-IQ" sz="3200" dirty="0">
                <a:latin typeface="Times New Roman" pitchFamily="18" charset="0"/>
                <a:cs typeface="Times New Roman" pitchFamily="18" charset="0"/>
              </a:rPr>
              <a:t>» (رواه أحمد في مسنده</a:t>
            </a:r>
            <a:r>
              <a:rPr lang="ar-IQ" sz="3200" dirty="0" smtClean="0">
                <a:latin typeface="Times New Roman" pitchFamily="18" charset="0"/>
                <a:cs typeface="Times New Roman" pitchFamily="18" charset="0"/>
              </a:rPr>
              <a:t>: برقم: 21906)، وهذا </a:t>
            </a:r>
            <a:r>
              <a:rPr lang="ar-IQ" sz="3200" dirty="0">
                <a:latin typeface="Times New Roman" pitchFamily="18" charset="0"/>
                <a:cs typeface="Times New Roman" pitchFamily="18" charset="0"/>
              </a:rPr>
              <a:t>ما فهمه أصحاب رسول الله </a:t>
            </a:r>
            <a:r>
              <a:rPr lang="ar-IQ" sz="3200" dirty="0" smtClean="0">
                <a:latin typeface="Times New Roman" pitchFamily="18" charset="0"/>
                <a:cs typeface="Times New Roman" pitchFamily="18" charset="0"/>
              </a:rPr>
              <a:t>-صلى </a:t>
            </a:r>
            <a:r>
              <a:rPr lang="ar-IQ" sz="3200" dirty="0">
                <a:latin typeface="Times New Roman" pitchFamily="18" charset="0"/>
                <a:cs typeface="Times New Roman" pitchFamily="18" charset="0"/>
              </a:rPr>
              <a:t>الله عليه </a:t>
            </a:r>
            <a:r>
              <a:rPr lang="ar-IQ" sz="3200" dirty="0" smtClean="0">
                <a:latin typeface="Times New Roman" pitchFamily="18" charset="0"/>
                <a:cs typeface="Times New Roman" pitchFamily="18" charset="0"/>
              </a:rPr>
              <a:t>وسلم- </a:t>
            </a:r>
            <a:r>
              <a:rPr lang="ar-IQ" sz="3200" dirty="0">
                <a:latin typeface="Times New Roman" pitchFamily="18" charset="0"/>
                <a:cs typeface="Times New Roman" pitchFamily="18" charset="0"/>
              </a:rPr>
              <a:t>من ذلك قول ابن مسعود</a:t>
            </a:r>
            <a:r>
              <a:rPr lang="ar-IQ" sz="3200" dirty="0" smtClean="0">
                <a:latin typeface="Times New Roman" pitchFamily="18" charset="0"/>
                <a:cs typeface="Times New Roman" pitchFamily="18" charset="0"/>
              </a:rPr>
              <a:t>:- «</a:t>
            </a:r>
            <a:r>
              <a:rPr lang="ar-IQ" sz="3200" b="1" dirty="0" smtClean="0">
                <a:latin typeface="Times New Roman" pitchFamily="18" charset="0"/>
                <a:cs typeface="Times New Roman" pitchFamily="18" charset="0"/>
              </a:rPr>
              <a:t>ما </a:t>
            </a:r>
            <a:r>
              <a:rPr lang="ar-IQ" sz="3200" b="1" dirty="0">
                <a:latin typeface="Times New Roman" pitchFamily="18" charset="0"/>
                <a:cs typeface="Times New Roman" pitchFamily="18" charset="0"/>
              </a:rPr>
              <a:t>دمت تذكر الله فأنت في صلاة وإن كنت في </a:t>
            </a:r>
            <a:r>
              <a:rPr lang="ar-IQ" sz="3200" b="1" dirty="0" smtClean="0">
                <a:latin typeface="Times New Roman" pitchFamily="18" charset="0"/>
                <a:cs typeface="Times New Roman" pitchFamily="18" charset="0"/>
              </a:rPr>
              <a:t>السوق</a:t>
            </a:r>
            <a:r>
              <a:rPr lang="ar-IQ" sz="3200" dirty="0" smtClean="0">
                <a:latin typeface="Times New Roman" pitchFamily="18" charset="0"/>
                <a:cs typeface="Times New Roman" pitchFamily="18" charset="0"/>
              </a:rPr>
              <a:t>» (اقتضاء الصراط المستقيم: ص:20). </a:t>
            </a:r>
            <a:r>
              <a:rPr lang="ar-IQ" sz="3200" dirty="0">
                <a:latin typeface="Times New Roman" pitchFamily="18" charset="0"/>
                <a:cs typeface="Times New Roman" pitchFamily="18" charset="0"/>
              </a:rPr>
              <a:t>وفي أركان الإسلام تقترن الصلاة بالزكاة اقتراناً لا انفكاك له بحيث لا تكفي إحداهما عن الأخرى. </a:t>
            </a:r>
            <a:r>
              <a:rPr lang="ar-IQ" sz="3200" dirty="0" smtClean="0">
                <a:latin typeface="Times New Roman" pitchFamily="18" charset="0"/>
                <a:cs typeface="Times New Roman" pitchFamily="18" charset="0"/>
              </a:rPr>
              <a:t/>
            </a:r>
            <a:br>
              <a:rPr lang="ar-IQ" sz="3200" dirty="0" smtClean="0">
                <a:latin typeface="Times New Roman" pitchFamily="18" charset="0"/>
                <a:cs typeface="Times New Roman" pitchFamily="18" charset="0"/>
              </a:rPr>
            </a:b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155897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709" y="277091"/>
            <a:ext cx="10390909" cy="6400799"/>
          </a:xfrm>
        </p:spPr>
        <p:txBody>
          <a:bodyPr>
            <a:normAutofit fontScale="90000"/>
          </a:bodyPr>
          <a:lstStyle/>
          <a:p>
            <a:pPr algn="just" rtl="1"/>
            <a:r>
              <a:rPr lang="ar-IQ" b="1" dirty="0" smtClean="0">
                <a:latin typeface="Arial" pitchFamily="34" charset="0"/>
                <a:cs typeface="Arial" pitchFamily="34" charset="0"/>
              </a:rPr>
              <a:t> </a:t>
            </a:r>
            <a:r>
              <a:rPr lang="ar-IQ" dirty="0" smtClean="0">
                <a:latin typeface="Times New Roman" pitchFamily="18" charset="0"/>
                <a:cs typeface="Times New Roman" pitchFamily="18" charset="0"/>
              </a:rPr>
              <a:t>ويبدأ </a:t>
            </a:r>
            <a:r>
              <a:rPr lang="ar-IQ" dirty="0">
                <a:latin typeface="Times New Roman" pitchFamily="18" charset="0"/>
                <a:cs typeface="Times New Roman" pitchFamily="18" charset="0"/>
              </a:rPr>
              <a:t>التنكر للدين عند تعطيل "</a:t>
            </a:r>
            <a:r>
              <a:rPr lang="ar-IQ" dirty="0">
                <a:solidFill>
                  <a:srgbClr val="C00000"/>
                </a:solidFill>
                <a:latin typeface="Times New Roman" pitchFamily="18" charset="0"/>
                <a:cs typeface="Times New Roman" pitchFamily="18" charset="0"/>
              </a:rPr>
              <a:t>المظهر الاجتماعي</a:t>
            </a:r>
            <a:r>
              <a:rPr lang="ar-IQ" dirty="0">
                <a:latin typeface="Times New Roman" pitchFamily="18" charset="0"/>
                <a:cs typeface="Times New Roman" pitchFamily="18" charset="0"/>
              </a:rPr>
              <a:t>" للعبادة. ويتم ذلك على خطوتين: </a:t>
            </a:r>
            <a:r>
              <a:rPr lang="ar-IQ" dirty="0" smtClean="0">
                <a:latin typeface="Times New Roman" pitchFamily="18" charset="0"/>
                <a:cs typeface="Times New Roman" pitchFamily="18" charset="0"/>
              </a:rPr>
              <a:t/>
            </a:r>
            <a:br>
              <a:rPr lang="ar-IQ" dirty="0" smtClean="0">
                <a:latin typeface="Times New Roman" pitchFamily="18" charset="0"/>
                <a:cs typeface="Times New Roman" pitchFamily="18" charset="0"/>
              </a:rPr>
            </a:br>
            <a:r>
              <a:rPr lang="ar-IQ" dirty="0" smtClean="0">
                <a:latin typeface="Times New Roman" pitchFamily="18" charset="0"/>
                <a:cs typeface="Times New Roman" pitchFamily="18" charset="0"/>
              </a:rPr>
              <a:t>الأولى: </a:t>
            </a:r>
            <a:r>
              <a:rPr lang="ar-IQ" dirty="0">
                <a:latin typeface="Times New Roman" pitchFamily="18" charset="0"/>
                <a:cs typeface="Times New Roman" pitchFamily="18" charset="0"/>
              </a:rPr>
              <a:t>قيام الفئات </a:t>
            </a:r>
            <a:r>
              <a:rPr lang="ar-IQ" dirty="0" smtClean="0">
                <a:latin typeface="Times New Roman" pitchFamily="18" charset="0"/>
                <a:cs typeface="Times New Roman" pitchFamily="18" charset="0"/>
              </a:rPr>
              <a:t>المُترِفة </a:t>
            </a:r>
            <a:r>
              <a:rPr lang="ar-IQ" dirty="0">
                <a:latin typeface="Times New Roman" pitchFamily="18" charset="0"/>
                <a:cs typeface="Times New Roman" pitchFamily="18" charset="0"/>
              </a:rPr>
              <a:t>بتعطيل المظهر الاجتماعي للعبادة والإبقاء على "</a:t>
            </a:r>
            <a:r>
              <a:rPr lang="ar-IQ" dirty="0" smtClean="0">
                <a:solidFill>
                  <a:srgbClr val="C00000"/>
                </a:solidFill>
                <a:latin typeface="Times New Roman" pitchFamily="18" charset="0"/>
                <a:cs typeface="Times New Roman" pitchFamily="18" charset="0"/>
              </a:rPr>
              <a:t>المظهر الديني</a:t>
            </a:r>
            <a:r>
              <a:rPr lang="ar-IQ" dirty="0">
                <a:latin typeface="Times New Roman" pitchFamily="18" charset="0"/>
                <a:cs typeface="Times New Roman" pitchFamily="18" charset="0"/>
              </a:rPr>
              <a:t>" فقط. وهم يفعلون </a:t>
            </a:r>
            <a:r>
              <a:rPr lang="ar-IQ" dirty="0" smtClean="0">
                <a:latin typeface="Times New Roman" pitchFamily="18" charset="0"/>
                <a:cs typeface="Times New Roman" pitchFamily="18" charset="0"/>
              </a:rPr>
              <a:t>ذلك؛ </a:t>
            </a:r>
            <a:r>
              <a:rPr lang="ar-IQ" dirty="0">
                <a:latin typeface="Times New Roman" pitchFamily="18" charset="0"/>
                <a:cs typeface="Times New Roman" pitchFamily="18" charset="0"/>
              </a:rPr>
              <a:t>لأن </a:t>
            </a:r>
            <a:r>
              <a:rPr lang="ar-IQ" dirty="0" smtClean="0">
                <a:latin typeface="Times New Roman" pitchFamily="18" charset="0"/>
                <a:cs typeface="Times New Roman" pitchFamily="18" charset="0"/>
              </a:rPr>
              <a:t>«</a:t>
            </a:r>
            <a:r>
              <a:rPr lang="ar-IQ" dirty="0" smtClean="0">
                <a:solidFill>
                  <a:schemeClr val="accent1"/>
                </a:solidFill>
                <a:latin typeface="Times New Roman" pitchFamily="18" charset="0"/>
                <a:cs typeface="Times New Roman" pitchFamily="18" charset="0"/>
              </a:rPr>
              <a:t>المظهر الاجتماعي</a:t>
            </a:r>
            <a:r>
              <a:rPr lang="ar-IQ" dirty="0" smtClean="0">
                <a:latin typeface="Times New Roman" pitchFamily="18" charset="0"/>
                <a:cs typeface="Times New Roman" pitchFamily="18" charset="0"/>
              </a:rPr>
              <a:t>» للعبادة </a:t>
            </a:r>
            <a:r>
              <a:rPr lang="ar-IQ" dirty="0">
                <a:latin typeface="Times New Roman" pitchFamily="18" charset="0"/>
                <a:cs typeface="Times New Roman" pitchFamily="18" charset="0"/>
              </a:rPr>
              <a:t>يفرض عليها أشكالا من المسؤولية الاجتماعية والاقتصادية إزاء أصحاب الحاجات والطبقات </a:t>
            </a:r>
            <a:r>
              <a:rPr lang="ar-IQ" dirty="0" smtClean="0">
                <a:latin typeface="Times New Roman" pitchFamily="18" charset="0"/>
                <a:cs typeface="Times New Roman" pitchFamily="18" charset="0"/>
              </a:rPr>
              <a:t>الأخرى؛ </a:t>
            </a:r>
            <a:r>
              <a:rPr lang="ar-IQ" dirty="0">
                <a:latin typeface="Times New Roman" pitchFamily="18" charset="0"/>
                <a:cs typeface="Times New Roman" pitchFamily="18" charset="0"/>
              </a:rPr>
              <a:t>ولذلك كان محبو النعيم والتلذذ بالشهوات الذين يشير إليهم </a:t>
            </a:r>
            <a:r>
              <a:rPr lang="ar-IQ" dirty="0" smtClean="0">
                <a:latin typeface="Times New Roman" pitchFamily="18" charset="0"/>
                <a:cs typeface="Times New Roman" pitchFamily="18" charset="0"/>
              </a:rPr>
              <a:t>القرآن الكريم بإسم -المترفين- </a:t>
            </a:r>
            <a:r>
              <a:rPr lang="ar-IQ" dirty="0">
                <a:latin typeface="Times New Roman" pitchFamily="18" charset="0"/>
                <a:cs typeface="Times New Roman" pitchFamily="18" charset="0"/>
              </a:rPr>
              <a:t>طوال عصور </a:t>
            </a:r>
            <a:r>
              <a:rPr lang="ar-IQ" dirty="0" smtClean="0">
                <a:latin typeface="Times New Roman" pitchFamily="18" charset="0"/>
                <a:cs typeface="Times New Roman" pitchFamily="18" charset="0"/>
              </a:rPr>
              <a:t>التاريخ، </a:t>
            </a:r>
            <a:r>
              <a:rPr lang="ar-IQ" dirty="0">
                <a:latin typeface="Times New Roman" pitchFamily="18" charset="0"/>
                <a:cs typeface="Times New Roman" pitchFamily="18" charset="0"/>
              </a:rPr>
              <a:t>يعملون على الفصل بين </a:t>
            </a:r>
            <a:r>
              <a:rPr lang="ar-IQ" dirty="0" smtClean="0">
                <a:latin typeface="Times New Roman" pitchFamily="18" charset="0"/>
                <a:cs typeface="Times New Roman" pitchFamily="18" charset="0"/>
              </a:rPr>
              <a:t>«</a:t>
            </a:r>
            <a:r>
              <a:rPr lang="ar-IQ" dirty="0" smtClean="0">
                <a:solidFill>
                  <a:srgbClr val="C00000"/>
                </a:solidFill>
                <a:latin typeface="Times New Roman" pitchFamily="18" charset="0"/>
                <a:cs typeface="Times New Roman" pitchFamily="18" charset="0"/>
              </a:rPr>
              <a:t>المظهر الديني</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وبين «</a:t>
            </a:r>
            <a:r>
              <a:rPr lang="ar-IQ" dirty="0">
                <a:solidFill>
                  <a:srgbClr val="C00000"/>
                </a:solidFill>
                <a:latin typeface="Times New Roman" pitchFamily="18" charset="0"/>
                <a:cs typeface="Times New Roman" pitchFamily="18" charset="0"/>
              </a:rPr>
              <a:t>المظهر الاجتماعي</a:t>
            </a:r>
            <a:r>
              <a:rPr lang="ar-IQ" dirty="0">
                <a:latin typeface="Times New Roman" pitchFamily="18" charset="0"/>
                <a:cs typeface="Times New Roman" pitchFamily="18" charset="0"/>
              </a:rPr>
              <a:t>»؛ وإلى مثل ذلك كانت الإشارة إلى قوم </a:t>
            </a:r>
            <a:r>
              <a:rPr lang="ar-IQ" dirty="0" smtClean="0">
                <a:latin typeface="Times New Roman" pitchFamily="18" charset="0"/>
                <a:cs typeface="Times New Roman" pitchFamily="18" charset="0"/>
              </a:rPr>
              <a:t>شعيب: ((</a:t>
            </a:r>
            <a:r>
              <a:rPr lang="ar-IQ" b="1" dirty="0">
                <a:solidFill>
                  <a:srgbClr val="007434"/>
                </a:solidFill>
                <a:latin typeface="Times New Roman" pitchFamily="18" charset="0"/>
                <a:cs typeface="Times New Roman" pitchFamily="18" charset="0"/>
              </a:rPr>
              <a:t>قَالُوا يَا شُعَيْبُ أَصَلَاتُكَ تَأْمُرُكَ أَن نَّتْرُكَ مَا يَعْبُدُ آبَاؤُنَا أَوْ أَن نَّفْعَلَ فِي أَمْوَالِنَا مَا نَشَاءُ ۖ إِنَّكَ لَأَنتَ الْحَلِيمُ الرَّشِيدُ</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(هود: ۸۷). </a:t>
            </a:r>
            <a:r>
              <a:rPr lang="ar-IQ" b="1" dirty="0">
                <a:latin typeface="Arial" pitchFamily="34" charset="0"/>
                <a:cs typeface="Arial" pitchFamily="34" charset="0"/>
              </a:rPr>
              <a:t/>
            </a:r>
            <a:br>
              <a:rPr lang="ar-IQ" b="1" dirty="0">
                <a:latin typeface="Arial" pitchFamily="34" charset="0"/>
                <a:cs typeface="Arial" pitchFamily="34" charset="0"/>
              </a:rPr>
            </a:br>
            <a:endParaRPr lang="en-GB" b="1"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27</a:t>
            </a:fld>
            <a:endParaRPr lang="en-US"/>
          </a:p>
        </p:txBody>
      </p:sp>
    </p:spTree>
    <p:extLst>
      <p:ext uri="{BB962C8B-B14F-4D97-AF65-F5344CB8AC3E}">
        <p14:creationId xmlns:p14="http://schemas.microsoft.com/office/powerpoint/2010/main" val="123660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2" y="249382"/>
            <a:ext cx="10307782" cy="6456218"/>
          </a:xfrm>
        </p:spPr>
        <p:txBody>
          <a:bodyPr>
            <a:normAutofit/>
          </a:bodyPr>
          <a:lstStyle/>
          <a:p>
            <a:pPr algn="just" rtl="1"/>
            <a:r>
              <a:rPr lang="ar-IQ" sz="3200" dirty="0" smtClean="0">
                <a:latin typeface="Arial" pitchFamily="34" charset="0"/>
                <a:cs typeface="Arial" pitchFamily="34" charset="0"/>
              </a:rPr>
              <a:t/>
            </a:r>
            <a:br>
              <a:rPr lang="ar-IQ" sz="3200" dirty="0" smtClean="0">
                <a:latin typeface="Arial" pitchFamily="34" charset="0"/>
                <a:cs typeface="Arial" pitchFamily="34" charset="0"/>
              </a:rPr>
            </a:br>
            <a:r>
              <a:rPr lang="ar-IQ" sz="3200" dirty="0">
                <a:latin typeface="Arial" pitchFamily="34" charset="0"/>
                <a:cs typeface="Arial" pitchFamily="34" charset="0"/>
              </a:rPr>
              <a:t/>
            </a:r>
            <a:br>
              <a:rPr lang="ar-IQ" sz="3200" dirty="0">
                <a:latin typeface="Arial" pitchFamily="34" charset="0"/>
                <a:cs typeface="Arial" pitchFamily="34" charset="0"/>
              </a:rPr>
            </a:br>
            <a:r>
              <a:rPr lang="ar-IQ" sz="3200" dirty="0" smtClean="0">
                <a:latin typeface="Arial" pitchFamily="34" charset="0"/>
                <a:cs typeface="Arial" pitchFamily="34" charset="0"/>
              </a:rPr>
              <a:t>والذين </a:t>
            </a:r>
            <a:r>
              <a:rPr lang="ar-IQ" sz="3200" dirty="0">
                <a:latin typeface="Arial" pitchFamily="34" charset="0"/>
                <a:cs typeface="Arial" pitchFamily="34" charset="0"/>
              </a:rPr>
              <a:t>يعطلون </a:t>
            </a:r>
            <a:r>
              <a:rPr lang="ar-IQ" sz="3200" dirty="0" smtClean="0">
                <a:latin typeface="Arial" pitchFamily="34" charset="0"/>
                <a:cs typeface="Arial" pitchFamily="34" charset="0"/>
              </a:rPr>
              <a:t>(</a:t>
            </a:r>
            <a:r>
              <a:rPr lang="ar-IQ" sz="3200" dirty="0" smtClean="0">
                <a:solidFill>
                  <a:srgbClr val="FF0000"/>
                </a:solidFill>
                <a:latin typeface="Arial" pitchFamily="34" charset="0"/>
                <a:cs typeface="Arial" pitchFamily="34" charset="0"/>
              </a:rPr>
              <a:t>المظهر الاجتماعي) </a:t>
            </a:r>
            <a:r>
              <a:rPr lang="ar-IQ" sz="3200" dirty="0">
                <a:latin typeface="Arial" pitchFamily="34" charset="0"/>
                <a:cs typeface="Arial" pitchFamily="34" charset="0"/>
              </a:rPr>
              <a:t>للعبادة غالباً ما يضيفون لـ «</a:t>
            </a:r>
            <a:r>
              <a:rPr lang="ar-IQ" sz="3200" dirty="0">
                <a:solidFill>
                  <a:srgbClr val="C00000"/>
                </a:solidFill>
                <a:latin typeface="Arial" pitchFamily="34" charset="0"/>
                <a:cs typeface="Arial" pitchFamily="34" charset="0"/>
              </a:rPr>
              <a:t>المظهر الديني</a:t>
            </a:r>
            <a:r>
              <a:rPr lang="ar-IQ" sz="3200" dirty="0">
                <a:latin typeface="Arial" pitchFamily="34" charset="0"/>
                <a:cs typeface="Arial" pitchFamily="34" charset="0"/>
              </a:rPr>
              <a:t>» أشكالاً مخترعة من البدع والطقوس ومظاهر التدين </a:t>
            </a:r>
            <a:r>
              <a:rPr lang="ar-IQ" sz="3200" dirty="0" smtClean="0">
                <a:latin typeface="Arial" pitchFamily="34" charset="0"/>
                <a:cs typeface="Arial" pitchFamily="34" charset="0"/>
              </a:rPr>
              <a:t>السلبي، كتقديس الأموات </a:t>
            </a:r>
            <a:r>
              <a:rPr lang="ar-IQ" sz="3200" dirty="0">
                <a:latin typeface="Arial" pitchFamily="34" charset="0"/>
                <a:cs typeface="Arial" pitchFamily="34" charset="0"/>
              </a:rPr>
              <a:t>والاحتفالات الدينية، وكثيراً ما يقلبون معاني المصطلحات الدينية </a:t>
            </a:r>
            <a:r>
              <a:rPr lang="ar-IQ" sz="3200" dirty="0" smtClean="0">
                <a:latin typeface="Arial" pitchFamily="34" charset="0"/>
                <a:cs typeface="Arial" pitchFamily="34" charset="0"/>
              </a:rPr>
              <a:t>نفسها، </a:t>
            </a:r>
            <a:r>
              <a:rPr lang="ar-IQ" sz="3200" dirty="0">
                <a:latin typeface="Arial" pitchFamily="34" charset="0"/>
                <a:cs typeface="Arial" pitchFamily="34" charset="0"/>
              </a:rPr>
              <a:t>كأن يحولوا معنى الزهد من كونه زهد الأغنياء بما في </a:t>
            </a:r>
            <a:r>
              <a:rPr lang="ar-IQ" sz="3200" dirty="0" smtClean="0">
                <a:latin typeface="Arial" pitchFamily="34" charset="0"/>
                <a:cs typeface="Arial" pitchFamily="34" charset="0"/>
              </a:rPr>
              <a:t>أيديهم، </a:t>
            </a:r>
            <a:r>
              <a:rPr lang="ar-IQ" sz="3200" dirty="0">
                <a:latin typeface="Arial" pitchFamily="34" charset="0"/>
                <a:cs typeface="Arial" pitchFamily="34" charset="0"/>
              </a:rPr>
              <a:t>ليجعلوه زهد الفقراء بما يحتاجونه من ضروريات حياتهم. </a:t>
            </a:r>
            <a:br>
              <a:rPr lang="ar-IQ" sz="3200" dirty="0">
                <a:latin typeface="Arial" pitchFamily="34" charset="0"/>
                <a:cs typeface="Arial" pitchFamily="34" charset="0"/>
              </a:rPr>
            </a:br>
            <a:r>
              <a:rPr lang="ar-IQ" sz="3200" dirty="0">
                <a:latin typeface="Arial" pitchFamily="34" charset="0"/>
                <a:cs typeface="Arial" pitchFamily="34" charset="0"/>
              </a:rPr>
              <a:t>ثم تأتي الخطوة الثانية من التنكر للدين كنتيجة لازمة للخطوة </a:t>
            </a:r>
            <a:r>
              <a:rPr lang="ar-IQ" sz="3200" dirty="0" smtClean="0">
                <a:latin typeface="Arial" pitchFamily="34" charset="0"/>
                <a:cs typeface="Arial" pitchFamily="34" charset="0"/>
              </a:rPr>
              <a:t>الأولى، </a:t>
            </a:r>
            <a:r>
              <a:rPr lang="ar-IQ" sz="3200" dirty="0">
                <a:latin typeface="Arial" pitchFamily="34" charset="0"/>
                <a:cs typeface="Arial" pitchFamily="34" charset="0"/>
              </a:rPr>
              <a:t>فحين يتعطل «</a:t>
            </a:r>
            <a:r>
              <a:rPr lang="ar-IQ" sz="3200" dirty="0">
                <a:solidFill>
                  <a:srgbClr val="C00000"/>
                </a:solidFill>
                <a:latin typeface="Arial" pitchFamily="34" charset="0"/>
                <a:cs typeface="Arial" pitchFamily="34" charset="0"/>
              </a:rPr>
              <a:t>المظهر الاجتماعي</a:t>
            </a:r>
            <a:r>
              <a:rPr lang="ar-IQ" sz="3200" dirty="0">
                <a:latin typeface="Arial" pitchFamily="34" charset="0"/>
                <a:cs typeface="Arial" pitchFamily="34" charset="0"/>
              </a:rPr>
              <a:t>» </a:t>
            </a:r>
            <a:r>
              <a:rPr lang="ar-IQ" sz="3200" dirty="0" smtClean="0">
                <a:latin typeface="Arial" pitchFamily="34" charset="0"/>
                <a:cs typeface="Arial" pitchFamily="34" charset="0"/>
              </a:rPr>
              <a:t>للعبادة، فإن </a:t>
            </a:r>
            <a:r>
              <a:rPr lang="ar-IQ" sz="3200" dirty="0">
                <a:latin typeface="Arial" pitchFamily="34" charset="0"/>
                <a:cs typeface="Arial" pitchFamily="34" charset="0"/>
              </a:rPr>
              <a:t>الدين يتوقف عن رسالته في العدل الاجتماعي  والتكافل الاقتصادي . </a:t>
            </a:r>
            <a:br>
              <a:rPr lang="ar-IQ" sz="3200" dirty="0">
                <a:latin typeface="Arial" pitchFamily="34" charset="0"/>
                <a:cs typeface="Arial" pitchFamily="34" charset="0"/>
              </a:rPr>
            </a:br>
            <a:endParaRPr lang="en-GB" sz="32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28</a:t>
            </a:fld>
            <a:endParaRPr lang="en-US"/>
          </a:p>
        </p:txBody>
      </p:sp>
    </p:spTree>
    <p:extLst>
      <p:ext uri="{BB962C8B-B14F-4D97-AF65-F5344CB8AC3E}">
        <p14:creationId xmlns:p14="http://schemas.microsoft.com/office/powerpoint/2010/main" val="223291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14" y="319314"/>
            <a:ext cx="10261600" cy="6299200"/>
          </a:xfrm>
          <a:solidFill>
            <a:schemeClr val="tx2">
              <a:lumMod val="40000"/>
              <a:lumOff val="60000"/>
            </a:schemeClr>
          </a:solidFill>
        </p:spPr>
        <p:txBody>
          <a:bodyPr>
            <a:normAutofit/>
          </a:bodyPr>
          <a:lstStyle/>
          <a:p>
            <a:pPr algn="just" rtl="1">
              <a:lnSpc>
                <a:spcPct val="115000"/>
              </a:lnSpc>
              <a:spcAft>
                <a:spcPts val="1000"/>
              </a:spcAft>
            </a:pPr>
            <a:r>
              <a:rPr lang="ar-IQ" sz="3200" dirty="0" smtClean="0">
                <a:latin typeface="Calibri"/>
                <a:ea typeface="Calibri"/>
                <a:cs typeface="Arial"/>
              </a:rPr>
              <a:t/>
            </a:r>
            <a:br>
              <a:rPr lang="ar-IQ" sz="3200" dirty="0" smtClean="0">
                <a:latin typeface="Calibri"/>
                <a:ea typeface="Calibri"/>
                <a:cs typeface="Arial"/>
              </a:rPr>
            </a:br>
            <a:r>
              <a:rPr lang="ar-SA" sz="3200" dirty="0" smtClean="0">
                <a:latin typeface="Calibri"/>
                <a:ea typeface="Calibri"/>
                <a:cs typeface="Arial"/>
              </a:rPr>
              <a:t>ويتوقف </a:t>
            </a:r>
            <a:r>
              <a:rPr lang="ar-SA" sz="3200" dirty="0">
                <a:latin typeface="Calibri"/>
                <a:ea typeface="Calibri"/>
                <a:cs typeface="Arial"/>
              </a:rPr>
              <a:t>عن رسالته في مكافحة </a:t>
            </a:r>
            <a:r>
              <a:rPr lang="ar-SA" sz="3200" dirty="0" smtClean="0">
                <a:latin typeface="Calibri"/>
                <a:ea typeface="Calibri"/>
                <a:cs typeface="Arial"/>
              </a:rPr>
              <a:t>الشر</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بل يستحيل إلى إحدى الوسائل التي تدعم </a:t>
            </a:r>
            <a:r>
              <a:rPr lang="ar-SA" sz="3200" dirty="0" smtClean="0">
                <a:latin typeface="Calibri"/>
                <a:ea typeface="Calibri"/>
                <a:cs typeface="Arial"/>
              </a:rPr>
              <a:t>الشر</a:t>
            </a:r>
            <a:r>
              <a:rPr lang="ar-IQ" sz="3200" dirty="0" smtClean="0">
                <a:latin typeface="Calibri"/>
                <a:ea typeface="Calibri"/>
                <a:cs typeface="Arial"/>
              </a:rPr>
              <a:t>،</a:t>
            </a:r>
            <a:r>
              <a:rPr lang="ar-IQ" sz="3200" dirty="0">
                <a:latin typeface="Calibri"/>
                <a:ea typeface="Calibri"/>
                <a:cs typeface="Arial"/>
              </a:rPr>
              <a:t> </a:t>
            </a:r>
            <a:r>
              <a:rPr lang="ar-SA" sz="3200" dirty="0" smtClean="0">
                <a:latin typeface="Calibri"/>
                <a:ea typeface="Calibri"/>
                <a:cs typeface="Arial"/>
              </a:rPr>
              <a:t>وتكرس </a:t>
            </a:r>
            <a:r>
              <a:rPr lang="ar-SA" sz="3200" dirty="0">
                <a:latin typeface="Calibri"/>
                <a:ea typeface="Calibri"/>
                <a:cs typeface="Arial"/>
              </a:rPr>
              <a:t>آلام أصحاب الماسي، وتحذرهم عن العمل للتخلص منها. </a:t>
            </a:r>
            <a:r>
              <a:rPr lang="ar-IQ" sz="3200" dirty="0" smtClean="0">
                <a:latin typeface="Calibri"/>
                <a:ea typeface="Calibri"/>
                <a:cs typeface="Arial"/>
              </a:rPr>
              <a:t/>
            </a:r>
            <a:br>
              <a:rPr lang="ar-IQ" sz="3200" dirty="0" smtClean="0">
                <a:latin typeface="Calibri"/>
                <a:ea typeface="Calibri"/>
                <a:cs typeface="Arial"/>
              </a:rPr>
            </a:br>
            <a:r>
              <a:rPr lang="ar-SA" sz="3200" dirty="0" smtClean="0">
                <a:latin typeface="Calibri"/>
                <a:ea typeface="Calibri"/>
                <a:cs typeface="Arial"/>
              </a:rPr>
              <a:t>وهنا</a:t>
            </a:r>
            <a:r>
              <a:rPr lang="ar-IQ" sz="3200" dirty="0" smtClean="0">
                <a:latin typeface="Calibri"/>
                <a:ea typeface="Calibri"/>
                <a:cs typeface="Arial"/>
              </a:rPr>
              <a:t> </a:t>
            </a:r>
            <a:r>
              <a:rPr lang="ar-SA" sz="3200" dirty="0" smtClean="0">
                <a:latin typeface="Calibri"/>
                <a:ea typeface="Calibri"/>
                <a:cs typeface="Arial"/>
              </a:rPr>
              <a:t>تصبح </a:t>
            </a:r>
            <a:r>
              <a:rPr lang="ar-SA" sz="3200" dirty="0">
                <a:latin typeface="Calibri"/>
                <a:ea typeface="Calibri"/>
                <a:cs typeface="Arial"/>
              </a:rPr>
              <a:t>الجماهير </a:t>
            </a:r>
            <a:r>
              <a:rPr lang="ar-SA" sz="3200" dirty="0" smtClean="0">
                <a:latin typeface="Calibri"/>
                <a:ea typeface="Calibri"/>
                <a:cs typeface="Arial"/>
              </a:rPr>
              <a:t>المحرومة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مهيأة للتنكر للدين والثورة </a:t>
            </a:r>
            <a:r>
              <a:rPr lang="ar-SA" sz="3200" dirty="0" smtClean="0">
                <a:latin typeface="Calibri"/>
                <a:ea typeface="Calibri"/>
                <a:cs typeface="Arial"/>
              </a:rPr>
              <a:t>عليه</a:t>
            </a:r>
            <a:r>
              <a:rPr lang="ar-IQ" sz="3200" dirty="0">
                <a:latin typeface="Calibri"/>
                <a:ea typeface="Calibri"/>
                <a:cs typeface="Arial"/>
              </a:rPr>
              <a:t>؛</a:t>
            </a:r>
            <a:r>
              <a:rPr lang="ar-SA" sz="3200" dirty="0" smtClean="0">
                <a:latin typeface="Calibri"/>
                <a:ea typeface="Calibri"/>
                <a:cs typeface="Arial"/>
              </a:rPr>
              <a:t> </a:t>
            </a:r>
            <a:r>
              <a:rPr lang="en-GB" sz="3200" dirty="0">
                <a:latin typeface="Calibri"/>
                <a:ea typeface="Calibri"/>
                <a:cs typeface="Arial"/>
              </a:rPr>
              <a:t/>
            </a:r>
            <a:br>
              <a:rPr lang="en-GB" sz="3200" dirty="0">
                <a:latin typeface="Calibri"/>
                <a:ea typeface="Calibri"/>
                <a:cs typeface="Arial"/>
              </a:rPr>
            </a:br>
            <a:r>
              <a:rPr lang="ar-SA" sz="3200" dirty="0">
                <a:latin typeface="Calibri"/>
                <a:ea typeface="Calibri"/>
                <a:cs typeface="Arial"/>
              </a:rPr>
              <a:t>لذلك </a:t>
            </a:r>
            <a:r>
              <a:rPr lang="ar-SA" sz="3200" dirty="0" smtClean="0">
                <a:latin typeface="Calibri"/>
                <a:ea typeface="Calibri"/>
                <a:cs typeface="Arial"/>
              </a:rPr>
              <a:t>كله</a:t>
            </a:r>
            <a:r>
              <a:rPr lang="ar-IQ" sz="3200" dirty="0" smtClean="0">
                <a:latin typeface="Calibri"/>
                <a:ea typeface="Calibri"/>
                <a:cs typeface="Arial"/>
              </a:rPr>
              <a:t>،</a:t>
            </a:r>
            <a:r>
              <a:rPr lang="ar-SA" sz="3200" dirty="0" smtClean="0">
                <a:latin typeface="Calibri"/>
                <a:ea typeface="Calibri"/>
                <a:cs typeface="Arial"/>
              </a:rPr>
              <a:t> </a:t>
            </a:r>
            <a:r>
              <a:rPr lang="ar-IQ" sz="3200" dirty="0" smtClean="0">
                <a:latin typeface="Calibri"/>
                <a:ea typeface="Calibri"/>
                <a:cs typeface="Arial"/>
              </a:rPr>
              <a:t/>
            </a:r>
            <a:br>
              <a:rPr lang="ar-IQ" sz="3200" dirty="0" smtClean="0">
                <a:latin typeface="Calibri"/>
                <a:ea typeface="Calibri"/>
                <a:cs typeface="Arial"/>
              </a:rPr>
            </a:br>
            <a:r>
              <a:rPr lang="ar-SA" sz="3200" dirty="0" smtClean="0">
                <a:latin typeface="Calibri"/>
                <a:ea typeface="Calibri"/>
                <a:cs typeface="Arial"/>
              </a:rPr>
              <a:t>اعتبر </a:t>
            </a:r>
            <a:r>
              <a:rPr lang="ar-SA" sz="3200" dirty="0">
                <a:latin typeface="Calibri"/>
                <a:ea typeface="Calibri"/>
                <a:cs typeface="Arial"/>
              </a:rPr>
              <a:t>الإسلام الفصل بين المظهر الديني للعبادة وبين المظهر الاجتماعي، تكذيباً بالدين نفسه، عندما </a:t>
            </a:r>
            <a:r>
              <a:rPr lang="ar-SA" sz="3200" dirty="0" smtClean="0">
                <a:latin typeface="Calibri"/>
                <a:ea typeface="Calibri"/>
                <a:cs typeface="Arial"/>
              </a:rPr>
              <a:t>یقول</a:t>
            </a:r>
            <a:r>
              <a:rPr lang="ar-IQ" sz="3200" dirty="0" smtClean="0">
                <a:latin typeface="Calibri"/>
                <a:ea typeface="Calibri"/>
                <a:cs typeface="Arial"/>
              </a:rPr>
              <a:t> الله</a:t>
            </a:r>
            <a:r>
              <a:rPr lang="ar-SA" sz="3200" dirty="0" smtClean="0">
                <a:latin typeface="Calibri"/>
                <a:ea typeface="Calibri"/>
                <a:cs typeface="Arial"/>
              </a:rPr>
              <a:t> </a:t>
            </a:r>
            <a:r>
              <a:rPr lang="ar-SA" sz="3200" dirty="0">
                <a:latin typeface="Calibri"/>
                <a:ea typeface="Calibri"/>
                <a:cs typeface="Arial"/>
              </a:rPr>
              <a:t>-</a:t>
            </a:r>
            <a:r>
              <a:rPr lang="ar-SA" sz="3200" dirty="0" smtClean="0">
                <a:latin typeface="Calibri"/>
                <a:ea typeface="Calibri"/>
                <a:cs typeface="Arial"/>
              </a:rPr>
              <a:t>عزوجل-:</a:t>
            </a:r>
            <a:r>
              <a:rPr lang="ar-IQ" sz="3200" dirty="0" smtClean="0">
                <a:latin typeface="Calibri"/>
                <a:ea typeface="Calibri"/>
                <a:cs typeface="Arial"/>
              </a:rPr>
              <a:t>((</a:t>
            </a:r>
            <a:r>
              <a:rPr lang="ar-IQ" sz="3200" b="1" dirty="0" smtClean="0">
                <a:solidFill>
                  <a:srgbClr val="C00000"/>
                </a:solidFill>
                <a:latin typeface="Calibri"/>
                <a:ea typeface="Calibri"/>
                <a:cs typeface="Arial"/>
              </a:rPr>
              <a:t>أرَأَيْتَ </a:t>
            </a:r>
            <a:r>
              <a:rPr lang="ar-IQ" sz="3200" b="1" dirty="0">
                <a:solidFill>
                  <a:srgbClr val="C00000"/>
                </a:solidFill>
                <a:latin typeface="Calibri"/>
                <a:ea typeface="Calibri"/>
                <a:cs typeface="Arial"/>
              </a:rPr>
              <a:t>الَّذِي يُكَذِّبُ بِالدِّينِ فَذَٰلِكَ الَّذِي يَدُعُّ الْيَتِيمَ وَلَا يَحُضُّ عَلَىٰ طَعَامِ الْمِسْكِينِ فَوَيْلٌ لِّلْمُصَلِّينَ الَّذِينَ هُمْ عَن صَلَاتِهِمْ سَاهُونَ الَّذِينَ هُمْ يُرَاءُونَ وَيَمْنَعُونَ الْمَاعُونَ</a:t>
            </a:r>
            <a:r>
              <a:rPr lang="ar-IQ" sz="3200" dirty="0" smtClean="0">
                <a:solidFill>
                  <a:prstClr val="black">
                    <a:lumMod val="85000"/>
                    <a:lumOff val="15000"/>
                  </a:prstClr>
                </a:solidFill>
                <a:latin typeface="Calibri"/>
                <a:ea typeface="Calibri"/>
                <a:cs typeface="Arial"/>
              </a:rPr>
              <a:t>)) (الماعون:1-7)    </a:t>
            </a:r>
            <a:r>
              <a:rPr lang="ar-SA" dirty="0">
                <a:latin typeface="Calibri"/>
                <a:ea typeface="Calibri"/>
                <a:cs typeface="Arial"/>
              </a:rPr>
              <a:t> </a:t>
            </a:r>
            <a:r>
              <a:rPr lang="ar-SA" dirty="0" smtClean="0">
                <a:latin typeface="Calibri"/>
                <a:ea typeface="Calibri"/>
                <a:cs typeface="Arial"/>
              </a:rPr>
              <a:t>. </a:t>
            </a:r>
            <a:r>
              <a:rPr lang="en-GB" sz="2800" dirty="0">
                <a:latin typeface="Calibri"/>
                <a:ea typeface="Calibri"/>
                <a:cs typeface="Arial"/>
              </a:rPr>
              <a:t/>
            </a:r>
            <a:br>
              <a:rPr lang="en-GB" sz="28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29</a:t>
            </a:fld>
            <a:endParaRPr lang="en-US"/>
          </a:p>
        </p:txBody>
      </p:sp>
    </p:spTree>
    <p:extLst>
      <p:ext uri="{BB962C8B-B14F-4D97-AF65-F5344CB8AC3E}">
        <p14:creationId xmlns:p14="http://schemas.microsoft.com/office/powerpoint/2010/main" val="262224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1" y="217715"/>
            <a:ext cx="10392229" cy="6429828"/>
          </a:xfrm>
          <a:solidFill>
            <a:srgbClr val="65D7FF"/>
          </a:solidFill>
        </p:spPr>
        <p:txBody>
          <a:bodyPr>
            <a:noAutofit/>
          </a:bodyPr>
          <a:lstStyle/>
          <a:p>
            <a:pPr lvl="0" algn="ctr" defTabSz="914400" rtl="1">
              <a:spcBef>
                <a:spcPct val="20000"/>
              </a:spcBef>
            </a:pPr>
            <a:r>
              <a:rPr lang="ar-IQ" sz="3200" b="1" dirty="0" smtClean="0">
                <a:solidFill>
                  <a:srgbClr val="FF0000"/>
                </a:solidFill>
                <a:latin typeface="Calibri"/>
                <a:ea typeface="+mn-ea"/>
                <a:cs typeface="Arial"/>
              </a:rPr>
              <a:t>تعريف التربية </a:t>
            </a:r>
            <a:br>
              <a:rPr lang="ar-IQ" sz="3200" b="1" dirty="0" smtClean="0">
                <a:solidFill>
                  <a:srgbClr val="FF0000"/>
                </a:solidFill>
                <a:latin typeface="Calibri"/>
                <a:ea typeface="+mn-ea"/>
                <a:cs typeface="Arial"/>
              </a:rPr>
            </a:br>
            <a:r>
              <a:rPr lang="ar-IQ" sz="3200" dirty="0" smtClean="0">
                <a:solidFill>
                  <a:prstClr val="black"/>
                </a:solidFill>
                <a:latin typeface="Calibri"/>
                <a:ea typeface="+mn-ea"/>
                <a:cs typeface="Arial"/>
              </a:rPr>
              <a:t/>
            </a:r>
            <a:br>
              <a:rPr lang="ar-IQ" sz="3200" dirty="0" smtClean="0">
                <a:solidFill>
                  <a:prstClr val="black"/>
                </a:solidFill>
                <a:latin typeface="Calibri"/>
                <a:ea typeface="+mn-ea"/>
                <a:cs typeface="Arial"/>
              </a:rPr>
            </a:br>
            <a:r>
              <a:rPr lang="ar-IQ" sz="3200" dirty="0">
                <a:solidFill>
                  <a:prstClr val="black"/>
                </a:solidFill>
                <a:latin typeface="Calibri"/>
                <a:ea typeface="+mn-ea"/>
                <a:cs typeface="Arial"/>
              </a:rPr>
              <a:t>التربية تشمل أصول التدريس –نظرياً وتطبيقياً- عملية التعليم </a:t>
            </a:r>
            <a:r>
              <a:rPr lang="ar-IQ" sz="3200" dirty="0" smtClean="0">
                <a:solidFill>
                  <a:prstClr val="black"/>
                </a:solidFill>
                <a:latin typeface="Calibri"/>
                <a:ea typeface="+mn-ea"/>
                <a:cs typeface="Arial"/>
              </a:rPr>
              <a:t>والتعلم،ويتعامل </a:t>
            </a:r>
            <a:r>
              <a:rPr lang="ar-IQ" sz="3200" dirty="0">
                <a:solidFill>
                  <a:prstClr val="black"/>
                </a:solidFill>
                <a:latin typeface="Calibri"/>
                <a:ea typeface="+mn-ea"/>
                <a:cs typeface="Arial"/>
              </a:rPr>
              <a:t>مع فروع المعرفة مثل: علم النفس وعلم النفس التربوي والفلسفة والعلوم الأخرى. ولقد عرفت التربية تعريفات عديدة منها:</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أولاً: </a:t>
            </a:r>
            <a:r>
              <a:rPr lang="ar-IQ" sz="3200" dirty="0">
                <a:solidFill>
                  <a:prstClr val="black"/>
                </a:solidFill>
                <a:latin typeface="Calibri"/>
                <a:cs typeface="Arial"/>
              </a:rPr>
              <a:t>التربية </a:t>
            </a:r>
            <a:r>
              <a:rPr lang="ar-IQ" sz="3200" dirty="0" smtClean="0">
                <a:solidFill>
                  <a:prstClr val="black"/>
                </a:solidFill>
                <a:latin typeface="Calibri"/>
                <a:cs typeface="Arial"/>
              </a:rPr>
              <a:t>هي: </a:t>
            </a:r>
            <a:r>
              <a:rPr lang="ar-IQ" sz="3200" dirty="0">
                <a:solidFill>
                  <a:prstClr val="black"/>
                </a:solidFill>
                <a:latin typeface="Calibri"/>
                <a:cs typeface="Arial"/>
              </a:rPr>
              <a:t>تحصيلٌ للمعرفة وتوريثٌ للقيم، كما هي توجيهٌ للتفكير وتهذيبٌ للسلوك. </a:t>
            </a:r>
            <a:r>
              <a:rPr lang="ar-IQ" sz="3200" dirty="0" smtClean="0">
                <a:solidFill>
                  <a:prstClr val="black"/>
                </a:solidFill>
                <a:latin typeface="Calibri"/>
                <a:cs typeface="Arial"/>
              </a:rPr>
              <a:t/>
            </a:r>
            <a:br>
              <a:rPr lang="ar-IQ" sz="3200" dirty="0" smtClean="0">
                <a:solidFill>
                  <a:prstClr val="black"/>
                </a:solidFill>
                <a:latin typeface="Calibri"/>
                <a:cs typeface="Arial"/>
              </a:rPr>
            </a:br>
            <a:r>
              <a:rPr lang="ar-IQ" sz="3200" dirty="0">
                <a:solidFill>
                  <a:prstClr val="black"/>
                </a:solidFill>
                <a:latin typeface="Calibri"/>
                <a:ea typeface="+mn-ea"/>
                <a:cs typeface="Arial"/>
              </a:rPr>
              <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ثانياً: </a:t>
            </a:r>
            <a:r>
              <a:rPr lang="ar-IQ" sz="3200" dirty="0">
                <a:solidFill>
                  <a:prstClr val="black"/>
                </a:solidFill>
                <a:latin typeface="Calibri"/>
                <a:ea typeface="+mn-ea"/>
                <a:cs typeface="Arial"/>
              </a:rPr>
              <a:t>التربية هي عملية صناعة الإنسان.</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ثالثاً: </a:t>
            </a:r>
            <a:r>
              <a:rPr lang="ar-IQ" sz="3200" dirty="0">
                <a:solidFill>
                  <a:prstClr val="black"/>
                </a:solidFill>
                <a:latin typeface="Calibri"/>
                <a:ea typeface="+mn-ea"/>
                <a:cs typeface="Arial"/>
              </a:rPr>
              <a:t>مفهوم التربية </a:t>
            </a:r>
            <a:r>
              <a:rPr lang="ar-IQ" sz="3200" dirty="0" smtClean="0">
                <a:solidFill>
                  <a:prstClr val="black"/>
                </a:solidFill>
                <a:latin typeface="Calibri"/>
                <a:ea typeface="+mn-ea"/>
                <a:cs typeface="Arial"/>
              </a:rPr>
              <a:t>هي: </a:t>
            </a:r>
            <a:r>
              <a:rPr lang="ar-IQ" sz="3200" dirty="0">
                <a:solidFill>
                  <a:prstClr val="black"/>
                </a:solidFill>
                <a:latin typeface="Calibri"/>
                <a:ea typeface="+mn-ea"/>
                <a:cs typeface="Arial"/>
              </a:rPr>
              <a:t>البرمجة الجزئية على رد الفعل </a:t>
            </a:r>
            <a:r>
              <a:rPr lang="ar-IQ" sz="3200" dirty="0" smtClean="0">
                <a:solidFill>
                  <a:prstClr val="black"/>
                </a:solidFill>
                <a:latin typeface="Calibri"/>
                <a:ea typeface="+mn-ea"/>
                <a:cs typeface="Arial"/>
              </a:rPr>
              <a:t>السوي، </a:t>
            </a:r>
            <a:r>
              <a:rPr lang="ar-IQ" sz="3200" dirty="0">
                <a:solidFill>
                  <a:prstClr val="black"/>
                </a:solidFill>
                <a:latin typeface="Calibri"/>
                <a:ea typeface="+mn-ea"/>
                <a:cs typeface="Arial"/>
              </a:rPr>
              <a:t>في جميع مناحي الحياة. </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رابعاً</a:t>
            </a:r>
            <a:r>
              <a:rPr lang="ar-IQ" sz="3200" dirty="0" smtClean="0">
                <a:solidFill>
                  <a:srgbClr val="FF0000"/>
                </a:solidFill>
                <a:latin typeface="Calibri"/>
                <a:ea typeface="+mn-ea"/>
                <a:cs typeface="Arial"/>
              </a:rPr>
              <a:t>:</a:t>
            </a:r>
            <a:r>
              <a:rPr lang="ar-IQ" sz="3200" dirty="0">
                <a:solidFill>
                  <a:prstClr val="black"/>
                </a:solidFill>
                <a:latin typeface="Calibri"/>
                <a:cs typeface="Arial"/>
              </a:rPr>
              <a:t> علم "التربية" </a:t>
            </a:r>
            <a:r>
              <a:rPr lang="en-US" sz="3200" dirty="0" err="1">
                <a:solidFill>
                  <a:prstClr val="black"/>
                </a:solidFill>
                <a:latin typeface="Calibri"/>
              </a:rPr>
              <a:t>pédagogy</a:t>
            </a:r>
            <a:r>
              <a:rPr lang="en-US" sz="3200" dirty="0">
                <a:solidFill>
                  <a:prstClr val="black"/>
                </a:solidFill>
                <a:latin typeface="Calibri"/>
              </a:rPr>
              <a:t>)</a:t>
            </a:r>
            <a:r>
              <a:rPr lang="ar-IQ" sz="3200" dirty="0">
                <a:solidFill>
                  <a:prstClr val="black"/>
                </a:solidFill>
                <a:latin typeface="Calibri"/>
                <a:cs typeface="Arial"/>
              </a:rPr>
              <a:t>), ويعني: توجيه المتعلم بأفضل طريقة نحو التحصيل المعرفي. </a:t>
            </a:r>
            <a:r>
              <a:rPr lang="ar-IQ" sz="3200" dirty="0">
                <a:solidFill>
                  <a:prstClr val="black"/>
                </a:solidFill>
                <a:latin typeface="Calibri"/>
                <a:ea typeface="+mn-ea"/>
                <a:cs typeface="Arial"/>
              </a:rPr>
              <a:t/>
            </a:r>
            <a:br>
              <a:rPr lang="ar-IQ" sz="3200" dirty="0">
                <a:solidFill>
                  <a:prstClr val="black"/>
                </a:solidFill>
                <a:latin typeface="Calibri"/>
                <a:ea typeface="+mn-ea"/>
                <a:cs typeface="Arial"/>
              </a:rPr>
            </a:br>
            <a:r>
              <a:rPr lang="ar-IQ" sz="3200" dirty="0">
                <a:solidFill>
                  <a:prstClr val="black"/>
                </a:solidFill>
                <a:latin typeface="Calibri"/>
                <a:ea typeface="+mn-ea"/>
                <a:cs typeface="Arial"/>
              </a:rPr>
              <a:t/>
            </a:r>
            <a:br>
              <a:rPr lang="ar-IQ" sz="3200" dirty="0">
                <a:solidFill>
                  <a:prstClr val="black"/>
                </a:solidFill>
                <a:latin typeface="Calibri"/>
                <a:ea typeface="+mn-ea"/>
                <a:cs typeface="Arial"/>
              </a:rPr>
            </a:br>
            <a:r>
              <a:rPr lang="ar-IQ" sz="3200" dirty="0">
                <a:solidFill>
                  <a:prstClr val="black"/>
                </a:solidFill>
                <a:latin typeface="Calibri"/>
                <a:ea typeface="+mn-ea"/>
                <a:cs typeface="Arial"/>
              </a:rPr>
              <a:t/>
            </a:r>
            <a:br>
              <a:rPr lang="ar-IQ" sz="3200" dirty="0">
                <a:solidFill>
                  <a:prstClr val="black"/>
                </a:solidFill>
                <a:latin typeface="Calibri"/>
                <a:ea typeface="+mn-ea"/>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3</a:t>
            </a:fld>
            <a:endParaRPr lang="en-US"/>
          </a:p>
        </p:txBody>
      </p:sp>
    </p:spTree>
    <p:extLst>
      <p:ext uri="{BB962C8B-B14F-4D97-AF65-F5344CB8AC3E}">
        <p14:creationId xmlns:p14="http://schemas.microsoft.com/office/powerpoint/2010/main" val="1592539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943" y="130629"/>
            <a:ext cx="10624457" cy="6618514"/>
          </a:xfrm>
          <a:solidFill>
            <a:schemeClr val="accent6">
              <a:lumMod val="40000"/>
              <a:lumOff val="60000"/>
            </a:schemeClr>
          </a:solidFill>
        </p:spPr>
        <p:txBody>
          <a:bodyPr>
            <a:normAutofit fontScale="90000"/>
          </a:bodyPr>
          <a:lstStyle/>
          <a:p>
            <a:pPr algn="just" rtl="1">
              <a:lnSpc>
                <a:spcPct val="115000"/>
              </a:lnSpc>
              <a:spcAft>
                <a:spcPts val="1000"/>
              </a:spcAft>
            </a:pPr>
            <a:r>
              <a:rPr lang="ar-SA" dirty="0">
                <a:latin typeface="Calibri"/>
                <a:ea typeface="Calibri"/>
                <a:cs typeface="Arial"/>
              </a:rPr>
              <a:t>والدع - هو القهر والتسلط </a:t>
            </a:r>
            <a:r>
              <a:rPr lang="ar-SA" dirty="0" smtClean="0">
                <a:latin typeface="Calibri"/>
                <a:ea typeface="Calibri"/>
                <a:cs typeface="Arial"/>
              </a:rPr>
              <a:t>وـاليتيم- </a:t>
            </a:r>
            <a:r>
              <a:rPr lang="ar-SA" dirty="0">
                <a:latin typeface="Calibri"/>
                <a:ea typeface="Calibri"/>
                <a:cs typeface="Arial"/>
              </a:rPr>
              <a:t>لا يقتصر معناه على الصغير الذي فقد </a:t>
            </a:r>
            <a:r>
              <a:rPr lang="ar-SA" dirty="0" smtClean="0">
                <a:latin typeface="Calibri"/>
                <a:ea typeface="Calibri"/>
                <a:cs typeface="Arial"/>
              </a:rPr>
              <a:t>أباه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وإنما هو الصغير والكبير الذي فقد النصرة </a:t>
            </a:r>
            <a:r>
              <a:rPr lang="ar-SA" dirty="0" smtClean="0">
                <a:latin typeface="Calibri"/>
                <a:ea typeface="Calibri"/>
                <a:cs typeface="Arial"/>
              </a:rPr>
              <a:t>والإنصاف</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قال ابن </a:t>
            </a:r>
            <a:r>
              <a:rPr lang="ar-SA" dirty="0" smtClean="0">
                <a:latin typeface="Calibri"/>
                <a:ea typeface="Calibri"/>
                <a:cs typeface="Arial"/>
              </a:rPr>
              <a:t>عباس</a:t>
            </a:r>
            <a:r>
              <a:rPr lang="ar-IQ" dirty="0" smtClean="0">
                <a:latin typeface="Calibri"/>
                <a:ea typeface="Calibri"/>
                <a:cs typeface="Arial"/>
              </a:rPr>
              <a:t>-رضي الله عنه-</a:t>
            </a:r>
            <a:r>
              <a:rPr lang="ar-SA" dirty="0" smtClean="0">
                <a:latin typeface="Calibri"/>
                <a:ea typeface="Calibri"/>
                <a:cs typeface="Arial"/>
              </a:rPr>
              <a:t> </a:t>
            </a:r>
            <a:r>
              <a:rPr lang="ar-SA" dirty="0">
                <a:latin typeface="Calibri"/>
                <a:ea typeface="Calibri"/>
                <a:cs typeface="Arial"/>
              </a:rPr>
              <a:t>في رسالة أجاب بها عن أسئلة وجهت </a:t>
            </a:r>
            <a:r>
              <a:rPr lang="ar-SA" dirty="0" smtClean="0">
                <a:latin typeface="Calibri"/>
                <a:ea typeface="Calibri"/>
                <a:cs typeface="Arial"/>
              </a:rPr>
              <a:t>إليه:</a:t>
            </a:r>
            <a:r>
              <a:rPr lang="ar-IQ" dirty="0" smtClean="0">
                <a:latin typeface="Calibri"/>
                <a:ea typeface="Calibri"/>
                <a:cs typeface="Arial"/>
              </a:rPr>
              <a:t>(.</a:t>
            </a:r>
            <a:r>
              <a:rPr lang="ar-SA" dirty="0" smtClean="0">
                <a:latin typeface="Calibri"/>
                <a:ea typeface="Calibri"/>
                <a:cs typeface="Arial"/>
              </a:rPr>
              <a:t>.... </a:t>
            </a:r>
            <a:r>
              <a:rPr lang="ar-IQ" b="1" dirty="0" smtClean="0">
                <a:solidFill>
                  <a:srgbClr val="000000"/>
                </a:solidFill>
                <a:latin typeface="Traditional Arabic"/>
                <a:cs typeface="Traditional Arabic"/>
              </a:rPr>
              <a:t>وكَتَبْتَ </a:t>
            </a:r>
            <a:r>
              <a:rPr lang="ar-IQ" b="1" dirty="0">
                <a:solidFill>
                  <a:srgbClr val="000000"/>
                </a:solidFill>
                <a:latin typeface="Traditional Arabic"/>
                <a:cs typeface="Traditional Arabic"/>
              </a:rPr>
              <a:t>تَسْأَلُنِى مَتَى </a:t>
            </a:r>
            <a:r>
              <a:rPr lang="ar-IQ" b="1" dirty="0">
                <a:solidFill>
                  <a:srgbClr val="FF0000"/>
                </a:solidFill>
                <a:latin typeface="Traditional Arabic"/>
                <a:cs typeface="Traditional Arabic"/>
              </a:rPr>
              <a:t>يَنْقَضِى يُتْمُ الْيَتِيم</a:t>
            </a:r>
            <a:r>
              <a:rPr lang="ar-IQ" b="1" dirty="0">
                <a:solidFill>
                  <a:srgbClr val="000000"/>
                </a:solidFill>
                <a:latin typeface="Traditional Arabic"/>
                <a:cs typeface="Traditional Arabic"/>
              </a:rPr>
              <a:t>ِ فَلَعَمْرِى إِنَّ الرَّجُلَ لَتَنْبُتُ لِحْيَتُهُ وَإِنَّهُ لَضَعِيفُ الأَخْذِ لِنَفْسِهِ ضَعِيفُ الْعَطَاءِ مِنْهَا فَإِذَا أَخَذَ لِنَفْسِهِ مِنْ صَالِحِ مَا يَأْخُذُ النَّاسُ فَقَدْ ذَهَبَ عَنْهُ </a:t>
            </a:r>
            <a:r>
              <a:rPr lang="ar-IQ" b="1" dirty="0" smtClean="0">
                <a:solidFill>
                  <a:srgbClr val="000000"/>
                </a:solidFill>
                <a:latin typeface="Traditional Arabic"/>
                <a:cs typeface="Traditional Arabic"/>
              </a:rPr>
              <a:t>الْيُتْمُ</a:t>
            </a:r>
            <a:r>
              <a:rPr lang="ar-SA" dirty="0" smtClean="0">
                <a:latin typeface="Calibri"/>
                <a:ea typeface="Calibri"/>
                <a:cs typeface="Arial"/>
              </a:rPr>
              <a:t> ......</a:t>
            </a:r>
            <a:r>
              <a:rPr lang="ar-IQ" dirty="0" smtClean="0">
                <a:latin typeface="Calibri"/>
                <a:ea typeface="Calibri"/>
                <a:cs typeface="Arial"/>
              </a:rPr>
              <a:t>) (رواه مسلم في صحيحه، برقم: 4787). </a:t>
            </a:r>
            <a:r>
              <a:rPr lang="ar-SA" dirty="0" smtClean="0">
                <a:latin typeface="Calibri"/>
                <a:ea typeface="Calibri"/>
                <a:cs typeface="Arial"/>
              </a:rPr>
              <a:t>وعلق </a:t>
            </a:r>
            <a:r>
              <a:rPr lang="ar-SA" dirty="0">
                <a:latin typeface="Calibri"/>
                <a:ea typeface="Calibri"/>
                <a:cs typeface="Arial"/>
              </a:rPr>
              <a:t>النووي على ذلك بقوله</a:t>
            </a:r>
            <a:r>
              <a:rPr lang="ar-SA" dirty="0" smtClean="0">
                <a:latin typeface="Calibri"/>
                <a:ea typeface="Calibri"/>
                <a:cs typeface="Arial"/>
              </a:rPr>
              <a:t>:</a:t>
            </a:r>
            <a:r>
              <a:rPr lang="ar-IQ" dirty="0" smtClean="0">
                <a:latin typeface="Calibri"/>
                <a:ea typeface="Calibri"/>
                <a:cs typeface="Arial"/>
              </a:rPr>
              <a:t>«</a:t>
            </a:r>
            <a:r>
              <a:rPr lang="ar-SA" dirty="0" smtClean="0">
                <a:latin typeface="Calibri"/>
                <a:ea typeface="Calibri"/>
                <a:cs typeface="Arial"/>
              </a:rPr>
              <a:t>إن </a:t>
            </a:r>
            <a:r>
              <a:rPr lang="ar-SA" dirty="0">
                <a:latin typeface="Calibri"/>
                <a:ea typeface="Calibri"/>
                <a:cs typeface="Arial"/>
              </a:rPr>
              <a:t>حكم اليتيم لا ينقضي بمجرد البلوغ ولا بعلو </a:t>
            </a:r>
            <a:r>
              <a:rPr lang="ar-SA" dirty="0" smtClean="0">
                <a:latin typeface="Calibri"/>
                <a:ea typeface="Calibri"/>
                <a:cs typeface="Arial"/>
              </a:rPr>
              <a:t>السن</a:t>
            </a:r>
            <a:r>
              <a:rPr lang="ar-IQ" dirty="0" smtClean="0">
                <a:latin typeface="Calibri"/>
                <a:ea typeface="Calibri"/>
                <a:cs typeface="Arial"/>
              </a:rPr>
              <a:t>»</a:t>
            </a:r>
            <a:r>
              <a:rPr lang="ar-IQ" dirty="0">
                <a:latin typeface="Calibri"/>
                <a:ea typeface="Calibri"/>
                <a:cs typeface="Arial"/>
              </a:rPr>
              <a:t> </a:t>
            </a:r>
            <a:r>
              <a:rPr lang="ar-IQ" dirty="0" smtClean="0">
                <a:latin typeface="Calibri"/>
                <a:ea typeface="Calibri"/>
                <a:cs typeface="Arial"/>
              </a:rPr>
              <a:t>(شرح النووي على المسلم: 191)،</a:t>
            </a:r>
            <a:r>
              <a:rPr lang="fa-IR" dirty="0" smtClean="0">
                <a:latin typeface="Calibri"/>
                <a:ea typeface="Calibri"/>
                <a:cs typeface="Arial"/>
              </a:rPr>
              <a:t> </a:t>
            </a:r>
            <a:r>
              <a:rPr lang="ar-SA" dirty="0">
                <a:latin typeface="Calibri"/>
                <a:ea typeface="Calibri"/>
                <a:cs typeface="Arial"/>
              </a:rPr>
              <a:t>وبذلك تكون جماهير الشعب المستضعفة </a:t>
            </a:r>
            <a:r>
              <a:rPr lang="ar-SA" dirty="0" smtClean="0">
                <a:latin typeface="Calibri"/>
                <a:ea typeface="Calibri"/>
                <a:cs typeface="Arial"/>
              </a:rPr>
              <a:t>أيتاماً</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فمن </a:t>
            </a:r>
            <a:r>
              <a:rPr lang="ar-SA" dirty="0" smtClean="0">
                <a:latin typeface="Calibri"/>
                <a:ea typeface="Calibri"/>
                <a:cs typeface="Arial"/>
              </a:rPr>
              <a:t>قهرهم </a:t>
            </a:r>
            <a:r>
              <a:rPr lang="ar-SA" dirty="0">
                <a:latin typeface="Calibri"/>
                <a:ea typeface="Calibri"/>
                <a:cs typeface="Arial"/>
              </a:rPr>
              <a:t>وتسلط </a:t>
            </a:r>
            <a:r>
              <a:rPr lang="ar-SA" dirty="0" smtClean="0">
                <a:latin typeface="Calibri"/>
                <a:ea typeface="Calibri"/>
                <a:cs typeface="Arial"/>
              </a:rPr>
              <a:t>عليهم</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فهو مكذب </a:t>
            </a:r>
            <a:r>
              <a:rPr lang="ar-SA" dirty="0" smtClean="0">
                <a:latin typeface="Calibri"/>
                <a:ea typeface="Calibri"/>
                <a:cs typeface="Arial"/>
              </a:rPr>
              <a:t>بالدين</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ولذلك تابعت السورة التنديد بـ </a:t>
            </a:r>
            <a:r>
              <a:rPr lang="ar-SA" dirty="0" smtClean="0">
                <a:latin typeface="Calibri"/>
                <a:ea typeface="Calibri"/>
                <a:cs typeface="Arial"/>
              </a:rPr>
              <a:t>-المصلين- </a:t>
            </a:r>
            <a:r>
              <a:rPr lang="ar-SA" dirty="0">
                <a:latin typeface="Calibri"/>
                <a:ea typeface="Calibri"/>
                <a:cs typeface="Arial"/>
              </a:rPr>
              <a:t>الذي يمارسون </a:t>
            </a:r>
            <a:r>
              <a:rPr lang="ar-IQ" dirty="0" smtClean="0">
                <a:latin typeface="Calibri"/>
                <a:ea typeface="Calibri"/>
                <a:cs typeface="Arial"/>
              </a:rPr>
              <a:t>(</a:t>
            </a:r>
            <a:r>
              <a:rPr lang="ar-SA" dirty="0" smtClean="0">
                <a:latin typeface="Calibri"/>
                <a:ea typeface="Calibri"/>
                <a:cs typeface="Arial"/>
              </a:rPr>
              <a:t>المظهر الديني</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للعبادة ويسهون عن </a:t>
            </a:r>
            <a:r>
              <a:rPr lang="ar-IQ" dirty="0" smtClean="0">
                <a:latin typeface="Calibri"/>
                <a:ea typeface="Calibri"/>
                <a:cs typeface="Arial"/>
              </a:rPr>
              <a:t>(</a:t>
            </a:r>
            <a:r>
              <a:rPr lang="ar-SA" dirty="0" smtClean="0">
                <a:latin typeface="Calibri"/>
                <a:ea typeface="Calibri"/>
                <a:cs typeface="Arial"/>
              </a:rPr>
              <a:t>المظهر الاجتماعي</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المشار </a:t>
            </a:r>
            <a:r>
              <a:rPr lang="ar-SA" dirty="0" smtClean="0">
                <a:latin typeface="Calibri"/>
                <a:ea typeface="Calibri"/>
                <a:cs typeface="Arial"/>
              </a:rPr>
              <a:t>إليه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هنا </a:t>
            </a:r>
            <a:r>
              <a:rPr lang="ar-SA" dirty="0" smtClean="0">
                <a:latin typeface="Calibri"/>
                <a:ea typeface="Calibri"/>
                <a:cs typeface="Arial"/>
              </a:rPr>
              <a:t>ب</a:t>
            </a:r>
            <a:r>
              <a:rPr lang="ar-IQ" dirty="0">
                <a:latin typeface="Calibri"/>
                <a:ea typeface="Calibri"/>
                <a:cs typeface="Arial"/>
              </a:rPr>
              <a:t>ا</a:t>
            </a:r>
            <a:r>
              <a:rPr lang="ar-SA" dirty="0" smtClean="0">
                <a:latin typeface="Calibri"/>
                <a:ea typeface="Calibri"/>
                <a:cs typeface="Arial"/>
              </a:rPr>
              <a:t>سم -الماعون–</a:t>
            </a:r>
            <a:r>
              <a:rPr lang="ar-IQ" dirty="0" smtClean="0">
                <a:latin typeface="Calibri"/>
                <a:ea typeface="Calibri"/>
                <a:cs typeface="Arial"/>
              </a:rPr>
              <a:t> الذي فسره الإمام </a:t>
            </a:r>
            <a:r>
              <a:rPr lang="ar-IQ" dirty="0">
                <a:latin typeface="Calibri"/>
                <a:ea typeface="Calibri"/>
                <a:cs typeface="Arial"/>
              </a:rPr>
              <a:t>(</a:t>
            </a:r>
            <a:r>
              <a:rPr lang="ar-IQ" dirty="0" smtClean="0">
                <a:latin typeface="Calibri"/>
                <a:ea typeface="Calibri"/>
                <a:cs typeface="Arial"/>
              </a:rPr>
              <a:t>علي) -رضي الله عنه</a:t>
            </a:r>
            <a:r>
              <a:rPr lang="ar-IQ" dirty="0">
                <a:latin typeface="Calibri"/>
                <a:ea typeface="Calibri"/>
                <a:cs typeface="Arial"/>
              </a:rPr>
              <a:t>-</a:t>
            </a:r>
            <a:r>
              <a:rPr lang="ar-IQ" dirty="0" smtClean="0">
                <a:latin typeface="Calibri"/>
                <a:ea typeface="Calibri"/>
                <a:cs typeface="Arial"/>
              </a:rPr>
              <a:t> </a:t>
            </a:r>
            <a:r>
              <a:rPr lang="ar-IQ" dirty="0">
                <a:latin typeface="Calibri"/>
                <a:ea typeface="Calibri"/>
                <a:cs typeface="Arial"/>
              </a:rPr>
              <a:t>بأنه الزكاة المفروضة. (كنز العمال، برقم:4720</a:t>
            </a:r>
            <a:r>
              <a:rPr lang="ar-IQ" dirty="0" smtClean="0">
                <a:latin typeface="Calibri"/>
                <a:ea typeface="Calibri"/>
                <a:cs typeface="Arial"/>
              </a:rPr>
              <a:t>).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30</a:t>
            </a:fld>
            <a:endParaRPr lang="en-US"/>
          </a:p>
        </p:txBody>
      </p:sp>
    </p:spTree>
    <p:extLst>
      <p:ext uri="{BB962C8B-B14F-4D97-AF65-F5344CB8AC3E}">
        <p14:creationId xmlns:p14="http://schemas.microsoft.com/office/powerpoint/2010/main" val="146266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30" y="188687"/>
            <a:ext cx="10406742" cy="6545942"/>
          </a:xfrm>
          <a:solidFill>
            <a:schemeClr val="accent1">
              <a:lumMod val="40000"/>
              <a:lumOff val="60000"/>
            </a:schemeClr>
          </a:solidFill>
        </p:spPr>
        <p:txBody>
          <a:bodyPr/>
          <a:lstStyle/>
          <a:p>
            <a:pPr algn="just" rtl="1"/>
            <a:r>
              <a:rPr lang="ar-SA" sz="3200" dirty="0" smtClean="0">
                <a:solidFill>
                  <a:prstClr val="black">
                    <a:lumMod val="85000"/>
                    <a:lumOff val="15000"/>
                  </a:prstClr>
                </a:solidFill>
                <a:latin typeface="Calibri"/>
                <a:ea typeface="Calibri"/>
                <a:cs typeface="Arial"/>
              </a:rPr>
              <a:t>بينما </a:t>
            </a:r>
            <a:r>
              <a:rPr lang="ar-SA" sz="3200" dirty="0">
                <a:solidFill>
                  <a:prstClr val="black">
                    <a:lumMod val="85000"/>
                    <a:lumOff val="15000"/>
                  </a:prstClr>
                </a:solidFill>
                <a:latin typeface="Calibri"/>
                <a:ea typeface="Calibri"/>
                <a:cs typeface="Arial"/>
              </a:rPr>
              <a:t>فسره ابن </a:t>
            </a:r>
            <a:r>
              <a:rPr lang="ar-SA" sz="3200" dirty="0" smtClean="0">
                <a:solidFill>
                  <a:prstClr val="black">
                    <a:lumMod val="85000"/>
                    <a:lumOff val="15000"/>
                  </a:prstClr>
                </a:solidFill>
                <a:latin typeface="Calibri"/>
                <a:ea typeface="Calibri"/>
                <a:cs typeface="Arial"/>
              </a:rPr>
              <a:t>عباس</a:t>
            </a:r>
            <a:r>
              <a:rPr lang="ar-IQ" sz="3200" dirty="0" smtClean="0">
                <a:solidFill>
                  <a:prstClr val="black">
                    <a:lumMod val="85000"/>
                    <a:lumOff val="15000"/>
                  </a:prstClr>
                </a:solidFill>
                <a:latin typeface="Calibri"/>
                <a:ea typeface="Calibri"/>
                <a:cs typeface="Arial"/>
              </a:rPr>
              <a:t> –رضي الله عنه-</a:t>
            </a:r>
            <a:r>
              <a:rPr lang="ar-SA" sz="3200" dirty="0" smtClean="0">
                <a:solidFill>
                  <a:prstClr val="black">
                    <a:lumMod val="85000"/>
                    <a:lumOff val="15000"/>
                  </a:prstClr>
                </a:solidFill>
                <a:latin typeface="Calibri"/>
                <a:ea typeface="Calibri"/>
                <a:cs typeface="Arial"/>
              </a:rPr>
              <a:t> </a:t>
            </a:r>
            <a:r>
              <a:rPr lang="ar-SA" sz="3200" dirty="0">
                <a:solidFill>
                  <a:prstClr val="black">
                    <a:lumMod val="85000"/>
                    <a:lumOff val="15000"/>
                  </a:prstClr>
                </a:solidFill>
                <a:latin typeface="Calibri"/>
                <a:ea typeface="Calibri"/>
                <a:cs typeface="Arial"/>
              </a:rPr>
              <a:t>بأنه كل ما يعين الناس على شؤون حياتهم ويجعلهم يتفرغون من الهموم لأداء دينهم </a:t>
            </a:r>
            <a:r>
              <a:rPr lang="ar-IQ" sz="3200" dirty="0">
                <a:solidFill>
                  <a:prstClr val="black">
                    <a:lumMod val="85000"/>
                    <a:lumOff val="15000"/>
                  </a:prstClr>
                </a:solidFill>
                <a:latin typeface="Calibri"/>
                <a:ea typeface="Calibri"/>
                <a:cs typeface="Arial"/>
              </a:rPr>
              <a:t>( تفسير ابن كثير: 497/8) </a:t>
            </a:r>
            <a:br>
              <a:rPr lang="ar-IQ" sz="3200" dirty="0">
                <a:solidFill>
                  <a:prstClr val="black">
                    <a:lumMod val="85000"/>
                    <a:lumOff val="15000"/>
                  </a:prstClr>
                </a:solidFill>
                <a:latin typeface="Calibri"/>
                <a:ea typeface="Calibri"/>
                <a:cs typeface="Arial"/>
              </a:rPr>
            </a:b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IQ" sz="3200" dirty="0" smtClean="0">
                <a:solidFill>
                  <a:prstClr val="black">
                    <a:lumMod val="85000"/>
                    <a:lumOff val="15000"/>
                  </a:prstClr>
                </a:solidFill>
                <a:latin typeface="Calibri"/>
                <a:ea typeface="Calibri"/>
                <a:cs typeface="Arial"/>
              </a:rPr>
              <a:t>ويلاحظ </a:t>
            </a:r>
            <a:r>
              <a:rPr lang="ar-IQ" sz="3200" dirty="0">
                <a:solidFill>
                  <a:prstClr val="black">
                    <a:lumMod val="85000"/>
                    <a:lumOff val="15000"/>
                  </a:prstClr>
                </a:solidFill>
                <a:latin typeface="Calibri"/>
                <a:ea typeface="Calibri"/>
                <a:cs typeface="Arial"/>
              </a:rPr>
              <a:t>على السور القرآنية القصيرة التي اختصرت مشاهد الآخرة مثل: سورة </a:t>
            </a:r>
            <a:r>
              <a:rPr lang="ar-IQ" sz="3200" b="1" dirty="0" smtClean="0">
                <a:solidFill>
                  <a:prstClr val="black">
                    <a:lumMod val="85000"/>
                    <a:lumOff val="15000"/>
                  </a:prstClr>
                </a:solidFill>
                <a:latin typeface="Calibri"/>
                <a:ea typeface="Calibri"/>
                <a:cs typeface="Arial"/>
              </a:rPr>
              <a:t>«الليل</a:t>
            </a:r>
            <a:r>
              <a:rPr lang="ar-IQ" sz="3200" b="1" dirty="0">
                <a:solidFill>
                  <a:prstClr val="black">
                    <a:lumMod val="85000"/>
                    <a:lumOff val="15000"/>
                  </a:prstClr>
                </a:solidFill>
                <a:latin typeface="Calibri"/>
                <a:ea typeface="Calibri"/>
                <a:cs typeface="Arial"/>
              </a:rPr>
              <a:t>» و «البلد» و «الفجر» و </a:t>
            </a:r>
            <a:r>
              <a:rPr lang="ar-IQ" sz="3200" b="1" dirty="0" smtClean="0">
                <a:solidFill>
                  <a:prstClr val="black">
                    <a:lumMod val="85000"/>
                    <a:lumOff val="15000"/>
                  </a:prstClr>
                </a:solidFill>
                <a:latin typeface="Calibri"/>
                <a:ea typeface="Calibri"/>
                <a:cs typeface="Arial"/>
              </a:rPr>
              <a:t>«الماعون» </a:t>
            </a:r>
            <a:r>
              <a:rPr lang="ar-IQ" sz="3200" dirty="0">
                <a:solidFill>
                  <a:prstClr val="black">
                    <a:lumMod val="85000"/>
                    <a:lumOff val="15000"/>
                  </a:prstClr>
                </a:solidFill>
                <a:latin typeface="Calibri"/>
                <a:ea typeface="Calibri"/>
                <a:cs typeface="Arial"/>
              </a:rPr>
              <a:t>أنها تكرر فيها ورود صورتين متقابلتين صورة أهل الجنة، وصورة أهل النار وتتركز الصفات المفصلة لكل من الفريقين حول موقفهما من المال من حيث جمعه </a:t>
            </a:r>
            <a:r>
              <a:rPr lang="ar-IQ" sz="3200" dirty="0" smtClean="0">
                <a:solidFill>
                  <a:prstClr val="black">
                    <a:lumMod val="85000"/>
                    <a:lumOff val="15000"/>
                  </a:prstClr>
                </a:solidFill>
                <a:latin typeface="Calibri"/>
                <a:ea typeface="Calibri"/>
                <a:cs typeface="Arial"/>
              </a:rPr>
              <a:t>وإنفاقه </a:t>
            </a:r>
            <a:r>
              <a:rPr lang="ar-IQ" sz="3200" dirty="0">
                <a:solidFill>
                  <a:prstClr val="black">
                    <a:lumMod val="85000"/>
                    <a:lumOff val="15000"/>
                  </a:prstClr>
                </a:solidFill>
                <a:latin typeface="Calibri"/>
                <a:ea typeface="Calibri"/>
                <a:cs typeface="Arial"/>
              </a:rPr>
              <a:t>كما أمر </a:t>
            </a:r>
            <a:r>
              <a:rPr lang="ar-IQ" sz="3200" dirty="0" smtClean="0">
                <a:solidFill>
                  <a:prstClr val="black">
                    <a:lumMod val="85000"/>
                    <a:lumOff val="15000"/>
                  </a:prstClr>
                </a:solidFill>
                <a:latin typeface="Calibri"/>
                <a:ea typeface="Calibri"/>
                <a:cs typeface="Arial"/>
              </a:rPr>
              <a:t>الله تعالى، </a:t>
            </a:r>
            <a:r>
              <a:rPr lang="ar-IQ" sz="3200" dirty="0">
                <a:solidFill>
                  <a:prstClr val="black">
                    <a:lumMod val="85000"/>
                    <a:lumOff val="15000"/>
                  </a:prstClr>
                </a:solidFill>
                <a:latin typeface="Calibri"/>
                <a:ea typeface="Calibri"/>
                <a:cs typeface="Arial"/>
              </a:rPr>
              <a:t>أو نهبه وبعثرته طبقاً للنزوات والشهوات. وهذا</a:t>
            </a:r>
            <a:br>
              <a:rPr lang="ar-IQ" sz="3200" dirty="0">
                <a:solidFill>
                  <a:prstClr val="black">
                    <a:lumMod val="85000"/>
                    <a:lumOff val="15000"/>
                  </a:prstClr>
                </a:solidFill>
                <a:latin typeface="Calibri"/>
                <a:ea typeface="Calibri"/>
                <a:cs typeface="Arial"/>
              </a:rPr>
            </a:br>
            <a:r>
              <a:rPr lang="ar-IQ" sz="3200" dirty="0">
                <a:solidFill>
                  <a:prstClr val="black">
                    <a:lumMod val="85000"/>
                    <a:lumOff val="15000"/>
                  </a:prstClr>
                </a:solidFill>
                <a:latin typeface="Calibri"/>
                <a:ea typeface="Calibri"/>
                <a:cs typeface="Arial"/>
              </a:rPr>
              <a:t>يؤكد على أن </a:t>
            </a:r>
            <a:r>
              <a:rPr lang="ar-IQ" sz="3200" dirty="0" smtClean="0">
                <a:solidFill>
                  <a:prstClr val="black">
                    <a:lumMod val="85000"/>
                    <a:lumOff val="15000"/>
                  </a:prstClr>
                </a:solidFill>
                <a:latin typeface="Calibri"/>
                <a:ea typeface="Calibri"/>
                <a:cs typeface="Arial"/>
              </a:rPr>
              <a:t>«</a:t>
            </a:r>
            <a:r>
              <a:rPr lang="ar-IQ" sz="3200" b="1" dirty="0" smtClean="0">
                <a:solidFill>
                  <a:prstClr val="black">
                    <a:lumMod val="85000"/>
                    <a:lumOff val="15000"/>
                  </a:prstClr>
                </a:solidFill>
                <a:latin typeface="Calibri"/>
                <a:ea typeface="Calibri"/>
                <a:cs typeface="Arial"/>
              </a:rPr>
              <a:t>المظهر الاجتماعي</a:t>
            </a:r>
            <a:r>
              <a:rPr lang="ar-IQ" sz="3200" dirty="0" smtClean="0">
                <a:solidFill>
                  <a:prstClr val="black">
                    <a:lumMod val="85000"/>
                    <a:lumOff val="15000"/>
                  </a:prstClr>
                </a:solidFill>
                <a:latin typeface="Calibri"/>
                <a:ea typeface="Calibri"/>
                <a:cs typeface="Arial"/>
              </a:rPr>
              <a:t>» </a:t>
            </a:r>
            <a:r>
              <a:rPr lang="ar-IQ" sz="3200" dirty="0">
                <a:solidFill>
                  <a:prstClr val="black">
                    <a:lumMod val="85000"/>
                    <a:lumOff val="15000"/>
                  </a:prstClr>
                </a:solidFill>
                <a:latin typeface="Calibri"/>
                <a:ea typeface="Calibri"/>
                <a:cs typeface="Arial"/>
              </a:rPr>
              <a:t>للعبادة هو محك الصدق في </a:t>
            </a:r>
            <a:r>
              <a:rPr lang="ar-IQ" sz="3200" dirty="0" smtClean="0">
                <a:solidFill>
                  <a:prstClr val="black">
                    <a:lumMod val="85000"/>
                    <a:lumOff val="15000"/>
                  </a:prstClr>
                </a:solidFill>
                <a:latin typeface="Calibri"/>
                <a:ea typeface="Calibri"/>
                <a:cs typeface="Arial"/>
              </a:rPr>
              <a:t>«</a:t>
            </a:r>
            <a:r>
              <a:rPr lang="ar-IQ" sz="3200" b="1" dirty="0" smtClean="0">
                <a:solidFill>
                  <a:prstClr val="black">
                    <a:lumMod val="85000"/>
                    <a:lumOff val="15000"/>
                  </a:prstClr>
                </a:solidFill>
                <a:latin typeface="Calibri"/>
                <a:ea typeface="Calibri"/>
                <a:cs typeface="Arial"/>
              </a:rPr>
              <a:t>المظهر الديني</a:t>
            </a:r>
            <a:r>
              <a:rPr lang="ar-IQ" sz="3200" dirty="0" smtClean="0">
                <a:solidFill>
                  <a:prstClr val="black">
                    <a:lumMod val="85000"/>
                    <a:lumOff val="15000"/>
                  </a:prstClr>
                </a:solidFill>
                <a:latin typeface="Calibri"/>
                <a:ea typeface="Calibri"/>
                <a:cs typeface="Arial"/>
              </a:rPr>
              <a:t>». </a:t>
            </a:r>
            <a:r>
              <a:rPr lang="ar-IQ" sz="3200" dirty="0">
                <a:solidFill>
                  <a:prstClr val="black">
                    <a:lumMod val="85000"/>
                    <a:lumOff val="15000"/>
                  </a:prstClr>
                </a:solidFill>
                <a:latin typeface="Calibri"/>
                <a:ea typeface="Calibri"/>
                <a:cs typeface="Arial"/>
              </a:rPr>
              <a:t>فالأول هو </a:t>
            </a:r>
            <a:r>
              <a:rPr lang="ar-IQ" sz="3200" dirty="0" smtClean="0">
                <a:solidFill>
                  <a:prstClr val="black">
                    <a:lumMod val="85000"/>
                    <a:lumOff val="15000"/>
                  </a:prstClr>
                </a:solidFill>
                <a:latin typeface="Calibri"/>
                <a:ea typeface="Calibri"/>
                <a:cs typeface="Arial"/>
              </a:rPr>
              <a:t>(</a:t>
            </a:r>
            <a:r>
              <a:rPr lang="ar-IQ" sz="3200" b="1" dirty="0" smtClean="0">
                <a:solidFill>
                  <a:srgbClr val="C00000"/>
                </a:solidFill>
                <a:latin typeface="Calibri"/>
                <a:ea typeface="Calibri"/>
                <a:cs typeface="Arial"/>
              </a:rPr>
              <a:t>الإيمان العملي</a:t>
            </a:r>
            <a:r>
              <a:rPr lang="ar-IQ" sz="3200" dirty="0" smtClean="0">
                <a:solidFill>
                  <a:prstClr val="black">
                    <a:lumMod val="85000"/>
                    <a:lumOff val="15000"/>
                  </a:prstClr>
                </a:solidFill>
                <a:latin typeface="Calibri"/>
                <a:ea typeface="Calibri"/>
                <a:cs typeface="Arial"/>
              </a:rPr>
              <a:t>)، </a:t>
            </a:r>
            <a:r>
              <a:rPr lang="ar-IQ" sz="3200" dirty="0">
                <a:solidFill>
                  <a:prstClr val="black">
                    <a:lumMod val="85000"/>
                    <a:lumOff val="15000"/>
                  </a:prstClr>
                </a:solidFill>
                <a:latin typeface="Calibri"/>
                <a:ea typeface="Calibri"/>
                <a:cs typeface="Arial"/>
              </a:rPr>
              <a:t>والثاني </a:t>
            </a:r>
            <a:br>
              <a:rPr lang="ar-IQ" sz="3200" dirty="0">
                <a:solidFill>
                  <a:prstClr val="black">
                    <a:lumMod val="85000"/>
                    <a:lumOff val="15000"/>
                  </a:prstClr>
                </a:solidFill>
                <a:latin typeface="Calibri"/>
                <a:ea typeface="Calibri"/>
                <a:cs typeface="Arial"/>
              </a:rPr>
            </a:br>
            <a:r>
              <a:rPr lang="ar-IQ" sz="3200" dirty="0">
                <a:solidFill>
                  <a:prstClr val="black">
                    <a:lumMod val="85000"/>
                    <a:lumOff val="15000"/>
                  </a:prstClr>
                </a:solidFill>
                <a:latin typeface="Calibri"/>
                <a:ea typeface="Calibri"/>
                <a:cs typeface="Arial"/>
              </a:rPr>
              <a:t>هو </a:t>
            </a:r>
            <a:r>
              <a:rPr lang="ar-IQ" sz="3200" dirty="0" smtClean="0">
                <a:solidFill>
                  <a:prstClr val="black">
                    <a:lumMod val="85000"/>
                    <a:lumOff val="15000"/>
                  </a:prstClr>
                </a:solidFill>
                <a:latin typeface="Calibri"/>
                <a:ea typeface="Calibri"/>
                <a:cs typeface="Arial"/>
              </a:rPr>
              <a:t>(</a:t>
            </a:r>
            <a:r>
              <a:rPr lang="ar-IQ" sz="3200" b="1" dirty="0" smtClean="0">
                <a:solidFill>
                  <a:srgbClr val="C00000"/>
                </a:solidFill>
                <a:latin typeface="Calibri"/>
                <a:ea typeface="Calibri"/>
                <a:cs typeface="Arial"/>
              </a:rPr>
              <a:t>الادعاء النظري</a:t>
            </a:r>
            <a:r>
              <a:rPr lang="ar-IQ" sz="3200" dirty="0" smtClean="0">
                <a:solidFill>
                  <a:prstClr val="black">
                    <a:lumMod val="85000"/>
                    <a:lumOff val="15000"/>
                  </a:prstClr>
                </a:solidFill>
                <a:latin typeface="Calibri"/>
                <a:ea typeface="Calibri"/>
                <a:cs typeface="Arial"/>
              </a:rPr>
              <a:t>) </a:t>
            </a:r>
            <a:r>
              <a:rPr lang="ar-IQ" sz="3200" dirty="0">
                <a:solidFill>
                  <a:prstClr val="black">
                    <a:lumMod val="85000"/>
                    <a:lumOff val="15000"/>
                  </a:prstClr>
                </a:solidFill>
                <a:latin typeface="Calibri"/>
                <a:ea typeface="Calibri"/>
                <a:cs typeface="Arial"/>
              </a:rPr>
              <a:t>!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31</a:t>
            </a:fld>
            <a:endParaRPr lang="en-US"/>
          </a:p>
        </p:txBody>
      </p:sp>
    </p:spTree>
    <p:extLst>
      <p:ext uri="{BB962C8B-B14F-4D97-AF65-F5344CB8AC3E}">
        <p14:creationId xmlns:p14="http://schemas.microsoft.com/office/powerpoint/2010/main" val="39791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057" y="232229"/>
            <a:ext cx="10377715" cy="6444342"/>
          </a:xfrm>
          <a:solidFill>
            <a:schemeClr val="bg1">
              <a:lumMod val="85000"/>
            </a:schemeClr>
          </a:solidFill>
        </p:spPr>
        <p:txBody>
          <a:bodyPr>
            <a:normAutofit fontScale="90000"/>
          </a:bodyPr>
          <a:lstStyle/>
          <a:p>
            <a:pPr algn="just" rtl="1">
              <a:lnSpc>
                <a:spcPct val="115000"/>
              </a:lnSpc>
              <a:spcAft>
                <a:spcPts val="1000"/>
              </a:spcAft>
            </a:pPr>
            <a:r>
              <a:rPr lang="ar-SA" dirty="0">
                <a:latin typeface="Calibri"/>
                <a:ea typeface="Calibri"/>
                <a:cs typeface="Arial"/>
              </a:rPr>
              <a:t>والرسول صلى الله عليه وسلم كان يشترط على من يبايعه أن يجمع في إسلامه المظاهر الدينية والمظاهر الاجتماعية للعبادة، </a:t>
            </a:r>
            <a:r>
              <a:rPr lang="ar-IQ" dirty="0" smtClean="0">
                <a:latin typeface="Calibri"/>
                <a:ea typeface="Calibri"/>
                <a:cs typeface="Arial"/>
              </a:rPr>
              <a:t>((</a:t>
            </a:r>
            <a:r>
              <a:rPr lang="ar-SA" dirty="0" smtClean="0">
                <a:latin typeface="Calibri"/>
                <a:ea typeface="Calibri"/>
                <a:cs typeface="Arial"/>
              </a:rPr>
              <a:t>عن </a:t>
            </a:r>
            <a:r>
              <a:rPr lang="ar-SA" dirty="0">
                <a:latin typeface="Calibri"/>
                <a:ea typeface="Calibri"/>
                <a:cs typeface="Arial"/>
              </a:rPr>
              <a:t>السَّدُوسِيَّ يَعْنِي ابْنَ الْخَصَاصِيَّةِ </a:t>
            </a:r>
            <a:r>
              <a:rPr lang="ar-SA" dirty="0" smtClean="0">
                <a:latin typeface="Calibri"/>
                <a:ea typeface="Calibri"/>
                <a:cs typeface="Arial"/>
              </a:rPr>
              <a:t>قَالَ</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أَتَيْتُ النَّبِيَّ </a:t>
            </a:r>
            <a:r>
              <a:rPr lang="ar-IQ" dirty="0" smtClean="0">
                <a:latin typeface="Calibri"/>
                <a:ea typeface="Calibri"/>
                <a:cs typeface="Arial"/>
              </a:rPr>
              <a:t>-</a:t>
            </a:r>
            <a:r>
              <a:rPr lang="ar-SA" dirty="0" smtClean="0">
                <a:latin typeface="Calibri"/>
                <a:ea typeface="Calibri"/>
                <a:cs typeface="Arial"/>
              </a:rPr>
              <a:t>صَلَّى </a:t>
            </a:r>
            <a:r>
              <a:rPr lang="ar-SA" dirty="0">
                <a:latin typeface="Calibri"/>
                <a:ea typeface="Calibri"/>
                <a:cs typeface="Arial"/>
              </a:rPr>
              <a:t>اللَّهُ عَلَيْهِ </a:t>
            </a:r>
            <a:r>
              <a:rPr lang="ar-SA" dirty="0" smtClean="0">
                <a:latin typeface="Calibri"/>
                <a:ea typeface="Calibri"/>
                <a:cs typeface="Arial"/>
              </a:rPr>
              <a:t>وَسَلَّمَ</a:t>
            </a:r>
            <a:r>
              <a:rPr lang="ar-IQ" dirty="0" smtClean="0">
                <a:latin typeface="Calibri"/>
                <a:ea typeface="Calibri"/>
                <a:cs typeface="Arial"/>
              </a:rPr>
              <a:t>-</a:t>
            </a:r>
            <a:r>
              <a:rPr lang="ar-SA" dirty="0" smtClean="0">
                <a:latin typeface="Calibri"/>
                <a:ea typeface="Calibri"/>
                <a:cs typeface="Arial"/>
              </a:rPr>
              <a:t>لِأُبَايِعَهُ قَالَ</a:t>
            </a:r>
            <a:r>
              <a:rPr lang="ar-IQ" dirty="0" smtClean="0">
                <a:latin typeface="Calibri"/>
                <a:ea typeface="Calibri"/>
                <a:cs typeface="Arial"/>
              </a:rPr>
              <a:t>:</a:t>
            </a:r>
            <a:r>
              <a:rPr lang="ar-SA" dirty="0" smtClean="0">
                <a:latin typeface="Calibri"/>
                <a:ea typeface="Calibri"/>
                <a:cs typeface="Arial"/>
              </a:rPr>
              <a:t>فَاشْتَرَطَ </a:t>
            </a:r>
            <a:r>
              <a:rPr lang="ar-SA" dirty="0">
                <a:latin typeface="Calibri"/>
                <a:ea typeface="Calibri"/>
                <a:cs typeface="Arial"/>
              </a:rPr>
              <a:t>عَلَيَّ شَهَادَةَ أَنْ لَا إِلَهَ إِلَّا اللَّهُ وَأَنَّ مُحَمَّدًا عَبْدُهُ وَرَسُولُهُ وَأَنْ أُقِيمَ الصَّلَاةَ وَأَنْ أُؤَدِّيَ الزَّكَاةَ وَأَنْ أَحُجَّ حَجَّةَ الْإِسْلَامِ وَأَنْ أَصُومَ شَهْرَ رَمَضَانَ وَأَنْ أُجَاهِدَ فِي سَبِيلِ </a:t>
            </a:r>
            <a:r>
              <a:rPr lang="ar-SA" dirty="0" smtClean="0">
                <a:latin typeface="Calibri"/>
                <a:ea typeface="Calibri"/>
                <a:cs typeface="Arial"/>
              </a:rPr>
              <a:t>اللَّهِ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فَقُلْتُ يَا رَسُولَ </a:t>
            </a:r>
            <a:r>
              <a:rPr lang="ar-SA" dirty="0" smtClean="0">
                <a:latin typeface="Calibri"/>
                <a:ea typeface="Calibri"/>
                <a:cs typeface="Arial"/>
              </a:rPr>
              <a:t>اللَّهِ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أَمَّا اثْنَتَانِ فَوَاللَّهِ مَا أُطِيقُهُمَا الْجِهَادُ </a:t>
            </a:r>
            <a:r>
              <a:rPr lang="ar-SA" dirty="0" smtClean="0">
                <a:latin typeface="Calibri"/>
                <a:ea typeface="Calibri"/>
                <a:cs typeface="Arial"/>
              </a:rPr>
              <a:t>وَالصَّدَقَةُ</a:t>
            </a:r>
            <a:r>
              <a:rPr lang="ar-IQ" dirty="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فَإِنَّهُمْ زَعَمُوا أَنَّهُ مَنْ وَلَّى الدُّبُرَ فَقَدْ بَاءَ بِغَضَبٍ مِنْ </a:t>
            </a:r>
            <a:r>
              <a:rPr lang="ar-SA" dirty="0" smtClean="0">
                <a:latin typeface="Calibri"/>
                <a:ea typeface="Calibri"/>
                <a:cs typeface="Arial"/>
              </a:rPr>
              <a:t>اللَّهِ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فَأَخَافُ إِنْ حَضَرْتُ </a:t>
            </a:r>
            <a:r>
              <a:rPr lang="ar-SA" dirty="0" smtClean="0">
                <a:latin typeface="Calibri"/>
                <a:ea typeface="Calibri"/>
                <a:cs typeface="Arial"/>
              </a:rPr>
              <a:t>تِلْكَ</a:t>
            </a:r>
            <a:r>
              <a:rPr lang="ar-IQ" dirty="0" smtClean="0">
                <a:latin typeface="Calibri"/>
                <a:ea typeface="Calibri"/>
                <a:cs typeface="Arial"/>
              </a:rPr>
              <a:t>،</a:t>
            </a:r>
            <a:r>
              <a:rPr lang="ar-SA" dirty="0" smtClean="0">
                <a:latin typeface="Calibri"/>
                <a:ea typeface="Calibri"/>
                <a:cs typeface="Arial"/>
              </a:rPr>
              <a:t>جَشِعَتْ </a:t>
            </a:r>
            <a:r>
              <a:rPr lang="ar-SA" dirty="0">
                <a:latin typeface="Calibri"/>
                <a:ea typeface="Calibri"/>
                <a:cs typeface="Arial"/>
              </a:rPr>
              <a:t>نَفْسِي وَكَرِهَتْ الْمَوْتَ </a:t>
            </a:r>
            <a:r>
              <a:rPr lang="ar-SA" dirty="0" smtClean="0">
                <a:latin typeface="Calibri"/>
                <a:ea typeface="Calibri"/>
                <a:cs typeface="Arial"/>
              </a:rPr>
              <a:t>وَالصَّدَقَةُ</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فَوَاللَّهِ مَا لِي إِلَّا غُنَيْمَةٌ وَعَشْرُ ذَوْدٍ هُنَّ رَسَلُ أَهْلِي وَحَمُولَتُهُمْ </a:t>
            </a:r>
            <a:r>
              <a:rPr lang="ar-SA" dirty="0" smtClean="0">
                <a:latin typeface="Calibri"/>
                <a:ea typeface="Calibri"/>
                <a:cs typeface="Arial"/>
              </a:rPr>
              <a:t>قَالَ</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فَقَبَضَ رَسُولُ اللَّهِ </a:t>
            </a:r>
            <a:r>
              <a:rPr lang="ar-IQ" dirty="0" smtClean="0">
                <a:latin typeface="Calibri"/>
                <a:ea typeface="Calibri"/>
                <a:cs typeface="Arial"/>
              </a:rPr>
              <a:t>-</a:t>
            </a:r>
            <a:r>
              <a:rPr lang="ar-SA" dirty="0" smtClean="0">
                <a:latin typeface="Calibri"/>
                <a:ea typeface="Calibri"/>
                <a:cs typeface="Arial"/>
              </a:rPr>
              <a:t>صَلَّى </a:t>
            </a:r>
            <a:r>
              <a:rPr lang="ar-SA" dirty="0">
                <a:latin typeface="Calibri"/>
                <a:ea typeface="Calibri"/>
                <a:cs typeface="Arial"/>
              </a:rPr>
              <a:t>اللَّهُ عَلَيْهِ </a:t>
            </a:r>
            <a:r>
              <a:rPr lang="ar-SA" dirty="0" smtClean="0">
                <a:latin typeface="Calibri"/>
                <a:ea typeface="Calibri"/>
                <a:cs typeface="Arial"/>
              </a:rPr>
              <a:t>وَسَلَّمَ</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يَدَهُ ثُمَّ حَرَّكَ يَدَهُ ثُمَّ قَالَ فَلَا جِهَادَ وَلَا صَدَقَةَ فَلِمَ تَدْخُلُ الْجَنَّةَ </a:t>
            </a:r>
            <a:r>
              <a:rPr lang="ar-SA" dirty="0" smtClean="0">
                <a:latin typeface="Calibri"/>
                <a:ea typeface="Calibri"/>
                <a:cs typeface="Arial"/>
              </a:rPr>
              <a:t>إِذًا</a:t>
            </a:r>
            <a:r>
              <a:rPr lang="ar-IQ" dirty="0" smtClean="0">
                <a:latin typeface="Calibri"/>
                <a:ea typeface="Calibri"/>
                <a:cs typeface="Arial"/>
              </a:rPr>
              <a:t>؟</a:t>
            </a:r>
            <a:r>
              <a:rPr lang="ar-SA" dirty="0" smtClean="0">
                <a:latin typeface="Calibri"/>
                <a:ea typeface="Calibri"/>
                <a:cs typeface="Arial"/>
              </a:rPr>
              <a:t> قَالَ</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قُلْتُ يَا رَسُولَ اللَّهِ أَنَا أُبَايِعُكَ </a:t>
            </a:r>
            <a:r>
              <a:rPr lang="ar-SA" dirty="0" smtClean="0">
                <a:latin typeface="Calibri"/>
                <a:ea typeface="Calibri"/>
                <a:cs typeface="Arial"/>
              </a:rPr>
              <a:t>قَالَ</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فَبَايَعْتُ عَلَيْهِنَّ </a:t>
            </a:r>
            <a:r>
              <a:rPr lang="ar-SA" dirty="0" smtClean="0">
                <a:latin typeface="Calibri"/>
                <a:ea typeface="Calibri"/>
                <a:cs typeface="Arial"/>
              </a:rPr>
              <a:t>كُلِّهِنَّ</a:t>
            </a:r>
            <a:r>
              <a:rPr lang="ar-IQ" dirty="0" smtClean="0">
                <a:latin typeface="Calibri"/>
                <a:ea typeface="Calibri"/>
                <a:cs typeface="Arial"/>
              </a:rPr>
              <a:t>))</a:t>
            </a:r>
            <a:br>
              <a:rPr lang="ar-IQ" dirty="0" smtClean="0">
                <a:latin typeface="Calibri"/>
                <a:ea typeface="Calibri"/>
                <a:cs typeface="Arial"/>
              </a:rPr>
            </a:br>
            <a:r>
              <a:rPr lang="ar-IQ" dirty="0">
                <a:latin typeface="Calibri"/>
                <a:ea typeface="Calibri"/>
                <a:cs typeface="Arial"/>
              </a:rPr>
              <a:t>(رواه أحمد في مسنده، </a:t>
            </a:r>
            <a:r>
              <a:rPr lang="ar-IQ" dirty="0" smtClean="0">
                <a:latin typeface="Calibri"/>
                <a:ea typeface="Calibri"/>
                <a:cs typeface="Arial"/>
              </a:rPr>
              <a:t>برقم:21952)   </a:t>
            </a:r>
            <a:r>
              <a:rPr lang="en-GB" sz="2800" dirty="0">
                <a:latin typeface="Calibri"/>
                <a:ea typeface="Calibri"/>
                <a:cs typeface="Arial"/>
              </a:rPr>
              <a:t/>
            </a:r>
            <a:br>
              <a:rPr lang="en-GB" sz="2800" dirty="0">
                <a:latin typeface="Calibri"/>
                <a:ea typeface="Calibri"/>
                <a:cs typeface="Arial"/>
              </a:rPr>
            </a:br>
            <a:r>
              <a:rPr lang="en-GB" sz="2800" dirty="0">
                <a:latin typeface="Calibri"/>
                <a:ea typeface="Calibri"/>
                <a:cs typeface="Arial"/>
              </a:rPr>
              <a:t/>
            </a:r>
            <a:br>
              <a:rPr lang="en-GB" sz="28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32</a:t>
            </a:fld>
            <a:endParaRPr lang="en-US"/>
          </a:p>
        </p:txBody>
      </p:sp>
    </p:spTree>
    <p:extLst>
      <p:ext uri="{BB962C8B-B14F-4D97-AF65-F5344CB8AC3E}">
        <p14:creationId xmlns:p14="http://schemas.microsoft.com/office/powerpoint/2010/main" val="16916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087" y="232229"/>
            <a:ext cx="10363200" cy="6299199"/>
          </a:xfrm>
          <a:solidFill>
            <a:schemeClr val="accent2">
              <a:lumMod val="40000"/>
              <a:lumOff val="60000"/>
            </a:schemeClr>
          </a:solidFill>
        </p:spPr>
        <p:txBody>
          <a:bodyPr/>
          <a:lstStyle/>
          <a:p>
            <a:pPr algn="just" rtl="1"/>
            <a:r>
              <a:rPr lang="ar-SA" sz="3200" dirty="0">
                <a:solidFill>
                  <a:prstClr val="black">
                    <a:lumMod val="85000"/>
                    <a:lumOff val="15000"/>
                  </a:prstClr>
                </a:solidFill>
                <a:latin typeface="Calibri"/>
                <a:ea typeface="Calibri"/>
                <a:cs typeface="Arial"/>
              </a:rPr>
              <a:t>وهذا الفهم الذي يجمع بين المظهر الديني والمظهر الاجتماعي للعبادة كان وراء الموقف الحازم الذي وقفه أبو </a:t>
            </a:r>
            <a:r>
              <a:rPr lang="ar-SA" sz="3200" dirty="0" smtClean="0">
                <a:solidFill>
                  <a:prstClr val="black">
                    <a:lumMod val="85000"/>
                    <a:lumOff val="15000"/>
                  </a:prstClr>
                </a:solidFill>
                <a:latin typeface="Calibri"/>
                <a:ea typeface="Calibri"/>
                <a:cs typeface="Arial"/>
              </a:rPr>
              <a:t>بكر</a:t>
            </a:r>
            <a:r>
              <a:rPr lang="ar-IQ" sz="3200" dirty="0" smtClean="0">
                <a:solidFill>
                  <a:prstClr val="black">
                    <a:lumMod val="85000"/>
                    <a:lumOff val="15000"/>
                  </a:prstClr>
                </a:solidFill>
                <a:latin typeface="Calibri"/>
                <a:ea typeface="Calibri"/>
                <a:cs typeface="Arial"/>
              </a:rPr>
              <a:t>- رضي الله عنه-</a:t>
            </a:r>
            <a:r>
              <a:rPr lang="ar-SA" sz="3200" dirty="0" smtClean="0">
                <a:solidFill>
                  <a:prstClr val="black">
                    <a:lumMod val="85000"/>
                    <a:lumOff val="15000"/>
                  </a:prstClr>
                </a:solidFill>
                <a:latin typeface="Calibri"/>
                <a:ea typeface="Calibri"/>
                <a:cs typeface="Arial"/>
              </a:rPr>
              <a:t> </a:t>
            </a:r>
            <a:r>
              <a:rPr lang="ar-SA" sz="3200" dirty="0">
                <a:solidFill>
                  <a:prstClr val="black">
                    <a:lumMod val="85000"/>
                    <a:lumOff val="15000"/>
                  </a:prstClr>
                </a:solidFill>
                <a:latin typeface="Calibri"/>
                <a:ea typeface="Calibri"/>
                <a:cs typeface="Arial"/>
              </a:rPr>
              <a:t>من </a:t>
            </a:r>
            <a:r>
              <a:rPr lang="ar-SA" sz="3200" dirty="0" smtClean="0">
                <a:solidFill>
                  <a:prstClr val="black">
                    <a:lumMod val="85000"/>
                    <a:lumOff val="15000"/>
                  </a:prstClr>
                </a:solidFill>
                <a:latin typeface="Calibri"/>
                <a:ea typeface="Calibri"/>
                <a:cs typeface="Arial"/>
              </a:rPr>
              <a:t>حركة- </a:t>
            </a:r>
            <a:r>
              <a:rPr lang="ar-SA" sz="3200" b="1" dirty="0">
                <a:solidFill>
                  <a:srgbClr val="C00000"/>
                </a:solidFill>
                <a:latin typeface="Calibri"/>
                <a:ea typeface="Calibri"/>
                <a:cs typeface="Arial"/>
              </a:rPr>
              <a:t>الردة والمرتدين </a:t>
            </a:r>
            <a:r>
              <a:rPr lang="ar-SA" sz="3200" dirty="0">
                <a:solidFill>
                  <a:prstClr val="black">
                    <a:lumMod val="85000"/>
                    <a:lumOff val="15000"/>
                  </a:prstClr>
                </a:solidFill>
                <a:latin typeface="Calibri"/>
                <a:ea typeface="Calibri"/>
                <a:cs typeface="Arial"/>
              </a:rPr>
              <a:t>- بعد وفاة الرسول صلى الله عليه وسلم، ومن هذا الفهم كانت صيحته المشهورة أمام </a:t>
            </a:r>
            <a:r>
              <a:rPr lang="ar-SA" sz="3200" b="1" dirty="0">
                <a:solidFill>
                  <a:prstClr val="black">
                    <a:lumMod val="85000"/>
                    <a:lumOff val="15000"/>
                  </a:prstClr>
                </a:solidFill>
                <a:latin typeface="Calibri"/>
                <a:ea typeface="Calibri"/>
                <a:cs typeface="Arial"/>
              </a:rPr>
              <a:t>عمر بن </a:t>
            </a:r>
            <a:r>
              <a:rPr lang="ar-SA" sz="3200" b="1" dirty="0" smtClean="0">
                <a:solidFill>
                  <a:prstClr val="black">
                    <a:lumMod val="85000"/>
                    <a:lumOff val="15000"/>
                  </a:prstClr>
                </a:solidFill>
                <a:latin typeface="Calibri"/>
                <a:ea typeface="Calibri"/>
                <a:cs typeface="Arial"/>
              </a:rPr>
              <a:t>الخطاب</a:t>
            </a:r>
            <a:r>
              <a:rPr lang="ar-IQ" sz="3200" dirty="0" smtClean="0">
                <a:solidFill>
                  <a:prstClr val="black">
                    <a:lumMod val="85000"/>
                    <a:lumOff val="15000"/>
                  </a:prstClr>
                </a:solidFill>
                <a:latin typeface="Calibri"/>
                <a:ea typeface="Calibri"/>
                <a:cs typeface="Arial"/>
              </a:rPr>
              <a:t>- رضي الله عنه-</a:t>
            </a:r>
            <a:r>
              <a:rPr lang="ar-SA" sz="3200" dirty="0" smtClean="0">
                <a:solidFill>
                  <a:prstClr val="black">
                    <a:lumMod val="85000"/>
                    <a:lumOff val="15000"/>
                  </a:prstClr>
                </a:solidFill>
                <a:latin typeface="Calibri"/>
                <a:ea typeface="Calibri"/>
                <a:cs typeface="Arial"/>
              </a:rPr>
              <a:t> </a:t>
            </a:r>
            <a:r>
              <a:rPr lang="ar-SA" sz="3200" b="1" dirty="0">
                <a:solidFill>
                  <a:srgbClr val="FF0000"/>
                </a:solidFill>
                <a:latin typeface="Calibri"/>
                <a:ea typeface="Calibri"/>
                <a:cs typeface="Arial"/>
              </a:rPr>
              <a:t>والله لأقاتلن من فرق بين الصلاة </a:t>
            </a:r>
            <a:r>
              <a:rPr lang="ar-SA" sz="3200" b="1" dirty="0" smtClean="0">
                <a:solidFill>
                  <a:srgbClr val="FF0000"/>
                </a:solidFill>
                <a:latin typeface="Calibri"/>
                <a:ea typeface="Calibri"/>
                <a:cs typeface="Arial"/>
              </a:rPr>
              <a:t>والزكاة</a:t>
            </a:r>
            <a:r>
              <a:rPr lang="ar-IQ" sz="3200" b="1" dirty="0" smtClean="0">
                <a:solidFill>
                  <a:srgbClr val="FF0000"/>
                </a:solidFill>
                <a:latin typeface="Calibri"/>
                <a:ea typeface="Calibri"/>
                <a:cs typeface="Arial"/>
              </a:rPr>
              <a:t> </a:t>
            </a:r>
            <a:r>
              <a:rPr lang="ar-IQ" sz="3200" dirty="0" smtClean="0">
                <a:solidFill>
                  <a:prstClr val="black">
                    <a:lumMod val="85000"/>
                    <a:lumOff val="15000"/>
                  </a:prstClr>
                </a:solidFill>
                <a:latin typeface="Calibri"/>
                <a:ea typeface="Calibri"/>
                <a:cs typeface="Arial"/>
              </a:rPr>
              <a:t>. متفق عليه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33</a:t>
            </a:fld>
            <a:endParaRPr lang="en-US"/>
          </a:p>
        </p:txBody>
      </p:sp>
    </p:spTree>
    <p:extLst>
      <p:ext uri="{BB962C8B-B14F-4D97-AF65-F5344CB8AC3E}">
        <p14:creationId xmlns:p14="http://schemas.microsoft.com/office/powerpoint/2010/main" val="127814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95835"/>
            <a:ext cx="10275047" cy="6320117"/>
          </a:xfrm>
        </p:spPr>
        <p:txBody>
          <a:bodyPr>
            <a:noAutofit/>
          </a:bodyPr>
          <a:lstStyle/>
          <a:p>
            <a:pPr algn="just" rtl="1">
              <a:lnSpc>
                <a:spcPct val="115000"/>
              </a:lnSpc>
              <a:spcAft>
                <a:spcPts val="1000"/>
              </a:spcAft>
            </a:pPr>
            <a:r>
              <a:rPr lang="ar-IQ" sz="3200" dirty="0">
                <a:latin typeface="Arial" pitchFamily="34" charset="0"/>
                <a:cs typeface="Arial" pitchFamily="34" charset="0"/>
              </a:rPr>
              <a:t> </a:t>
            </a:r>
            <a:r>
              <a:rPr lang="ar-IQ" sz="3200" b="1" dirty="0">
                <a:solidFill>
                  <a:srgbClr val="FF0000"/>
                </a:solidFill>
                <a:latin typeface="Arial" pitchFamily="34" charset="0"/>
                <a:cs typeface="Arial" pitchFamily="34" charset="0"/>
              </a:rPr>
              <a:t>كمال </a:t>
            </a:r>
            <a:r>
              <a:rPr lang="ar-IQ" sz="3200" b="1" dirty="0" smtClean="0">
                <a:solidFill>
                  <a:srgbClr val="FF0000"/>
                </a:solidFill>
                <a:latin typeface="Arial" pitchFamily="34" charset="0"/>
                <a:cs typeface="Arial" pitchFamily="34" charset="0"/>
              </a:rPr>
              <a:t>العبادة:  </a:t>
            </a:r>
            <a:br>
              <a:rPr lang="ar-IQ" sz="3200" b="1" dirty="0" smtClean="0">
                <a:solidFill>
                  <a:srgbClr val="FF0000"/>
                </a:solidFill>
                <a:latin typeface="Arial" pitchFamily="34" charset="0"/>
                <a:cs typeface="Arial" pitchFamily="34" charset="0"/>
              </a:rPr>
            </a:br>
            <a:r>
              <a:rPr lang="ar-SA" sz="3200" dirty="0" smtClean="0">
                <a:latin typeface="Arial" pitchFamily="34" charset="0"/>
                <a:cs typeface="Arial" pitchFamily="34" charset="0"/>
              </a:rPr>
              <a:t>ومن </a:t>
            </a:r>
            <a:r>
              <a:rPr lang="ar-SA" sz="3200" dirty="0">
                <a:latin typeface="Arial" pitchFamily="34" charset="0"/>
                <a:cs typeface="Arial" pitchFamily="34" charset="0"/>
              </a:rPr>
              <a:t>الإشارات التي تدل على كمال العبادة أن يتوفر في الشخصية الإنسان العابد ثلاثة أمور</a:t>
            </a:r>
            <a:r>
              <a:rPr lang="ar-SA" sz="3200" dirty="0" smtClean="0">
                <a:latin typeface="Arial" pitchFamily="34" charset="0"/>
                <a:cs typeface="Arial" pitchFamily="34" charset="0"/>
              </a:rPr>
              <a:t>:</a:t>
            </a:r>
            <a:r>
              <a:rPr lang="ar-IQ" sz="3200" dirty="0" smtClean="0">
                <a:latin typeface="Arial" pitchFamily="34" charset="0"/>
                <a:cs typeface="Arial" pitchFamily="34" charset="0"/>
              </a:rPr>
              <a:t> </a:t>
            </a:r>
            <a:br>
              <a:rPr lang="ar-IQ" sz="3200" dirty="0" smtClean="0">
                <a:latin typeface="Arial" pitchFamily="34" charset="0"/>
                <a:cs typeface="Arial" pitchFamily="34" charset="0"/>
              </a:rPr>
            </a:br>
            <a:r>
              <a:rPr lang="ar-IQ" sz="3200" dirty="0" smtClean="0">
                <a:latin typeface="Arial" pitchFamily="34" charset="0"/>
                <a:cs typeface="Arial" pitchFamily="34" charset="0"/>
              </a:rPr>
              <a:t>الأولى:</a:t>
            </a:r>
            <a:r>
              <a:rPr lang="ar-SA" sz="3200" dirty="0" smtClean="0">
                <a:latin typeface="Arial" pitchFamily="34" charset="0"/>
                <a:cs typeface="Arial" pitchFamily="34" charset="0"/>
              </a:rPr>
              <a:t> </a:t>
            </a:r>
            <a:r>
              <a:rPr lang="ar-SA" sz="3200" dirty="0">
                <a:latin typeface="Arial" pitchFamily="34" charset="0"/>
                <a:cs typeface="Arial" pitchFamily="34" charset="0"/>
              </a:rPr>
              <a:t>محبة كاملة </a:t>
            </a:r>
            <a:r>
              <a:rPr lang="ar-IQ" sz="3200" dirty="0">
                <a:latin typeface="Arial" pitchFamily="34" charset="0"/>
                <a:cs typeface="Arial" pitchFamily="34" charset="0"/>
              </a:rPr>
              <a:t>لله</a:t>
            </a:r>
            <a:r>
              <a:rPr lang="ar-SA" sz="3200" dirty="0">
                <a:latin typeface="Arial" pitchFamily="34" charset="0"/>
                <a:cs typeface="Arial" pitchFamily="34" charset="0"/>
              </a:rPr>
              <a:t> من خلال </a:t>
            </a:r>
            <a:r>
              <a:rPr lang="en-GB" sz="3200" dirty="0">
                <a:latin typeface="Arial" pitchFamily="34" charset="0"/>
                <a:cs typeface="Arial" pitchFamily="34" charset="0"/>
              </a:rPr>
              <a:t/>
            </a:r>
            <a:br>
              <a:rPr lang="en-GB" sz="3200" dirty="0">
                <a:latin typeface="Arial" pitchFamily="34" charset="0"/>
                <a:cs typeface="Arial" pitchFamily="34" charset="0"/>
              </a:rPr>
            </a:br>
            <a:r>
              <a:rPr lang="ar-SA" sz="3200" dirty="0">
                <a:latin typeface="Arial" pitchFamily="34" charset="0"/>
                <a:cs typeface="Arial" pitchFamily="34" charset="0"/>
              </a:rPr>
              <a:t>العلم </a:t>
            </a:r>
            <a:r>
              <a:rPr lang="ar-SA" sz="3200" dirty="0" smtClean="0">
                <a:latin typeface="Arial" pitchFamily="34" charset="0"/>
                <a:cs typeface="Arial" pitchFamily="34" charset="0"/>
              </a:rPr>
              <a:t>بنعمه</a:t>
            </a:r>
            <a:r>
              <a:rPr lang="ar-IQ" sz="3200" dirty="0" smtClean="0">
                <a:latin typeface="Arial" pitchFamily="34" charset="0"/>
                <a:cs typeface="Arial" pitchFamily="34" charset="0"/>
              </a:rPr>
              <a:t>.</a:t>
            </a:r>
            <a:r>
              <a:rPr lang="ar-SA" sz="3200" dirty="0" smtClean="0">
                <a:latin typeface="Arial" pitchFamily="34" charset="0"/>
                <a:cs typeface="Arial" pitchFamily="34" charset="0"/>
              </a:rPr>
              <a:t> </a:t>
            </a:r>
            <a:r>
              <a:rPr lang="ar-IQ" sz="3200" dirty="0">
                <a:latin typeface="Arial" pitchFamily="34" charset="0"/>
                <a:cs typeface="Arial" pitchFamily="34" charset="0"/>
              </a:rPr>
              <a:t/>
            </a:r>
            <a:br>
              <a:rPr lang="ar-IQ" sz="3200" dirty="0">
                <a:latin typeface="Arial" pitchFamily="34" charset="0"/>
                <a:cs typeface="Arial" pitchFamily="34" charset="0"/>
              </a:rPr>
            </a:br>
            <a:r>
              <a:rPr lang="ar-IQ" sz="3200" dirty="0" smtClean="0">
                <a:latin typeface="Arial" pitchFamily="34" charset="0"/>
                <a:cs typeface="Arial" pitchFamily="34" charset="0"/>
              </a:rPr>
              <a:t>والثانية: </a:t>
            </a:r>
            <a:r>
              <a:rPr lang="ar-SA" sz="3200" dirty="0" smtClean="0">
                <a:latin typeface="Arial" pitchFamily="34" charset="0"/>
                <a:cs typeface="Arial" pitchFamily="34" charset="0"/>
              </a:rPr>
              <a:t>رجاء </a:t>
            </a:r>
            <a:r>
              <a:rPr lang="ar-SA" sz="3200" dirty="0">
                <a:latin typeface="Arial" pitchFamily="34" charset="0"/>
                <a:cs typeface="Arial" pitchFamily="34" charset="0"/>
              </a:rPr>
              <a:t>وتوكل كامل عليه من خلال العلم بقدرته</a:t>
            </a:r>
            <a:r>
              <a:rPr lang="ar-IQ" sz="3200" dirty="0">
                <a:latin typeface="Arial" pitchFamily="34" charset="0"/>
                <a:cs typeface="Arial" pitchFamily="34" charset="0"/>
              </a:rPr>
              <a:t>،</a:t>
            </a:r>
            <a:br>
              <a:rPr lang="ar-IQ" sz="3200" dirty="0">
                <a:latin typeface="Arial" pitchFamily="34" charset="0"/>
                <a:cs typeface="Arial" pitchFamily="34" charset="0"/>
              </a:rPr>
            </a:br>
            <a:r>
              <a:rPr lang="ar-IQ" sz="3200" dirty="0" smtClean="0">
                <a:latin typeface="Arial" pitchFamily="34" charset="0"/>
                <a:cs typeface="Arial" pitchFamily="34" charset="0"/>
              </a:rPr>
              <a:t>والثالثة: </a:t>
            </a:r>
            <a:r>
              <a:rPr lang="ar-SA" sz="3200" dirty="0" smtClean="0">
                <a:latin typeface="Arial" pitchFamily="34" charset="0"/>
                <a:cs typeface="Arial" pitchFamily="34" charset="0"/>
              </a:rPr>
              <a:t>خوف </a:t>
            </a:r>
            <a:r>
              <a:rPr lang="ar-SA" sz="3200" dirty="0">
                <a:latin typeface="Arial" pitchFamily="34" charset="0"/>
                <a:cs typeface="Arial" pitchFamily="34" charset="0"/>
              </a:rPr>
              <a:t>كامل منه وحده من خلال العلم بقوته</a:t>
            </a:r>
            <a:r>
              <a:rPr lang="ar-IQ" sz="3200" dirty="0">
                <a:latin typeface="Arial" pitchFamily="34" charset="0"/>
                <a:cs typeface="Arial" pitchFamily="34" charset="0"/>
              </a:rPr>
              <a:t> </a:t>
            </a:r>
            <a:r>
              <a:rPr lang="ar-SA" sz="3200" dirty="0">
                <a:latin typeface="Arial" pitchFamily="34" charset="0"/>
                <a:cs typeface="Arial" pitchFamily="34" charset="0"/>
              </a:rPr>
              <a:t>وجبروته وسلطانه . </a:t>
            </a:r>
            <a:r>
              <a:rPr lang="ar-IQ" sz="3200" dirty="0">
                <a:latin typeface="Arial" pitchFamily="34" charset="0"/>
                <a:cs typeface="Arial" pitchFamily="34" charset="0"/>
              </a:rPr>
              <a:t/>
            </a:r>
            <a:br>
              <a:rPr lang="ar-IQ" sz="3200" dirty="0">
                <a:latin typeface="Arial" pitchFamily="34" charset="0"/>
                <a:cs typeface="Arial" pitchFamily="34" charset="0"/>
              </a:rPr>
            </a:br>
            <a:r>
              <a:rPr lang="ar-SA" sz="3200" dirty="0">
                <a:latin typeface="Arial" pitchFamily="34" charset="0"/>
                <a:cs typeface="Arial" pitchFamily="34" charset="0"/>
              </a:rPr>
              <a:t>ومحصلة هذه الأمور الثلاثة هي - التقوى وخشية</a:t>
            </a:r>
            <a:r>
              <a:rPr lang="ar-IQ" sz="3200" dirty="0">
                <a:latin typeface="Arial" pitchFamily="34" charset="0"/>
                <a:cs typeface="Arial" pitchFamily="34" charset="0"/>
              </a:rPr>
              <a:t> لله</a:t>
            </a:r>
            <a:r>
              <a:rPr lang="ar-SA" sz="3200" dirty="0">
                <a:latin typeface="Arial" pitchFamily="34" charset="0"/>
                <a:cs typeface="Arial" pitchFamily="34" charset="0"/>
              </a:rPr>
              <a:t>- ولذلك قال </a:t>
            </a:r>
            <a:r>
              <a:rPr lang="ar-IQ" sz="3200" dirty="0" smtClean="0">
                <a:latin typeface="Arial" pitchFamily="34" charset="0"/>
                <a:cs typeface="Arial" pitchFamily="34" charset="0"/>
              </a:rPr>
              <a:t>–سبحانه و</a:t>
            </a:r>
            <a:r>
              <a:rPr lang="ar-SA" sz="3200" dirty="0" smtClean="0">
                <a:latin typeface="Arial" pitchFamily="34" charset="0"/>
                <a:cs typeface="Arial" pitchFamily="34" charset="0"/>
              </a:rPr>
              <a:t>تعالى</a:t>
            </a:r>
            <a:r>
              <a:rPr lang="ar-IQ" sz="3200" dirty="0" smtClean="0">
                <a:latin typeface="Arial" pitchFamily="34" charset="0"/>
                <a:cs typeface="Arial" pitchFamily="34" charset="0"/>
              </a:rPr>
              <a:t>-</a:t>
            </a:r>
            <a:r>
              <a:rPr lang="ar-SA" sz="3200" dirty="0" smtClean="0">
                <a:latin typeface="Arial" pitchFamily="34" charset="0"/>
                <a:cs typeface="Arial" pitchFamily="34" charset="0"/>
              </a:rPr>
              <a:t>:</a:t>
            </a:r>
            <a:r>
              <a:rPr lang="ar-IQ" sz="3200" dirty="0" smtClean="0">
                <a:latin typeface="Arial" pitchFamily="34" charset="0"/>
                <a:cs typeface="Arial" pitchFamily="34" charset="0"/>
              </a:rPr>
              <a:t>((</a:t>
            </a:r>
            <a:r>
              <a:rPr lang="ar-SA" sz="3200" b="1" dirty="0">
                <a:latin typeface="Arial" pitchFamily="34" charset="0"/>
                <a:cs typeface="Arial" pitchFamily="34" charset="0"/>
              </a:rPr>
              <a:t>إِنَّمَا يَخْشَى اللَّهَ مِنْ عِبَادِهِ الْعُلَمَاءُ</a:t>
            </a:r>
            <a:r>
              <a:rPr lang="ar-SA" sz="3200" dirty="0">
                <a:latin typeface="Arial" pitchFamily="34" charset="0"/>
                <a:cs typeface="Arial" pitchFamily="34" charset="0"/>
              </a:rPr>
              <a:t>). </a:t>
            </a:r>
            <a:r>
              <a:rPr lang="ar-IQ" sz="3200" dirty="0">
                <a:latin typeface="Arial" pitchFamily="34" charset="0"/>
                <a:cs typeface="Arial" pitchFamily="34" charset="0"/>
              </a:rPr>
              <a:t>(</a:t>
            </a:r>
            <a:r>
              <a:rPr lang="ar-SA" sz="3200" dirty="0">
                <a:latin typeface="Arial" pitchFamily="34" charset="0"/>
                <a:cs typeface="Arial" pitchFamily="34" charset="0"/>
              </a:rPr>
              <a:t> فاطر:</a:t>
            </a:r>
            <a:r>
              <a:rPr lang="ar-IQ" sz="3200" dirty="0">
                <a:latin typeface="Arial" pitchFamily="34" charset="0"/>
                <a:cs typeface="Arial" pitchFamily="34" charset="0"/>
              </a:rPr>
              <a:t> </a:t>
            </a:r>
            <a:r>
              <a:rPr lang="fa-IR" sz="3200" dirty="0">
                <a:latin typeface="Arial" pitchFamily="34" charset="0"/>
                <a:cs typeface="Arial" pitchFamily="34" charset="0"/>
              </a:rPr>
              <a:t>۲۸) .</a:t>
            </a:r>
            <a:r>
              <a:rPr lang="en-GB" sz="3200" dirty="0">
                <a:latin typeface="Arial" pitchFamily="34" charset="0"/>
                <a:cs typeface="Arial" pitchFamily="34" charset="0"/>
              </a:rPr>
              <a:t/>
            </a:r>
            <a:br>
              <a:rPr lang="en-GB" sz="3200" dirty="0">
                <a:latin typeface="Arial" pitchFamily="34" charset="0"/>
                <a:cs typeface="Arial" pitchFamily="34" charset="0"/>
              </a:rPr>
            </a:br>
            <a:r>
              <a:rPr lang="ar-SA" sz="3200" dirty="0">
                <a:latin typeface="Arial" pitchFamily="34" charset="0"/>
                <a:cs typeface="Arial" pitchFamily="34" charset="0"/>
              </a:rPr>
              <a:t>وهذا ما فهمه الرازي في تفسيره حين قال: </a:t>
            </a:r>
            <a:r>
              <a:rPr lang="ar-IQ" sz="3200" dirty="0" smtClean="0">
                <a:latin typeface="Arial" pitchFamily="34" charset="0"/>
                <a:cs typeface="Arial" pitchFamily="34" charset="0"/>
              </a:rPr>
              <a:t>«</a:t>
            </a:r>
            <a:r>
              <a:rPr lang="ar-SA" sz="3200" b="1" dirty="0" smtClean="0">
                <a:solidFill>
                  <a:srgbClr val="FF0000"/>
                </a:solidFill>
                <a:latin typeface="Arial" pitchFamily="34" charset="0"/>
                <a:cs typeface="Arial" pitchFamily="34" charset="0"/>
              </a:rPr>
              <a:t>الأمر </a:t>
            </a:r>
            <a:r>
              <a:rPr lang="ar-SA" sz="3200" b="1" dirty="0">
                <a:solidFill>
                  <a:srgbClr val="FF0000"/>
                </a:solidFill>
                <a:latin typeface="Arial" pitchFamily="34" charset="0"/>
                <a:cs typeface="Arial" pitchFamily="34" charset="0"/>
              </a:rPr>
              <a:t>بالعبادة مشروط بحصول المعرفة، كما أن الأمر بالزكاة مشروط</a:t>
            </a:r>
            <a:r>
              <a:rPr lang="ar-IQ" sz="3200" b="1" dirty="0">
                <a:solidFill>
                  <a:srgbClr val="FF0000"/>
                </a:solidFill>
                <a:latin typeface="Arial" pitchFamily="34" charset="0"/>
                <a:cs typeface="Arial" pitchFamily="34" charset="0"/>
              </a:rPr>
              <a:t> </a:t>
            </a:r>
            <a:r>
              <a:rPr lang="ar-SA" sz="3200" b="1" dirty="0">
                <a:solidFill>
                  <a:srgbClr val="FF0000"/>
                </a:solidFill>
                <a:latin typeface="Arial" pitchFamily="34" charset="0"/>
                <a:cs typeface="Arial" pitchFamily="34" charset="0"/>
              </a:rPr>
              <a:t>بحصول </a:t>
            </a:r>
            <a:r>
              <a:rPr lang="ar-SA" sz="3200" b="1" dirty="0" smtClean="0">
                <a:solidFill>
                  <a:srgbClr val="FF0000"/>
                </a:solidFill>
                <a:latin typeface="Arial" pitchFamily="34" charset="0"/>
                <a:cs typeface="Arial" pitchFamily="34" charset="0"/>
              </a:rPr>
              <a:t>النصاب</a:t>
            </a:r>
            <a:r>
              <a:rPr lang="ar-IQ" sz="3200" dirty="0" smtClean="0">
                <a:latin typeface="Arial" pitchFamily="34" charset="0"/>
                <a:cs typeface="Arial" pitchFamily="34" charset="0"/>
              </a:rPr>
              <a:t>»</a:t>
            </a:r>
            <a:r>
              <a:rPr lang="ar-SA" sz="3200" dirty="0" smtClean="0">
                <a:latin typeface="Arial" pitchFamily="34" charset="0"/>
                <a:cs typeface="Arial" pitchFamily="34" charset="0"/>
              </a:rPr>
              <a:t> </a:t>
            </a:r>
            <a:r>
              <a:rPr lang="ar-SA" sz="3200" dirty="0">
                <a:latin typeface="Arial" pitchFamily="34" charset="0"/>
                <a:cs typeface="Arial" pitchFamily="34" charset="0"/>
              </a:rPr>
              <a:t>. </a:t>
            </a:r>
            <a:r>
              <a:rPr lang="en-GB" sz="3200" dirty="0">
                <a:latin typeface="Arial" pitchFamily="34" charset="0"/>
                <a:ea typeface="Calibri"/>
                <a:cs typeface="Arial" pitchFamily="34" charset="0"/>
              </a:rPr>
              <a:t/>
            </a:r>
            <a:br>
              <a:rPr lang="en-GB" sz="3200" dirty="0">
                <a:latin typeface="Arial" pitchFamily="34" charset="0"/>
                <a:ea typeface="Calibri"/>
                <a:cs typeface="Arial" pitchFamily="34" charset="0"/>
              </a:rPr>
            </a:br>
            <a:endParaRPr lang="en-GB" sz="32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34</a:t>
            </a:fld>
            <a:endParaRPr lang="en-US"/>
          </a:p>
        </p:txBody>
      </p:sp>
    </p:spTree>
    <p:extLst>
      <p:ext uri="{BB962C8B-B14F-4D97-AF65-F5344CB8AC3E}">
        <p14:creationId xmlns:p14="http://schemas.microsoft.com/office/powerpoint/2010/main" val="5380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542" y="121024"/>
            <a:ext cx="9864070" cy="658905"/>
          </a:xfrm>
          <a:solidFill>
            <a:srgbClr val="00B0F0"/>
          </a:solidFill>
        </p:spPr>
        <p:txBody>
          <a:bodyPr>
            <a:noAutofit/>
          </a:bodyPr>
          <a:lstStyle/>
          <a:p>
            <a:pPr algn="ctr"/>
            <a:r>
              <a:rPr lang="ar-SA" sz="3200" b="1" dirty="0">
                <a:latin typeface="Calibri"/>
                <a:ea typeface="Calibri"/>
                <a:cs typeface="Arial"/>
              </a:rPr>
              <a:t>- </a:t>
            </a:r>
            <a:r>
              <a:rPr lang="ar-IQ" sz="3200" b="1" dirty="0" smtClean="0">
                <a:latin typeface="Calibri"/>
                <a:ea typeface="Calibri"/>
                <a:cs typeface="Arial"/>
              </a:rPr>
              <a:t/>
            </a:r>
            <a:br>
              <a:rPr lang="ar-IQ" sz="3200" b="1" dirty="0" smtClean="0">
                <a:latin typeface="Calibri"/>
                <a:ea typeface="Calibri"/>
                <a:cs typeface="Arial"/>
              </a:rPr>
            </a:br>
            <a:r>
              <a:rPr lang="ar-IQ" sz="3200" b="1" dirty="0" smtClean="0">
                <a:latin typeface="Calibri"/>
                <a:ea typeface="Calibri"/>
                <a:cs typeface="Arial"/>
              </a:rPr>
              <a:t/>
            </a:r>
            <a:br>
              <a:rPr lang="ar-IQ" sz="3200" b="1" dirty="0" smtClean="0">
                <a:latin typeface="Calibri"/>
                <a:ea typeface="Calibri"/>
                <a:cs typeface="Arial"/>
              </a:rPr>
            </a:br>
            <a:r>
              <a:rPr lang="ar-IQ" sz="3200" b="1" dirty="0">
                <a:latin typeface="Calibri"/>
                <a:ea typeface="Calibri"/>
                <a:cs typeface="Arial"/>
              </a:rPr>
              <a:t/>
            </a:r>
            <a:br>
              <a:rPr lang="ar-IQ" sz="3200" b="1" dirty="0">
                <a:latin typeface="Calibri"/>
                <a:ea typeface="Calibri"/>
                <a:cs typeface="Arial"/>
              </a:rPr>
            </a:br>
            <a:r>
              <a:rPr lang="ar-IQ" sz="3200" b="1" dirty="0" smtClean="0">
                <a:latin typeface="Calibri"/>
                <a:ea typeface="Calibri"/>
                <a:cs typeface="Arial"/>
              </a:rPr>
              <a:t/>
            </a:r>
            <a:br>
              <a:rPr lang="ar-IQ" sz="3200" b="1" dirty="0" smtClean="0">
                <a:latin typeface="Calibri"/>
                <a:ea typeface="Calibri"/>
                <a:cs typeface="Arial"/>
              </a:rPr>
            </a:br>
            <a:r>
              <a:rPr lang="ar-IQ" sz="3200" b="1" dirty="0">
                <a:latin typeface="Calibri"/>
                <a:ea typeface="Calibri"/>
                <a:cs typeface="Arial"/>
              </a:rPr>
              <a:t/>
            </a:r>
            <a:br>
              <a:rPr lang="ar-IQ" sz="3200" b="1" dirty="0">
                <a:latin typeface="Calibri"/>
                <a:ea typeface="Calibri"/>
                <a:cs typeface="Arial"/>
              </a:rPr>
            </a:br>
            <a:r>
              <a:rPr lang="ar-IQ" sz="3200" b="1" dirty="0" smtClean="0">
                <a:latin typeface="Calibri"/>
                <a:ea typeface="Calibri"/>
                <a:cs typeface="Arial"/>
              </a:rPr>
              <a:t/>
            </a:r>
            <a:br>
              <a:rPr lang="ar-IQ" sz="3200" b="1" dirty="0" smtClean="0">
                <a:latin typeface="Calibri"/>
                <a:ea typeface="Calibri"/>
                <a:cs typeface="Arial"/>
              </a:rPr>
            </a:br>
            <a:r>
              <a:rPr lang="ar-SA" sz="3200" b="1" dirty="0" smtClean="0">
                <a:solidFill>
                  <a:schemeClr val="accent1">
                    <a:lumMod val="75000"/>
                  </a:schemeClr>
                </a:solidFill>
                <a:latin typeface="Calibri"/>
                <a:ea typeface="Calibri"/>
                <a:cs typeface="Arial"/>
              </a:rPr>
              <a:t>أثر </a:t>
            </a:r>
            <a:r>
              <a:rPr lang="ar-SA" sz="3200" b="1" dirty="0">
                <a:solidFill>
                  <a:schemeClr val="accent1">
                    <a:lumMod val="75000"/>
                  </a:schemeClr>
                </a:solidFill>
                <a:latin typeface="Calibri"/>
                <a:ea typeface="Calibri"/>
                <a:cs typeface="Arial"/>
              </a:rPr>
              <a:t>غياب مفهوم «العبادة» في التربية الحديثة ونقد المعاصرين لذلك </a:t>
            </a:r>
            <a:endParaRPr lang="en-GB" sz="3200" b="1" dirty="0">
              <a:solidFill>
                <a:schemeClr val="accent1">
                  <a:lumMod val="75000"/>
                </a:schemeClr>
              </a:solidFill>
            </a:endParaRPr>
          </a:p>
        </p:txBody>
      </p:sp>
      <p:sp>
        <p:nvSpPr>
          <p:cNvPr id="3" name="Text Placeholder 2"/>
          <p:cNvSpPr>
            <a:spLocks noGrp="1"/>
          </p:cNvSpPr>
          <p:nvPr>
            <p:ph type="body" idx="1"/>
          </p:nvPr>
        </p:nvSpPr>
        <p:spPr>
          <a:xfrm>
            <a:off x="1640113" y="860612"/>
            <a:ext cx="10290629" cy="5782235"/>
          </a:xfrm>
          <a:solidFill>
            <a:schemeClr val="accent1">
              <a:lumMod val="20000"/>
              <a:lumOff val="80000"/>
            </a:schemeClr>
          </a:solidFill>
        </p:spPr>
        <p:txBody>
          <a:bodyPr>
            <a:normAutofit/>
          </a:bodyPr>
          <a:lstStyle/>
          <a:p>
            <a:pPr algn="just" rtl="1">
              <a:lnSpc>
                <a:spcPct val="115000"/>
              </a:lnSpc>
              <a:spcAft>
                <a:spcPts val="1000"/>
              </a:spcAft>
            </a:pPr>
            <a:r>
              <a:rPr lang="ar-SA" sz="3200" b="1" dirty="0">
                <a:latin typeface="Calibri"/>
                <a:ea typeface="Calibri"/>
                <a:cs typeface="Arial"/>
              </a:rPr>
              <a:t>كان الفكر الكنسي يوجه التربية قبل النهضة الحديثة ويقدم مفهوماً للعبادة لا صفاء فيه لـ «المظهر </a:t>
            </a:r>
            <a:r>
              <a:rPr lang="ar-SA" sz="3200" b="1" dirty="0" smtClean="0">
                <a:latin typeface="Calibri"/>
                <a:ea typeface="Calibri"/>
                <a:cs typeface="Arial"/>
              </a:rPr>
              <a:t>الديني</a:t>
            </a:r>
            <a:r>
              <a:rPr lang="ar-IQ" sz="3200" b="1" dirty="0" smtClean="0">
                <a:latin typeface="Calibri"/>
                <a:ea typeface="Calibri"/>
                <a:cs typeface="Arial"/>
              </a:rPr>
              <a:t>»</a:t>
            </a:r>
            <a:r>
              <a:rPr lang="ar-SA" sz="3200" b="1" dirty="0" smtClean="0">
                <a:latin typeface="Calibri"/>
                <a:ea typeface="Calibri"/>
                <a:cs typeface="Arial"/>
              </a:rPr>
              <a:t> </a:t>
            </a:r>
            <a:r>
              <a:rPr lang="ar-SA" sz="3200" b="1" dirty="0">
                <a:latin typeface="Calibri"/>
                <a:ea typeface="Calibri"/>
                <a:cs typeface="Arial"/>
              </a:rPr>
              <a:t>ولا وجود ل </a:t>
            </a:r>
            <a:r>
              <a:rPr lang="ar-IQ" sz="3200" b="1" dirty="0" smtClean="0">
                <a:latin typeface="Calibri"/>
                <a:ea typeface="Calibri"/>
                <a:cs typeface="Arial"/>
              </a:rPr>
              <a:t>«</a:t>
            </a:r>
            <a:r>
              <a:rPr lang="ar-SA" sz="3200" b="1" dirty="0" smtClean="0">
                <a:latin typeface="Calibri"/>
                <a:ea typeface="Calibri"/>
                <a:cs typeface="Arial"/>
              </a:rPr>
              <a:t>المظهر الاجتماعي</a:t>
            </a:r>
            <a:r>
              <a:rPr lang="ar-IQ" sz="3200" b="1" dirty="0" smtClean="0">
                <a:latin typeface="Calibri"/>
                <a:ea typeface="Calibri"/>
                <a:cs typeface="Arial"/>
              </a:rPr>
              <a:t> و«</a:t>
            </a:r>
            <a:r>
              <a:rPr lang="ar-SA" sz="3200" b="1" dirty="0" smtClean="0">
                <a:latin typeface="Calibri"/>
                <a:ea typeface="Calibri"/>
                <a:cs typeface="Arial"/>
              </a:rPr>
              <a:t>المظهر الكوني</a:t>
            </a:r>
            <a:r>
              <a:rPr lang="ar-IQ" sz="3200" b="1" dirty="0" smtClean="0">
                <a:latin typeface="Calibri"/>
                <a:ea typeface="Calibri"/>
                <a:cs typeface="Arial"/>
              </a:rPr>
              <a:t>»</a:t>
            </a:r>
            <a:r>
              <a:rPr lang="ar-SA" sz="3200" b="1" dirty="0" smtClean="0">
                <a:latin typeface="Calibri"/>
                <a:ea typeface="Calibri"/>
                <a:cs typeface="Arial"/>
              </a:rPr>
              <a:t>. </a:t>
            </a:r>
            <a:r>
              <a:rPr lang="ar-SA" sz="3200" b="1" dirty="0">
                <a:latin typeface="Calibri"/>
                <a:ea typeface="Calibri"/>
                <a:cs typeface="Arial"/>
              </a:rPr>
              <a:t>وبسبب هذا الاضطراب والنقص، قام رد فعل معاكس واتخذت التربية طابعاً علمانياً لا أثر للعبادة </a:t>
            </a:r>
            <a:r>
              <a:rPr lang="ar-SA" sz="3200" b="1" dirty="0" smtClean="0">
                <a:latin typeface="Calibri"/>
                <a:ea typeface="Calibri"/>
                <a:cs typeface="Arial"/>
              </a:rPr>
              <a:t>فيه.</a:t>
            </a:r>
            <a:endParaRPr lang="en-GB" sz="3200" b="1" dirty="0">
              <a:latin typeface="Calibri"/>
              <a:ea typeface="Calibri"/>
              <a:cs typeface="Arial"/>
            </a:endParaRPr>
          </a:p>
          <a:p>
            <a:pPr algn="just" rtl="1"/>
            <a:r>
              <a:rPr lang="ar-SA" sz="3200" b="1" dirty="0">
                <a:latin typeface="Calibri"/>
                <a:ea typeface="Calibri"/>
                <a:cs typeface="Arial"/>
              </a:rPr>
              <a:t>ولقد بدأ هذا التصور العلماني لوظيفة التربية وثمراتها </a:t>
            </a:r>
            <a:r>
              <a:rPr lang="ar-SA" sz="3200" b="1" dirty="0" smtClean="0">
                <a:latin typeface="Calibri"/>
                <a:ea typeface="Calibri"/>
                <a:cs typeface="Arial"/>
              </a:rPr>
              <a:t>ابتداء</a:t>
            </a:r>
            <a:r>
              <a:rPr lang="ar-IQ" sz="3200" b="1" dirty="0" smtClean="0">
                <a:latin typeface="Calibri"/>
                <a:ea typeface="Calibri"/>
                <a:cs typeface="Arial"/>
              </a:rPr>
              <a:t>ً</a:t>
            </a:r>
            <a:r>
              <a:rPr lang="ar-SA" sz="3200" b="1" dirty="0" smtClean="0">
                <a:latin typeface="Calibri"/>
                <a:ea typeface="Calibri"/>
                <a:cs typeface="Arial"/>
              </a:rPr>
              <a:t> </a:t>
            </a:r>
            <a:r>
              <a:rPr lang="ar-SA" sz="3200" b="1" dirty="0">
                <a:latin typeface="Calibri"/>
                <a:ea typeface="Calibri"/>
                <a:cs typeface="Arial"/>
              </a:rPr>
              <a:t>من فرانسيس بيكون الذي </a:t>
            </a:r>
            <a:r>
              <a:rPr lang="ar-SA" sz="3200" b="1" dirty="0" smtClean="0">
                <a:latin typeface="Calibri"/>
                <a:ea typeface="Calibri"/>
                <a:cs typeface="Arial"/>
              </a:rPr>
              <a:t>قال</a:t>
            </a:r>
            <a:r>
              <a:rPr lang="ar-IQ" sz="3200" b="1" dirty="0" smtClean="0">
                <a:latin typeface="Calibri"/>
                <a:ea typeface="Calibri"/>
                <a:cs typeface="Arial"/>
              </a:rPr>
              <a:t>: «</a:t>
            </a:r>
            <a:r>
              <a:rPr lang="ar-SA" sz="3200" b="1" dirty="0" smtClean="0">
                <a:latin typeface="Calibri"/>
                <a:ea typeface="Calibri"/>
                <a:cs typeface="Arial"/>
              </a:rPr>
              <a:t>إن </a:t>
            </a:r>
            <a:r>
              <a:rPr lang="ar-SA" sz="3200" b="1" dirty="0">
                <a:latin typeface="Calibri"/>
                <a:ea typeface="Calibri"/>
                <a:cs typeface="Arial"/>
              </a:rPr>
              <a:t>هدف المعرفة يجب أن يكون النفعية، </a:t>
            </a:r>
            <a:r>
              <a:rPr lang="ar-SA" sz="3200" b="1" dirty="0" smtClean="0">
                <a:latin typeface="Calibri"/>
                <a:ea typeface="Calibri"/>
                <a:cs typeface="Arial"/>
              </a:rPr>
              <a:t>و</a:t>
            </a:r>
            <a:r>
              <a:rPr lang="ar-IQ" sz="3200" b="1" dirty="0" smtClean="0">
                <a:latin typeface="Calibri"/>
                <a:ea typeface="Calibri"/>
                <a:cs typeface="Arial"/>
              </a:rPr>
              <a:t>أ</a:t>
            </a:r>
            <a:r>
              <a:rPr lang="ar-SA" sz="3200" b="1" dirty="0" smtClean="0">
                <a:latin typeface="Calibri"/>
                <a:ea typeface="Calibri"/>
                <a:cs typeface="Arial"/>
              </a:rPr>
              <a:t>ن </a:t>
            </a:r>
            <a:r>
              <a:rPr lang="ar-SA" sz="3200" b="1" dirty="0">
                <a:latin typeface="Calibri"/>
                <a:ea typeface="Calibri"/>
                <a:cs typeface="Arial"/>
              </a:rPr>
              <a:t>سبب </a:t>
            </a:r>
            <a:r>
              <a:rPr lang="ar-SA" sz="3200" b="1" dirty="0" smtClean="0">
                <a:latin typeface="Calibri"/>
                <a:ea typeface="Calibri"/>
                <a:cs typeface="Arial"/>
              </a:rPr>
              <a:t>الانحطاط </a:t>
            </a:r>
            <a:r>
              <a:rPr lang="ar-SA" sz="3200" b="1" dirty="0">
                <a:latin typeface="Calibri"/>
                <a:ea typeface="Calibri"/>
                <a:cs typeface="Arial"/>
              </a:rPr>
              <a:t>والتخلف هو اشتغال الإنسان بأفكار وقضايا </a:t>
            </a:r>
            <a:r>
              <a:rPr lang="ar-SA" sz="3200" b="1" dirty="0" smtClean="0">
                <a:latin typeface="Calibri"/>
                <a:ea typeface="Calibri"/>
                <a:cs typeface="Arial"/>
              </a:rPr>
              <a:t>خاطئة</a:t>
            </a:r>
            <a:r>
              <a:rPr lang="ar-IQ" sz="3200" b="1" dirty="0" smtClean="0">
                <a:latin typeface="Calibri"/>
                <a:ea typeface="Calibri"/>
                <a:cs typeface="Arial"/>
              </a:rPr>
              <a:t>»        </a:t>
            </a:r>
            <a:r>
              <a:rPr lang="en-US" sz="3200" b="1" dirty="0" smtClean="0">
                <a:latin typeface="Calibri"/>
                <a:ea typeface="Calibri"/>
                <a:cs typeface="Arial"/>
              </a:rPr>
              <a:t> ( The Idea of</a:t>
            </a:r>
            <a:r>
              <a:rPr lang="ar-IQ" sz="3200" b="1" dirty="0" smtClean="0">
                <a:latin typeface="Calibri"/>
                <a:ea typeface="Calibri"/>
                <a:cs typeface="Arial"/>
              </a:rPr>
              <a:t> </a:t>
            </a:r>
            <a:r>
              <a:rPr lang="en-US" sz="3200" b="1" dirty="0" smtClean="0">
                <a:latin typeface="Calibri"/>
                <a:ea typeface="Calibri"/>
                <a:cs typeface="Arial"/>
              </a:rPr>
              <a:t>progress</a:t>
            </a:r>
            <a:r>
              <a:rPr lang="en-US" sz="3200" b="1" dirty="0">
                <a:latin typeface="Calibri"/>
                <a:ea typeface="Calibri"/>
                <a:cs typeface="Arial"/>
              </a:rPr>
              <a:t>. </a:t>
            </a:r>
            <a:r>
              <a:rPr lang="en-US" sz="3200" b="1" dirty="0" smtClean="0">
                <a:latin typeface="Calibri"/>
                <a:ea typeface="Calibri"/>
                <a:cs typeface="Arial"/>
              </a:rPr>
              <a:t>P:56-60)</a:t>
            </a:r>
            <a:r>
              <a:rPr lang="ar-IQ" sz="3200" b="1" dirty="0" smtClean="0">
                <a:latin typeface="Calibri"/>
                <a:ea typeface="Calibri"/>
                <a:cs typeface="Arial"/>
              </a:rPr>
              <a:t>، </a:t>
            </a:r>
            <a:r>
              <a:rPr lang="ar-SA" sz="3200" b="1" dirty="0">
                <a:latin typeface="Calibri"/>
                <a:ea typeface="Calibri"/>
                <a:cs typeface="Arial"/>
              </a:rPr>
              <a:t>ثم تتالت التفصيلات والتفريعات في القرن الثامن عشر على أيد أمثال: فونتانل، ودي سانت بيير، والكونت دي فولني.</a:t>
            </a:r>
            <a:endParaRPr lang="en-GB" sz="3200" b="1" dirty="0"/>
          </a:p>
        </p:txBody>
      </p:sp>
      <p:sp>
        <p:nvSpPr>
          <p:cNvPr id="4" name="Slide Number Placeholder 3"/>
          <p:cNvSpPr>
            <a:spLocks noGrp="1"/>
          </p:cNvSpPr>
          <p:nvPr>
            <p:ph type="sldNum" sz="quarter" idx="12"/>
          </p:nvPr>
        </p:nvSpPr>
        <p:spPr/>
        <p:txBody>
          <a:bodyPr/>
          <a:lstStyle/>
          <a:p>
            <a:fld id="{BAEDC528-956A-4287-B638-C62A8F56632C}" type="slidenum">
              <a:rPr lang="en-US" smtClean="0"/>
              <a:t>35</a:t>
            </a:fld>
            <a:endParaRPr lang="en-US"/>
          </a:p>
        </p:txBody>
      </p:sp>
    </p:spTree>
    <p:extLst>
      <p:ext uri="{BB962C8B-B14F-4D97-AF65-F5344CB8AC3E}">
        <p14:creationId xmlns:p14="http://schemas.microsoft.com/office/powerpoint/2010/main" val="332525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plus(in)">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541" y="268941"/>
            <a:ext cx="10377288" cy="6320117"/>
          </a:xfrm>
          <a:solidFill>
            <a:schemeClr val="accent6">
              <a:lumMod val="40000"/>
              <a:lumOff val="60000"/>
            </a:schemeClr>
          </a:solidFill>
        </p:spPr>
        <p:txBody>
          <a:bodyPr>
            <a:normAutofit fontScale="90000"/>
          </a:bodyPr>
          <a:lstStyle/>
          <a:p>
            <a:pPr algn="just" rtl="1">
              <a:lnSpc>
                <a:spcPct val="115000"/>
              </a:lnSpc>
              <a:spcAft>
                <a:spcPts val="1000"/>
              </a:spcAft>
            </a:pPr>
            <a:r>
              <a:rPr lang="ar-SA" dirty="0">
                <a:latin typeface="Calibri"/>
                <a:ea typeface="Calibri"/>
                <a:cs typeface="Arial"/>
              </a:rPr>
              <a:t>وخلاصة </a:t>
            </a:r>
            <a:r>
              <a:rPr lang="ar-SA" dirty="0" smtClean="0">
                <a:latin typeface="Calibri"/>
                <a:ea typeface="Calibri"/>
                <a:cs typeface="Arial"/>
              </a:rPr>
              <a:t>آرائهم</a:t>
            </a:r>
            <a:r>
              <a:rPr lang="ar-IQ" dirty="0" smtClean="0">
                <a:latin typeface="Calibri"/>
                <a:ea typeface="Calibri"/>
                <a:cs typeface="Arial"/>
              </a:rPr>
              <a:t>:(</a:t>
            </a:r>
            <a:r>
              <a:rPr lang="ar-SA" b="1" dirty="0" smtClean="0">
                <a:solidFill>
                  <a:srgbClr val="C00000"/>
                </a:solidFill>
                <a:latin typeface="Calibri"/>
                <a:ea typeface="Calibri"/>
                <a:cs typeface="Arial"/>
              </a:rPr>
              <a:t>أن </a:t>
            </a:r>
            <a:r>
              <a:rPr lang="ar-SA" b="1" dirty="0">
                <a:solidFill>
                  <a:srgbClr val="C00000"/>
                </a:solidFill>
                <a:latin typeface="Calibri"/>
                <a:ea typeface="Calibri"/>
                <a:cs typeface="Arial"/>
              </a:rPr>
              <a:t>التفكير العلمي قاد إلى تقدم العقل وتقدم الحضارة التي ما زالت في طفولتها، وأن العصر الذهبي قادم في المستقبل حيث تلغى الحروب وتحل الحكومات ويبلغ الإنسان درجة الكمال، ويتحد الناس في مجتمع واحد ويدخلون العصر الذهبي وهو إقامة الجنة على </a:t>
            </a:r>
            <a:r>
              <a:rPr lang="ar-SA" b="1" dirty="0" smtClean="0">
                <a:solidFill>
                  <a:srgbClr val="C00000"/>
                </a:solidFill>
                <a:latin typeface="Calibri"/>
                <a:ea typeface="Calibri"/>
                <a:cs typeface="Arial"/>
              </a:rPr>
              <a:t>الأرض</a:t>
            </a:r>
            <a:r>
              <a:rPr lang="ar-IQ" dirty="0" smtClean="0">
                <a:latin typeface="Calibri"/>
                <a:ea typeface="Calibri"/>
                <a:cs typeface="Arial"/>
              </a:rPr>
              <a:t>)</a:t>
            </a:r>
            <a:r>
              <a:rPr lang="ar-SA" dirty="0" smtClean="0">
                <a:latin typeface="Calibri"/>
                <a:ea typeface="Calibri"/>
                <a:cs typeface="Arial"/>
              </a:rPr>
              <a:t>. </a:t>
            </a:r>
            <a:r>
              <a:rPr lang="en-GB" sz="2800" dirty="0">
                <a:latin typeface="Calibri"/>
                <a:ea typeface="Calibri"/>
                <a:cs typeface="Arial"/>
              </a:rPr>
              <a:t/>
            </a:r>
            <a:br>
              <a:rPr lang="en-GB" sz="2800" dirty="0">
                <a:latin typeface="Calibri"/>
                <a:ea typeface="Calibri"/>
                <a:cs typeface="Arial"/>
              </a:rPr>
            </a:br>
            <a:r>
              <a:rPr lang="ar-SA" dirty="0">
                <a:latin typeface="Calibri"/>
                <a:ea typeface="Calibri"/>
                <a:cs typeface="Arial"/>
              </a:rPr>
              <a:t>ثم جاء ـ سان سيمون - وأمثاله في القرن التاسع عشر </a:t>
            </a:r>
            <a:r>
              <a:rPr lang="ar-SA" dirty="0" smtClean="0">
                <a:latin typeface="Calibri"/>
                <a:ea typeface="Calibri"/>
                <a:cs typeface="Arial"/>
              </a:rPr>
              <a:t>فقال</a:t>
            </a:r>
            <a:r>
              <a:rPr lang="ar-IQ" dirty="0" smtClean="0">
                <a:latin typeface="Calibri"/>
                <a:ea typeface="Calibri"/>
                <a:cs typeface="Arial"/>
              </a:rPr>
              <a:t>:</a:t>
            </a:r>
            <a:r>
              <a:rPr lang="ar-SA" dirty="0" smtClean="0">
                <a:latin typeface="Calibri"/>
                <a:ea typeface="Calibri"/>
                <a:cs typeface="Arial"/>
              </a:rPr>
              <a:t> </a:t>
            </a:r>
            <a:r>
              <a:rPr lang="ar-IQ" dirty="0" smtClean="0">
                <a:latin typeface="Calibri"/>
                <a:ea typeface="Calibri"/>
                <a:cs typeface="Arial"/>
              </a:rPr>
              <a:t>«</a:t>
            </a:r>
            <a:r>
              <a:rPr lang="ar-SA" b="1" dirty="0" smtClean="0">
                <a:latin typeface="Calibri"/>
                <a:ea typeface="Calibri"/>
                <a:cs typeface="Arial"/>
              </a:rPr>
              <a:t>إن </a:t>
            </a:r>
            <a:r>
              <a:rPr lang="ar-SA" b="1" dirty="0">
                <a:latin typeface="Calibri"/>
                <a:ea typeface="Calibri"/>
                <a:cs typeface="Arial"/>
              </a:rPr>
              <a:t>الكنيسة أدت دورها في العصور الوسطى. والآن يجيء دور العلم والعلماء ليوجهوا التقدم والتربية </a:t>
            </a:r>
            <a:r>
              <a:rPr lang="ar-SA" b="1" dirty="0" smtClean="0">
                <a:latin typeface="Calibri"/>
                <a:ea typeface="Calibri"/>
                <a:cs typeface="Arial"/>
              </a:rPr>
              <a:t>العامة</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a:t>
            </a:r>
            <a:r>
              <a:rPr lang="en-GB" sz="2800" dirty="0">
                <a:latin typeface="Calibri"/>
                <a:ea typeface="Calibri"/>
                <a:cs typeface="Arial"/>
              </a:rPr>
              <a:t/>
            </a:r>
            <a:br>
              <a:rPr lang="en-GB" sz="2800" dirty="0">
                <a:latin typeface="Calibri"/>
                <a:ea typeface="Calibri"/>
                <a:cs typeface="Arial"/>
              </a:rPr>
            </a:br>
            <a:r>
              <a:rPr lang="ar-SA" dirty="0">
                <a:latin typeface="Calibri"/>
                <a:ea typeface="Calibri"/>
                <a:cs typeface="Arial"/>
              </a:rPr>
              <a:t>ثم جاءت مدرسة </a:t>
            </a:r>
            <a:r>
              <a:rPr lang="ar-IQ" dirty="0" smtClean="0">
                <a:latin typeface="Calibri"/>
                <a:ea typeface="Calibri"/>
                <a:cs typeface="Arial"/>
              </a:rPr>
              <a:t>(</a:t>
            </a:r>
            <a:r>
              <a:rPr lang="ar-SA" b="1" dirty="0" smtClean="0">
                <a:latin typeface="Calibri"/>
                <a:ea typeface="Calibri"/>
                <a:cs typeface="Arial"/>
              </a:rPr>
              <a:t>أوجست كونت</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فقدم عرضاً للتطور التاريخي كما يراه معتمداً على تطور التاريخ </a:t>
            </a:r>
            <a:r>
              <a:rPr lang="ar-SA" dirty="0" smtClean="0">
                <a:latin typeface="Calibri"/>
                <a:ea typeface="Calibri"/>
                <a:cs typeface="Arial"/>
              </a:rPr>
              <a:t>الأوروبي</a:t>
            </a:r>
            <a:r>
              <a:rPr lang="ar-IQ" dirty="0" smtClean="0">
                <a:latin typeface="Calibri"/>
                <a:ea typeface="Calibri"/>
                <a:cs typeface="Arial"/>
              </a:rPr>
              <a:t>،</a:t>
            </a:r>
            <a:r>
              <a:rPr lang="ar-SA" dirty="0" smtClean="0">
                <a:latin typeface="Calibri"/>
                <a:ea typeface="Calibri"/>
                <a:cs typeface="Arial"/>
              </a:rPr>
              <a:t> وخلاصة </a:t>
            </a:r>
            <a:r>
              <a:rPr lang="ar-SA" dirty="0">
                <a:latin typeface="Calibri"/>
                <a:ea typeface="Calibri"/>
                <a:cs typeface="Arial"/>
              </a:rPr>
              <a:t>آرائه أن التاريخ مر بفترات </a:t>
            </a:r>
            <a:r>
              <a:rPr lang="ar-SA" dirty="0" smtClean="0">
                <a:latin typeface="Calibri"/>
                <a:ea typeface="Calibri"/>
                <a:cs typeface="Arial"/>
              </a:rPr>
              <a:t>ثلاث: </a:t>
            </a:r>
            <a:r>
              <a:rPr lang="ar-SA" b="1" dirty="0">
                <a:solidFill>
                  <a:srgbClr val="FF0000"/>
                </a:solidFill>
                <a:latin typeface="Calibri"/>
                <a:ea typeface="Calibri"/>
                <a:cs typeface="Arial"/>
              </a:rPr>
              <a:t>الأولى، الفترة الدينية حيث الكنيسة وجهت الفكر </a:t>
            </a:r>
            <a:r>
              <a:rPr lang="ar-SA" b="1" dirty="0" smtClean="0">
                <a:solidFill>
                  <a:srgbClr val="FF0000"/>
                </a:solidFill>
                <a:latin typeface="Calibri"/>
                <a:ea typeface="Calibri"/>
                <a:cs typeface="Arial"/>
              </a:rPr>
              <a:t>والتربية</a:t>
            </a:r>
            <a:r>
              <a:rPr lang="ar-IQ" b="1" dirty="0" smtClean="0">
                <a:solidFill>
                  <a:srgbClr val="FF0000"/>
                </a:solidFill>
                <a:latin typeface="Calibri"/>
                <a:ea typeface="Calibri"/>
                <a:cs typeface="Arial"/>
              </a:rPr>
              <a:t>،</a:t>
            </a:r>
            <a:r>
              <a:rPr lang="ar-SA" b="1" dirty="0" smtClean="0">
                <a:solidFill>
                  <a:srgbClr val="FF0000"/>
                </a:solidFill>
                <a:latin typeface="Calibri"/>
                <a:ea typeface="Calibri"/>
                <a:cs typeface="Arial"/>
              </a:rPr>
              <a:t> </a:t>
            </a:r>
            <a:r>
              <a:rPr lang="ar-SA" b="1" dirty="0">
                <a:solidFill>
                  <a:srgbClr val="FF0000"/>
                </a:solidFill>
                <a:latin typeface="Calibri"/>
                <a:ea typeface="Calibri"/>
                <a:cs typeface="Arial"/>
              </a:rPr>
              <a:t>وهي فترة انتهت حوالي عام ١٤٠٠ ميلادي</a:t>
            </a:r>
            <a:r>
              <a:rPr lang="ar-SA" dirty="0">
                <a:latin typeface="Calibri"/>
                <a:ea typeface="Calibri"/>
                <a:cs typeface="Arial"/>
              </a:rPr>
              <a:t>.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36</a:t>
            </a:fld>
            <a:endParaRPr lang="en-US"/>
          </a:p>
        </p:txBody>
      </p:sp>
    </p:spTree>
    <p:extLst>
      <p:ext uri="{BB962C8B-B14F-4D97-AF65-F5344CB8AC3E}">
        <p14:creationId xmlns:p14="http://schemas.microsoft.com/office/powerpoint/2010/main" val="94981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988" y="188259"/>
            <a:ext cx="10273553" cy="6468035"/>
          </a:xfrm>
          <a:solidFill>
            <a:srgbClr val="92D050"/>
          </a:solidFill>
        </p:spPr>
        <p:txBody>
          <a:bodyPr>
            <a:noAutofit/>
          </a:bodyPr>
          <a:lstStyle/>
          <a:p>
            <a:pPr algn="just" rtl="1">
              <a:lnSpc>
                <a:spcPct val="115000"/>
              </a:lnSpc>
              <a:spcAft>
                <a:spcPts val="1000"/>
              </a:spcAft>
            </a:pPr>
            <a:r>
              <a:rPr lang="ar-SA" sz="3200" b="1" dirty="0">
                <a:solidFill>
                  <a:prstClr val="black">
                    <a:lumMod val="85000"/>
                    <a:lumOff val="15000"/>
                  </a:prstClr>
                </a:solidFill>
                <a:latin typeface="Calibri"/>
                <a:ea typeface="Calibri"/>
                <a:cs typeface="Arial"/>
              </a:rPr>
              <a:t>والفترة الثانية: فترة الفلسفة الميتافيزيقية التي قامت بنقد الكنيسة وتقليل نفوذها وهي مرحلة ضرورية على طريق التقدم وتكاد تكون في طريقها إلى الانتهاء في عصر </a:t>
            </a:r>
            <a:r>
              <a:rPr lang="ar-IQ" sz="3200" b="1" dirty="0" smtClean="0">
                <a:solidFill>
                  <a:prstClr val="black">
                    <a:lumMod val="85000"/>
                    <a:lumOff val="15000"/>
                  </a:prstClr>
                </a:solidFill>
                <a:latin typeface="Calibri"/>
                <a:ea typeface="Calibri"/>
                <a:cs typeface="Arial"/>
              </a:rPr>
              <a:t>(</a:t>
            </a:r>
            <a:r>
              <a:rPr lang="ar-SA" sz="3200" b="1" dirty="0" smtClean="0">
                <a:solidFill>
                  <a:srgbClr val="FF0000"/>
                </a:solidFill>
                <a:latin typeface="Calibri"/>
                <a:ea typeface="Calibri"/>
                <a:cs typeface="Arial"/>
              </a:rPr>
              <a:t>كونت</a:t>
            </a:r>
            <a:r>
              <a:rPr lang="ar-IQ" sz="3200" b="1" dirty="0" smtClean="0">
                <a:solidFill>
                  <a:prstClr val="black">
                    <a:lumMod val="85000"/>
                    <a:lumOff val="15000"/>
                  </a:prstClr>
                </a:solidFill>
                <a:latin typeface="Calibri"/>
                <a:ea typeface="Calibri"/>
                <a:cs typeface="Arial"/>
              </a:rPr>
              <a:t>)</a:t>
            </a:r>
            <a:r>
              <a:rPr lang="ar-SA" sz="3200" b="1" dirty="0" smtClean="0">
                <a:solidFill>
                  <a:prstClr val="black">
                    <a:lumMod val="85000"/>
                    <a:lumOff val="15000"/>
                  </a:prstClr>
                </a:solidFill>
                <a:latin typeface="Calibri"/>
                <a:ea typeface="Calibri"/>
                <a:cs typeface="Arial"/>
              </a:rPr>
              <a:t> </a:t>
            </a:r>
            <a:r>
              <a:rPr lang="ar-SA" sz="3200" b="1" dirty="0">
                <a:solidFill>
                  <a:prstClr val="black">
                    <a:lumMod val="85000"/>
                    <a:lumOff val="15000"/>
                  </a:prstClr>
                </a:solidFill>
                <a:latin typeface="Calibri"/>
                <a:ea typeface="Calibri"/>
                <a:cs typeface="Arial"/>
              </a:rPr>
              <a:t>نفسه</a:t>
            </a:r>
            <a:r>
              <a:rPr lang="ar-SA" sz="3200" b="1" dirty="0" smtClean="0">
                <a:solidFill>
                  <a:prstClr val="black">
                    <a:lumMod val="85000"/>
                    <a:lumOff val="15000"/>
                  </a:prstClr>
                </a:solidFill>
                <a:latin typeface="Calibri"/>
                <a:ea typeface="Calibri"/>
                <a:cs typeface="Arial"/>
              </a:rPr>
              <a:t>.</a:t>
            </a: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SA" sz="3200" b="1" dirty="0" smtClean="0">
                <a:solidFill>
                  <a:srgbClr val="C00000"/>
                </a:solidFill>
                <a:latin typeface="Calibri"/>
                <a:ea typeface="Calibri"/>
                <a:cs typeface="Arial"/>
              </a:rPr>
              <a:t>ثم </a:t>
            </a:r>
            <a:r>
              <a:rPr lang="ar-SA" sz="3200" b="1" dirty="0">
                <a:solidFill>
                  <a:srgbClr val="C00000"/>
                </a:solidFill>
                <a:latin typeface="Calibri"/>
                <a:ea typeface="Calibri"/>
                <a:cs typeface="Arial"/>
              </a:rPr>
              <a:t>الفترة </a:t>
            </a:r>
            <a:r>
              <a:rPr lang="ar-SA" sz="3200" b="1" dirty="0" smtClean="0">
                <a:solidFill>
                  <a:srgbClr val="C00000"/>
                </a:solidFill>
                <a:latin typeface="Calibri"/>
                <a:ea typeface="Calibri"/>
                <a:cs typeface="Arial"/>
              </a:rPr>
              <a:t>الثالثة</a:t>
            </a:r>
            <a:r>
              <a:rPr lang="ar-IQ" sz="3200" b="1" dirty="0" smtClean="0">
                <a:solidFill>
                  <a:srgbClr val="C00000"/>
                </a:solidFill>
                <a:latin typeface="Calibri"/>
                <a:ea typeface="Calibri"/>
                <a:cs typeface="Arial"/>
              </a:rPr>
              <a:t>:</a:t>
            </a:r>
            <a:r>
              <a:rPr lang="ar-IQ" sz="3200" b="1" dirty="0">
                <a:solidFill>
                  <a:srgbClr val="C00000"/>
                </a:solidFill>
                <a:latin typeface="Calibri"/>
                <a:ea typeface="Calibri"/>
                <a:cs typeface="Arial"/>
              </a:rPr>
              <a:t> </a:t>
            </a:r>
            <a:r>
              <a:rPr lang="ar-SA" sz="3200" b="1" dirty="0" smtClean="0">
                <a:solidFill>
                  <a:srgbClr val="C00000"/>
                </a:solidFill>
                <a:latin typeface="Calibri"/>
                <a:ea typeface="Calibri"/>
                <a:cs typeface="Arial"/>
              </a:rPr>
              <a:t>وهي </a:t>
            </a:r>
            <a:r>
              <a:rPr lang="ar-SA" sz="3200" b="1" dirty="0">
                <a:solidFill>
                  <a:srgbClr val="C00000"/>
                </a:solidFill>
                <a:latin typeface="Calibri"/>
                <a:ea typeface="Calibri"/>
                <a:cs typeface="Arial"/>
              </a:rPr>
              <a:t>فترة الفلسفة الوضعية التي يمهد </a:t>
            </a:r>
            <a:r>
              <a:rPr lang="ar-SA" sz="3200" b="1" dirty="0" smtClean="0">
                <a:solidFill>
                  <a:srgbClr val="C00000"/>
                </a:solidFill>
                <a:latin typeface="Calibri"/>
                <a:ea typeface="Calibri"/>
                <a:cs typeface="Arial"/>
              </a:rPr>
              <a:t>لها</a:t>
            </a:r>
            <a:r>
              <a:rPr lang="ar-IQ" sz="3200" b="1" dirty="0" smtClean="0">
                <a:solidFill>
                  <a:srgbClr val="C00000"/>
                </a:solidFill>
                <a:latin typeface="Calibri"/>
                <a:ea typeface="Calibri"/>
                <a:cs typeface="Arial"/>
              </a:rPr>
              <a:t> </a:t>
            </a:r>
            <a:r>
              <a:rPr lang="ar-SA" sz="3200" b="1" dirty="0" smtClean="0">
                <a:solidFill>
                  <a:srgbClr val="C00000"/>
                </a:solidFill>
                <a:latin typeface="Calibri"/>
                <a:ea typeface="Calibri"/>
                <a:cs typeface="Arial"/>
              </a:rPr>
              <a:t>ـ </a:t>
            </a:r>
            <a:r>
              <a:rPr lang="ar-SA" sz="3200" b="1" dirty="0">
                <a:solidFill>
                  <a:srgbClr val="C00000"/>
                </a:solidFill>
                <a:latin typeface="Calibri"/>
                <a:ea typeface="Calibri"/>
                <a:cs typeface="Arial"/>
              </a:rPr>
              <a:t>كونت ـ </a:t>
            </a:r>
            <a:r>
              <a:rPr lang="ar-SA" sz="3200" b="1" dirty="0" smtClean="0">
                <a:solidFill>
                  <a:srgbClr val="C00000"/>
                </a:solidFill>
                <a:latin typeface="Calibri"/>
                <a:ea typeface="Calibri"/>
                <a:cs typeface="Arial"/>
              </a:rPr>
              <a:t>نفسه</a:t>
            </a:r>
            <a:r>
              <a:rPr lang="ar-IQ" sz="3200" b="1" dirty="0" smtClean="0">
                <a:solidFill>
                  <a:srgbClr val="C00000"/>
                </a:solidFill>
                <a:latin typeface="Calibri"/>
                <a:ea typeface="Calibri"/>
                <a:cs typeface="Arial"/>
              </a:rPr>
              <a:t>.</a:t>
            </a:r>
            <a:br>
              <a:rPr lang="ar-IQ" sz="3200" b="1" dirty="0" smtClean="0">
                <a:solidFill>
                  <a:srgbClr val="C00000"/>
                </a:solidFill>
                <a:latin typeface="Calibri"/>
                <a:ea typeface="Calibri"/>
                <a:cs typeface="Arial"/>
              </a:rPr>
            </a:br>
            <a:r>
              <a:rPr lang="en-GB" sz="3200" dirty="0">
                <a:latin typeface="Calibri"/>
                <a:ea typeface="Calibri"/>
                <a:cs typeface="Arial"/>
              </a:rPr>
              <a:t/>
            </a:r>
            <a:br>
              <a:rPr lang="en-GB" sz="3200" dirty="0">
                <a:latin typeface="Calibri"/>
                <a:ea typeface="Calibri"/>
                <a:cs typeface="Arial"/>
              </a:rPr>
            </a:br>
            <a:r>
              <a:rPr lang="ar-IQ" sz="3200" dirty="0" smtClean="0">
                <a:latin typeface="Calibri"/>
                <a:ea typeface="Calibri"/>
                <a:cs typeface="Arial"/>
              </a:rPr>
              <a:t>وذكرأن </a:t>
            </a:r>
            <a:r>
              <a:rPr lang="ar-IQ" sz="3200" dirty="0">
                <a:latin typeface="Calibri"/>
                <a:ea typeface="Calibri"/>
                <a:cs typeface="Arial"/>
              </a:rPr>
              <a:t>من مزايا الفترة الثالثة التي يدعو </a:t>
            </a:r>
            <a:r>
              <a:rPr lang="ar-IQ" sz="3200" dirty="0" smtClean="0">
                <a:latin typeface="Calibri"/>
                <a:ea typeface="Calibri"/>
                <a:cs typeface="Arial"/>
              </a:rPr>
              <a:t>إليها هي: </a:t>
            </a:r>
            <a:r>
              <a:rPr lang="ar-IQ" sz="3200" dirty="0">
                <a:latin typeface="Calibri"/>
                <a:ea typeface="Calibri"/>
                <a:cs typeface="Arial"/>
              </a:rPr>
              <a:t>تنظيم المجتمع من خلال علم الاجتماع </a:t>
            </a:r>
            <a:r>
              <a:rPr lang="ar-IQ" sz="3200" dirty="0" smtClean="0">
                <a:latin typeface="Calibri"/>
                <a:ea typeface="Calibri"/>
                <a:cs typeface="Arial"/>
              </a:rPr>
              <a:t>العلمي،وأن </a:t>
            </a:r>
            <a:r>
              <a:rPr lang="ar-IQ" sz="3200" dirty="0">
                <a:latin typeface="Calibri"/>
                <a:ea typeface="Calibri"/>
                <a:cs typeface="Arial"/>
              </a:rPr>
              <a:t>العالم ستقوده القوانين العلمية والعلماء الذين يرسخون في هذه القوانين ويديرون نظام تربية عالمية ويضعون قواعد الأخلاق للجنس </a:t>
            </a:r>
            <a:r>
              <a:rPr lang="ar-IQ" sz="3200" dirty="0" smtClean="0">
                <a:latin typeface="Calibri"/>
                <a:ea typeface="Calibri"/>
                <a:cs typeface="Arial"/>
              </a:rPr>
              <a:t>البشري. وسيكون </a:t>
            </a:r>
            <a:r>
              <a:rPr lang="ar-IQ" sz="3200" dirty="0">
                <a:latin typeface="Calibri"/>
                <a:ea typeface="Calibri"/>
                <a:cs typeface="Arial"/>
              </a:rPr>
              <a:t>هذا العلم أكثر قدرة من الكنيسة على حفظ حقوق الطبقات الدنيا. وأخيراً دعا إلى دين جديد هو عبادة </a:t>
            </a:r>
            <a:r>
              <a:rPr lang="ar-IQ" sz="3200" dirty="0" smtClean="0">
                <a:latin typeface="Calibri"/>
                <a:ea typeface="Calibri"/>
                <a:cs typeface="Arial"/>
              </a:rPr>
              <a:t>الإنسانية.</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37</a:t>
            </a:fld>
            <a:endParaRPr lang="en-US"/>
          </a:p>
        </p:txBody>
      </p:sp>
    </p:spTree>
    <p:extLst>
      <p:ext uri="{BB962C8B-B14F-4D97-AF65-F5344CB8AC3E}">
        <p14:creationId xmlns:p14="http://schemas.microsoft.com/office/powerpoint/2010/main" val="5585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2" y="232229"/>
            <a:ext cx="10421258" cy="6400799"/>
          </a:xfrm>
          <a:solidFill>
            <a:schemeClr val="accent1">
              <a:lumMod val="40000"/>
              <a:lumOff val="60000"/>
            </a:schemeClr>
          </a:solidFill>
        </p:spPr>
        <p:txBody>
          <a:bodyPr>
            <a:normAutofit fontScale="90000"/>
          </a:bodyPr>
          <a:lstStyle/>
          <a:p>
            <a:pPr algn="r" rtl="1">
              <a:lnSpc>
                <a:spcPct val="115000"/>
              </a:lnSpc>
              <a:spcAft>
                <a:spcPts val="1000"/>
              </a:spcAft>
            </a:pPr>
            <a:r>
              <a:rPr lang="ar-SA" dirty="0">
                <a:latin typeface="Calibri"/>
                <a:ea typeface="Calibri"/>
                <a:cs typeface="Arial"/>
              </a:rPr>
              <a:t>ثم دخل القرن العشرين وأخذت ثمار التطبيقات العلمانية للتربية تبرز أولاً بأول. فلم تقم جنة الأرض التي وعد بها مفكرو القرن الثامن عشر والتاسع عشر من أمثال فونتانل و سانت بيير - ولم يتحقق السلام وإنما انفجرت جهنم أرضية فيها مسلسلات من الحروب العالمية التي أصابت آثارها العسكريين والمدنيين والصراعات الطبقية والمشكلات الاجتماعية وبدأت النتائج السيئة للتربية الجديدة تثير الشكوى - كما يقول جون بروباخر ـ من أن التعليم العام قد غالى في تجنب التعصب الديني حتى أهمل الدين أكثر مما يقتضي الأمر، وبدأت التساؤلات عن طبيعة الدين المطلوب والتعاليم الدينية المطلوبة كما فصلنا في مطلع هذا البحث، وما زال مسلسل الآثار السلبية للتربية الحديثة وتعالي النقد لها مستمراً وفي اتساع مضطرد. ولقد علق - فيليب ريف - على هذا التطور بقوله :</a:t>
            </a:r>
            <a:r>
              <a:rPr lang="en-GB" sz="2800" dirty="0">
                <a:latin typeface="Calibri"/>
                <a:ea typeface="Calibri"/>
                <a:cs typeface="Arial"/>
              </a:rPr>
              <a:t/>
            </a:r>
            <a:br>
              <a:rPr lang="en-GB" sz="28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38</a:t>
            </a:fld>
            <a:endParaRPr lang="en-US"/>
          </a:p>
        </p:txBody>
      </p:sp>
    </p:spTree>
    <p:extLst>
      <p:ext uri="{BB962C8B-B14F-4D97-AF65-F5344CB8AC3E}">
        <p14:creationId xmlns:p14="http://schemas.microsoft.com/office/powerpoint/2010/main" val="240636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03201"/>
            <a:ext cx="10363200" cy="6458856"/>
          </a:xfrm>
        </p:spPr>
        <p:txBody>
          <a:bodyPr/>
          <a:lstStyle/>
          <a:p>
            <a:pPr algn="r" rtl="1"/>
            <a:r>
              <a:rPr lang="en-US" dirty="0" smtClean="0">
                <a:latin typeface="Calibri"/>
                <a:ea typeface="Calibri"/>
                <a:cs typeface="Arial"/>
              </a:rPr>
              <a:t>“</a:t>
            </a:r>
            <a:r>
              <a:rPr lang="ar-IQ" dirty="0" smtClean="0">
                <a:latin typeface="Calibri"/>
                <a:ea typeface="Calibri"/>
                <a:cs typeface="Arial"/>
              </a:rPr>
              <a:t> </a:t>
            </a:r>
            <a:r>
              <a:rPr lang="ar-SA" dirty="0" smtClean="0">
                <a:latin typeface="Calibri"/>
                <a:ea typeface="Calibri"/>
                <a:cs typeface="Arial"/>
              </a:rPr>
              <a:t>توقع </a:t>
            </a:r>
            <a:r>
              <a:rPr lang="ar-SA" dirty="0">
                <a:latin typeface="Calibri"/>
                <a:ea typeface="Calibri"/>
                <a:cs typeface="Arial"/>
              </a:rPr>
              <a:t>التكنولوجيون في القرن الثامن عشر والتاسع عشر وفي أوائل هذا القرن أن يتطور ضمير الإنسان. وتوقع بنيامين فرانكلين هذا التطور أكثر من غيره. فأنشأ هو وأصحابه أول جامعة أميركية هي جامعة بنسلفانيا وأكسبوها طابعاً دنيوياً علمانياً لم يثبتوا فيها برامج تقدم تراثاً دينياً أو فلسفياً، وإنما ركزت على الفنون المهنية ولذا كانت عنايتها </a:t>
            </a:r>
            <a:r>
              <a:rPr lang="ar-SA" dirty="0" smtClean="0">
                <a:latin typeface="Calibri"/>
                <a:ea typeface="Calibri"/>
                <a:cs typeface="Arial"/>
              </a:rPr>
              <a:t>بالتكنولوجيا</a:t>
            </a:r>
            <a:r>
              <a:rPr lang="ar-IQ" dirty="0" smtClean="0">
                <a:latin typeface="Calibri"/>
                <a:ea typeface="Calibri"/>
                <a:cs typeface="Arial"/>
              </a:rPr>
              <a:t> وفي رأيي أن هذا التطور لضمير الإنسان لم يتحقق في واقع الإنسان</a:t>
            </a:r>
            <a:r>
              <a:rPr lang="en-US" dirty="0" smtClean="0">
                <a:latin typeface="Calibri"/>
                <a:ea typeface="Calibri"/>
                <a:cs typeface="Arial"/>
              </a:rPr>
              <a:t>“</a:t>
            </a:r>
            <a:r>
              <a:rPr lang="ar-SA" dirty="0" smtClean="0">
                <a:latin typeface="Calibri"/>
                <a:ea typeface="Calibri"/>
                <a:cs typeface="Arial"/>
              </a:rPr>
              <a:t>.</a:t>
            </a:r>
            <a:r>
              <a:rPr lang="ar-IQ" dirty="0" smtClean="0">
                <a:latin typeface="Calibri"/>
                <a:ea typeface="Calibri"/>
                <a:cs typeface="Arial"/>
              </a:rPr>
              <a:t>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39</a:t>
            </a:fld>
            <a:endParaRPr lang="en-US"/>
          </a:p>
        </p:txBody>
      </p:sp>
    </p:spTree>
    <p:extLst>
      <p:ext uri="{BB962C8B-B14F-4D97-AF65-F5344CB8AC3E}">
        <p14:creationId xmlns:p14="http://schemas.microsoft.com/office/powerpoint/2010/main" val="333550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1497" y="113836"/>
            <a:ext cx="8915399" cy="873135"/>
          </a:xfrm>
        </p:spPr>
        <p:txBody>
          <a:bodyPr>
            <a:noAutofit/>
          </a:bodyPr>
          <a:lstStyle/>
          <a:p>
            <a:pPr algn="ctr"/>
            <a:r>
              <a:rPr lang="ar-IQ" sz="3200" b="1" dirty="0" smtClean="0">
                <a:solidFill>
                  <a:srgbClr val="FF0000"/>
                </a:solidFill>
              </a:rPr>
              <a:t>تعريف المصطلحات:</a:t>
            </a:r>
            <a:r>
              <a:rPr lang="ar-IQ" sz="3200" b="1" dirty="0" smtClean="0"/>
              <a:t/>
            </a:r>
            <a:br>
              <a:rPr lang="ar-IQ" sz="3200" b="1" dirty="0" smtClean="0"/>
            </a:br>
            <a:r>
              <a:rPr lang="ar-IQ" sz="3200" b="1" dirty="0" smtClean="0">
                <a:solidFill>
                  <a:srgbClr val="0070C0"/>
                </a:solidFill>
              </a:rPr>
              <a:t> </a:t>
            </a:r>
            <a:r>
              <a:rPr lang="ar-IQ" sz="3200" b="1" dirty="0">
                <a:solidFill>
                  <a:srgbClr val="0070C0"/>
                </a:solidFill>
              </a:rPr>
              <a:t>الفلسفة- التربية - فلسفة التربية</a:t>
            </a:r>
            <a:endParaRPr lang="en-GB" sz="3200" b="1" dirty="0"/>
          </a:p>
        </p:txBody>
      </p:sp>
      <p:sp>
        <p:nvSpPr>
          <p:cNvPr id="3" name="Text Placeholder 2"/>
          <p:cNvSpPr>
            <a:spLocks noGrp="1"/>
          </p:cNvSpPr>
          <p:nvPr>
            <p:ph type="body" idx="1"/>
          </p:nvPr>
        </p:nvSpPr>
        <p:spPr>
          <a:xfrm>
            <a:off x="1582057" y="1190172"/>
            <a:ext cx="10435771" cy="5355771"/>
          </a:xfrm>
          <a:solidFill>
            <a:schemeClr val="accent5">
              <a:lumMod val="60000"/>
              <a:lumOff val="40000"/>
            </a:schemeClr>
          </a:solidFill>
        </p:spPr>
        <p:txBody>
          <a:bodyPr>
            <a:normAutofit fontScale="85000" lnSpcReduction="20000"/>
          </a:bodyPr>
          <a:lstStyle/>
          <a:p>
            <a:pPr lvl="0" algn="just" defTabSz="914400" rtl="1">
              <a:spcBef>
                <a:spcPct val="20000"/>
              </a:spcBef>
              <a:buClrTx/>
            </a:pPr>
            <a:r>
              <a:rPr lang="ar-IQ" sz="3500" dirty="0">
                <a:solidFill>
                  <a:srgbClr val="FF0000"/>
                </a:solidFill>
                <a:latin typeface="Calibri"/>
                <a:cs typeface="Arial"/>
              </a:rPr>
              <a:t>تعريف </a:t>
            </a:r>
            <a:r>
              <a:rPr lang="ar-IQ" sz="3500" dirty="0" smtClean="0">
                <a:solidFill>
                  <a:srgbClr val="FF0000"/>
                </a:solidFill>
                <a:latin typeface="Calibri"/>
                <a:cs typeface="Arial"/>
              </a:rPr>
              <a:t>الفلسفة لغوياً:  </a:t>
            </a:r>
            <a:r>
              <a:rPr lang="ar-IQ" sz="3500" dirty="0">
                <a:solidFill>
                  <a:prstClr val="black"/>
                </a:solidFill>
                <a:latin typeface="Calibri"/>
                <a:cs typeface="Arial"/>
              </a:rPr>
              <a:t>كانت الفلسفة  تطلق قديماً على كلِّ العلوم، وكان يطلق على كل العلوم كلمة الحكمة. والفلسفة كلمة يونانية، تعود إلى </a:t>
            </a:r>
            <a:r>
              <a:rPr lang="ar-IQ" sz="3500" dirty="0" smtClean="0">
                <a:solidFill>
                  <a:prstClr val="black"/>
                </a:solidFill>
                <a:latin typeface="Calibri"/>
                <a:cs typeface="Arial"/>
              </a:rPr>
              <a:t>الكلمة: (</a:t>
            </a:r>
            <a:r>
              <a:rPr lang="en-US" sz="3500" dirty="0" err="1" smtClean="0">
                <a:solidFill>
                  <a:prstClr val="black"/>
                </a:solidFill>
                <a:latin typeface="Calibri"/>
              </a:rPr>
              <a:t>philosophia</a:t>
            </a:r>
            <a:r>
              <a:rPr lang="ar-IQ" sz="3500" dirty="0" smtClean="0">
                <a:solidFill>
                  <a:prstClr val="black"/>
                </a:solidFill>
                <a:latin typeface="Calibri"/>
              </a:rPr>
              <a:t>) </a:t>
            </a:r>
            <a:r>
              <a:rPr lang="ar-IQ" sz="3500" dirty="0" smtClean="0">
                <a:solidFill>
                  <a:prstClr val="black"/>
                </a:solidFill>
                <a:latin typeface="Calibri"/>
                <a:cs typeface="Arial"/>
              </a:rPr>
              <a:t>اليونانية</a:t>
            </a:r>
            <a:r>
              <a:rPr lang="ar-IQ" sz="3500" dirty="0" smtClean="0">
                <a:solidFill>
                  <a:prstClr val="black"/>
                </a:solidFill>
                <a:latin typeface="Calibri"/>
              </a:rPr>
              <a:t> </a:t>
            </a:r>
            <a:r>
              <a:rPr lang="ar-IQ" sz="3500" dirty="0" smtClean="0">
                <a:solidFill>
                  <a:prstClr val="black"/>
                </a:solidFill>
                <a:latin typeface="Calibri"/>
                <a:cs typeface="Arial"/>
              </a:rPr>
              <a:t>وتتألف </a:t>
            </a:r>
            <a:r>
              <a:rPr lang="ar-IQ" sz="3500" dirty="0">
                <a:solidFill>
                  <a:prstClr val="black"/>
                </a:solidFill>
                <a:latin typeface="Calibri"/>
                <a:cs typeface="Arial"/>
              </a:rPr>
              <a:t>من مقطعين:</a:t>
            </a:r>
            <a:r>
              <a:rPr lang="en-US" sz="3500" dirty="0">
                <a:solidFill>
                  <a:prstClr val="black"/>
                </a:solidFill>
                <a:latin typeface="Calibri"/>
              </a:rPr>
              <a:t>.(</a:t>
            </a:r>
            <a:r>
              <a:rPr lang="en-US" sz="3500" dirty="0" err="1" smtClean="0">
                <a:solidFill>
                  <a:prstClr val="black"/>
                </a:solidFill>
                <a:latin typeface="Calibri"/>
              </a:rPr>
              <a:t>philo</a:t>
            </a:r>
            <a:r>
              <a:rPr lang="en-US" sz="3500" dirty="0" smtClean="0">
                <a:solidFill>
                  <a:prstClr val="black"/>
                </a:solidFill>
                <a:latin typeface="Calibri"/>
              </a:rPr>
              <a:t>)</a:t>
            </a:r>
            <a:r>
              <a:rPr lang="ar-IQ" sz="3500" dirty="0" smtClean="0">
                <a:solidFill>
                  <a:prstClr val="black"/>
                </a:solidFill>
                <a:latin typeface="Calibri"/>
                <a:cs typeface="Arial"/>
              </a:rPr>
              <a:t> يعني </a:t>
            </a:r>
            <a:r>
              <a:rPr lang="ar-IQ" sz="3500" dirty="0">
                <a:solidFill>
                  <a:prstClr val="black"/>
                </a:solidFill>
                <a:latin typeface="Calibri"/>
                <a:cs typeface="Arial"/>
              </a:rPr>
              <a:t>الحب. و</a:t>
            </a:r>
            <a:r>
              <a:rPr lang="en-US" sz="3500" dirty="0">
                <a:solidFill>
                  <a:prstClr val="black"/>
                </a:solidFill>
                <a:latin typeface="Calibri"/>
              </a:rPr>
              <a:t>(</a:t>
            </a:r>
            <a:r>
              <a:rPr lang="en-US" sz="3500" dirty="0" err="1">
                <a:solidFill>
                  <a:prstClr val="black"/>
                </a:solidFill>
                <a:latin typeface="Calibri"/>
              </a:rPr>
              <a:t>sophia</a:t>
            </a:r>
            <a:r>
              <a:rPr lang="en-US" sz="3500" dirty="0">
                <a:solidFill>
                  <a:prstClr val="black"/>
                </a:solidFill>
                <a:latin typeface="Calibri"/>
              </a:rPr>
              <a:t> )</a:t>
            </a:r>
            <a:r>
              <a:rPr lang="ar-IQ" sz="3500" dirty="0">
                <a:solidFill>
                  <a:prstClr val="black"/>
                </a:solidFill>
                <a:latin typeface="Calibri"/>
                <a:cs typeface="Arial"/>
              </a:rPr>
              <a:t>. </a:t>
            </a:r>
            <a:r>
              <a:rPr lang="ar-IQ" sz="3500" dirty="0" smtClean="0">
                <a:solidFill>
                  <a:prstClr val="black"/>
                </a:solidFill>
                <a:latin typeface="Calibri"/>
                <a:cs typeface="Arial"/>
              </a:rPr>
              <a:t>يعني</a:t>
            </a:r>
            <a:r>
              <a:rPr lang="ar-IQ" sz="3500" dirty="0">
                <a:solidFill>
                  <a:prstClr val="black"/>
                </a:solidFill>
                <a:latin typeface="Calibri"/>
                <a:cs typeface="Arial"/>
              </a:rPr>
              <a:t>: الحكمة أو المعرفة، أي محبة الحكمة. أو حب الحكمة</a:t>
            </a:r>
            <a:r>
              <a:rPr lang="ar-IQ" sz="3500" dirty="0" smtClean="0">
                <a:solidFill>
                  <a:prstClr val="black"/>
                </a:solidFill>
                <a:latin typeface="Calibri"/>
                <a:cs typeface="Arial"/>
              </a:rPr>
              <a:t>.</a:t>
            </a:r>
          </a:p>
          <a:p>
            <a:pPr lvl="0" algn="just" defTabSz="914400" rtl="1">
              <a:spcBef>
                <a:spcPct val="20000"/>
              </a:spcBef>
              <a:buClrTx/>
            </a:pPr>
            <a:endParaRPr lang="ar-IQ" sz="3500" dirty="0">
              <a:solidFill>
                <a:prstClr val="black"/>
              </a:solidFill>
              <a:latin typeface="Calibri"/>
              <a:cs typeface="Arial"/>
            </a:endParaRPr>
          </a:p>
          <a:p>
            <a:pPr lvl="0" algn="just" defTabSz="914400" rtl="1">
              <a:spcBef>
                <a:spcPct val="20000"/>
              </a:spcBef>
              <a:buClrTx/>
            </a:pPr>
            <a:r>
              <a:rPr lang="ar-IQ" sz="3500" dirty="0">
                <a:solidFill>
                  <a:prstClr val="black"/>
                </a:solidFill>
                <a:latin typeface="Calibri"/>
                <a:cs typeface="Arial"/>
              </a:rPr>
              <a:t> للفلسفة </a:t>
            </a:r>
            <a:r>
              <a:rPr lang="ar-IQ" sz="3500" dirty="0" smtClean="0">
                <a:solidFill>
                  <a:prstClr val="black"/>
                </a:solidFill>
                <a:latin typeface="Calibri"/>
                <a:cs typeface="Arial"/>
              </a:rPr>
              <a:t>تعاريف</a:t>
            </a:r>
            <a:r>
              <a:rPr lang="en-US" sz="3500" dirty="0" smtClean="0">
                <a:solidFill>
                  <a:prstClr val="black"/>
                </a:solidFill>
                <a:latin typeface="Calibri"/>
                <a:cs typeface="Arial"/>
              </a:rPr>
              <a:t> </a:t>
            </a:r>
            <a:r>
              <a:rPr lang="ar-IQ" sz="3500" dirty="0" smtClean="0">
                <a:solidFill>
                  <a:prstClr val="black"/>
                </a:solidFill>
                <a:latin typeface="Calibri"/>
                <a:cs typeface="Arial"/>
              </a:rPr>
              <a:t>اصطلاحية </a:t>
            </a:r>
            <a:r>
              <a:rPr lang="ar-IQ" sz="3500" dirty="0">
                <a:solidFill>
                  <a:prstClr val="black"/>
                </a:solidFill>
                <a:latin typeface="Calibri"/>
                <a:cs typeface="Arial"/>
              </a:rPr>
              <a:t>عديدة منها:</a:t>
            </a:r>
          </a:p>
          <a:p>
            <a:pPr lvl="0" algn="just" defTabSz="914400" rtl="1">
              <a:spcBef>
                <a:spcPct val="20000"/>
              </a:spcBef>
              <a:buClrTx/>
            </a:pPr>
            <a:r>
              <a:rPr lang="ar-IQ" sz="3500" dirty="0">
                <a:solidFill>
                  <a:srgbClr val="FF0000"/>
                </a:solidFill>
                <a:latin typeface="Calibri"/>
                <a:cs typeface="Arial"/>
              </a:rPr>
              <a:t>أولاً: </a:t>
            </a:r>
            <a:r>
              <a:rPr lang="ar-IQ" sz="3500" dirty="0">
                <a:solidFill>
                  <a:prstClr val="black"/>
                </a:solidFill>
                <a:latin typeface="Calibri"/>
                <a:cs typeface="Arial"/>
              </a:rPr>
              <a:t>الفلسفة هي العلم الكلّي الذي يبحث في أصول وغايات الكون والطبيعة والإنسان. وغاية هذا العلم النهائية؛ هو كشف الحقيقة. </a:t>
            </a:r>
          </a:p>
          <a:p>
            <a:pPr lvl="0" algn="just" defTabSz="914400" rtl="1">
              <a:spcBef>
                <a:spcPct val="20000"/>
              </a:spcBef>
              <a:buClrTx/>
            </a:pPr>
            <a:endParaRPr lang="ar-IQ" sz="3000" dirty="0" smtClean="0">
              <a:solidFill>
                <a:prstClr val="black"/>
              </a:solidFill>
              <a:latin typeface="Calibri"/>
              <a:cs typeface="Arial"/>
            </a:endParaRPr>
          </a:p>
          <a:p>
            <a:pPr lvl="0" algn="just" defTabSz="914400" rtl="1">
              <a:spcBef>
                <a:spcPct val="20000"/>
              </a:spcBef>
              <a:buClrTx/>
            </a:pPr>
            <a:r>
              <a:rPr lang="ar-IQ" sz="3000" dirty="0" smtClean="0">
                <a:solidFill>
                  <a:prstClr val="black"/>
                </a:solidFill>
                <a:latin typeface="Calibri"/>
                <a:cs typeface="Arial"/>
              </a:rPr>
              <a:t>إذن </a:t>
            </a:r>
            <a:r>
              <a:rPr lang="ar-IQ" sz="3000" dirty="0">
                <a:solidFill>
                  <a:prstClr val="black"/>
                </a:solidFill>
                <a:latin typeface="Calibri"/>
                <a:cs typeface="Arial"/>
              </a:rPr>
              <a:t>فالحكمة هي: </a:t>
            </a:r>
          </a:p>
          <a:p>
            <a:pPr lvl="0" algn="just" defTabSz="914400" rtl="1">
              <a:spcBef>
                <a:spcPct val="20000"/>
              </a:spcBef>
              <a:buClrTx/>
            </a:pPr>
            <a:r>
              <a:rPr lang="ar-IQ" sz="3000" dirty="0">
                <a:solidFill>
                  <a:srgbClr val="FF0000"/>
                </a:solidFill>
                <a:latin typeface="Calibri"/>
                <a:cs typeface="Arial"/>
              </a:rPr>
              <a:t>- فهم الطبيعة ونظام الكون.</a:t>
            </a:r>
          </a:p>
          <a:p>
            <a:pPr lvl="0" algn="just" defTabSz="914400" rtl="1">
              <a:spcBef>
                <a:spcPct val="20000"/>
              </a:spcBef>
              <a:buClrTx/>
            </a:pPr>
            <a:r>
              <a:rPr lang="ar-IQ" sz="3000" dirty="0">
                <a:solidFill>
                  <a:srgbClr val="FF0000"/>
                </a:solidFill>
                <a:latin typeface="Calibri"/>
                <a:cs typeface="Arial"/>
              </a:rPr>
              <a:t>- اعتراف الإنسان بعدم معرفته.</a:t>
            </a:r>
          </a:p>
          <a:p>
            <a:pPr lvl="0" algn="r" defTabSz="914400" rtl="1">
              <a:spcBef>
                <a:spcPct val="20000"/>
              </a:spcBef>
              <a:buClrTx/>
            </a:pPr>
            <a:r>
              <a:rPr lang="ar-IQ" sz="3000" dirty="0">
                <a:solidFill>
                  <a:srgbClr val="FF0000"/>
                </a:solidFill>
                <a:latin typeface="Calibri"/>
                <a:cs typeface="Arial"/>
              </a:rPr>
              <a:t>- معرفة الذات الإنسانية.</a:t>
            </a:r>
          </a:p>
          <a:p>
            <a:pPr algn="r" rtl="1"/>
            <a:endParaRPr lang="en-GB" sz="3200" dirty="0"/>
          </a:p>
        </p:txBody>
      </p:sp>
      <p:sp>
        <p:nvSpPr>
          <p:cNvPr id="4" name="Slide Number Placeholder 3"/>
          <p:cNvSpPr>
            <a:spLocks noGrp="1"/>
          </p:cNvSpPr>
          <p:nvPr>
            <p:ph type="sldNum" sz="quarter" idx="12"/>
          </p:nvPr>
        </p:nvSpPr>
        <p:spPr/>
        <p:txBody>
          <a:bodyPr/>
          <a:lstStyle/>
          <a:p>
            <a:fld id="{BAEDC528-956A-4287-B638-C62A8F56632C}" type="slidenum">
              <a:rPr lang="en-US" smtClean="0"/>
              <a:t>4</a:t>
            </a:fld>
            <a:endParaRPr lang="en-US"/>
          </a:p>
        </p:txBody>
      </p:sp>
    </p:spTree>
    <p:extLst>
      <p:ext uri="{BB962C8B-B14F-4D97-AF65-F5344CB8AC3E}">
        <p14:creationId xmlns:p14="http://schemas.microsoft.com/office/powerpoint/2010/main" val="28197993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03201"/>
            <a:ext cx="10435771" cy="6444342"/>
          </a:xfrm>
          <a:solidFill>
            <a:schemeClr val="accent6">
              <a:lumMod val="60000"/>
              <a:lumOff val="40000"/>
            </a:schemeClr>
          </a:solidFill>
        </p:spPr>
        <p:txBody>
          <a:bodyPr/>
          <a:lstStyle/>
          <a:p>
            <a:pPr algn="r" rtl="1">
              <a:lnSpc>
                <a:spcPct val="115000"/>
              </a:lnSpc>
              <a:spcAft>
                <a:spcPts val="1000"/>
              </a:spcAft>
            </a:pPr>
            <a:r>
              <a:rPr lang="ar-IQ" dirty="0" smtClean="0">
                <a:latin typeface="Calibri"/>
                <a:ea typeface="Calibri"/>
                <a:cs typeface="Arial"/>
              </a:rPr>
              <a:t/>
            </a:r>
            <a:br>
              <a:rPr lang="ar-IQ" dirty="0" smtClean="0">
                <a:latin typeface="Calibri"/>
                <a:ea typeface="Calibri"/>
                <a:cs typeface="Arial"/>
              </a:rPr>
            </a:br>
            <a:r>
              <a:rPr lang="ar-SA" dirty="0" smtClean="0">
                <a:latin typeface="Calibri"/>
                <a:ea typeface="Calibri"/>
                <a:cs typeface="Arial"/>
              </a:rPr>
              <a:t>ولقد علق -ماسلو- </a:t>
            </a:r>
            <a:r>
              <a:rPr lang="ar-SA" dirty="0">
                <a:latin typeface="Calibri"/>
                <a:ea typeface="Calibri"/>
                <a:cs typeface="Arial"/>
              </a:rPr>
              <a:t>على هذا التطور حينها قال: </a:t>
            </a:r>
            <a:r>
              <a:rPr lang="ar-IQ" dirty="0" smtClean="0">
                <a:latin typeface="Calibri"/>
                <a:ea typeface="Calibri"/>
                <a:cs typeface="Arial"/>
              </a:rPr>
              <a:t/>
            </a:r>
            <a:br>
              <a:rPr lang="ar-IQ" dirty="0" smtClean="0">
                <a:latin typeface="Calibri"/>
                <a:ea typeface="Calibri"/>
                <a:cs typeface="Arial"/>
              </a:rPr>
            </a:br>
            <a:r>
              <a:rPr lang="en-GB" sz="2800" dirty="0">
                <a:latin typeface="Calibri"/>
                <a:ea typeface="Calibri"/>
                <a:cs typeface="Arial"/>
              </a:rPr>
              <a:t/>
            </a:r>
            <a:br>
              <a:rPr lang="en-GB" sz="2800" dirty="0">
                <a:latin typeface="Calibri"/>
                <a:ea typeface="Calibri"/>
                <a:cs typeface="Arial"/>
              </a:rPr>
            </a:br>
            <a:r>
              <a:rPr lang="en-US" sz="2800"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فإن ملحد القرن التاسع عشر قد حرق البيت بدل أن يعيد ترميمه. فلقد رمى بجميع الأسئلة التي يطرحها الدين وبإجاباتها </a:t>
            </a:r>
            <a:r>
              <a:rPr lang="ar-SA" dirty="0" smtClean="0">
                <a:latin typeface="Calibri"/>
                <a:ea typeface="Calibri"/>
                <a:cs typeface="Arial"/>
              </a:rPr>
              <a:t>معاً</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وأدار ظهره لكل مقررات </a:t>
            </a:r>
            <a:r>
              <a:rPr lang="ar-SA" dirty="0" smtClean="0">
                <a:latin typeface="Calibri"/>
                <a:ea typeface="Calibri"/>
                <a:cs typeface="Arial"/>
              </a:rPr>
              <a:t>الدين</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لأن القائمين على الدين قد طلعوا عليه بإجابات لا يستطيع قبولها، ولا تقوم على شواهد وبراهين يمكن أن يبلعها العالم الذي يحترم نفسه </a:t>
            </a:r>
            <a:r>
              <a:rPr lang="en-US" dirty="0" smtClean="0">
                <a:latin typeface="Calibri"/>
                <a:ea typeface="Calibri"/>
                <a:cs typeface="Arial"/>
              </a:rPr>
              <a:t>“</a:t>
            </a:r>
            <a:r>
              <a:rPr lang="ar-SA" dirty="0" smtClean="0">
                <a:latin typeface="Calibri"/>
                <a:ea typeface="Calibri"/>
                <a:cs typeface="Arial"/>
              </a:rPr>
              <a:t>.</a:t>
            </a:r>
            <a:r>
              <a:rPr lang="en-GB" sz="2800" dirty="0">
                <a:latin typeface="Calibri"/>
                <a:ea typeface="Calibri"/>
                <a:cs typeface="Arial"/>
              </a:rPr>
              <a:t/>
            </a:r>
            <a:br>
              <a:rPr lang="en-GB" sz="28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40</a:t>
            </a:fld>
            <a:endParaRPr lang="en-US"/>
          </a:p>
        </p:txBody>
      </p:sp>
    </p:spTree>
    <p:extLst>
      <p:ext uri="{BB962C8B-B14F-4D97-AF65-F5344CB8AC3E}">
        <p14:creationId xmlns:p14="http://schemas.microsoft.com/office/powerpoint/2010/main" val="171096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2" y="246743"/>
            <a:ext cx="10435772" cy="6415313"/>
          </a:xfrm>
          <a:solidFill>
            <a:schemeClr val="accent4">
              <a:lumMod val="40000"/>
              <a:lumOff val="60000"/>
            </a:schemeClr>
          </a:solidFill>
        </p:spPr>
        <p:txBody>
          <a:bodyPr/>
          <a:lstStyle/>
          <a:p>
            <a:pPr algn="r" rtl="1"/>
            <a:r>
              <a:rPr lang="en-GB" sz="3200" dirty="0" smtClean="0">
                <a:solidFill>
                  <a:prstClr val="black">
                    <a:lumMod val="85000"/>
                    <a:lumOff val="15000"/>
                  </a:prstClr>
                </a:solidFill>
                <a:latin typeface="Calibri"/>
                <a:ea typeface="Calibri"/>
                <a:cs typeface="Arial"/>
              </a:rPr>
              <a:t/>
            </a:r>
            <a:br>
              <a:rPr lang="en-GB" sz="3200" dirty="0" smtClean="0">
                <a:solidFill>
                  <a:prstClr val="black">
                    <a:lumMod val="85000"/>
                    <a:lumOff val="15000"/>
                  </a:prstClr>
                </a:solidFill>
                <a:latin typeface="Calibri"/>
                <a:ea typeface="Calibri"/>
                <a:cs typeface="Arial"/>
              </a:rPr>
            </a:br>
            <a:r>
              <a:rPr lang="en-GB" sz="3200" dirty="0">
                <a:solidFill>
                  <a:prstClr val="black">
                    <a:lumMod val="85000"/>
                    <a:lumOff val="15000"/>
                  </a:prstClr>
                </a:solidFill>
                <a:latin typeface="Calibri"/>
                <a:ea typeface="Calibri"/>
                <a:cs typeface="Arial"/>
              </a:rPr>
              <a:t/>
            </a:r>
            <a:br>
              <a:rPr lang="en-GB" sz="3200" dirty="0">
                <a:solidFill>
                  <a:prstClr val="black">
                    <a:lumMod val="85000"/>
                    <a:lumOff val="15000"/>
                  </a:prstClr>
                </a:solidFill>
                <a:latin typeface="Calibri"/>
                <a:ea typeface="Calibri"/>
                <a:cs typeface="Arial"/>
              </a:rPr>
            </a:br>
            <a:r>
              <a:rPr lang="en-GB" sz="3200" dirty="0" smtClean="0">
                <a:solidFill>
                  <a:prstClr val="black">
                    <a:lumMod val="85000"/>
                    <a:lumOff val="15000"/>
                  </a:prstClr>
                </a:solidFill>
                <a:latin typeface="Calibri"/>
                <a:ea typeface="Calibri"/>
                <a:cs typeface="Arial"/>
              </a:rPr>
              <a:t/>
            </a:r>
            <a:br>
              <a:rPr lang="en-GB" sz="3200" dirty="0" smtClean="0">
                <a:solidFill>
                  <a:prstClr val="black">
                    <a:lumMod val="85000"/>
                    <a:lumOff val="15000"/>
                  </a:prstClr>
                </a:solidFill>
                <a:latin typeface="Calibri"/>
                <a:ea typeface="Calibri"/>
                <a:cs typeface="Arial"/>
              </a:rPr>
            </a:br>
            <a:r>
              <a:rPr lang="ar-SA" sz="3200" dirty="0" smtClean="0">
                <a:solidFill>
                  <a:prstClr val="black">
                    <a:lumMod val="85000"/>
                    <a:lumOff val="15000"/>
                  </a:prstClr>
                </a:solidFill>
                <a:latin typeface="Calibri"/>
                <a:ea typeface="Calibri"/>
                <a:cs typeface="Arial"/>
              </a:rPr>
              <a:t>لذلك </a:t>
            </a:r>
            <a:r>
              <a:rPr lang="ar-SA" sz="3200" dirty="0">
                <a:solidFill>
                  <a:prstClr val="black">
                    <a:lumMod val="85000"/>
                    <a:lumOff val="15000"/>
                  </a:prstClr>
                </a:solidFill>
                <a:latin typeface="Calibri"/>
                <a:ea typeface="Calibri"/>
                <a:cs typeface="Arial"/>
              </a:rPr>
              <a:t>يكفي أن نستعرض قائمة المعلومات التالية كدليل على فشل التربية</a:t>
            </a:r>
            <a:r>
              <a:rPr lang="ar-IQ" sz="3200" dirty="0">
                <a:solidFill>
                  <a:prstClr val="black">
                    <a:lumMod val="85000"/>
                    <a:lumOff val="15000"/>
                  </a:prstClr>
                </a:solidFill>
                <a:latin typeface="Calibri"/>
                <a:ea typeface="Calibri"/>
                <a:cs typeface="Arial"/>
              </a:rPr>
              <a:t> </a:t>
            </a:r>
            <a:r>
              <a:rPr lang="ar-SA" sz="3200" dirty="0">
                <a:solidFill>
                  <a:prstClr val="black">
                    <a:lumMod val="85000"/>
                    <a:lumOff val="15000"/>
                  </a:prstClr>
                </a:solidFill>
                <a:latin typeface="Calibri"/>
                <a:ea typeface="Calibri"/>
                <a:cs typeface="Arial"/>
              </a:rPr>
              <a:t>الحديثة</a:t>
            </a:r>
            <a:r>
              <a:rPr lang="ar-IQ" sz="3200" dirty="0">
                <a:solidFill>
                  <a:prstClr val="black">
                    <a:lumMod val="85000"/>
                    <a:lumOff val="15000"/>
                  </a:prstClr>
                </a:solidFill>
                <a:latin typeface="Calibri"/>
                <a:ea typeface="Calibri"/>
                <a:cs typeface="Arial"/>
              </a:rPr>
              <a:t>: </a:t>
            </a:r>
            <a:r>
              <a:rPr lang="en-GB" sz="3200" dirty="0" smtClean="0">
                <a:solidFill>
                  <a:prstClr val="black">
                    <a:lumMod val="85000"/>
                    <a:lumOff val="15000"/>
                  </a:prstClr>
                </a:solidFill>
                <a:latin typeface="Calibri"/>
                <a:ea typeface="Calibri"/>
                <a:cs typeface="Arial"/>
              </a:rPr>
              <a:t/>
            </a:r>
            <a:br>
              <a:rPr lang="en-GB" sz="3200" dirty="0" smtClean="0">
                <a:solidFill>
                  <a:prstClr val="black">
                    <a:lumMod val="85000"/>
                    <a:lumOff val="15000"/>
                  </a:prstClr>
                </a:solidFill>
                <a:latin typeface="Calibri"/>
                <a:ea typeface="Calibri"/>
                <a:cs typeface="Arial"/>
              </a:rPr>
            </a:br>
            <a:r>
              <a:rPr lang="ar-SA" sz="3200" dirty="0" smtClean="0">
                <a:solidFill>
                  <a:prstClr val="black">
                    <a:lumMod val="85000"/>
                    <a:lumOff val="15000"/>
                  </a:prstClr>
                </a:solidFill>
                <a:latin typeface="Calibri"/>
                <a:ea typeface="Calibri"/>
                <a:cs typeface="Arial"/>
              </a:rPr>
              <a:t> </a:t>
            </a:r>
            <a:r>
              <a:rPr lang="en-GB" sz="3200" dirty="0">
                <a:solidFill>
                  <a:prstClr val="black">
                    <a:lumMod val="85000"/>
                    <a:lumOff val="15000"/>
                  </a:prstClr>
                </a:solidFill>
                <a:latin typeface="Calibri"/>
                <a:ea typeface="Calibri"/>
                <a:cs typeface="Arial"/>
              </a:rPr>
              <a:t/>
            </a:r>
            <a:br>
              <a:rPr lang="en-GB" sz="3200" dirty="0">
                <a:solidFill>
                  <a:prstClr val="black">
                    <a:lumMod val="85000"/>
                    <a:lumOff val="15000"/>
                  </a:prstClr>
                </a:solidFill>
                <a:latin typeface="Calibri"/>
                <a:ea typeface="Calibri"/>
                <a:cs typeface="Arial"/>
              </a:rPr>
            </a:br>
            <a:r>
              <a:rPr lang="fa-IR" sz="3200" dirty="0">
                <a:solidFill>
                  <a:prstClr val="black">
                    <a:lumMod val="85000"/>
                    <a:lumOff val="15000"/>
                  </a:prstClr>
                </a:solidFill>
                <a:latin typeface="Calibri"/>
                <a:ea typeface="Calibri"/>
                <a:cs typeface="Arial"/>
              </a:rPr>
              <a:t>۱ - </a:t>
            </a:r>
            <a:r>
              <a:rPr lang="ar-SA" sz="3200" dirty="0">
                <a:solidFill>
                  <a:prstClr val="black">
                    <a:lumMod val="85000"/>
                    <a:lumOff val="15000"/>
                  </a:prstClr>
                </a:solidFill>
                <a:latin typeface="Calibri"/>
                <a:ea typeface="Calibri"/>
                <a:cs typeface="Arial"/>
              </a:rPr>
              <a:t>في آب عام ١٩٧٥ أقدم تلميذان توأمان من مدينة بتسبرج على الانتحار</a:t>
            </a:r>
            <a:r>
              <a:rPr lang="ar-IQ" sz="3200" dirty="0">
                <a:solidFill>
                  <a:prstClr val="black">
                    <a:lumMod val="85000"/>
                    <a:lumOff val="15000"/>
                  </a:prstClr>
                </a:solidFill>
                <a:latin typeface="Calibri"/>
                <a:ea typeface="Calibri"/>
                <a:cs typeface="Arial"/>
              </a:rPr>
              <a:t>؛ </a:t>
            </a:r>
            <a:r>
              <a:rPr lang="ar-SA" sz="3200" dirty="0">
                <a:solidFill>
                  <a:prstClr val="black">
                    <a:lumMod val="85000"/>
                    <a:lumOff val="15000"/>
                  </a:prstClr>
                </a:solidFill>
                <a:latin typeface="Calibri"/>
                <a:ea typeface="Calibri"/>
                <a:cs typeface="Arial"/>
              </a:rPr>
              <a:t>لأن والدهما وبخهما بسبب السرقة والكذب</a:t>
            </a:r>
            <a:r>
              <a:rPr lang="ar-IQ" sz="3200" dirty="0">
                <a:solidFill>
                  <a:prstClr val="black">
                    <a:lumMod val="85000"/>
                    <a:lumOff val="15000"/>
                  </a:prstClr>
                </a:solidFill>
                <a:latin typeface="Calibri"/>
                <a:ea typeface="Calibri"/>
                <a:cs typeface="Arial"/>
              </a:rPr>
              <a:t>،</a:t>
            </a:r>
            <a:r>
              <a:rPr lang="ar-SA" sz="3200" dirty="0">
                <a:solidFill>
                  <a:prstClr val="black">
                    <a:lumMod val="85000"/>
                    <a:lumOff val="15000"/>
                  </a:prstClr>
                </a:solidFill>
                <a:latin typeface="Calibri"/>
                <a:ea typeface="Calibri"/>
                <a:cs typeface="Arial"/>
              </a:rPr>
              <a:t> علما بأن عمر كل منهما عشر سنوات. </a:t>
            </a:r>
            <a:r>
              <a:rPr lang="en-GB" sz="3200" dirty="0">
                <a:solidFill>
                  <a:prstClr val="black">
                    <a:lumMod val="85000"/>
                    <a:lumOff val="15000"/>
                  </a:prstClr>
                </a:solidFill>
                <a:latin typeface="Calibri"/>
                <a:ea typeface="Calibri"/>
                <a:cs typeface="Arial"/>
              </a:rPr>
              <a:t/>
            </a:r>
            <a:br>
              <a:rPr lang="en-GB" sz="3200" dirty="0">
                <a:solidFill>
                  <a:prstClr val="black">
                    <a:lumMod val="85000"/>
                    <a:lumOff val="15000"/>
                  </a:prstClr>
                </a:solidFill>
                <a:latin typeface="Calibri"/>
                <a:ea typeface="Calibri"/>
                <a:cs typeface="Arial"/>
              </a:rPr>
            </a:br>
            <a:r>
              <a:rPr lang="fa-IR" sz="3200" dirty="0">
                <a:solidFill>
                  <a:prstClr val="black">
                    <a:lumMod val="85000"/>
                    <a:lumOff val="15000"/>
                  </a:prstClr>
                </a:solidFill>
                <a:latin typeface="Calibri"/>
                <a:ea typeface="Calibri"/>
                <a:cs typeface="Arial"/>
              </a:rPr>
              <a:t>۲ - </a:t>
            </a:r>
            <a:r>
              <a:rPr lang="ar-SA" sz="3200" dirty="0">
                <a:solidFill>
                  <a:prstClr val="black">
                    <a:lumMod val="85000"/>
                    <a:lumOff val="15000"/>
                  </a:prstClr>
                </a:solidFill>
                <a:latin typeface="Calibri"/>
                <a:ea typeface="Calibri"/>
                <a:cs typeface="Arial"/>
              </a:rPr>
              <a:t>في أيلول </a:t>
            </a:r>
            <a:r>
              <a:rPr lang="fa-IR" sz="3200" dirty="0">
                <a:solidFill>
                  <a:prstClr val="black">
                    <a:lumMod val="85000"/>
                    <a:lumOff val="15000"/>
                  </a:prstClr>
                </a:solidFill>
                <a:latin typeface="Calibri"/>
                <a:ea typeface="Calibri"/>
                <a:cs typeface="Arial"/>
              </a:rPr>
              <a:t>۱۹۷۵</a:t>
            </a:r>
            <a:r>
              <a:rPr lang="ar-SA" sz="3200" dirty="0">
                <a:solidFill>
                  <a:prstClr val="black">
                    <a:lumMod val="85000"/>
                    <a:lumOff val="15000"/>
                  </a:prstClr>
                </a:solidFill>
                <a:latin typeface="Calibri"/>
                <a:ea typeface="Calibri"/>
                <a:cs typeface="Arial"/>
              </a:rPr>
              <a:t> أقدم الطالب - إيجل سكاوت - البالغ من العمر ١٨ سنة ومن مدينة ساندياجو على قتل والديه وأخته بالبلطة</a:t>
            </a:r>
            <a:r>
              <a:rPr lang="ar-IQ" sz="3200" dirty="0">
                <a:solidFill>
                  <a:prstClr val="black">
                    <a:lumMod val="85000"/>
                    <a:lumOff val="15000"/>
                  </a:prstClr>
                </a:solidFill>
                <a:latin typeface="Calibri"/>
                <a:ea typeface="Calibri"/>
                <a:cs typeface="Arial"/>
              </a:rPr>
              <a:t>؛</a:t>
            </a:r>
            <a:r>
              <a:rPr lang="ar-SA" sz="3200" dirty="0">
                <a:solidFill>
                  <a:prstClr val="black">
                    <a:lumMod val="85000"/>
                    <a:lumOff val="15000"/>
                  </a:prstClr>
                </a:solidFill>
                <a:latin typeface="Calibri"/>
                <a:ea typeface="Calibri"/>
                <a:cs typeface="Arial"/>
              </a:rPr>
              <a:t> لأن والده عاقبه لتدني علاماته المدرسية</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41</a:t>
            </a:fld>
            <a:endParaRPr lang="en-US"/>
          </a:p>
        </p:txBody>
      </p:sp>
    </p:spTree>
    <p:extLst>
      <p:ext uri="{BB962C8B-B14F-4D97-AF65-F5344CB8AC3E}">
        <p14:creationId xmlns:p14="http://schemas.microsoft.com/office/powerpoint/2010/main" val="142228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82388"/>
            <a:ext cx="10233212" cy="6320118"/>
          </a:xfrm>
          <a:solidFill>
            <a:schemeClr val="accent1">
              <a:lumMod val="40000"/>
              <a:lumOff val="60000"/>
            </a:schemeClr>
          </a:solidFill>
        </p:spPr>
        <p:txBody>
          <a:bodyPr/>
          <a:lstStyle/>
          <a:p>
            <a:pPr algn="just" rtl="1"/>
            <a:r>
              <a:rPr lang="ar-SA" sz="3200" dirty="0" smtClean="0">
                <a:solidFill>
                  <a:prstClr val="black">
                    <a:lumMod val="85000"/>
                    <a:lumOff val="15000"/>
                  </a:prstClr>
                </a:solidFill>
                <a:latin typeface="Calibri"/>
                <a:ea typeface="Calibri"/>
                <a:cs typeface="Arial"/>
              </a:rPr>
              <a:t>٣ - في المدة نفسها أقدم الطالب - مايكل سلوبوديان وطالباً آخر  - على قتل معلمه و جرح ١٣ طالباً ثم قتل نفسه بالرصاص</a:t>
            </a:r>
            <a:r>
              <a:rPr lang="ar-IQ" sz="3200" dirty="0" smtClean="0">
                <a:solidFill>
                  <a:prstClr val="black">
                    <a:lumMod val="85000"/>
                    <a:lumOff val="15000"/>
                  </a:prstClr>
                </a:solidFill>
                <a:latin typeface="Calibri"/>
                <a:ea typeface="Calibri"/>
                <a:cs typeface="Arial"/>
              </a:rPr>
              <a:t>؛</a:t>
            </a:r>
            <a:r>
              <a:rPr lang="ar-SA" sz="3200" dirty="0" smtClean="0">
                <a:solidFill>
                  <a:prstClr val="black">
                    <a:lumMod val="85000"/>
                    <a:lumOff val="15000"/>
                  </a:prstClr>
                </a:solidFill>
                <a:latin typeface="Calibri"/>
                <a:ea typeface="Calibri"/>
                <a:cs typeface="Arial"/>
              </a:rPr>
              <a:t> ل</a:t>
            </a:r>
            <a:r>
              <a:rPr lang="ar-IQ" sz="3200" dirty="0" smtClean="0">
                <a:solidFill>
                  <a:prstClr val="black">
                    <a:lumMod val="85000"/>
                    <a:lumOff val="15000"/>
                  </a:prstClr>
                </a:solidFill>
                <a:latin typeface="Calibri"/>
                <a:ea typeface="Calibri"/>
                <a:cs typeface="Arial"/>
              </a:rPr>
              <a:t>أ</a:t>
            </a:r>
            <a:r>
              <a:rPr lang="ar-SA" sz="3200" dirty="0" smtClean="0">
                <a:solidFill>
                  <a:prstClr val="black">
                    <a:lumMod val="85000"/>
                    <a:lumOff val="15000"/>
                  </a:prstClr>
                </a:solidFill>
                <a:latin typeface="Calibri"/>
                <a:ea typeface="Calibri"/>
                <a:cs typeface="Arial"/>
              </a:rPr>
              <a:t>ن معلم الفيزياء ومعلم الرياضيات ٲرسلا إلى والديه يعلمانهما بكثرة غيابه. </a:t>
            </a:r>
            <a:r>
              <a:rPr lang="en-GB" sz="2500" dirty="0" smtClean="0">
                <a:solidFill>
                  <a:prstClr val="black">
                    <a:lumMod val="85000"/>
                    <a:lumOff val="15000"/>
                  </a:prstClr>
                </a:solidFill>
                <a:latin typeface="Calibri"/>
                <a:ea typeface="Calibri"/>
                <a:cs typeface="Arial"/>
              </a:rPr>
              <a:t/>
            </a:r>
            <a:br>
              <a:rPr lang="en-GB" sz="2500" dirty="0" smtClean="0">
                <a:solidFill>
                  <a:prstClr val="black">
                    <a:lumMod val="85000"/>
                    <a:lumOff val="15000"/>
                  </a:prstClr>
                </a:solidFill>
                <a:latin typeface="Calibri"/>
                <a:ea typeface="Calibri"/>
                <a:cs typeface="Arial"/>
              </a:rPr>
            </a:br>
            <a:r>
              <a:rPr lang="ar-SA" sz="3200" dirty="0" smtClean="0">
                <a:solidFill>
                  <a:prstClr val="black">
                    <a:lumMod val="85000"/>
                    <a:lumOff val="15000"/>
                  </a:prstClr>
                </a:solidFill>
                <a:latin typeface="Calibri"/>
                <a:ea typeface="Calibri"/>
                <a:cs typeface="Arial"/>
              </a:rPr>
              <a:t>٤ - تنفق الولايات المتحدة سنوياً ٥٩٠ مليون دولار لإصلاح الخراب الذي يحدثه الطلبة في المدارس، وأن ثمن الزجاج الذي يحطم في مدارس مدينة واحدة يعادل ثمن بناء</a:t>
            </a:r>
            <a:r>
              <a:rPr lang="en-GB" sz="2500" dirty="0" smtClean="0">
                <a:solidFill>
                  <a:prstClr val="black">
                    <a:lumMod val="85000"/>
                    <a:lumOff val="15000"/>
                  </a:prstClr>
                </a:solidFill>
                <a:latin typeface="Calibri"/>
                <a:ea typeface="Calibri"/>
                <a:cs typeface="Arial"/>
              </a:rPr>
              <a:t/>
            </a:r>
            <a:br>
              <a:rPr lang="en-GB" sz="2500" dirty="0" smtClean="0">
                <a:solidFill>
                  <a:prstClr val="black">
                    <a:lumMod val="85000"/>
                    <a:lumOff val="15000"/>
                  </a:prstClr>
                </a:solidFill>
                <a:latin typeface="Calibri"/>
                <a:ea typeface="Calibri"/>
                <a:cs typeface="Arial"/>
              </a:rPr>
            </a:br>
            <a:r>
              <a:rPr lang="ar-SA" sz="3200" dirty="0" smtClean="0">
                <a:solidFill>
                  <a:prstClr val="black">
                    <a:lumMod val="85000"/>
                    <a:lumOff val="15000"/>
                  </a:prstClr>
                </a:solidFill>
                <a:latin typeface="Calibri"/>
                <a:ea typeface="Calibri"/>
                <a:cs typeface="Arial"/>
              </a:rPr>
              <a:t>مدرسة ج</a:t>
            </a:r>
            <a:r>
              <a:rPr lang="ar-IQ" sz="3200" dirty="0" smtClean="0">
                <a:solidFill>
                  <a:prstClr val="black">
                    <a:lumMod val="85000"/>
                    <a:lumOff val="15000"/>
                  </a:prstClr>
                </a:solidFill>
                <a:latin typeface="Calibri"/>
                <a:ea typeface="Calibri"/>
                <a:cs typeface="Arial"/>
              </a:rPr>
              <a:t>ديدة</a:t>
            </a:r>
            <a:r>
              <a:rPr lang="ar-SA" sz="3200" dirty="0" smtClean="0">
                <a:solidFill>
                  <a:prstClr val="black">
                    <a:lumMod val="85000"/>
                    <a:lumOff val="15000"/>
                  </a:prstClr>
                </a:solidFill>
                <a:latin typeface="Calibri"/>
                <a:ea typeface="Calibri"/>
                <a:cs typeface="Arial"/>
              </a:rPr>
              <a:t>.</a:t>
            </a:r>
            <a:r>
              <a:rPr lang="ar-IQ" sz="3200" dirty="0">
                <a:solidFill>
                  <a:prstClr val="black">
                    <a:lumMod val="85000"/>
                    <a:lumOff val="15000"/>
                  </a:prstClr>
                </a:solidFill>
                <a:latin typeface="Calibri"/>
                <a:ea typeface="Calibri"/>
                <a:cs typeface="Arial"/>
              </a:rPr>
              <a:t/>
            </a:r>
            <a:br>
              <a:rPr lang="ar-IQ" sz="3200" dirty="0">
                <a:solidFill>
                  <a:prstClr val="black">
                    <a:lumMod val="85000"/>
                    <a:lumOff val="15000"/>
                  </a:prstClr>
                </a:solidFill>
                <a:latin typeface="Calibri"/>
                <a:ea typeface="Calibri"/>
                <a:cs typeface="Arial"/>
              </a:rPr>
            </a:br>
            <a:r>
              <a:rPr lang="ar-IQ" sz="3200" dirty="0">
                <a:solidFill>
                  <a:prstClr val="black">
                    <a:lumMod val="85000"/>
                    <a:lumOff val="15000"/>
                  </a:prstClr>
                </a:solidFill>
                <a:latin typeface="Calibri"/>
                <a:ea typeface="Calibri"/>
                <a:cs typeface="Arial"/>
              </a:rPr>
              <a:t>5- تنفق المدارس رواتب للحراس ما يعادل أثمان الكتب المدرسية سنوياً. ففي مدينة لوس انجلوس وحدها تنفق إدارة التعليم مليونين دولار رواتب حراس مدارس، وفي مدينة نيويورك تنفق ٤ ملايين دولار للحراسات المدرسية.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42</a:t>
            </a:fld>
            <a:endParaRPr lang="en-US"/>
          </a:p>
        </p:txBody>
      </p:sp>
    </p:spTree>
    <p:extLst>
      <p:ext uri="{BB962C8B-B14F-4D97-AF65-F5344CB8AC3E}">
        <p14:creationId xmlns:p14="http://schemas.microsoft.com/office/powerpoint/2010/main" val="27740245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542" y="282389"/>
            <a:ext cx="10206318" cy="6360458"/>
          </a:xfrm>
          <a:solidFill>
            <a:schemeClr val="bg2">
              <a:lumMod val="75000"/>
            </a:schemeClr>
          </a:solidFill>
        </p:spPr>
        <p:txBody>
          <a:bodyPr>
            <a:noAutofit/>
          </a:bodyPr>
          <a:lstStyle/>
          <a:p>
            <a:pPr algn="just" rtl="1">
              <a:lnSpc>
                <a:spcPct val="115000"/>
              </a:lnSpc>
              <a:spcAft>
                <a:spcPts val="1000"/>
              </a:spcAft>
            </a:pPr>
            <a:r>
              <a:rPr lang="ar-SA" sz="3200" dirty="0">
                <a:latin typeface="Calibri"/>
                <a:ea typeface="Calibri"/>
                <a:cs typeface="Arial"/>
              </a:rPr>
              <a:t>6 - يتكرر الاعتداء على المعلمين والمعلمات في </a:t>
            </a:r>
            <a:r>
              <a:rPr lang="ar-SA" sz="3200" dirty="0" smtClean="0">
                <a:latin typeface="Calibri"/>
                <a:ea typeface="Calibri"/>
                <a:cs typeface="Arial"/>
              </a:rPr>
              <a:t>كل</a:t>
            </a:r>
            <a:r>
              <a:rPr lang="ar-IQ" sz="3200" dirty="0" smtClean="0">
                <a:latin typeface="Calibri"/>
                <a:ea typeface="Calibri"/>
                <a:cs typeface="Arial"/>
              </a:rPr>
              <a:t> </a:t>
            </a:r>
            <a:r>
              <a:rPr lang="ar-SA" sz="3200" dirty="0" smtClean="0">
                <a:latin typeface="Calibri"/>
                <a:ea typeface="Calibri"/>
                <a:cs typeface="Arial"/>
              </a:rPr>
              <a:t>يوم </a:t>
            </a:r>
            <a:r>
              <a:rPr lang="ar-SA" sz="3200" dirty="0">
                <a:latin typeface="Calibri"/>
                <a:ea typeface="Calibri"/>
                <a:cs typeface="Arial"/>
              </a:rPr>
              <a:t>مئات المرات ويتكرر اغتصاب الطالبات، ومن التعليمات التي توزع على الطالبات والمعلمات أن لا يقفن منفردات في آية ساحة من ساحات المدرسة. </a:t>
            </a:r>
            <a:r>
              <a:rPr lang="en-GB" sz="3200" dirty="0">
                <a:latin typeface="Calibri"/>
                <a:ea typeface="Calibri"/>
                <a:cs typeface="Arial"/>
              </a:rPr>
              <a:t/>
            </a:r>
            <a:br>
              <a:rPr lang="en-GB" sz="3200" dirty="0">
                <a:latin typeface="Calibri"/>
                <a:ea typeface="Calibri"/>
                <a:cs typeface="Arial"/>
              </a:rPr>
            </a:br>
            <a:r>
              <a:rPr lang="ar-SA" sz="3200" dirty="0">
                <a:latin typeface="Calibri"/>
                <a:ea typeface="Calibri"/>
                <a:cs typeface="Arial"/>
              </a:rPr>
              <a:t>7- في مدينة لوس انجلوس هناك حوالي ٣٠٠ ضابط أمن في المدارس ومع هذا فقد ذكر مساعد مدير التربية أن طالباً هاجم معلمة بالسكين وذبحها في </a:t>
            </a:r>
            <a:r>
              <a:rPr lang="ar-SA" sz="3200" dirty="0" smtClean="0">
                <a:latin typeface="Calibri"/>
                <a:ea typeface="Calibri"/>
                <a:cs typeface="Arial"/>
              </a:rPr>
              <a:t>قاعة</a:t>
            </a:r>
            <a:r>
              <a:rPr lang="ar-IQ" sz="3200" dirty="0" smtClean="0">
                <a:latin typeface="Calibri"/>
                <a:ea typeface="Calibri"/>
                <a:cs typeface="Arial"/>
              </a:rPr>
              <a:t> </a:t>
            </a:r>
            <a:r>
              <a:rPr lang="ar-SA" sz="3200" dirty="0" smtClean="0">
                <a:latin typeface="Calibri"/>
                <a:ea typeface="Calibri"/>
                <a:cs typeface="Arial"/>
              </a:rPr>
              <a:t>الدرس </a:t>
            </a:r>
            <a:r>
              <a:rPr lang="ar-SA" sz="3200" dirty="0">
                <a:latin typeface="Calibri"/>
                <a:ea typeface="Calibri"/>
                <a:cs typeface="Arial"/>
              </a:rPr>
              <a:t>ثم نزع ملابسها واغتصبها أمام الصف، واسم الطالب هو - جري هالفرسون </a:t>
            </a:r>
            <a:r>
              <a:rPr lang="en-US" sz="3200" dirty="0">
                <a:latin typeface="Calibri"/>
                <a:ea typeface="Calibri"/>
                <a:cs typeface="Arial"/>
              </a:rPr>
              <a:t>Jerry Halverson</a:t>
            </a:r>
            <a:r>
              <a:rPr lang="ar-SA" sz="3200" dirty="0">
                <a:latin typeface="Calibri"/>
                <a:ea typeface="Calibri"/>
                <a:cs typeface="Arial"/>
              </a:rPr>
              <a:t> - .</a:t>
            </a:r>
            <a:r>
              <a:rPr lang="en-GB" sz="3200" dirty="0">
                <a:latin typeface="Calibri"/>
                <a:ea typeface="Calibri"/>
                <a:cs typeface="Arial"/>
              </a:rPr>
              <a:t/>
            </a:r>
            <a:br>
              <a:rPr lang="en-GB" sz="3200" dirty="0">
                <a:latin typeface="Calibri"/>
                <a:ea typeface="Calibri"/>
                <a:cs typeface="Arial"/>
              </a:rPr>
            </a:br>
            <a:r>
              <a:rPr lang="ar-SA" sz="3200" dirty="0">
                <a:latin typeface="Calibri"/>
                <a:ea typeface="Calibri"/>
                <a:cs typeface="Arial"/>
              </a:rPr>
              <a:t>8- ذكر السيناتور - بيرتش باي - في </a:t>
            </a:r>
            <a:r>
              <a:rPr lang="ar-SA" sz="3200" dirty="0" smtClean="0">
                <a:latin typeface="Calibri"/>
                <a:ea typeface="Calibri"/>
                <a:cs typeface="Arial"/>
              </a:rPr>
              <a:t>مقدمته</a:t>
            </a:r>
            <a:r>
              <a:rPr lang="ar-IQ" sz="3200" dirty="0" smtClean="0">
                <a:latin typeface="Calibri"/>
                <a:ea typeface="Calibri"/>
                <a:cs typeface="Arial"/>
              </a:rPr>
              <a:t> </a:t>
            </a:r>
            <a:r>
              <a:rPr lang="ar-SA" sz="3200" dirty="0" smtClean="0">
                <a:latin typeface="Calibri"/>
                <a:ea typeface="Calibri"/>
                <a:cs typeface="Arial"/>
              </a:rPr>
              <a:t>للكتاب </a:t>
            </a:r>
            <a:r>
              <a:rPr lang="ar-SA" sz="3200" dirty="0">
                <a:latin typeface="Calibri"/>
                <a:ea typeface="Calibri"/>
                <a:cs typeface="Arial"/>
              </a:rPr>
              <a:t>ما يلي : إن عدد الطلبة الأمريكان الذين قتلوا خلال الخصومات في ساحات المدارس ما بين عامي </a:t>
            </a:r>
            <a:r>
              <a:rPr lang="fa-IR" sz="3200" dirty="0">
                <a:latin typeface="Calibri"/>
                <a:ea typeface="Calibri"/>
                <a:cs typeface="Arial"/>
              </a:rPr>
              <a:t>۱۹۷۰ - </a:t>
            </a:r>
            <a:r>
              <a:rPr lang="ar-SA" sz="3200" dirty="0">
                <a:latin typeface="Calibri"/>
                <a:ea typeface="Calibri"/>
                <a:cs typeface="Arial"/>
              </a:rPr>
              <a:t>١٩٧٤ يفوق عدد القتلى من الجنود الأميركان في فيتنام خلال الفترة </a:t>
            </a:r>
            <a:r>
              <a:rPr lang="ar-SA" sz="3200" dirty="0" smtClean="0">
                <a:latin typeface="Calibri"/>
                <a:ea typeface="Calibri"/>
                <a:cs typeface="Arial"/>
              </a:rPr>
              <a:t>المذكورة</a:t>
            </a:r>
            <a:r>
              <a:rPr lang="ar-IQ" sz="3200" dirty="0" smtClean="0">
                <a:latin typeface="Calibri"/>
                <a:ea typeface="Calibri"/>
                <a:cs typeface="Arial"/>
              </a:rPr>
              <a:t>.  </a:t>
            </a:r>
            <a:r>
              <a:rPr lang="ar-SA" sz="3200" dirty="0" smtClean="0">
                <a:latin typeface="Calibri"/>
                <a:ea typeface="Calibri"/>
                <a:cs typeface="Arial"/>
              </a:rPr>
              <a:t> </a:t>
            </a:r>
            <a:r>
              <a:rPr lang="ar-SA" sz="3200" dirty="0">
                <a:latin typeface="Calibri"/>
                <a:ea typeface="Calibri"/>
                <a:cs typeface="Arial"/>
              </a:rPr>
              <a:t>. </a:t>
            </a:r>
            <a:r>
              <a:rPr lang="en-GB" sz="3200" dirty="0">
                <a:latin typeface="Calibri"/>
                <a:ea typeface="Calibri"/>
                <a:cs typeface="Arial"/>
              </a:rPr>
              <a:t/>
            </a:r>
            <a:br>
              <a:rPr lang="en-GB" sz="3200" dirty="0">
                <a:latin typeface="Calibri"/>
                <a:ea typeface="Calibri"/>
                <a:cs typeface="Arial"/>
              </a:rPr>
            </a:br>
            <a:r>
              <a:rPr lang="en-GB" sz="3200" dirty="0">
                <a:latin typeface="Calibri"/>
                <a:ea typeface="Calibri"/>
                <a:cs typeface="Arial"/>
              </a:rPr>
              <a:t/>
            </a:r>
            <a:br>
              <a:rPr lang="en-GB" sz="3200" dirty="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43</a:t>
            </a:fld>
            <a:endParaRPr lang="en-US"/>
          </a:p>
        </p:txBody>
      </p:sp>
    </p:spTree>
    <p:extLst>
      <p:ext uri="{BB962C8B-B14F-4D97-AF65-F5344CB8AC3E}">
        <p14:creationId xmlns:p14="http://schemas.microsoft.com/office/powerpoint/2010/main" val="57457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343" y="201707"/>
            <a:ext cx="10657328" cy="6494928"/>
          </a:xfrm>
          <a:solidFill>
            <a:schemeClr val="accent3">
              <a:lumMod val="40000"/>
              <a:lumOff val="60000"/>
            </a:schemeClr>
          </a:solidFill>
        </p:spPr>
        <p:txBody>
          <a:bodyPr>
            <a:noAutofit/>
          </a:bodyPr>
          <a:lstStyle/>
          <a:p>
            <a:pPr algn="just" rtl="1">
              <a:lnSpc>
                <a:spcPct val="115000"/>
              </a:lnSpc>
              <a:spcAft>
                <a:spcPts val="1000"/>
              </a:spcAft>
            </a:pPr>
            <a:r>
              <a:rPr lang="ar-IQ" sz="3200" dirty="0" smtClean="0">
                <a:latin typeface="Times New Roman" pitchFamily="18" charset="0"/>
                <a:ea typeface="Calibri"/>
                <a:cs typeface="Times New Roman" pitchFamily="18" charset="0"/>
              </a:rPr>
              <a:t>9</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في مدارس مدينة نيويورك يباع بين طلاب </a:t>
            </a:r>
            <a:r>
              <a:rPr lang="ar-SA" sz="3200" dirty="0" smtClean="0">
                <a:latin typeface="Times New Roman" pitchFamily="18" charset="0"/>
                <a:ea typeface="Calibri"/>
                <a:cs typeface="Times New Roman" pitchFamily="18" charset="0"/>
              </a:rPr>
              <a:t>المدارس </a:t>
            </a:r>
            <a:r>
              <a:rPr lang="ar-SA" sz="3200" dirty="0">
                <a:latin typeface="Times New Roman" pitchFamily="18" charset="0"/>
                <a:ea typeface="Calibri"/>
                <a:cs typeface="Times New Roman" pitchFamily="18" charset="0"/>
              </a:rPr>
              <a:t>من المخدرات يومياً ما قيمته </a:t>
            </a:r>
            <a:r>
              <a:rPr lang="ar-SA" sz="3200" dirty="0" smtClean="0">
                <a:latin typeface="Times New Roman" pitchFamily="18" charset="0"/>
                <a:ea typeface="Calibri"/>
                <a:cs typeface="Times New Roman" pitchFamily="18" charset="0"/>
              </a:rPr>
              <a:t>٦٠٠ </a:t>
            </a:r>
            <a:r>
              <a:rPr lang="ar-SA" sz="3200" dirty="0">
                <a:latin typeface="Times New Roman" pitchFamily="18" charset="0"/>
                <a:ea typeface="Calibri"/>
                <a:cs typeface="Times New Roman" pitchFamily="18" charset="0"/>
              </a:rPr>
              <a:t>مائة دولار. وعند الحديث عن هذا الموضوع أضاف الباحث - روبين </a:t>
            </a:r>
            <a:r>
              <a:rPr lang="ar-SA" sz="3200" dirty="0" smtClean="0">
                <a:latin typeface="Times New Roman" pitchFamily="18" charset="0"/>
                <a:ea typeface="Calibri"/>
                <a:cs typeface="Times New Roman" pitchFamily="18" charset="0"/>
              </a:rPr>
              <a:t>لويد </a:t>
            </a:r>
            <a:r>
              <a:rPr lang="ar-SA" sz="3200" dirty="0">
                <a:latin typeface="Times New Roman" pitchFamily="18" charset="0"/>
                <a:ea typeface="Calibri"/>
                <a:cs typeface="Times New Roman" pitchFamily="18" charset="0"/>
              </a:rPr>
              <a:t>- التعليق التالي : </a:t>
            </a:r>
            <a:r>
              <a:rPr lang="en-GB" sz="3200" dirty="0">
                <a:latin typeface="Times New Roman" pitchFamily="18" charset="0"/>
                <a:ea typeface="Calibri"/>
                <a:cs typeface="Times New Roman" pitchFamily="18" charset="0"/>
              </a:rPr>
              <a:t/>
            </a:r>
            <a:br>
              <a:rPr lang="en-GB" sz="3200" dirty="0">
                <a:latin typeface="Times New Roman" pitchFamily="18" charset="0"/>
                <a:ea typeface="Calibri"/>
                <a:cs typeface="Times New Roman" pitchFamily="18" charset="0"/>
              </a:rPr>
            </a:br>
            <a:r>
              <a:rPr lang="ar-SA" sz="3200" dirty="0">
                <a:latin typeface="Times New Roman" pitchFamily="18" charset="0"/>
                <a:ea typeface="Calibri"/>
                <a:cs typeface="Times New Roman" pitchFamily="18" charset="0"/>
              </a:rPr>
              <a:t>.... ومن الخطأ الفادح أن يستنتج من هذه الأمثلة أن مشكلات الخمر والمخدرات موجودة في مدارس المدن الكبرى فقط. ففي دراسة أجرتها كلية الصحة العامة والإدارة الطبية في </a:t>
            </a:r>
            <a:r>
              <a:rPr lang="ar-SA" sz="3200" dirty="0" smtClean="0">
                <a:latin typeface="Times New Roman" pitchFamily="18" charset="0"/>
                <a:ea typeface="Calibri"/>
                <a:cs typeface="Times New Roman" pitchFamily="18" charset="0"/>
              </a:rPr>
              <a:t>جامعة </a:t>
            </a:r>
            <a:r>
              <a:rPr lang="ar-SA" sz="3200" dirty="0">
                <a:latin typeface="Times New Roman" pitchFamily="18" charset="0"/>
                <a:ea typeface="Calibri"/>
                <a:cs typeface="Times New Roman" pitchFamily="18" charset="0"/>
              </a:rPr>
              <a:t>كولومبيا في المدارس الواقعة في ضواحي ولاية </a:t>
            </a:r>
            <a:r>
              <a:rPr lang="ar-IQ" sz="3200" dirty="0" smtClean="0">
                <a:latin typeface="Times New Roman" pitchFamily="18" charset="0"/>
                <a:ea typeface="Calibri"/>
                <a:cs typeface="Times New Roman" pitchFamily="18" charset="0"/>
              </a:rPr>
              <a:t>أ</a:t>
            </a:r>
            <a:r>
              <a:rPr lang="ar-SA" sz="3200" dirty="0" smtClean="0">
                <a:latin typeface="Times New Roman" pitchFamily="18" charset="0"/>
                <a:ea typeface="Calibri"/>
                <a:cs typeface="Times New Roman" pitchFamily="18" charset="0"/>
              </a:rPr>
              <a:t>ل</a:t>
            </a:r>
            <a:r>
              <a:rPr lang="ar-IQ" sz="3200" dirty="0" smtClean="0">
                <a:latin typeface="Times New Roman" pitchFamily="18" charset="0"/>
                <a:ea typeface="Calibri"/>
                <a:cs typeface="Times New Roman" pitchFamily="18" charset="0"/>
              </a:rPr>
              <a:t>ي</a:t>
            </a:r>
            <a:r>
              <a:rPr lang="ar-SA" sz="3200" dirty="0" smtClean="0">
                <a:latin typeface="Times New Roman" pitchFamily="18" charset="0"/>
                <a:ea typeface="Calibri"/>
                <a:cs typeface="Times New Roman" pitchFamily="18" charset="0"/>
              </a:rPr>
              <a:t>نوي</a:t>
            </a:r>
            <a:r>
              <a:rPr lang="ar-IQ" sz="3200" dirty="0" smtClean="0">
                <a:latin typeface="Times New Roman" pitchFamily="18" charset="0"/>
                <a:ea typeface="Calibri"/>
                <a:cs typeface="Times New Roman" pitchFamily="18" charset="0"/>
              </a:rPr>
              <a:t>،</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تبين أن ٣٤,١ ٪ من الطلبة يتعاطون الماريجوانا</a:t>
            </a:r>
            <a:r>
              <a:rPr lang="ar-SA" sz="3200" dirty="0" smtClean="0">
                <a:latin typeface="Times New Roman" pitchFamily="18" charset="0"/>
                <a:ea typeface="Calibri"/>
                <a:cs typeface="Times New Roman" pitchFamily="18" charset="0"/>
              </a:rPr>
              <a:t>،</a:t>
            </a:r>
            <a:r>
              <a:rPr lang="ar-IQ" sz="3200" dirty="0">
                <a:latin typeface="Times New Roman" pitchFamily="18" charset="0"/>
                <a:ea typeface="Calibri"/>
                <a:cs typeface="Times New Roman" pitchFamily="18" charset="0"/>
              </a:rPr>
              <a:t> و ۱۸,۲ % يتعاطون الباربتوريك و ١٥,٧% يتعاطون الأمفتامين و ٢٦% يتعاطون مادة الـس. د. </a:t>
            </a:r>
            <a:r>
              <a:rPr lang="en-GB" sz="3200" dirty="0" smtClean="0">
                <a:latin typeface="Times New Roman" pitchFamily="18" charset="0"/>
                <a:ea typeface="Calibri"/>
                <a:cs typeface="Times New Roman" pitchFamily="18" charset="0"/>
              </a:rPr>
              <a:t>LSD</a:t>
            </a:r>
            <a:r>
              <a:rPr lang="en-GB" sz="3200" dirty="0">
                <a:latin typeface="Times New Roman" pitchFamily="18" charset="0"/>
                <a:ea typeface="Calibri"/>
                <a:cs typeface="Times New Roman" pitchFamily="18" charset="0"/>
              </a:rPr>
              <a:t>) </a:t>
            </a:r>
            <a:r>
              <a:rPr lang="ar-IQ" sz="3200" dirty="0" smtClean="0">
                <a:latin typeface="Times New Roman" pitchFamily="18" charset="0"/>
                <a:ea typeface="Calibri"/>
                <a:cs typeface="Times New Roman" pitchFamily="18" charset="0"/>
              </a:rPr>
              <a:t>)و %۸,۲ </a:t>
            </a:r>
            <a:r>
              <a:rPr lang="ar-IQ" sz="3200" dirty="0">
                <a:latin typeface="Times New Roman" pitchFamily="18" charset="0"/>
                <a:ea typeface="Calibri"/>
                <a:cs typeface="Times New Roman" pitchFamily="18" charset="0"/>
              </a:rPr>
              <a:t>يتعاطون الكوكايين و ٤,٧% يتعاطون الهرويين. ولقد علق على ذلك مدير التربية قائلاً : </a:t>
            </a:r>
            <a:r>
              <a:rPr lang="ar-IQ" sz="3200" dirty="0" smtClean="0">
                <a:latin typeface="Times New Roman" pitchFamily="18" charset="0"/>
                <a:ea typeface="Calibri"/>
                <a:cs typeface="Times New Roman" pitchFamily="18" charset="0"/>
              </a:rPr>
              <a:t>«إن </a:t>
            </a:r>
            <a:r>
              <a:rPr lang="ar-IQ" sz="3200" dirty="0">
                <a:latin typeface="Times New Roman" pitchFamily="18" charset="0"/>
                <a:ea typeface="Calibri"/>
                <a:cs typeface="Times New Roman" pitchFamily="18" charset="0"/>
              </a:rPr>
              <a:t>أي مدير تربية يدعي أنه ليس لديه مشكلة المخدرات في المدارس العامة هو إما أن يكون مذنباً بإخفاء الحقائق أو جاهلاً بما </a:t>
            </a:r>
            <a:r>
              <a:rPr lang="ar-IQ" sz="3200" dirty="0" smtClean="0">
                <a:latin typeface="Times New Roman" pitchFamily="18" charset="0"/>
                <a:ea typeface="Calibri"/>
                <a:cs typeface="Times New Roman" pitchFamily="18" charset="0"/>
              </a:rPr>
              <a:t>يجري» </a:t>
            </a:r>
            <a:r>
              <a:rPr lang="ar-IQ" sz="3200" dirty="0">
                <a:latin typeface="Times New Roman" pitchFamily="18" charset="0"/>
                <a:ea typeface="Calibri"/>
                <a:cs typeface="Times New Roman" pitchFamily="18" charset="0"/>
              </a:rPr>
              <a:t>. </a:t>
            </a:r>
            <a:r>
              <a:rPr lang="en-GB" sz="3200" dirty="0">
                <a:latin typeface="Times New Roman" pitchFamily="18" charset="0"/>
                <a:ea typeface="Calibri"/>
                <a:cs typeface="Times New Roman" pitchFamily="18" charset="0"/>
              </a:rPr>
              <a:t/>
            </a:r>
            <a:br>
              <a:rPr lang="en-GB" sz="3200" dirty="0">
                <a:latin typeface="Times New Roman" pitchFamily="18" charset="0"/>
                <a:ea typeface="Calibri"/>
                <a:cs typeface="Times New Roman" pitchFamily="18" charset="0"/>
              </a:rPr>
            </a:br>
            <a:endParaRPr lang="en-GB"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44</a:t>
            </a:fld>
            <a:endParaRPr lang="en-US"/>
          </a:p>
        </p:txBody>
      </p:sp>
    </p:spTree>
    <p:extLst>
      <p:ext uri="{BB962C8B-B14F-4D97-AF65-F5344CB8AC3E}">
        <p14:creationId xmlns:p14="http://schemas.microsoft.com/office/powerpoint/2010/main" val="215214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882" y="295835"/>
            <a:ext cx="10192871" cy="6320117"/>
          </a:xfrm>
          <a:solidFill>
            <a:schemeClr val="accent6">
              <a:lumMod val="40000"/>
              <a:lumOff val="60000"/>
            </a:schemeClr>
          </a:solidFill>
        </p:spPr>
        <p:txBody>
          <a:bodyPr>
            <a:normAutofit/>
          </a:bodyPr>
          <a:lstStyle/>
          <a:p>
            <a:pPr algn="just" rtl="1"/>
            <a:r>
              <a:rPr lang="ar-IQ" sz="3200" dirty="0" smtClean="0">
                <a:latin typeface="Times New Roman" pitchFamily="18" charset="0"/>
                <a:ea typeface="Calibri"/>
                <a:cs typeface="Times New Roman" pitchFamily="18" charset="0"/>
              </a:rPr>
              <a:t/>
            </a:r>
            <a:br>
              <a:rPr lang="ar-IQ" sz="3200" dirty="0" smtClean="0">
                <a:latin typeface="Times New Roman" pitchFamily="18" charset="0"/>
                <a:ea typeface="Calibri"/>
                <a:cs typeface="Times New Roman" pitchFamily="18" charset="0"/>
              </a:rPr>
            </a:br>
            <a:r>
              <a:rPr lang="ar-IQ" sz="3200" dirty="0" smtClean="0">
                <a:latin typeface="Times New Roman" pitchFamily="18" charset="0"/>
                <a:ea typeface="Calibri"/>
                <a:cs typeface="Times New Roman" pitchFamily="18" charset="0"/>
              </a:rPr>
              <a:t>  إ</a:t>
            </a:r>
            <a:r>
              <a:rPr lang="ar-SA" sz="3200" dirty="0" smtClean="0">
                <a:latin typeface="Times New Roman" pitchFamily="18" charset="0"/>
                <a:ea typeface="Calibri"/>
                <a:cs typeface="Times New Roman" pitchFamily="18" charset="0"/>
              </a:rPr>
              <a:t>ن </a:t>
            </a:r>
            <a:r>
              <a:rPr lang="ar-SA" sz="3200" dirty="0">
                <a:latin typeface="Times New Roman" pitchFamily="18" charset="0"/>
                <a:ea typeface="Calibri"/>
                <a:cs typeface="Times New Roman" pitchFamily="18" charset="0"/>
              </a:rPr>
              <a:t>التربية الحديثة تحرم من حاجتين أساسيتين في وجود الإنسان </a:t>
            </a:r>
            <a:r>
              <a:rPr lang="ar-SA" sz="3200" dirty="0" smtClean="0">
                <a:latin typeface="Times New Roman" pitchFamily="18" charset="0"/>
                <a:ea typeface="Calibri"/>
                <a:cs typeface="Times New Roman" pitchFamily="18" charset="0"/>
              </a:rPr>
              <a:t>هما: </a:t>
            </a:r>
            <a:r>
              <a:rPr lang="ar-IQ" sz="3200" dirty="0" smtClean="0">
                <a:latin typeface="Times New Roman" pitchFamily="18" charset="0"/>
                <a:ea typeface="Calibri"/>
                <a:cs typeface="Times New Roman" pitchFamily="18" charset="0"/>
              </a:rPr>
              <a:t/>
            </a:r>
            <a:br>
              <a:rPr lang="ar-IQ" sz="3200" dirty="0" smtClean="0">
                <a:latin typeface="Times New Roman" pitchFamily="18" charset="0"/>
                <a:ea typeface="Calibri"/>
                <a:cs typeface="Times New Roman" pitchFamily="18" charset="0"/>
              </a:rPr>
            </a:br>
            <a:r>
              <a:rPr lang="ar-IQ" sz="3200" dirty="0" smtClean="0">
                <a:latin typeface="Times New Roman" pitchFamily="18" charset="0"/>
                <a:ea typeface="Calibri"/>
                <a:cs typeface="Times New Roman" pitchFamily="18" charset="0"/>
              </a:rPr>
              <a:t>- </a:t>
            </a:r>
            <a:r>
              <a:rPr lang="ar-SA" sz="3200" b="1" dirty="0" smtClean="0">
                <a:solidFill>
                  <a:srgbClr val="FF0000"/>
                </a:solidFill>
                <a:latin typeface="Times New Roman" pitchFamily="18" charset="0"/>
                <a:ea typeface="Calibri"/>
                <a:cs typeface="Times New Roman" pitchFamily="18" charset="0"/>
              </a:rPr>
              <a:t>وجود </a:t>
            </a:r>
            <a:r>
              <a:rPr lang="ar-SA" sz="3200" b="1" dirty="0">
                <a:solidFill>
                  <a:srgbClr val="FF0000"/>
                </a:solidFill>
                <a:latin typeface="Times New Roman" pitchFamily="18" charset="0"/>
                <a:ea typeface="Calibri"/>
                <a:cs typeface="Times New Roman" pitchFamily="18" charset="0"/>
              </a:rPr>
              <a:t>"مثل أعلى" يتبناه الناشئة ويفنون </a:t>
            </a:r>
            <a:r>
              <a:rPr lang="ar-SA" sz="3200" b="1" dirty="0" smtClean="0">
                <a:solidFill>
                  <a:srgbClr val="FF0000"/>
                </a:solidFill>
                <a:latin typeface="Times New Roman" pitchFamily="18" charset="0"/>
                <a:ea typeface="Calibri"/>
                <a:cs typeface="Times New Roman" pitchFamily="18" charset="0"/>
              </a:rPr>
              <a:t>فيه</a:t>
            </a:r>
            <a:r>
              <a:rPr lang="ar-IQ" sz="3200" b="1" dirty="0" smtClean="0">
                <a:solidFill>
                  <a:srgbClr val="FF0000"/>
                </a:solidFill>
                <a:latin typeface="Times New Roman" pitchFamily="18" charset="0"/>
                <a:ea typeface="Calibri"/>
                <a:cs typeface="Times New Roman" pitchFamily="18" charset="0"/>
              </a:rPr>
              <a:t>. </a:t>
            </a:r>
            <a:br>
              <a:rPr lang="ar-IQ" sz="3200" b="1" dirty="0" smtClean="0">
                <a:solidFill>
                  <a:srgbClr val="FF0000"/>
                </a:solidFill>
                <a:latin typeface="Times New Roman" pitchFamily="18" charset="0"/>
                <a:ea typeface="Calibri"/>
                <a:cs typeface="Times New Roman" pitchFamily="18" charset="0"/>
              </a:rPr>
            </a:br>
            <a:r>
              <a:rPr lang="ar-IQ" sz="3200" b="1" dirty="0" smtClean="0">
                <a:solidFill>
                  <a:srgbClr val="FF0000"/>
                </a:solidFill>
                <a:latin typeface="Times New Roman" pitchFamily="18" charset="0"/>
                <a:ea typeface="Calibri"/>
                <a:cs typeface="Times New Roman" pitchFamily="18" charset="0"/>
              </a:rPr>
              <a:t>- </a:t>
            </a:r>
            <a:r>
              <a:rPr lang="ar-SA" sz="3200" b="1" dirty="0" smtClean="0">
                <a:solidFill>
                  <a:srgbClr val="FF0000"/>
                </a:solidFill>
                <a:latin typeface="Times New Roman" pitchFamily="18" charset="0"/>
                <a:ea typeface="Calibri"/>
                <a:cs typeface="Times New Roman" pitchFamily="18" charset="0"/>
              </a:rPr>
              <a:t>وتوفير </a:t>
            </a:r>
            <a:r>
              <a:rPr lang="ar-SA" sz="3200" b="1" dirty="0">
                <a:solidFill>
                  <a:srgbClr val="FF0000"/>
                </a:solidFill>
                <a:latin typeface="Times New Roman" pitchFamily="18" charset="0"/>
                <a:ea typeface="Calibri"/>
                <a:cs typeface="Times New Roman" pitchFamily="18" charset="0"/>
              </a:rPr>
              <a:t>فرص المشاركة الجدية لخدمة هذا المثل الأعلى وصرف الطاقات المتفجرة في سبيله. </a:t>
            </a:r>
            <a:r>
              <a:rPr lang="ar-IQ" sz="3200" dirty="0" smtClean="0">
                <a:latin typeface="Times New Roman" pitchFamily="18" charset="0"/>
                <a:ea typeface="Calibri"/>
                <a:cs typeface="Times New Roman" pitchFamily="18" charset="0"/>
              </a:rPr>
              <a:t/>
            </a:r>
            <a:br>
              <a:rPr lang="ar-IQ" sz="3200" dirty="0" smtClean="0">
                <a:latin typeface="Times New Roman" pitchFamily="18" charset="0"/>
                <a:ea typeface="Calibri"/>
                <a:cs typeface="Times New Roman" pitchFamily="18" charset="0"/>
              </a:rPr>
            </a:br>
            <a:r>
              <a:rPr lang="ar-SA" sz="3200" dirty="0" smtClean="0">
                <a:latin typeface="Times New Roman" pitchFamily="18" charset="0"/>
                <a:ea typeface="Calibri"/>
                <a:cs typeface="Times New Roman" pitchFamily="18" charset="0"/>
              </a:rPr>
              <a:t>وهاتان </a:t>
            </a:r>
            <a:r>
              <a:rPr lang="ar-SA" sz="3200" dirty="0">
                <a:latin typeface="Times New Roman" pitchFamily="18" charset="0"/>
                <a:ea typeface="Calibri"/>
                <a:cs typeface="Times New Roman" pitchFamily="18" charset="0"/>
              </a:rPr>
              <a:t>الحاجتان هما ما تتميز به - علاقة العبادة - في فلسفة التربية الإسلامية إن فقدان هاتين الحاجتين من التربية الحديثة أفرز مضاعفات سلبية في حياة الناشئة أهمها ما أسماه «</a:t>
            </a:r>
            <a:r>
              <a:rPr lang="ar-SA" sz="3200" dirty="0" smtClean="0">
                <a:solidFill>
                  <a:srgbClr val="FF0000"/>
                </a:solidFill>
                <a:latin typeface="Times New Roman" pitchFamily="18" charset="0"/>
                <a:ea typeface="Calibri"/>
                <a:cs typeface="Times New Roman" pitchFamily="18" charset="0"/>
              </a:rPr>
              <a:t>فقهاء</a:t>
            </a:r>
            <a:r>
              <a:rPr lang="ar-IQ" sz="3200" dirty="0" smtClean="0">
                <a:latin typeface="Times New Roman" pitchFamily="18" charset="0"/>
                <a:ea typeface="Calibri"/>
                <a:cs typeface="Times New Roman" pitchFamily="18" charset="0"/>
              </a:rPr>
              <a:t>»</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التربية الحديثة بـ «</a:t>
            </a:r>
            <a:r>
              <a:rPr lang="ar-SA" sz="3200" b="1" dirty="0">
                <a:solidFill>
                  <a:srgbClr val="FF0000"/>
                </a:solidFill>
                <a:latin typeface="Times New Roman" pitchFamily="18" charset="0"/>
                <a:ea typeface="Calibri"/>
                <a:cs typeface="Times New Roman" pitchFamily="18" charset="0"/>
              </a:rPr>
              <a:t>المراهقة</a:t>
            </a:r>
            <a:r>
              <a:rPr lang="ar-SA" sz="3200" dirty="0" smtClean="0">
                <a:latin typeface="Times New Roman" pitchFamily="18" charset="0"/>
                <a:ea typeface="Calibri"/>
                <a:cs typeface="Times New Roman" pitchFamily="18" charset="0"/>
              </a:rPr>
              <a:t>»</a:t>
            </a:r>
            <a:r>
              <a:rPr lang="ar-IQ" sz="3200" dirty="0" smtClean="0">
                <a:latin typeface="Times New Roman" pitchFamily="18" charset="0"/>
                <a:ea typeface="Calibri"/>
                <a:cs typeface="Times New Roman" pitchFamily="18" charset="0"/>
              </a:rPr>
              <a:t>،</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وهذه فتوى خاطئة أصدرها علماء النفس الحديثين تبريراً للسياسات الجائرة التي يمارسها مترفو العصر من أصحاب الرأسمالية والشركات </a:t>
            </a:r>
            <a:r>
              <a:rPr lang="ar-SA" sz="3200" dirty="0" smtClean="0">
                <a:latin typeface="Times New Roman" pitchFamily="18" charset="0"/>
                <a:ea typeface="Calibri"/>
                <a:cs typeface="Times New Roman" pitchFamily="18" charset="0"/>
              </a:rPr>
              <a:t>الدولية</a:t>
            </a:r>
            <a:r>
              <a:rPr lang="ar-IQ" sz="3200" dirty="0" smtClean="0">
                <a:latin typeface="Times New Roman" pitchFamily="18" charset="0"/>
                <a:ea typeface="Calibri"/>
                <a:cs typeface="Times New Roman" pitchFamily="18" charset="0"/>
              </a:rPr>
              <a:t>، </a:t>
            </a:r>
            <a:r>
              <a:rPr lang="ar-SA" sz="3200" dirty="0" smtClean="0">
                <a:latin typeface="Times New Roman" pitchFamily="18" charset="0"/>
                <a:ea typeface="Calibri"/>
                <a:cs typeface="Times New Roman" pitchFamily="18" charset="0"/>
              </a:rPr>
              <a:t>فالمراهقة </a:t>
            </a:r>
            <a:r>
              <a:rPr lang="ar-SA" sz="3200" dirty="0">
                <a:latin typeface="Times New Roman" pitchFamily="18" charset="0"/>
                <a:ea typeface="Calibri"/>
                <a:cs typeface="Times New Roman" pitchFamily="18" charset="0"/>
              </a:rPr>
              <a:t>ليست ظاهرة حتمية في تطور العمر الزمني </a:t>
            </a:r>
            <a:r>
              <a:rPr lang="ar-SA" sz="3200" dirty="0" smtClean="0">
                <a:latin typeface="Times New Roman" pitchFamily="18" charset="0"/>
                <a:ea typeface="Calibri"/>
                <a:cs typeface="Times New Roman" pitchFamily="18" charset="0"/>
              </a:rPr>
              <a:t>للانسان</a:t>
            </a:r>
            <a:r>
              <a:rPr lang="ar-IQ" sz="3200" dirty="0" smtClean="0">
                <a:latin typeface="Times New Roman" pitchFamily="18" charset="0"/>
                <a:ea typeface="Calibri"/>
                <a:cs typeface="Times New Roman" pitchFamily="18" charset="0"/>
              </a:rPr>
              <a:t>،</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إنها مشكلة يمكن تجنبها كلياً من حياة الفرد وأن لا يمر الٳنسان بها </a:t>
            </a:r>
            <a:r>
              <a:rPr lang="ar-SA" sz="3200" dirty="0" smtClean="0">
                <a:latin typeface="Times New Roman" pitchFamily="18" charset="0"/>
                <a:ea typeface="Calibri"/>
                <a:cs typeface="Times New Roman" pitchFamily="18" charset="0"/>
              </a:rPr>
              <a:t>ٲبدا</a:t>
            </a:r>
            <a:r>
              <a:rPr lang="ar-IQ" sz="3200" dirty="0" smtClean="0">
                <a:latin typeface="Times New Roman" pitchFamily="18" charset="0"/>
                <a:ea typeface="Calibri"/>
                <a:cs typeface="Times New Roman" pitchFamily="18" charset="0"/>
              </a:rPr>
              <a:t>ً</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a:t>
            </a:r>
            <a:endParaRPr lang="en-GB"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45</a:t>
            </a:fld>
            <a:endParaRPr lang="en-US"/>
          </a:p>
        </p:txBody>
      </p:sp>
    </p:spTree>
    <p:extLst>
      <p:ext uri="{BB962C8B-B14F-4D97-AF65-F5344CB8AC3E}">
        <p14:creationId xmlns:p14="http://schemas.microsoft.com/office/powerpoint/2010/main" val="50923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057" y="174171"/>
            <a:ext cx="10421257" cy="6502399"/>
          </a:xfrm>
          <a:solidFill>
            <a:schemeClr val="accent2">
              <a:lumMod val="40000"/>
              <a:lumOff val="60000"/>
            </a:schemeClr>
          </a:solidFill>
        </p:spPr>
        <p:txBody>
          <a:bodyPr>
            <a:normAutofit fontScale="90000"/>
          </a:bodyPr>
          <a:lstStyle/>
          <a:p>
            <a:pPr algn="r" rtl="1">
              <a:lnSpc>
                <a:spcPct val="115000"/>
              </a:lnSpc>
              <a:spcAft>
                <a:spcPts val="1000"/>
              </a:spcAft>
            </a:pPr>
            <a:r>
              <a:rPr lang="ar-SA" dirty="0">
                <a:latin typeface="Calibri"/>
                <a:ea typeface="Calibri"/>
                <a:cs typeface="Arial"/>
              </a:rPr>
              <a:t>وهي من مزاعم - علماء النفس - في المجتمعات الصناعية الرأسمالية ومرض من أمراضه الاجتماعية وهي تحصل </a:t>
            </a:r>
            <a:r>
              <a:rPr lang="ar-SA" dirty="0" smtClean="0">
                <a:latin typeface="Calibri"/>
                <a:ea typeface="Calibri"/>
                <a:cs typeface="Arial"/>
              </a:rPr>
              <a:t>كالتالي: </a:t>
            </a:r>
            <a:r>
              <a:rPr lang="ar-IQ" dirty="0" smtClean="0">
                <a:latin typeface="Calibri"/>
                <a:ea typeface="Calibri"/>
                <a:cs typeface="Arial"/>
              </a:rPr>
              <a:t/>
            </a:r>
            <a:br>
              <a:rPr lang="ar-IQ" dirty="0" smtClean="0">
                <a:latin typeface="Calibri"/>
                <a:ea typeface="Calibri"/>
                <a:cs typeface="Arial"/>
              </a:rPr>
            </a:br>
            <a:r>
              <a:rPr lang="en-GB" sz="2800" dirty="0">
                <a:latin typeface="Calibri"/>
                <a:ea typeface="Calibri"/>
                <a:cs typeface="Arial"/>
              </a:rPr>
              <a:t/>
            </a:r>
            <a:br>
              <a:rPr lang="en-GB" sz="2800" dirty="0">
                <a:latin typeface="Calibri"/>
                <a:ea typeface="Calibri"/>
                <a:cs typeface="Arial"/>
              </a:rPr>
            </a:br>
            <a:r>
              <a:rPr lang="ar-SA" b="1" dirty="0">
                <a:latin typeface="Calibri"/>
                <a:ea typeface="Calibri"/>
                <a:cs typeface="Arial"/>
              </a:rPr>
              <a:t>في المجتمعات الرأسمالية الصناعية يجري الفرد ليكون عاملاً </a:t>
            </a:r>
            <a:r>
              <a:rPr lang="ar-IQ" b="1" dirty="0" smtClean="0">
                <a:latin typeface="Calibri"/>
                <a:ea typeface="Calibri"/>
                <a:cs typeface="Arial"/>
              </a:rPr>
              <a:t>(</a:t>
            </a:r>
            <a:r>
              <a:rPr lang="ar-SA" b="1" dirty="0" smtClean="0">
                <a:latin typeface="Calibri"/>
                <a:ea typeface="Calibri"/>
                <a:cs typeface="Arial"/>
              </a:rPr>
              <a:t>منتجاً – مستهلكاً</a:t>
            </a:r>
            <a:r>
              <a:rPr lang="ar-IQ" b="1" dirty="0" smtClean="0">
                <a:latin typeface="Calibri"/>
                <a:ea typeface="Calibri"/>
                <a:cs typeface="Arial"/>
              </a:rPr>
              <a:t>)</a:t>
            </a:r>
            <a:r>
              <a:rPr lang="ar-SA" b="1" dirty="0" smtClean="0">
                <a:latin typeface="Calibri"/>
                <a:ea typeface="Calibri"/>
                <a:cs typeface="Arial"/>
              </a:rPr>
              <a:t>، </a:t>
            </a:r>
            <a:r>
              <a:rPr lang="ar-SA" b="1" dirty="0">
                <a:latin typeface="Calibri"/>
                <a:ea typeface="Calibri"/>
                <a:cs typeface="Arial"/>
              </a:rPr>
              <a:t>ولكن في كثير من الأحيان يصبح عدد العمال أكثر من الوظائف المتوفرة، ولذلك يبقى الفرد مستهلكاً غير منتج. وتتضاعف حدة هذه المشكلة عند الناشئة حيث يبقون دون عمل ولا رسالة في الحياة تستهلك قدراتهم وطاقاتهم العارمة، ويطلب إليهم أن يتكدسوا في شوارع الاحتياط دون عمل أو نشاط حتى تأتي الحاجة إليهم. وفي هذه الحالة بدل أن يستهلك الإنسان طاقاته في عمل بناء يدخل في صراع مع هذه الطاقات النفسية والجسدية الباحثة عن متنفس وهو ما أسموه بالمراهقة.</a:t>
            </a:r>
            <a:r>
              <a:rPr lang="en-GB" sz="2800" b="1" dirty="0">
                <a:latin typeface="Calibri"/>
                <a:ea typeface="Calibri"/>
                <a:cs typeface="Arial"/>
              </a:rPr>
              <a:t/>
            </a:r>
            <a:br>
              <a:rPr lang="en-GB" sz="2800" b="1" dirty="0">
                <a:latin typeface="Calibri"/>
                <a:ea typeface="Calibri"/>
                <a:cs typeface="Arial"/>
              </a:rPr>
            </a:br>
            <a:endParaRPr lang="en-GB" b="1" dirty="0"/>
          </a:p>
        </p:txBody>
      </p:sp>
      <p:sp>
        <p:nvSpPr>
          <p:cNvPr id="3" name="Slide Number Placeholder 2"/>
          <p:cNvSpPr>
            <a:spLocks noGrp="1"/>
          </p:cNvSpPr>
          <p:nvPr>
            <p:ph type="sldNum" sz="quarter" idx="12"/>
          </p:nvPr>
        </p:nvSpPr>
        <p:spPr/>
        <p:txBody>
          <a:bodyPr/>
          <a:lstStyle/>
          <a:p>
            <a:fld id="{BAEDC528-956A-4287-B638-C62A8F56632C}" type="slidenum">
              <a:rPr lang="en-US" smtClean="0"/>
              <a:t>46</a:t>
            </a:fld>
            <a:endParaRPr lang="en-US"/>
          </a:p>
        </p:txBody>
      </p:sp>
    </p:spTree>
    <p:extLst>
      <p:ext uri="{BB962C8B-B14F-4D97-AF65-F5344CB8AC3E}">
        <p14:creationId xmlns:p14="http://schemas.microsoft.com/office/powerpoint/2010/main" val="145710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057" y="201707"/>
            <a:ext cx="10412719" cy="6494928"/>
          </a:xfrm>
          <a:solidFill>
            <a:srgbClr val="65D7FF"/>
          </a:solidFill>
        </p:spPr>
        <p:txBody>
          <a:bodyPr>
            <a:normAutofit/>
          </a:bodyPr>
          <a:lstStyle/>
          <a:p>
            <a:pPr algn="just" rtl="1">
              <a:lnSpc>
                <a:spcPct val="115000"/>
              </a:lnSpc>
              <a:spcAft>
                <a:spcPts val="1000"/>
              </a:spcAft>
            </a:pPr>
            <a:r>
              <a:rPr lang="ar-SA" sz="3200" dirty="0" smtClean="0">
                <a:solidFill>
                  <a:schemeClr val="tx1"/>
                </a:solidFill>
                <a:latin typeface="Times New Roman" pitchFamily="18" charset="0"/>
                <a:ea typeface="Calibri"/>
                <a:cs typeface="Times New Roman" pitchFamily="18" charset="0"/>
              </a:rPr>
              <a:t>فالمراهقة </a:t>
            </a:r>
            <a:r>
              <a:rPr lang="ar-SA" sz="3200" dirty="0">
                <a:solidFill>
                  <a:schemeClr val="tx1"/>
                </a:solidFill>
                <a:latin typeface="Times New Roman" pitchFamily="18" charset="0"/>
                <a:ea typeface="Calibri"/>
                <a:cs typeface="Times New Roman" pitchFamily="18" charset="0"/>
              </a:rPr>
              <a:t>هي مصارعة طاقات وقدرات عقلية ونفسية وجسدية معطلة </a:t>
            </a:r>
            <a:r>
              <a:rPr lang="ar-SA" sz="3200" dirty="0" smtClean="0">
                <a:solidFill>
                  <a:schemeClr val="tx1"/>
                </a:solidFill>
                <a:latin typeface="Times New Roman" pitchFamily="18" charset="0"/>
                <a:ea typeface="Calibri"/>
                <a:cs typeface="Times New Roman" pitchFamily="18" charset="0"/>
              </a:rPr>
              <a:t>محبوسة</a:t>
            </a:r>
            <a:r>
              <a:rPr lang="ar-IQ" sz="3200" dirty="0" smtClean="0">
                <a:solidFill>
                  <a:schemeClr val="tx1"/>
                </a:solidFill>
                <a:latin typeface="Times New Roman" pitchFamily="18" charset="0"/>
                <a:ea typeface="Calibri"/>
                <a:cs typeface="Times New Roman" pitchFamily="18" charset="0"/>
              </a:rPr>
              <a:t>،</a:t>
            </a:r>
            <a:r>
              <a:rPr lang="ar-SA" sz="3200" dirty="0" smtClean="0">
                <a:solidFill>
                  <a:schemeClr val="tx1"/>
                </a:solidFill>
                <a:latin typeface="Times New Roman" pitchFamily="18" charset="0"/>
                <a:ea typeface="Calibri"/>
                <a:cs typeface="Times New Roman" pitchFamily="18" charset="0"/>
              </a:rPr>
              <a:t> </a:t>
            </a:r>
            <a:r>
              <a:rPr lang="ar-SA" sz="3200" dirty="0">
                <a:solidFill>
                  <a:schemeClr val="tx1"/>
                </a:solidFill>
                <a:latin typeface="Times New Roman" pitchFamily="18" charset="0"/>
                <a:ea typeface="Calibri"/>
                <a:cs typeface="Times New Roman" pitchFamily="18" charset="0"/>
              </a:rPr>
              <a:t>ولمواجهة هذه المشكلة لجأت المجتمعات الحديثة إلى </a:t>
            </a:r>
            <a:r>
              <a:rPr lang="ar-SA" sz="3200" dirty="0" smtClean="0">
                <a:solidFill>
                  <a:schemeClr val="tx1"/>
                </a:solidFill>
                <a:latin typeface="Times New Roman" pitchFamily="18" charset="0"/>
                <a:ea typeface="Calibri"/>
                <a:cs typeface="Times New Roman" pitchFamily="18" charset="0"/>
              </a:rPr>
              <a:t>وسيلتين: </a:t>
            </a:r>
            <a:r>
              <a:rPr lang="ar-IQ" sz="3200" dirty="0" smtClean="0">
                <a:solidFill>
                  <a:schemeClr val="tx1"/>
                </a:solidFill>
                <a:latin typeface="Times New Roman" pitchFamily="18" charset="0"/>
                <a:ea typeface="Calibri"/>
                <a:cs typeface="Times New Roman" pitchFamily="18" charset="0"/>
              </a:rPr>
              <a:t/>
            </a:r>
            <a:br>
              <a:rPr lang="ar-IQ" sz="3200" dirty="0" smtClean="0">
                <a:solidFill>
                  <a:schemeClr val="tx1"/>
                </a:solidFill>
                <a:latin typeface="Times New Roman" pitchFamily="18" charset="0"/>
                <a:ea typeface="Calibri"/>
                <a:cs typeface="Times New Roman" pitchFamily="18" charset="0"/>
              </a:rPr>
            </a:br>
            <a:r>
              <a:rPr lang="ar-IQ" sz="3200" b="1" dirty="0" smtClean="0">
                <a:solidFill>
                  <a:schemeClr val="tx1"/>
                </a:solidFill>
                <a:latin typeface="Times New Roman" pitchFamily="18" charset="0"/>
                <a:ea typeface="Calibri"/>
                <a:cs typeface="Times New Roman" pitchFamily="18" charset="0"/>
              </a:rPr>
              <a:t>الوسيلة </a:t>
            </a:r>
            <a:r>
              <a:rPr lang="ar-SA" sz="3200" b="1" dirty="0" smtClean="0">
                <a:solidFill>
                  <a:schemeClr val="tx1"/>
                </a:solidFill>
                <a:latin typeface="Times New Roman" pitchFamily="18" charset="0"/>
                <a:ea typeface="Calibri"/>
                <a:cs typeface="Times New Roman" pitchFamily="18" charset="0"/>
              </a:rPr>
              <a:t>الأولى</a:t>
            </a:r>
            <a:r>
              <a:rPr lang="ar-IQ" sz="3200" b="1" dirty="0" smtClean="0">
                <a:solidFill>
                  <a:srgbClr val="FF0000"/>
                </a:solidFill>
                <a:latin typeface="Times New Roman" pitchFamily="18" charset="0"/>
                <a:ea typeface="Calibri"/>
                <a:cs typeface="Times New Roman" pitchFamily="18" charset="0"/>
              </a:rPr>
              <a:t>:</a:t>
            </a:r>
            <a:r>
              <a:rPr lang="ar-SA" sz="3200" b="1" dirty="0" smtClean="0">
                <a:solidFill>
                  <a:srgbClr val="FF0000"/>
                </a:solidFill>
                <a:latin typeface="Times New Roman" pitchFamily="18" charset="0"/>
                <a:ea typeface="Calibri"/>
                <a:cs typeface="Times New Roman" pitchFamily="18" charset="0"/>
              </a:rPr>
              <a:t> </a:t>
            </a:r>
            <a:r>
              <a:rPr lang="ar-SA" sz="3200" b="1" dirty="0">
                <a:solidFill>
                  <a:srgbClr val="FF0000"/>
                </a:solidFill>
                <a:latin typeface="Times New Roman" pitchFamily="18" charset="0"/>
                <a:ea typeface="Calibri"/>
                <a:cs typeface="Times New Roman" pitchFamily="18" charset="0"/>
              </a:rPr>
              <a:t>إطالة مدة الدراسة المدرسية حيث يسجن الشباب والشابات في غرف الدرس حوالي ٢٥ سنة من عمرهم ليستمعوا للكلام دون العمل وليعانوا من ضيق الطاقات المحبوسة وما قد يتبع ذلك من انفجارات نفسية وجسدية تتمثل في الانحرافات والممارسات التي استعرضنا نماذج منها .</a:t>
            </a:r>
            <a:r>
              <a:rPr lang="en-GB" sz="3200" b="1" dirty="0">
                <a:solidFill>
                  <a:srgbClr val="FF0000"/>
                </a:solidFill>
                <a:latin typeface="Times New Roman" pitchFamily="18" charset="0"/>
                <a:ea typeface="Calibri"/>
                <a:cs typeface="Times New Roman" pitchFamily="18" charset="0"/>
              </a:rPr>
              <a:t/>
            </a:r>
            <a:br>
              <a:rPr lang="en-GB" sz="3200" b="1" dirty="0">
                <a:solidFill>
                  <a:srgbClr val="FF0000"/>
                </a:solidFill>
                <a:latin typeface="Times New Roman" pitchFamily="18" charset="0"/>
                <a:ea typeface="Calibri"/>
                <a:cs typeface="Times New Roman" pitchFamily="18" charset="0"/>
              </a:rPr>
            </a:br>
            <a:r>
              <a:rPr lang="ar-IQ" sz="3200" b="1" dirty="0" smtClean="0">
                <a:solidFill>
                  <a:schemeClr val="tx1"/>
                </a:solidFill>
                <a:latin typeface="Times New Roman" pitchFamily="18" charset="0"/>
                <a:ea typeface="Calibri"/>
                <a:cs typeface="Times New Roman" pitchFamily="18" charset="0"/>
              </a:rPr>
              <a:t>الوسيلة </a:t>
            </a:r>
            <a:r>
              <a:rPr lang="ar-SA" sz="3200" b="1" dirty="0" smtClean="0">
                <a:solidFill>
                  <a:schemeClr val="tx1"/>
                </a:solidFill>
                <a:latin typeface="Times New Roman" pitchFamily="18" charset="0"/>
                <a:ea typeface="Calibri"/>
                <a:cs typeface="Times New Roman" pitchFamily="18" charset="0"/>
              </a:rPr>
              <a:t>الثانية</a:t>
            </a:r>
            <a:r>
              <a:rPr lang="ar-IQ" sz="3200" b="1" dirty="0">
                <a:solidFill>
                  <a:schemeClr val="tx1"/>
                </a:solidFill>
                <a:latin typeface="Times New Roman" pitchFamily="18" charset="0"/>
                <a:ea typeface="Calibri"/>
                <a:cs typeface="Times New Roman" pitchFamily="18" charset="0"/>
              </a:rPr>
              <a:t>:</a:t>
            </a:r>
            <a:r>
              <a:rPr lang="ar-SA" sz="3200" b="1" dirty="0" smtClean="0">
                <a:solidFill>
                  <a:schemeClr val="tx1"/>
                </a:solidFill>
                <a:latin typeface="Times New Roman" pitchFamily="18" charset="0"/>
                <a:ea typeface="Calibri"/>
                <a:cs typeface="Times New Roman" pitchFamily="18" charset="0"/>
              </a:rPr>
              <a:t> </a:t>
            </a:r>
            <a:r>
              <a:rPr lang="ar-SA" sz="3200" b="1" dirty="0">
                <a:solidFill>
                  <a:srgbClr val="FF0000"/>
                </a:solidFill>
                <a:latin typeface="Times New Roman" pitchFamily="18" charset="0"/>
                <a:ea typeface="Calibri"/>
                <a:cs typeface="Times New Roman" pitchFamily="18" charset="0"/>
              </a:rPr>
              <a:t>هي محاولة إشغال الناشئة بمشروعات الرياضة وبرامج الشباب </a:t>
            </a:r>
            <a:r>
              <a:rPr lang="ar-SA" sz="3200" b="1" dirty="0" smtClean="0">
                <a:solidFill>
                  <a:srgbClr val="FF0000"/>
                </a:solidFill>
                <a:latin typeface="Times New Roman" pitchFamily="18" charset="0"/>
                <a:ea typeface="Calibri"/>
                <a:cs typeface="Times New Roman" pitchFamily="18" charset="0"/>
              </a:rPr>
              <a:t>والفن</a:t>
            </a:r>
            <a:r>
              <a:rPr lang="ar-IQ" sz="3200" b="1" dirty="0" smtClean="0">
                <a:solidFill>
                  <a:srgbClr val="FF0000"/>
                </a:solidFill>
                <a:latin typeface="Times New Roman" pitchFamily="18" charset="0"/>
                <a:ea typeface="Calibri"/>
                <a:cs typeface="Times New Roman" pitchFamily="18" charset="0"/>
              </a:rPr>
              <a:t>،</a:t>
            </a:r>
            <a:r>
              <a:rPr lang="ar-SA" sz="3200" b="1" dirty="0" smtClean="0">
                <a:solidFill>
                  <a:srgbClr val="FF0000"/>
                </a:solidFill>
                <a:latin typeface="Times New Roman" pitchFamily="18" charset="0"/>
                <a:ea typeface="Calibri"/>
                <a:cs typeface="Times New Roman" pitchFamily="18" charset="0"/>
              </a:rPr>
              <a:t> </a:t>
            </a:r>
            <a:r>
              <a:rPr lang="ar-SA" sz="3200" b="1" dirty="0">
                <a:solidFill>
                  <a:srgbClr val="FF0000"/>
                </a:solidFill>
                <a:latin typeface="Times New Roman" pitchFamily="18" charset="0"/>
                <a:ea typeface="Calibri"/>
                <a:cs typeface="Times New Roman" pitchFamily="18" charset="0"/>
              </a:rPr>
              <a:t>ولكنها حلول سطحية لا تتناسب ووسع الإنسان الذي أودعه الله فيه، ولا توفر النشاط إلا لعدد قليل جداً تصيبهم الأمراض النفسية والاجتماعية أكثر من غيرهم عن طريق ألقاب البطولة الرياضية والفنية التي يطلقونها عليهم . </a:t>
            </a:r>
            <a:r>
              <a:rPr lang="en-GB" sz="3200" dirty="0">
                <a:solidFill>
                  <a:schemeClr val="tx1"/>
                </a:solidFill>
                <a:latin typeface="Times New Roman" pitchFamily="18" charset="0"/>
                <a:ea typeface="Calibri"/>
                <a:cs typeface="Times New Roman" pitchFamily="18" charset="0"/>
              </a:rPr>
              <a:t/>
            </a:r>
            <a:br>
              <a:rPr lang="en-GB" sz="3200" dirty="0">
                <a:solidFill>
                  <a:schemeClr val="tx1"/>
                </a:solidFill>
                <a:latin typeface="Times New Roman" pitchFamily="18" charset="0"/>
                <a:ea typeface="Calibri"/>
                <a:cs typeface="Times New Roman" pitchFamily="18" charset="0"/>
              </a:rPr>
            </a:br>
            <a:endParaRPr lang="en-GB" sz="3200" dirty="0">
              <a:solidFill>
                <a:schemeClr val="tx1"/>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47</a:t>
            </a:fld>
            <a:endParaRPr lang="en-US"/>
          </a:p>
        </p:txBody>
      </p:sp>
    </p:spTree>
    <p:extLst>
      <p:ext uri="{BB962C8B-B14F-4D97-AF65-F5344CB8AC3E}">
        <p14:creationId xmlns:p14="http://schemas.microsoft.com/office/powerpoint/2010/main" val="113541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009" y="180788"/>
            <a:ext cx="10219765" cy="6454588"/>
          </a:xfrm>
          <a:solidFill>
            <a:schemeClr val="bg2">
              <a:lumMod val="75000"/>
            </a:schemeClr>
          </a:solidFill>
        </p:spPr>
        <p:txBody>
          <a:bodyPr>
            <a:normAutofit/>
          </a:bodyPr>
          <a:lstStyle/>
          <a:p>
            <a:pPr algn="just" rtl="1">
              <a:lnSpc>
                <a:spcPct val="115000"/>
              </a:lnSpc>
              <a:spcAft>
                <a:spcPts val="1000"/>
              </a:spcAft>
            </a:pPr>
            <a:r>
              <a:rPr lang="ar-SA" sz="3200" b="1" dirty="0">
                <a:latin typeface="Times New Roman" pitchFamily="18" charset="0"/>
                <a:ea typeface="Calibri"/>
                <a:cs typeface="Times New Roman" pitchFamily="18" charset="0"/>
              </a:rPr>
              <a:t>لقد تجنبت التربية الإسلامية </a:t>
            </a:r>
            <a:r>
              <a:rPr lang="ar-SA" sz="3200" dirty="0">
                <a:latin typeface="Times New Roman" pitchFamily="18" charset="0"/>
                <a:ea typeface="Calibri"/>
                <a:cs typeface="Times New Roman" pitchFamily="18" charset="0"/>
              </a:rPr>
              <a:t>مرض المراهقة ومضاعفاته حين أوجدت للشباب </a:t>
            </a:r>
            <a:r>
              <a:rPr lang="ar-IQ" sz="3200" dirty="0" smtClean="0">
                <a:latin typeface="Times New Roman" pitchFamily="18" charset="0"/>
                <a:ea typeface="Calibri"/>
                <a:cs typeface="Times New Roman" pitchFamily="18" charset="0"/>
              </a:rPr>
              <a:t>(</a:t>
            </a:r>
            <a:r>
              <a:rPr lang="ar-SA" sz="3200" b="1" dirty="0" smtClean="0">
                <a:latin typeface="Times New Roman" pitchFamily="18" charset="0"/>
                <a:ea typeface="Calibri"/>
                <a:cs typeface="Times New Roman" pitchFamily="18" charset="0"/>
              </a:rPr>
              <a:t>مثل أعلى</a:t>
            </a:r>
            <a:r>
              <a:rPr lang="ar-IQ" sz="3200" dirty="0" smtClean="0">
                <a:latin typeface="Times New Roman" pitchFamily="18" charset="0"/>
                <a:ea typeface="Calibri"/>
                <a:cs typeface="Times New Roman" pitchFamily="18" charset="0"/>
              </a:rPr>
              <a:t>)</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أو رسالة يصرف طاقاته خلال الجهاد في سبيلها، وحين وفرت للشباب فرص المشاركة جنباً إلى جنب مع الكبار من خلال المجالس العامة والمواجهات العامة التي كان يمارسها الكبار، ومن خلال المشاركة في فرص العمل الجهادي والاجتماعي، وليست ظاهرة التربية الإسلامية ظاهرة تاريخية بل ظاهرة مستمرة فكل فرد يجد الفرصة لتلبية حاجته النفسية في </a:t>
            </a:r>
            <a:r>
              <a:rPr lang="ar-IQ" sz="3200" dirty="0" smtClean="0">
                <a:latin typeface="Times New Roman" pitchFamily="18" charset="0"/>
                <a:ea typeface="Calibri"/>
                <a:cs typeface="Times New Roman" pitchFamily="18" charset="0"/>
              </a:rPr>
              <a:t>(</a:t>
            </a:r>
            <a:r>
              <a:rPr lang="ar-SA" sz="3200" b="1" dirty="0" smtClean="0">
                <a:latin typeface="Times New Roman" pitchFamily="18" charset="0"/>
                <a:ea typeface="Calibri"/>
                <a:cs typeface="Times New Roman" pitchFamily="18" charset="0"/>
              </a:rPr>
              <a:t>المثل الأعلى</a:t>
            </a:r>
            <a:r>
              <a:rPr lang="ar-IQ" sz="3200" dirty="0" smtClean="0">
                <a:latin typeface="Times New Roman" pitchFamily="18" charset="0"/>
                <a:ea typeface="Calibri"/>
                <a:cs typeface="Times New Roman" pitchFamily="18" charset="0"/>
              </a:rPr>
              <a:t>)</a:t>
            </a:r>
            <a:r>
              <a:rPr lang="ar-SA" sz="3200" dirty="0" smtClean="0">
                <a:latin typeface="Times New Roman" pitchFamily="18" charset="0"/>
                <a:ea typeface="Calibri"/>
                <a:cs typeface="Times New Roman" pitchFamily="18" charset="0"/>
              </a:rPr>
              <a:t> </a:t>
            </a:r>
            <a:r>
              <a:rPr lang="ar-SA" sz="3200" dirty="0">
                <a:latin typeface="Times New Roman" pitchFamily="18" charset="0"/>
                <a:ea typeface="Calibri"/>
                <a:cs typeface="Times New Roman" pitchFamily="18" charset="0"/>
              </a:rPr>
              <a:t>والعمل في سبيله لا يمر في مرحلة المراهقة السلبية، وأحسن مثال لذلك هم الناشئة الذين يشاركون في المبادىء والنشاطات الايديولوجية التي تتبناها حركات الإصلاح المختلفة . </a:t>
            </a:r>
            <a:r>
              <a:rPr lang="ar-IQ" sz="3200" dirty="0">
                <a:latin typeface="Times New Roman" pitchFamily="18" charset="0"/>
                <a:ea typeface="Calibri"/>
                <a:cs typeface="Times New Roman" pitchFamily="18" charset="0"/>
              </a:rPr>
              <a:t> </a:t>
            </a:r>
            <a:r>
              <a:rPr lang="ar-IQ" sz="3200" dirty="0" smtClean="0">
                <a:latin typeface="Times New Roman" pitchFamily="18" charset="0"/>
                <a:ea typeface="Calibri"/>
                <a:cs typeface="Times New Roman" pitchFamily="18" charset="0"/>
              </a:rPr>
              <a:t/>
            </a:r>
            <a:br>
              <a:rPr lang="ar-IQ" sz="3200" dirty="0" smtClean="0">
                <a:latin typeface="Times New Roman" pitchFamily="18" charset="0"/>
                <a:ea typeface="Calibri"/>
                <a:cs typeface="Times New Roman" pitchFamily="18" charset="0"/>
              </a:rPr>
            </a:br>
            <a:r>
              <a:rPr lang="ar-SA" sz="3200" b="1" dirty="0" smtClean="0">
                <a:latin typeface="Times New Roman" pitchFamily="18" charset="0"/>
                <a:ea typeface="Calibri"/>
                <a:cs typeface="Times New Roman" pitchFamily="18" charset="0"/>
              </a:rPr>
              <a:t>ومن </a:t>
            </a:r>
            <a:r>
              <a:rPr lang="ar-SA" sz="3200" b="1" dirty="0">
                <a:latin typeface="Times New Roman" pitchFamily="18" charset="0"/>
                <a:ea typeface="Calibri"/>
                <a:cs typeface="Times New Roman" pitchFamily="18" charset="0"/>
              </a:rPr>
              <a:t>الموضوعية </a:t>
            </a:r>
            <a:r>
              <a:rPr lang="ar-SA" sz="3200" b="1" dirty="0" smtClean="0">
                <a:latin typeface="Times New Roman" pitchFamily="18" charset="0"/>
                <a:ea typeface="Calibri"/>
                <a:cs typeface="Times New Roman" pitchFamily="18" charset="0"/>
              </a:rPr>
              <a:t>أن </a:t>
            </a:r>
            <a:r>
              <a:rPr lang="ar-SA" sz="3200" b="1" dirty="0">
                <a:latin typeface="Times New Roman" pitchFamily="18" charset="0"/>
                <a:ea typeface="Calibri"/>
                <a:cs typeface="Times New Roman" pitchFamily="18" charset="0"/>
              </a:rPr>
              <a:t>مؤسسات التربية في العالم </a:t>
            </a:r>
            <a:r>
              <a:rPr lang="ar-SA" sz="3200" b="1" dirty="0" smtClean="0">
                <a:latin typeface="Times New Roman" pitchFamily="18" charset="0"/>
                <a:ea typeface="Calibri"/>
                <a:cs typeface="Times New Roman" pitchFamily="18" charset="0"/>
              </a:rPr>
              <a:t>الإسلامي</a:t>
            </a:r>
            <a:r>
              <a:rPr lang="ar-IQ" sz="3200" b="1" dirty="0" smtClean="0">
                <a:latin typeface="Times New Roman" pitchFamily="18" charset="0"/>
                <a:ea typeface="Calibri"/>
                <a:cs typeface="Times New Roman" pitchFamily="18" charset="0"/>
              </a:rPr>
              <a:t>، تعاني من عدة المشاكل وهي: </a:t>
            </a:r>
            <a:endParaRPr lang="en-GB" sz="32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48</a:t>
            </a:fld>
            <a:endParaRPr lang="en-US"/>
          </a:p>
        </p:txBody>
      </p:sp>
    </p:spTree>
    <p:extLst>
      <p:ext uri="{BB962C8B-B14F-4D97-AF65-F5344CB8AC3E}">
        <p14:creationId xmlns:p14="http://schemas.microsoft.com/office/powerpoint/2010/main" val="154802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329" y="228600"/>
            <a:ext cx="10313895" cy="6454588"/>
          </a:xfrm>
          <a:solidFill>
            <a:schemeClr val="accent1">
              <a:lumMod val="40000"/>
              <a:lumOff val="60000"/>
            </a:schemeClr>
          </a:solidFill>
        </p:spPr>
        <p:txBody>
          <a:bodyPr>
            <a:noAutofit/>
          </a:bodyPr>
          <a:lstStyle/>
          <a:p>
            <a:pPr algn="just" rtl="1">
              <a:lnSpc>
                <a:spcPct val="115000"/>
              </a:lnSpc>
              <a:spcAft>
                <a:spcPts val="1000"/>
              </a:spcAft>
            </a:pPr>
            <a:r>
              <a:rPr lang="ar-IQ" sz="3200" dirty="0" smtClean="0">
                <a:latin typeface="Calibri"/>
                <a:ea typeface="Calibri"/>
                <a:cs typeface="Arial"/>
              </a:rPr>
              <a:t/>
            </a:r>
            <a:br>
              <a:rPr lang="ar-IQ" sz="3200" dirty="0" smtClean="0">
                <a:latin typeface="Calibri"/>
                <a:ea typeface="Calibri"/>
                <a:cs typeface="Arial"/>
              </a:rPr>
            </a:br>
            <a:r>
              <a:rPr lang="ar-SA" sz="3200" dirty="0" smtClean="0">
                <a:latin typeface="Calibri"/>
                <a:ea typeface="Calibri"/>
                <a:cs typeface="Arial"/>
              </a:rPr>
              <a:t>التقليد والاغتراب،</a:t>
            </a:r>
            <a:r>
              <a:rPr lang="ar-IQ" sz="3200" dirty="0" smtClean="0">
                <a:latin typeface="Calibri"/>
                <a:ea typeface="Calibri"/>
                <a:cs typeface="Arial"/>
              </a:rPr>
              <a:t> </a:t>
            </a:r>
            <a:r>
              <a:rPr lang="ar-SA" sz="3200" dirty="0" smtClean="0">
                <a:latin typeface="Calibri"/>
                <a:ea typeface="Calibri"/>
                <a:cs typeface="Arial"/>
              </a:rPr>
              <a:t>وتتجلى </a:t>
            </a:r>
            <a:r>
              <a:rPr lang="ar-SA" sz="3200" dirty="0">
                <a:latin typeface="Calibri"/>
                <a:ea typeface="Calibri"/>
                <a:cs typeface="Arial"/>
              </a:rPr>
              <a:t>مضاعفات هذه المشكلة في </a:t>
            </a:r>
            <a:r>
              <a:rPr lang="ar-SA" sz="3200" dirty="0" smtClean="0">
                <a:latin typeface="Calibri"/>
                <a:ea typeface="Calibri"/>
                <a:cs typeface="Arial"/>
              </a:rPr>
              <a:t>أمرين:</a:t>
            </a:r>
            <a:r>
              <a:rPr lang="ar-IQ" sz="3200" dirty="0" smtClean="0">
                <a:latin typeface="Calibri"/>
                <a:ea typeface="Calibri"/>
                <a:cs typeface="Arial"/>
              </a:rPr>
              <a:t/>
            </a:r>
            <a:br>
              <a:rPr lang="ar-IQ" sz="3200" dirty="0" smtClean="0">
                <a:latin typeface="Calibri"/>
                <a:ea typeface="Calibri"/>
                <a:cs typeface="Arial"/>
              </a:rPr>
            </a:br>
            <a:r>
              <a:rPr lang="en-GB" sz="3200" dirty="0">
                <a:latin typeface="Calibri"/>
                <a:ea typeface="Calibri"/>
                <a:cs typeface="Arial"/>
              </a:rPr>
              <a:t/>
            </a:r>
            <a:br>
              <a:rPr lang="en-GB" sz="3200" dirty="0">
                <a:latin typeface="Calibri"/>
                <a:ea typeface="Calibri"/>
                <a:cs typeface="Arial"/>
              </a:rPr>
            </a:br>
            <a:r>
              <a:rPr lang="ar-IQ" sz="3200" b="1" dirty="0" smtClean="0">
                <a:latin typeface="Calibri"/>
                <a:ea typeface="Calibri"/>
                <a:cs typeface="Arial"/>
              </a:rPr>
              <a:t>الأمر </a:t>
            </a:r>
            <a:r>
              <a:rPr lang="ar-SA" sz="3200" b="1" dirty="0" smtClean="0">
                <a:latin typeface="Calibri"/>
                <a:ea typeface="Calibri"/>
                <a:cs typeface="Arial"/>
              </a:rPr>
              <a:t>الأول</a:t>
            </a:r>
            <a:r>
              <a:rPr lang="ar-SA" sz="3200" b="1" dirty="0">
                <a:latin typeface="Calibri"/>
                <a:ea typeface="Calibri"/>
                <a:cs typeface="Arial"/>
              </a:rPr>
              <a:t>؛ </a:t>
            </a:r>
            <a:r>
              <a:rPr lang="ar-SA" sz="3200" dirty="0">
                <a:latin typeface="Calibri"/>
                <a:ea typeface="Calibri"/>
                <a:cs typeface="Arial"/>
              </a:rPr>
              <a:t>في مؤسسات التربية الحديثة، وهذه تقلد المؤسسات التربوية في الغرب وتقوم بنفس المهمة ولكن بدرجة أسوأ. </a:t>
            </a:r>
            <a:r>
              <a:rPr lang="ar-SA" sz="3200" dirty="0" smtClean="0">
                <a:latin typeface="Calibri"/>
                <a:ea typeface="Calibri"/>
                <a:cs typeface="Arial"/>
              </a:rPr>
              <a:t>فالفرد </a:t>
            </a:r>
            <a:r>
              <a:rPr lang="ar-SA" sz="3200" dirty="0">
                <a:latin typeface="Calibri"/>
                <a:ea typeface="Calibri"/>
                <a:cs typeface="Arial"/>
              </a:rPr>
              <a:t>في هذه المؤسسات يعد ـ كما هو في العالم الثالث عامة - ليكون بالدرجة الأولى مستهلكاً لكل ما يرد إلى الأسواق من المصانع الخارجية، ولا يكون </a:t>
            </a:r>
            <a:r>
              <a:rPr lang="ar-IQ" sz="3200" dirty="0" smtClean="0">
                <a:latin typeface="Calibri"/>
                <a:ea typeface="Calibri"/>
                <a:cs typeface="Arial"/>
              </a:rPr>
              <a:t>«</a:t>
            </a:r>
            <a:r>
              <a:rPr lang="ar-SA" sz="3200" dirty="0" smtClean="0">
                <a:latin typeface="Calibri"/>
                <a:ea typeface="Calibri"/>
                <a:cs typeface="Arial"/>
              </a:rPr>
              <a:t>منتجاً»</a:t>
            </a:r>
            <a:r>
              <a:rPr lang="ar-IQ" sz="3200" dirty="0" smtClean="0">
                <a:latin typeface="Calibri"/>
                <a:ea typeface="Calibri"/>
                <a:cs typeface="Arial"/>
              </a:rPr>
              <a:t>، </a:t>
            </a:r>
            <a:r>
              <a:rPr lang="ar-SA" sz="3200" dirty="0" smtClean="0">
                <a:latin typeface="Calibri"/>
                <a:ea typeface="Calibri"/>
                <a:cs typeface="Arial"/>
              </a:rPr>
              <a:t>وهي </a:t>
            </a:r>
            <a:r>
              <a:rPr lang="ar-SA" sz="3200" dirty="0">
                <a:latin typeface="Calibri"/>
                <a:ea typeface="Calibri"/>
                <a:cs typeface="Arial"/>
              </a:rPr>
              <a:t>مؤسسات مغتربة عن قضايا المجتمعات الإسلامية </a:t>
            </a:r>
            <a:r>
              <a:rPr lang="ar-SA" sz="3200" dirty="0" smtClean="0">
                <a:latin typeface="Calibri"/>
                <a:ea typeface="Calibri"/>
                <a:cs typeface="Arial"/>
              </a:rPr>
              <a:t>الحاضرة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لذلك فإن مشكلة المراهقة أخذت تبرز في هذه المجتمعات وبحدة قد تكون أسوأ في بعض الأحيان. </a:t>
            </a:r>
            <a:r>
              <a:rPr lang="en-GB" sz="3200" dirty="0">
                <a:latin typeface="Calibri"/>
                <a:ea typeface="Calibri"/>
                <a:cs typeface="Arial"/>
              </a:rPr>
              <a:t/>
            </a:r>
            <a:br>
              <a:rPr lang="en-GB" sz="3200" dirty="0">
                <a:latin typeface="Calibri"/>
                <a:ea typeface="Calibri"/>
                <a:cs typeface="Arial"/>
              </a:rPr>
            </a:br>
            <a:r>
              <a:rPr lang="en-GB" sz="3200" dirty="0">
                <a:latin typeface="Calibri"/>
                <a:ea typeface="Calibri"/>
                <a:cs typeface="Arial"/>
              </a:rPr>
              <a:t/>
            </a:r>
            <a:br>
              <a:rPr lang="en-GB" sz="3200" dirty="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49</a:t>
            </a:fld>
            <a:endParaRPr lang="en-US"/>
          </a:p>
        </p:txBody>
      </p:sp>
    </p:spTree>
    <p:extLst>
      <p:ext uri="{BB962C8B-B14F-4D97-AF65-F5344CB8AC3E}">
        <p14:creationId xmlns:p14="http://schemas.microsoft.com/office/powerpoint/2010/main" val="275750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14" y="159657"/>
            <a:ext cx="10377715" cy="6516913"/>
          </a:xfrm>
          <a:solidFill>
            <a:srgbClr val="FFCC99"/>
          </a:solidFill>
        </p:spPr>
        <p:txBody>
          <a:bodyPr/>
          <a:lstStyle/>
          <a:p>
            <a:pPr algn="r"/>
            <a:r>
              <a:rPr lang="ar-IQ" sz="3200" dirty="0" smtClean="0">
                <a:solidFill>
                  <a:srgbClr val="FF0000"/>
                </a:solidFill>
                <a:latin typeface="Calibri"/>
                <a:cs typeface="Arial"/>
              </a:rPr>
              <a:t/>
            </a:r>
            <a:br>
              <a:rPr lang="ar-IQ" sz="3200" dirty="0" smtClean="0">
                <a:solidFill>
                  <a:srgbClr val="FF0000"/>
                </a:solidFill>
                <a:latin typeface="Calibri"/>
                <a:cs typeface="Arial"/>
              </a:rPr>
            </a:br>
            <a:r>
              <a:rPr lang="ar-IQ" sz="3200" dirty="0" smtClean="0">
                <a:solidFill>
                  <a:srgbClr val="FF0000"/>
                </a:solidFill>
                <a:latin typeface="Calibri"/>
                <a:cs typeface="Arial"/>
              </a:rPr>
              <a:t>خامساً</a:t>
            </a:r>
            <a:r>
              <a:rPr lang="ar-IQ" sz="3200" dirty="0">
                <a:solidFill>
                  <a:srgbClr val="FF0000"/>
                </a:solidFill>
                <a:latin typeface="Calibri"/>
                <a:cs typeface="Arial"/>
              </a:rPr>
              <a:t>:  </a:t>
            </a:r>
            <a:r>
              <a:rPr lang="ar-IQ" sz="3200" dirty="0">
                <a:solidFill>
                  <a:prstClr val="black"/>
                </a:solidFill>
                <a:latin typeface="Calibri"/>
                <a:cs typeface="Arial"/>
              </a:rPr>
              <a:t>تطلق التربية على كلِّ عملية أو مجهود أو </a:t>
            </a:r>
            <a:r>
              <a:rPr lang="ar-IQ" sz="3200" dirty="0" smtClean="0">
                <a:solidFill>
                  <a:prstClr val="black"/>
                </a:solidFill>
                <a:latin typeface="Calibri"/>
                <a:cs typeface="Arial"/>
              </a:rPr>
              <a:t>نشاط، </a:t>
            </a:r>
            <a:r>
              <a:rPr lang="ar-IQ" sz="3200" dirty="0">
                <a:solidFill>
                  <a:prstClr val="black"/>
                </a:solidFill>
                <a:latin typeface="Calibri"/>
                <a:cs typeface="Arial"/>
              </a:rPr>
              <a:t>يؤثر في قوة الإنسان أو تكوينه.</a:t>
            </a:r>
            <a:br>
              <a:rPr lang="ar-IQ" sz="3200" dirty="0">
                <a:solidFill>
                  <a:prstClr val="black"/>
                </a:solidFill>
                <a:latin typeface="Calibri"/>
                <a:cs typeface="Arial"/>
              </a:rPr>
            </a:br>
            <a:r>
              <a:rPr lang="ar-IQ" sz="3200" dirty="0">
                <a:solidFill>
                  <a:srgbClr val="FF0000"/>
                </a:solidFill>
                <a:latin typeface="Calibri"/>
                <a:cs typeface="Arial"/>
              </a:rPr>
              <a:t>سادساً: </a:t>
            </a:r>
            <a:r>
              <a:rPr lang="ar-IQ" sz="3200" dirty="0">
                <a:solidFill>
                  <a:prstClr val="black"/>
                </a:solidFill>
                <a:latin typeface="Calibri"/>
                <a:cs typeface="Arial"/>
              </a:rPr>
              <a:t>التربية هي الوسيلة التي تساعد الإنسان على بقائه </a:t>
            </a:r>
            <a:r>
              <a:rPr lang="ar-IQ" sz="3200" dirty="0" smtClean="0">
                <a:solidFill>
                  <a:prstClr val="black"/>
                </a:solidFill>
                <a:latin typeface="Calibri"/>
                <a:cs typeface="Arial"/>
              </a:rPr>
              <a:t>واستمراره، </a:t>
            </a:r>
            <a:r>
              <a:rPr lang="ar-IQ" sz="3200" dirty="0">
                <a:solidFill>
                  <a:prstClr val="black"/>
                </a:solidFill>
                <a:latin typeface="Calibri"/>
                <a:cs typeface="Arial"/>
              </a:rPr>
              <a:t>ببقاء </a:t>
            </a:r>
            <a:r>
              <a:rPr lang="ar-IQ" sz="3200" dirty="0" smtClean="0">
                <a:solidFill>
                  <a:prstClr val="black"/>
                </a:solidFill>
                <a:latin typeface="Calibri"/>
                <a:cs typeface="Arial"/>
              </a:rPr>
              <a:t>قيمه   وعاداته ونظمه، </a:t>
            </a:r>
            <a:r>
              <a:rPr lang="ar-IQ" sz="3200" dirty="0">
                <a:solidFill>
                  <a:prstClr val="black"/>
                </a:solidFill>
                <a:latin typeface="Calibri"/>
                <a:cs typeface="Arial"/>
              </a:rPr>
              <a:t>السياسية والاجتماعية </a:t>
            </a:r>
            <a:r>
              <a:rPr lang="ar-IQ" sz="3200" dirty="0" smtClean="0">
                <a:solidFill>
                  <a:prstClr val="black"/>
                </a:solidFill>
                <a:latin typeface="Calibri"/>
                <a:cs typeface="Arial"/>
              </a:rPr>
              <a:t>والاقتصادية ...</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FF0000"/>
                </a:solidFill>
                <a:latin typeface="Calibri"/>
                <a:cs typeface="Arial"/>
              </a:rPr>
              <a:t>سابعاً: </a:t>
            </a:r>
            <a:r>
              <a:rPr lang="ar-IQ" sz="3200" dirty="0">
                <a:solidFill>
                  <a:prstClr val="black"/>
                </a:solidFill>
                <a:latin typeface="Calibri"/>
                <a:cs typeface="Arial"/>
              </a:rPr>
              <a:t>التربية في نظر البعض تأخذ منظوراً </a:t>
            </a:r>
            <a:r>
              <a:rPr lang="ar-IQ" sz="3200" dirty="0" smtClean="0">
                <a:solidFill>
                  <a:prstClr val="black"/>
                </a:solidFill>
                <a:latin typeface="Calibri"/>
                <a:cs typeface="Arial"/>
              </a:rPr>
              <a:t>دينياً، </a:t>
            </a:r>
            <a:r>
              <a:rPr lang="ar-IQ" sz="3200" dirty="0">
                <a:solidFill>
                  <a:prstClr val="black"/>
                </a:solidFill>
                <a:latin typeface="Calibri"/>
                <a:cs typeface="Arial"/>
              </a:rPr>
              <a:t>ويعتبره البعض عملية هدفها </a:t>
            </a:r>
            <a:r>
              <a:rPr lang="ar-IQ" sz="3200" dirty="0" smtClean="0">
                <a:solidFill>
                  <a:prstClr val="black"/>
                </a:solidFill>
                <a:latin typeface="Calibri"/>
                <a:cs typeface="Arial"/>
              </a:rPr>
              <a:t>هو: </a:t>
            </a:r>
            <a:r>
              <a:rPr lang="ar-IQ" sz="3200" dirty="0">
                <a:solidFill>
                  <a:prstClr val="black"/>
                </a:solidFill>
                <a:latin typeface="Calibri"/>
                <a:cs typeface="Arial"/>
              </a:rPr>
              <a:t>الحصول على الإنسان السوي </a:t>
            </a:r>
            <a:r>
              <a:rPr lang="ar-IQ" sz="3200" dirty="0" smtClean="0">
                <a:solidFill>
                  <a:prstClr val="black"/>
                </a:solidFill>
                <a:latin typeface="Calibri"/>
                <a:cs typeface="Arial"/>
              </a:rPr>
              <a:t>المعتدل، </a:t>
            </a:r>
            <a:r>
              <a:rPr lang="ar-IQ" sz="3200" dirty="0">
                <a:solidFill>
                  <a:prstClr val="black"/>
                </a:solidFill>
                <a:latin typeface="Calibri"/>
                <a:cs typeface="Arial"/>
              </a:rPr>
              <a:t>كما أقرت بذلك كلُّ </a:t>
            </a:r>
            <a:r>
              <a:rPr lang="ar-IQ" sz="3200" dirty="0" smtClean="0">
                <a:solidFill>
                  <a:prstClr val="black"/>
                </a:solidFill>
                <a:latin typeface="Calibri"/>
                <a:cs typeface="Arial"/>
              </a:rPr>
              <a:t>الديانات السّماوية</a:t>
            </a:r>
            <a:r>
              <a:rPr lang="ar-IQ" sz="3200" dirty="0">
                <a:solidFill>
                  <a:prstClr val="black"/>
                </a:solidFill>
                <a:latin typeface="Calibri"/>
                <a:cs typeface="Arial"/>
              </a:rPr>
              <a:t>.</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5</a:t>
            </a:fld>
            <a:endParaRPr lang="en-US"/>
          </a:p>
        </p:txBody>
      </p:sp>
    </p:spTree>
    <p:extLst>
      <p:ext uri="{BB962C8B-B14F-4D97-AF65-F5344CB8AC3E}">
        <p14:creationId xmlns:p14="http://schemas.microsoft.com/office/powerpoint/2010/main" val="39260826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882" y="188259"/>
            <a:ext cx="10219765" cy="6441141"/>
          </a:xfrm>
          <a:solidFill>
            <a:schemeClr val="accent6">
              <a:lumMod val="60000"/>
              <a:lumOff val="40000"/>
            </a:schemeClr>
          </a:solidFill>
        </p:spPr>
        <p:txBody>
          <a:bodyPr/>
          <a:lstStyle/>
          <a:p>
            <a:pPr algn="just" rtl="1"/>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SA" sz="3200" b="1" dirty="0" smtClean="0">
                <a:solidFill>
                  <a:prstClr val="black">
                    <a:lumMod val="85000"/>
                    <a:lumOff val="15000"/>
                  </a:prstClr>
                </a:solidFill>
                <a:latin typeface="Calibri"/>
                <a:ea typeface="Calibri"/>
                <a:cs typeface="Arial"/>
              </a:rPr>
              <a:t>والأمر </a:t>
            </a:r>
            <a:r>
              <a:rPr lang="ar-SA" sz="3200" b="1" dirty="0">
                <a:solidFill>
                  <a:prstClr val="black">
                    <a:lumMod val="85000"/>
                    <a:lumOff val="15000"/>
                  </a:prstClr>
                </a:solidFill>
                <a:latin typeface="Calibri"/>
                <a:ea typeface="Calibri"/>
                <a:cs typeface="Arial"/>
              </a:rPr>
              <a:t>الثاني: </a:t>
            </a:r>
            <a:r>
              <a:rPr lang="ar-SA" sz="3200" dirty="0">
                <a:solidFill>
                  <a:prstClr val="black">
                    <a:lumMod val="85000"/>
                    <a:lumOff val="15000"/>
                  </a:prstClr>
                </a:solidFill>
                <a:latin typeface="Calibri"/>
                <a:ea typeface="Calibri"/>
                <a:cs typeface="Arial"/>
              </a:rPr>
              <a:t>في مؤسسات التربية الإسلامية وهذه عزلت عن واقع الحياة فهي </a:t>
            </a:r>
            <a:r>
              <a:rPr lang="ar-SA" sz="3200" dirty="0" smtClean="0">
                <a:solidFill>
                  <a:prstClr val="black">
                    <a:lumMod val="85000"/>
                    <a:lumOff val="15000"/>
                  </a:prstClr>
                </a:solidFill>
                <a:latin typeface="Calibri"/>
                <a:ea typeface="Calibri"/>
                <a:cs typeface="Arial"/>
              </a:rPr>
              <a:t>ت</a:t>
            </a:r>
            <a:r>
              <a:rPr lang="ar-IQ" sz="3200" dirty="0" smtClean="0">
                <a:solidFill>
                  <a:prstClr val="black">
                    <a:lumMod val="85000"/>
                    <a:lumOff val="15000"/>
                  </a:prstClr>
                </a:solidFill>
                <a:latin typeface="Calibri"/>
                <a:ea typeface="Calibri"/>
                <a:cs typeface="Arial"/>
              </a:rPr>
              <a:t>ُ</a:t>
            </a:r>
            <a:r>
              <a:rPr lang="ar-SA" sz="3200" dirty="0" smtClean="0">
                <a:solidFill>
                  <a:prstClr val="black">
                    <a:lumMod val="85000"/>
                    <a:lumOff val="15000"/>
                  </a:prstClr>
                </a:solidFill>
                <a:latin typeface="Calibri"/>
                <a:ea typeface="Calibri"/>
                <a:cs typeface="Arial"/>
              </a:rPr>
              <a:t>حدث </a:t>
            </a:r>
            <a:r>
              <a:rPr lang="ar-SA" sz="3200" dirty="0">
                <a:solidFill>
                  <a:prstClr val="black">
                    <a:lumMod val="85000"/>
                    <a:lumOff val="15000"/>
                  </a:prstClr>
                </a:solidFill>
                <a:latin typeface="Calibri"/>
                <a:ea typeface="Calibri"/>
                <a:cs typeface="Arial"/>
              </a:rPr>
              <a:t>الناشئة عن «</a:t>
            </a:r>
            <a:r>
              <a:rPr lang="ar-SA" sz="3200" dirty="0">
                <a:solidFill>
                  <a:srgbClr val="C00000"/>
                </a:solidFill>
                <a:latin typeface="Calibri"/>
                <a:ea typeface="Calibri"/>
                <a:cs typeface="Arial"/>
              </a:rPr>
              <a:t>المثل الأعلى</a:t>
            </a:r>
            <a:r>
              <a:rPr lang="ar-SA" sz="3200" dirty="0">
                <a:solidFill>
                  <a:prstClr val="black">
                    <a:lumMod val="85000"/>
                    <a:lumOff val="15000"/>
                  </a:prstClr>
                </a:solidFill>
                <a:latin typeface="Calibri"/>
                <a:ea typeface="Calibri"/>
                <a:cs typeface="Arial"/>
              </a:rPr>
              <a:t>» الذي رفعه الآباء ولكن لا توفر لهم فرص المشاركة في خدمة </a:t>
            </a:r>
            <a:r>
              <a:rPr lang="ar-IQ" sz="3200" dirty="0" smtClean="0">
                <a:solidFill>
                  <a:prstClr val="black">
                    <a:lumMod val="85000"/>
                    <a:lumOff val="15000"/>
                  </a:prstClr>
                </a:solidFill>
                <a:latin typeface="Calibri"/>
                <a:ea typeface="Calibri"/>
                <a:cs typeface="Arial"/>
              </a:rPr>
              <a:t>(</a:t>
            </a:r>
            <a:r>
              <a:rPr lang="ar-SA" sz="3200" dirty="0" smtClean="0">
                <a:solidFill>
                  <a:prstClr val="black">
                    <a:lumMod val="85000"/>
                    <a:lumOff val="15000"/>
                  </a:prstClr>
                </a:solidFill>
                <a:latin typeface="Calibri"/>
                <a:ea typeface="Calibri"/>
                <a:cs typeface="Arial"/>
              </a:rPr>
              <a:t>المثل الأعلى</a:t>
            </a:r>
            <a:r>
              <a:rPr lang="ar-IQ" sz="3200" dirty="0" smtClean="0">
                <a:solidFill>
                  <a:prstClr val="black">
                    <a:lumMod val="85000"/>
                    <a:lumOff val="15000"/>
                  </a:prstClr>
                </a:solidFill>
                <a:latin typeface="Calibri"/>
                <a:ea typeface="Calibri"/>
                <a:cs typeface="Arial"/>
              </a:rPr>
              <a:t>)</a:t>
            </a:r>
            <a:r>
              <a:rPr lang="ar-SA" sz="3200" dirty="0" smtClean="0">
                <a:solidFill>
                  <a:prstClr val="black">
                    <a:lumMod val="85000"/>
                    <a:lumOff val="15000"/>
                  </a:prstClr>
                </a:solidFill>
                <a:latin typeface="Calibri"/>
                <a:ea typeface="Calibri"/>
                <a:cs typeface="Arial"/>
              </a:rPr>
              <a:t>، </a:t>
            </a:r>
            <a:r>
              <a:rPr lang="ar-SA" sz="3200" dirty="0">
                <a:solidFill>
                  <a:prstClr val="black">
                    <a:lumMod val="85000"/>
                    <a:lumOff val="15000"/>
                  </a:prstClr>
                </a:solidFill>
                <a:latin typeface="Calibri"/>
                <a:ea typeface="Calibri"/>
                <a:cs typeface="Arial"/>
              </a:rPr>
              <a:t>وتكون النتيجة هي قول لا عمل تتفجر مضاعفاته في أشكال التطرف والتزمت أو التحلل </a:t>
            </a:r>
            <a:r>
              <a:rPr lang="ar-SA" sz="3200" dirty="0" smtClean="0">
                <a:solidFill>
                  <a:prstClr val="black">
                    <a:lumMod val="85000"/>
                    <a:lumOff val="15000"/>
                  </a:prstClr>
                </a:solidFill>
                <a:latin typeface="Calibri"/>
                <a:ea typeface="Calibri"/>
                <a:cs typeface="Arial"/>
              </a:rPr>
              <a:t>والمروق.</a:t>
            </a:r>
            <a:r>
              <a:rPr lang="ar-IQ" sz="3200" dirty="0">
                <a:solidFill>
                  <a:prstClr val="black">
                    <a:lumMod val="85000"/>
                    <a:lumOff val="15000"/>
                  </a:prstClr>
                </a:solidFill>
                <a:latin typeface="Calibri"/>
                <a:ea typeface="Calibri"/>
                <a:cs typeface="Arial"/>
              </a:rPr>
              <a:t/>
            </a:r>
            <a:br>
              <a:rPr lang="ar-IQ" sz="3200" dirty="0">
                <a:solidFill>
                  <a:prstClr val="black">
                    <a:lumMod val="85000"/>
                    <a:lumOff val="15000"/>
                  </a:prstClr>
                </a:solidFill>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50</a:t>
            </a:fld>
            <a:endParaRPr lang="en-US"/>
          </a:p>
        </p:txBody>
      </p:sp>
    </p:spTree>
    <p:extLst>
      <p:ext uri="{BB962C8B-B14F-4D97-AF65-F5344CB8AC3E}">
        <p14:creationId xmlns:p14="http://schemas.microsoft.com/office/powerpoint/2010/main" val="388726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30" y="624109"/>
            <a:ext cx="9849982" cy="5907319"/>
          </a:xfrm>
          <a:solidFill>
            <a:schemeClr val="accent6">
              <a:lumMod val="40000"/>
              <a:lumOff val="60000"/>
            </a:schemeClr>
          </a:solidFill>
        </p:spPr>
        <p:txBody>
          <a:bodyPr>
            <a:normAutofit/>
          </a:bodyPr>
          <a:lstStyle/>
          <a:p>
            <a:pPr algn="ctr">
              <a:lnSpc>
                <a:spcPct val="115000"/>
              </a:lnSpc>
              <a:spcAft>
                <a:spcPts val="1000"/>
              </a:spcAft>
            </a:pPr>
            <a:r>
              <a:rPr lang="ar-IQ" sz="5400" b="1" dirty="0" smtClean="0">
                <a:latin typeface="Calibri"/>
                <a:ea typeface="Calibri"/>
                <a:cs typeface="Arial"/>
              </a:rPr>
              <a:t/>
            </a:r>
            <a:br>
              <a:rPr lang="ar-IQ" sz="5400" b="1" dirty="0" smtClean="0">
                <a:latin typeface="Calibri"/>
                <a:ea typeface="Calibri"/>
                <a:cs typeface="Arial"/>
              </a:rPr>
            </a:br>
            <a:r>
              <a:rPr lang="ar-SA" sz="5400" b="1" dirty="0" smtClean="0">
                <a:solidFill>
                  <a:srgbClr val="FF0000"/>
                </a:solidFill>
                <a:latin typeface="Calibri"/>
                <a:ea typeface="Calibri"/>
                <a:cs typeface="Arial"/>
              </a:rPr>
              <a:t>ثانياً</a:t>
            </a:r>
            <a:r>
              <a:rPr lang="ar-IQ" sz="5400" b="1" dirty="0" smtClean="0">
                <a:solidFill>
                  <a:srgbClr val="FF0000"/>
                </a:solidFill>
                <a:latin typeface="Calibri"/>
                <a:ea typeface="Calibri"/>
                <a:cs typeface="Arial"/>
              </a:rPr>
              <a:t>:</a:t>
            </a:r>
            <a:r>
              <a:rPr lang="ar-SA" sz="5400" b="1" dirty="0" smtClean="0">
                <a:solidFill>
                  <a:srgbClr val="FF0000"/>
                </a:solidFill>
                <a:latin typeface="Calibri"/>
                <a:ea typeface="Calibri"/>
                <a:cs typeface="Arial"/>
              </a:rPr>
              <a:t>العلاقة </a:t>
            </a:r>
            <a:r>
              <a:rPr lang="ar-SA" sz="5400" b="1" dirty="0">
                <a:solidFill>
                  <a:srgbClr val="FF0000"/>
                </a:solidFill>
                <a:latin typeface="Calibri"/>
                <a:ea typeface="Calibri"/>
                <a:cs typeface="Arial"/>
              </a:rPr>
              <a:t>بين الإنسان </a:t>
            </a:r>
            <a:r>
              <a:rPr lang="ar-SA" sz="5400" b="1" dirty="0" smtClean="0">
                <a:solidFill>
                  <a:srgbClr val="FF0000"/>
                </a:solidFill>
                <a:latin typeface="Calibri"/>
                <a:ea typeface="Calibri"/>
                <a:cs typeface="Arial"/>
              </a:rPr>
              <a:t>والكون</a:t>
            </a:r>
            <a:r>
              <a:rPr lang="ar-IQ" sz="5400" dirty="0">
                <a:solidFill>
                  <a:srgbClr val="FF0000"/>
                </a:solidFill>
                <a:latin typeface="Calibri"/>
                <a:ea typeface="Calibri"/>
                <a:cs typeface="Arial"/>
              </a:rPr>
              <a:t/>
            </a:r>
            <a:br>
              <a:rPr lang="ar-IQ" sz="5400" dirty="0">
                <a:solidFill>
                  <a:srgbClr val="FF0000"/>
                </a:solidFill>
                <a:latin typeface="Calibri"/>
                <a:ea typeface="Calibri"/>
                <a:cs typeface="Arial"/>
              </a:rPr>
            </a:br>
            <a:r>
              <a:rPr lang="ar-IQ" sz="5400" b="1" dirty="0" smtClean="0">
                <a:solidFill>
                  <a:srgbClr val="FF0000"/>
                </a:solidFill>
                <a:latin typeface="Calibri"/>
                <a:ea typeface="Calibri"/>
                <a:cs typeface="Arial"/>
              </a:rPr>
              <a:t>-</a:t>
            </a:r>
            <a:r>
              <a:rPr lang="ar-SA" sz="5400" b="1" dirty="0" smtClean="0">
                <a:solidFill>
                  <a:srgbClr val="FF0000"/>
                </a:solidFill>
                <a:latin typeface="Calibri"/>
                <a:ea typeface="Calibri"/>
                <a:cs typeface="Arial"/>
              </a:rPr>
              <a:t>عـلاقـة تسخير</a:t>
            </a:r>
            <a:r>
              <a:rPr lang="ar-IQ" sz="5400" b="1" dirty="0" smtClean="0">
                <a:solidFill>
                  <a:srgbClr val="FF0000"/>
                </a:solidFill>
                <a:latin typeface="Calibri"/>
                <a:ea typeface="Calibri"/>
                <a:cs typeface="Arial"/>
              </a:rPr>
              <a:t>-</a:t>
            </a:r>
            <a:r>
              <a:rPr lang="en-GB" sz="5400" dirty="0">
                <a:solidFill>
                  <a:srgbClr val="FF0000"/>
                </a:solidFill>
                <a:latin typeface="Calibri"/>
                <a:ea typeface="Calibri"/>
                <a:cs typeface="Arial"/>
              </a:rPr>
              <a:t/>
            </a:r>
            <a:br>
              <a:rPr lang="en-GB" sz="5400" dirty="0">
                <a:solidFill>
                  <a:srgbClr val="FF0000"/>
                </a:solidFill>
                <a:latin typeface="Calibri"/>
                <a:ea typeface="Calibri"/>
                <a:cs typeface="Arial"/>
              </a:rPr>
            </a:br>
            <a:endParaRPr lang="en-GB" sz="5400" dirty="0">
              <a:solidFill>
                <a:srgbClr val="FF0000"/>
              </a:solidFill>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51</a:t>
            </a:fld>
            <a:endParaRPr lang="en-US"/>
          </a:p>
        </p:txBody>
      </p:sp>
    </p:spTree>
    <p:extLst>
      <p:ext uri="{BB962C8B-B14F-4D97-AF65-F5344CB8AC3E}">
        <p14:creationId xmlns:p14="http://schemas.microsoft.com/office/powerpoint/2010/main" val="359246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1" y="319314"/>
            <a:ext cx="10348685" cy="6197600"/>
          </a:xfrm>
          <a:solidFill>
            <a:srgbClr val="FFCC99"/>
          </a:solidFill>
        </p:spPr>
        <p:txBody>
          <a:bodyPr>
            <a:normAutofit/>
          </a:bodyPr>
          <a:lstStyle/>
          <a:p>
            <a:pPr algn="r" rtl="1"/>
            <a:r>
              <a:rPr lang="ar-SA" sz="3200" dirty="0" smtClean="0">
                <a:latin typeface="Calibri"/>
                <a:ea typeface="Calibri"/>
                <a:cs typeface="Arial"/>
              </a:rPr>
              <a:t>1ـ </a:t>
            </a:r>
            <a:r>
              <a:rPr lang="ar-SA" sz="3200" dirty="0">
                <a:latin typeface="Calibri"/>
                <a:ea typeface="Calibri"/>
                <a:cs typeface="Arial"/>
              </a:rPr>
              <a:t>معنى </a:t>
            </a:r>
            <a:r>
              <a:rPr lang="ar-SA" sz="3200" dirty="0" smtClean="0">
                <a:latin typeface="Calibri"/>
                <a:ea typeface="Calibri"/>
                <a:cs typeface="Arial"/>
              </a:rPr>
              <a:t>التسخير: </a:t>
            </a:r>
            <a:r>
              <a:rPr lang="ar-SA" sz="3200" dirty="0">
                <a:latin typeface="Calibri"/>
                <a:ea typeface="Calibri"/>
                <a:cs typeface="Arial"/>
              </a:rPr>
              <a:t>العلاقة التي تتطلع فلسفة التربية الإسلامية إلى بنائها بين الإنسان والكون هي ـ علاقة </a:t>
            </a:r>
            <a:r>
              <a:rPr lang="ar-SA" sz="3200" dirty="0" smtClean="0">
                <a:latin typeface="Calibri"/>
                <a:ea typeface="Calibri"/>
                <a:cs typeface="Arial"/>
              </a:rPr>
              <a:t>تسخير</a:t>
            </a:r>
            <a:r>
              <a:rPr lang="ar-IQ" sz="3200" dirty="0" smtClean="0">
                <a:latin typeface="Calibri"/>
                <a:ea typeface="Calibri"/>
                <a:cs typeface="Arial"/>
              </a:rPr>
              <a:t>-.</a:t>
            </a:r>
            <a:r>
              <a:rPr lang="ar-SA" sz="3200" dirty="0" smtClean="0">
                <a:latin typeface="Calibri"/>
                <a:ea typeface="Calibri"/>
                <a:cs typeface="Arial"/>
              </a:rPr>
              <a:t> </a:t>
            </a:r>
            <a:r>
              <a:rPr lang="ar-IQ" sz="3200" dirty="0" smtClean="0">
                <a:latin typeface="Calibri"/>
                <a:ea typeface="Calibri"/>
                <a:cs typeface="Arial"/>
              </a:rPr>
              <a:t/>
            </a:r>
            <a:br>
              <a:rPr lang="ar-IQ" sz="3200" dirty="0" smtClean="0">
                <a:latin typeface="Calibri"/>
                <a:ea typeface="Calibri"/>
                <a:cs typeface="Arial"/>
              </a:rPr>
            </a:br>
            <a:r>
              <a:rPr lang="ar-SA" sz="3200" dirty="0" smtClean="0">
                <a:latin typeface="Calibri"/>
                <a:ea typeface="Calibri"/>
                <a:cs typeface="Arial"/>
              </a:rPr>
              <a:t>وهي </a:t>
            </a:r>
            <a:r>
              <a:rPr lang="ar-SA" sz="3200" dirty="0">
                <a:latin typeface="Calibri"/>
                <a:ea typeface="Calibri"/>
                <a:cs typeface="Arial"/>
              </a:rPr>
              <a:t>مشتقة من معنی علاقة الإنسان بالله ـ علاقة العبودية ــ لأنها تطبيق لـ «المظهر الكوني» للعبادة وسبب من أسباب تحقيق الشق الأول من العبادة وهو: كمال المحبة المفضية إلى الطاعة </a:t>
            </a:r>
            <a:r>
              <a:rPr lang="ar-SA" sz="3200" dirty="0" smtClean="0">
                <a:latin typeface="Calibri"/>
                <a:ea typeface="Calibri"/>
                <a:cs typeface="Arial"/>
              </a:rPr>
              <a:t>الكاملة. </a:t>
            </a:r>
            <a:r>
              <a:rPr lang="en-GB" sz="3200" dirty="0" smtClean="0">
                <a:latin typeface="Calibri"/>
                <a:ea typeface="Calibri"/>
                <a:cs typeface="Arial"/>
              </a:rPr>
              <a:t/>
            </a:r>
            <a:br>
              <a:rPr lang="en-GB" sz="3200" dirty="0" smtClean="0">
                <a:latin typeface="Calibri"/>
                <a:ea typeface="Calibri"/>
                <a:cs typeface="Arial"/>
              </a:rPr>
            </a:br>
            <a:r>
              <a:rPr lang="en-GB" sz="3200" dirty="0" smtClean="0">
                <a:latin typeface="Calibri"/>
                <a:ea typeface="Calibri"/>
                <a:cs typeface="Arial"/>
              </a:rPr>
              <a:t/>
            </a:r>
            <a:br>
              <a:rPr lang="en-GB" sz="3200" dirty="0" smtClean="0">
                <a:latin typeface="Calibri"/>
                <a:ea typeface="Calibri"/>
                <a:cs typeface="Arial"/>
              </a:rPr>
            </a:br>
            <a:r>
              <a:rPr lang="ar-SA" sz="3200" b="1" dirty="0" smtClean="0">
                <a:solidFill>
                  <a:srgbClr val="FF0000"/>
                </a:solidFill>
                <a:latin typeface="Calibri"/>
                <a:ea typeface="Calibri"/>
                <a:cs typeface="Arial"/>
              </a:rPr>
              <a:t>والتسخير </a:t>
            </a:r>
            <a:r>
              <a:rPr lang="ar-SA" sz="3200" b="1" dirty="0">
                <a:solidFill>
                  <a:srgbClr val="FF0000"/>
                </a:solidFill>
                <a:latin typeface="Calibri"/>
                <a:ea typeface="Calibri"/>
                <a:cs typeface="Arial"/>
              </a:rPr>
              <a:t>ـ لغة ـ </a:t>
            </a:r>
            <a:r>
              <a:rPr lang="ar-SA" sz="3200" b="1" dirty="0" smtClean="0">
                <a:solidFill>
                  <a:srgbClr val="FF0000"/>
                </a:solidFill>
                <a:latin typeface="Calibri"/>
                <a:ea typeface="Calibri"/>
                <a:cs typeface="Arial"/>
              </a:rPr>
              <a:t>معناه: </a:t>
            </a:r>
            <a:r>
              <a:rPr lang="ar-SA" sz="3200" b="1" dirty="0">
                <a:solidFill>
                  <a:srgbClr val="FF0000"/>
                </a:solidFill>
                <a:latin typeface="Calibri"/>
                <a:ea typeface="Calibri"/>
                <a:cs typeface="Arial"/>
              </a:rPr>
              <a:t>العمل والخدمة </a:t>
            </a:r>
            <a:r>
              <a:rPr lang="ar-SA" sz="3200" b="1" dirty="0" smtClean="0">
                <a:solidFill>
                  <a:srgbClr val="FF0000"/>
                </a:solidFill>
                <a:latin typeface="Calibri"/>
                <a:ea typeface="Calibri"/>
                <a:cs typeface="Arial"/>
              </a:rPr>
              <a:t>مجاناً. </a:t>
            </a:r>
            <a:r>
              <a:rPr lang="ar-IQ" sz="3200" dirty="0" smtClean="0">
                <a:latin typeface="Calibri"/>
                <a:ea typeface="Calibri"/>
                <a:cs typeface="Arial"/>
              </a:rPr>
              <a:t/>
            </a:r>
            <a:br>
              <a:rPr lang="ar-IQ" sz="3200" dirty="0" smtClean="0">
                <a:latin typeface="Calibri"/>
                <a:ea typeface="Calibri"/>
                <a:cs typeface="Arial"/>
              </a:rPr>
            </a:br>
            <a:r>
              <a:rPr lang="ar-SA" sz="3200" b="1" dirty="0" smtClean="0">
                <a:latin typeface="Calibri"/>
                <a:ea typeface="Calibri"/>
                <a:cs typeface="Arial"/>
              </a:rPr>
              <a:t>أما </a:t>
            </a:r>
            <a:r>
              <a:rPr lang="ar-SA" sz="3200" b="1" dirty="0">
                <a:latin typeface="Calibri"/>
                <a:ea typeface="Calibri"/>
                <a:cs typeface="Arial"/>
              </a:rPr>
              <a:t>اصطلاحاً </a:t>
            </a:r>
            <a:r>
              <a:rPr lang="ar-SA" sz="3200" b="1" dirty="0" smtClean="0">
                <a:latin typeface="Calibri"/>
                <a:ea typeface="Calibri"/>
                <a:cs typeface="Arial"/>
              </a:rPr>
              <a:t>فمعناه: </a:t>
            </a:r>
            <a:r>
              <a:rPr lang="ar-SA" sz="3200" b="1" dirty="0">
                <a:latin typeface="Calibri"/>
                <a:ea typeface="Calibri"/>
                <a:cs typeface="Arial"/>
              </a:rPr>
              <a:t>أن الله </a:t>
            </a:r>
            <a:r>
              <a:rPr lang="ar-SA" sz="3200" b="1" dirty="0" smtClean="0">
                <a:latin typeface="Calibri"/>
                <a:ea typeface="Calibri"/>
                <a:cs typeface="Arial"/>
              </a:rPr>
              <a:t>مك</a:t>
            </a:r>
            <a:r>
              <a:rPr lang="ar-IQ" sz="3200" b="1" dirty="0" smtClean="0">
                <a:latin typeface="Calibri"/>
                <a:ea typeface="Calibri"/>
                <a:cs typeface="Arial"/>
              </a:rPr>
              <a:t>ّ</a:t>
            </a:r>
            <a:r>
              <a:rPr lang="ar-SA" sz="3200" b="1" dirty="0" smtClean="0">
                <a:latin typeface="Calibri"/>
                <a:ea typeface="Calibri"/>
                <a:cs typeface="Arial"/>
              </a:rPr>
              <a:t>ن </a:t>
            </a:r>
            <a:r>
              <a:rPr lang="ar-SA" sz="3200" b="1" dirty="0">
                <a:latin typeface="Calibri"/>
                <a:ea typeface="Calibri"/>
                <a:cs typeface="Arial"/>
              </a:rPr>
              <a:t>الإنسان من استخدام مظاهر الكون في تطبيقات عملية نافعة للإنسان في مجالات حياته المختلفة دون ثمن يقدمه </a:t>
            </a:r>
            <a:r>
              <a:rPr lang="ar-IQ" sz="3200" b="1" dirty="0" smtClean="0">
                <a:latin typeface="Calibri"/>
                <a:ea typeface="Calibri"/>
                <a:cs typeface="Arial"/>
              </a:rPr>
              <a:t>لله. </a:t>
            </a:r>
            <a:r>
              <a:rPr lang="ar-IQ" sz="3200" dirty="0" smtClean="0">
                <a:latin typeface="Calibri"/>
                <a:ea typeface="Calibri"/>
                <a:cs typeface="Arial"/>
              </a:rPr>
              <a:t/>
            </a:r>
            <a:br>
              <a:rPr lang="ar-IQ" sz="3200" dirty="0" smtClean="0">
                <a:latin typeface="Calibri"/>
                <a:ea typeface="Calibri"/>
                <a:cs typeface="Arial"/>
              </a:rPr>
            </a:br>
            <a:r>
              <a:rPr lang="ar-SA" sz="3200" dirty="0">
                <a:solidFill>
                  <a:prstClr val="black">
                    <a:lumMod val="85000"/>
                    <a:lumOff val="15000"/>
                  </a:prstClr>
                </a:solidFill>
                <a:latin typeface="Calibri"/>
                <a:ea typeface="Calibri"/>
                <a:cs typeface="Arial"/>
              </a:rPr>
              <a:t>ولكن الكون لا يخدم الإنسان مجاناً إلا إذا فهم الإنسان كيف يوجه الأوامر إلى مظاهر الكون ومكوناته. وتوجيـه الأوامر هو: معرفة القوانين التي تسير هذه </a:t>
            </a:r>
            <a:r>
              <a:rPr lang="ar-SA" sz="3200" dirty="0" smtClean="0">
                <a:solidFill>
                  <a:prstClr val="black">
                    <a:lumMod val="85000"/>
                    <a:lumOff val="15000"/>
                  </a:prstClr>
                </a:solidFill>
                <a:latin typeface="Calibri"/>
                <a:ea typeface="Calibri"/>
                <a:cs typeface="Arial"/>
              </a:rPr>
              <a:t>المكونات.</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52</a:t>
            </a:fld>
            <a:endParaRPr lang="en-US"/>
          </a:p>
        </p:txBody>
      </p:sp>
    </p:spTree>
    <p:extLst>
      <p:ext uri="{BB962C8B-B14F-4D97-AF65-F5344CB8AC3E}">
        <p14:creationId xmlns:p14="http://schemas.microsoft.com/office/powerpoint/2010/main" val="209173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30" y="290286"/>
            <a:ext cx="10348684" cy="6400800"/>
          </a:xfrm>
          <a:solidFill>
            <a:schemeClr val="accent6">
              <a:lumMod val="40000"/>
              <a:lumOff val="60000"/>
            </a:schemeClr>
          </a:solidFill>
        </p:spPr>
        <p:txBody>
          <a:bodyPr>
            <a:noAutofit/>
          </a:bodyPr>
          <a:lstStyle/>
          <a:p>
            <a:pPr algn="r" rtl="1"/>
            <a:r>
              <a:rPr lang="ar-SA" sz="3200" dirty="0" smtClean="0">
                <a:latin typeface="Calibri"/>
                <a:ea typeface="Calibri"/>
                <a:cs typeface="Arial"/>
              </a:rPr>
              <a:t>فهذا الكون خلقه الله خادماً مطيعاً للإنسان، ولكن شر</a:t>
            </a:r>
            <a:r>
              <a:rPr lang="ar-IQ" sz="3200" dirty="0" smtClean="0">
                <a:latin typeface="Calibri"/>
                <a:ea typeface="Calibri"/>
                <a:cs typeface="Arial"/>
              </a:rPr>
              <a:t>ّ</a:t>
            </a:r>
            <a:r>
              <a:rPr lang="ar-SA" sz="3200" dirty="0" smtClean="0">
                <a:latin typeface="Calibri"/>
                <a:ea typeface="Calibri"/>
                <a:cs typeface="Arial"/>
              </a:rPr>
              <a:t>ط </a:t>
            </a:r>
            <a:r>
              <a:rPr lang="ar-IQ" sz="3200" dirty="0" smtClean="0">
                <a:latin typeface="Calibri"/>
                <a:ea typeface="Calibri"/>
                <a:cs typeface="Arial"/>
              </a:rPr>
              <a:t> </a:t>
            </a:r>
            <a:r>
              <a:rPr lang="ar-SA" sz="3200" dirty="0" smtClean="0">
                <a:latin typeface="Calibri"/>
                <a:ea typeface="Calibri"/>
                <a:cs typeface="Arial"/>
              </a:rPr>
              <a:t>الله على الكون أن لا يطيع الإنسان إلا إذا دعاه عن طريق معين، فإذا دعاه عن غير هذا الطريق فلا يستجيب الكون ويظل معرضاً صامتاً أمام الإنسان. وبذلك يكون الذي لا يستفيد من مقدرات الكون حوله هو إنسان جاهل للنداء الذي يستجيب الكون من خلاله. وهذا النداء هو كشف القوانين الكونية واستخدامها. وكما يستعصي القفل أن يفتح بغير مفتاحه، كذلك الكون لا يستجيب بغير قوانينه</a:t>
            </a:r>
            <a:r>
              <a:rPr lang="ar-IQ" sz="3200" dirty="0" smtClean="0">
                <a:latin typeface="Calibri"/>
                <a:ea typeface="Calibri"/>
                <a:cs typeface="Arial"/>
              </a:rPr>
              <a:t>.</a:t>
            </a:r>
            <a:r>
              <a:rPr lang="ar-SA" sz="3200" dirty="0" smtClean="0">
                <a:latin typeface="Calibri"/>
                <a:ea typeface="Calibri"/>
                <a:cs typeface="Arial"/>
              </a:rPr>
              <a:t> </a:t>
            </a:r>
            <a:r>
              <a:rPr lang="ar-IQ" sz="3200" dirty="0" smtClean="0">
                <a:latin typeface="Calibri"/>
                <a:ea typeface="Calibri"/>
                <a:cs typeface="Arial"/>
              </a:rPr>
              <a:t/>
            </a:r>
            <a:br>
              <a:rPr lang="ar-IQ" sz="3200" dirty="0" smtClean="0">
                <a:latin typeface="Calibri"/>
                <a:ea typeface="Calibri"/>
                <a:cs typeface="Arial"/>
              </a:rPr>
            </a:br>
            <a:r>
              <a:rPr lang="ar-SA" sz="3200" dirty="0" smtClean="0">
                <a:latin typeface="Calibri"/>
                <a:ea typeface="Calibri"/>
                <a:cs typeface="Arial"/>
              </a:rPr>
              <a:t>مثله في ذلك مثل السيارة التي لا تتحرك إلا مع من يعرف قوانين قيادتها. بل إن كل الآلات لا تتحرك للإنسان الذي يجهل قوانين تحريكها. وهكذا الزرع والشجر فإنه ازداد عطاؤه بمعرفة قوانين زرعه، والحيوان يزداد عطاؤه بمعرفة قوانين تدجينه</a:t>
            </a:r>
            <a:r>
              <a:rPr lang="ar-IQ" sz="3200" dirty="0" smtClean="0">
                <a:latin typeface="Calibri"/>
                <a:ea typeface="Calibri"/>
                <a:cs typeface="Arial"/>
              </a:rPr>
              <a:t>. </a:t>
            </a:r>
            <a:br>
              <a:rPr lang="ar-IQ" sz="3200" dirty="0" smtClean="0">
                <a:latin typeface="Calibri"/>
                <a:ea typeface="Calibri"/>
                <a:cs typeface="Arial"/>
              </a:rPr>
            </a:br>
            <a:r>
              <a:rPr lang="fa-IR" sz="3200" dirty="0" smtClean="0">
                <a:latin typeface="Calibri"/>
                <a:ea typeface="Calibri"/>
                <a:cs typeface="Arial"/>
              </a:rPr>
              <a:t> </a:t>
            </a:r>
            <a:r>
              <a:rPr lang="ar-SA" sz="3200" dirty="0" smtClean="0">
                <a:latin typeface="Calibri"/>
                <a:ea typeface="Calibri"/>
                <a:cs typeface="Arial"/>
              </a:rPr>
              <a:t>فالتسخير</a:t>
            </a:r>
            <a:r>
              <a:rPr lang="ar-IQ" sz="3200" dirty="0">
                <a:latin typeface="Calibri"/>
                <a:ea typeface="Calibri"/>
                <a:cs typeface="Arial"/>
              </a:rPr>
              <a:t>،</a:t>
            </a:r>
            <a:r>
              <a:rPr lang="ar-SA" sz="3200" dirty="0" smtClean="0">
                <a:latin typeface="Calibri"/>
                <a:ea typeface="Calibri"/>
                <a:cs typeface="Arial"/>
              </a:rPr>
              <a:t> يزداد بازدياد العلم بقوانين الله في خلقه. فالعلم والتسخير والقانون هي أمور مرتبطة بعضها ببعض. فالقانون هو</a:t>
            </a:r>
            <a:r>
              <a:rPr lang="ar-IQ" sz="3200" dirty="0" smtClean="0">
                <a:latin typeface="Calibri"/>
                <a:ea typeface="Calibri"/>
                <a:cs typeface="Arial"/>
              </a:rPr>
              <a:t>:</a:t>
            </a:r>
            <a:r>
              <a:rPr lang="ar-SA" sz="3200" dirty="0" smtClean="0">
                <a:latin typeface="Calibri"/>
                <a:ea typeface="Calibri"/>
                <a:cs typeface="Arial"/>
              </a:rPr>
              <a:t> الأداة التي خلقها الله لإعطاء الأوامر للكون</a:t>
            </a:r>
            <a:r>
              <a:rPr lang="ar-IQ" sz="3200" dirty="0">
                <a:latin typeface="Calibri"/>
                <a:ea typeface="Calibri"/>
                <a:cs typeface="Arial"/>
              </a:rPr>
              <a:t>. والعلم هو معرفة هذا القانون، والتسخير هو نتيجة هذه المعرفة .</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53</a:t>
            </a:fld>
            <a:endParaRPr lang="en-US"/>
          </a:p>
        </p:txBody>
      </p:sp>
    </p:spTree>
    <p:extLst>
      <p:ext uri="{BB962C8B-B14F-4D97-AF65-F5344CB8AC3E}">
        <p14:creationId xmlns:p14="http://schemas.microsoft.com/office/powerpoint/2010/main" val="325470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086" y="290286"/>
            <a:ext cx="10435771" cy="6429828"/>
          </a:xfrm>
          <a:solidFill>
            <a:schemeClr val="bg1">
              <a:lumMod val="75000"/>
            </a:schemeClr>
          </a:solidFill>
        </p:spPr>
        <p:txBody>
          <a:bodyPr>
            <a:normAutofit/>
          </a:bodyPr>
          <a:lstStyle/>
          <a:p>
            <a:pPr algn="r" rtl="1">
              <a:lnSpc>
                <a:spcPct val="115000"/>
              </a:lnSpc>
              <a:spcAft>
                <a:spcPts val="1000"/>
              </a:spcAft>
            </a:pPr>
            <a:r>
              <a:rPr lang="ar-SA" sz="3200" dirty="0">
                <a:latin typeface="Calibri"/>
                <a:ea typeface="Calibri"/>
                <a:cs typeface="Arial"/>
              </a:rPr>
              <a:t>وتبدأ معرفة القانون باستخدام السمع والبصر والعقل استعمالاً صحيحا والذين لا يستخدمون أجهزة الوعي هذه لا يسخر لهم الكون. ولذلك يحث </a:t>
            </a:r>
            <a:r>
              <a:rPr lang="ar-IQ" sz="3200" dirty="0" smtClean="0">
                <a:latin typeface="Calibri"/>
                <a:ea typeface="Calibri"/>
                <a:cs typeface="Arial"/>
              </a:rPr>
              <a:t>-</a:t>
            </a:r>
            <a:r>
              <a:rPr lang="ar-SA" sz="3200" dirty="0" smtClean="0">
                <a:latin typeface="Calibri"/>
                <a:ea typeface="Calibri"/>
                <a:cs typeface="Arial"/>
              </a:rPr>
              <a:t>القرآن</a:t>
            </a:r>
            <a:r>
              <a:rPr lang="ar-IQ" sz="3200" dirty="0" smtClean="0">
                <a:latin typeface="Calibri"/>
                <a:ea typeface="Calibri"/>
                <a:cs typeface="Arial"/>
              </a:rPr>
              <a:t> الكريم-</a:t>
            </a:r>
            <a:r>
              <a:rPr lang="ar-SA" sz="3200" dirty="0" smtClean="0">
                <a:latin typeface="Calibri"/>
                <a:ea typeface="Calibri"/>
                <a:cs typeface="Arial"/>
              </a:rPr>
              <a:t> </a:t>
            </a:r>
            <a:r>
              <a:rPr lang="ar-SA" sz="3200" dirty="0">
                <a:latin typeface="Calibri"/>
                <a:ea typeface="Calibri"/>
                <a:cs typeface="Arial"/>
              </a:rPr>
              <a:t>على استخدام هذه الأجهزة </a:t>
            </a:r>
            <a:r>
              <a:rPr lang="ar-SA" sz="3200" dirty="0" smtClean="0">
                <a:latin typeface="Calibri"/>
                <a:ea typeface="Calibri"/>
                <a:cs typeface="Arial"/>
              </a:rPr>
              <a:t>الثلاثة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للوصول إلى العلم بمفاتيح </a:t>
            </a:r>
            <a:r>
              <a:rPr lang="ar-SA" sz="3200" dirty="0" smtClean="0">
                <a:latin typeface="Calibri"/>
                <a:ea typeface="Calibri"/>
                <a:cs typeface="Arial"/>
              </a:rPr>
              <a:t>الكون</a:t>
            </a:r>
            <a:r>
              <a:rPr lang="ar-IQ" sz="3200" dirty="0" smtClean="0">
                <a:latin typeface="Calibri"/>
                <a:ea typeface="Calibri"/>
                <a:cs typeface="Arial"/>
              </a:rPr>
              <a:t>، كما يقول – سبحانه وتعالى-</a:t>
            </a:r>
            <a:r>
              <a:rPr lang="ar-SA" sz="3200" dirty="0" smtClean="0">
                <a:latin typeface="Calibri"/>
                <a:ea typeface="Calibri"/>
                <a:cs typeface="Arial"/>
              </a:rPr>
              <a:t>: </a:t>
            </a:r>
            <a:r>
              <a:rPr lang="en-GB" sz="3200" dirty="0">
                <a:latin typeface="Calibri"/>
                <a:ea typeface="Calibri"/>
                <a:cs typeface="Arial"/>
              </a:rPr>
              <a:t/>
            </a:r>
            <a:br>
              <a:rPr lang="en-GB" sz="3200" dirty="0">
                <a:latin typeface="Calibri"/>
                <a:ea typeface="Calibri"/>
                <a:cs typeface="Arial"/>
              </a:rPr>
            </a:br>
            <a:r>
              <a:rPr lang="ar-IQ" sz="3200" dirty="0" smtClean="0">
                <a:latin typeface="Calibri"/>
                <a:ea typeface="Calibri"/>
                <a:cs typeface="Arial"/>
              </a:rPr>
              <a:t>(</a:t>
            </a:r>
            <a:r>
              <a:rPr lang="ar-SA" sz="3200" dirty="0" smtClean="0">
                <a:latin typeface="Calibri"/>
                <a:ea typeface="Calibri"/>
                <a:cs typeface="Arial"/>
              </a:rPr>
              <a:t>(</a:t>
            </a:r>
            <a:r>
              <a:rPr lang="ar-SA" sz="3200" b="1" dirty="0">
                <a:solidFill>
                  <a:schemeClr val="tx1"/>
                </a:solidFill>
                <a:latin typeface="Calibri"/>
                <a:ea typeface="Calibri"/>
                <a:cs typeface="Arial"/>
              </a:rPr>
              <a:t>وَلاَ تَقْفُ مَا لَيْسَ لَكَ بِهِ عِلْمٌ إِنَّ السَّمْعَ وَالْبَصَرَ وَالْفُؤَادَ كُلُّ أُولئِكَ كَانَ عَنْهُ </a:t>
            </a:r>
            <a:r>
              <a:rPr lang="ar-SA" sz="3200" b="1" dirty="0" smtClean="0">
                <a:solidFill>
                  <a:schemeClr val="tx1"/>
                </a:solidFill>
                <a:latin typeface="Calibri"/>
                <a:ea typeface="Calibri"/>
                <a:cs typeface="Arial"/>
              </a:rPr>
              <a:t>مَسْؤُولاً</a:t>
            </a:r>
            <a:r>
              <a:rPr lang="ar-IQ" sz="3200" dirty="0" smtClean="0">
                <a:latin typeface="Calibri"/>
                <a:ea typeface="Calibri"/>
                <a:cs typeface="Arial"/>
              </a:rPr>
              <a:t>))</a:t>
            </a:r>
            <a:r>
              <a:rPr lang="ar-SA" sz="3200" dirty="0" smtClean="0">
                <a:latin typeface="Calibri"/>
                <a:ea typeface="Calibri"/>
                <a:cs typeface="Arial"/>
              </a:rPr>
              <a:t>. (الإسراء: 36</a:t>
            </a:r>
            <a:r>
              <a:rPr lang="ar-SA" sz="3200" dirty="0">
                <a:latin typeface="Calibri"/>
                <a:ea typeface="Calibri"/>
                <a:cs typeface="Arial"/>
              </a:rPr>
              <a:t>).</a:t>
            </a:r>
            <a:r>
              <a:rPr lang="en-GB" sz="3200" dirty="0">
                <a:latin typeface="Calibri"/>
                <a:ea typeface="Calibri"/>
                <a:cs typeface="Arial"/>
              </a:rPr>
              <a:t/>
            </a:r>
            <a:br>
              <a:rPr lang="en-GB" sz="3200" dirty="0">
                <a:latin typeface="Calibri"/>
                <a:ea typeface="Calibri"/>
                <a:cs typeface="Arial"/>
              </a:rPr>
            </a:br>
            <a:r>
              <a:rPr lang="ar-SA" sz="3200" dirty="0">
                <a:latin typeface="Calibri"/>
                <a:ea typeface="Calibri"/>
                <a:cs typeface="Arial"/>
              </a:rPr>
              <a:t> وكما يجب على كل فرد أن يستعمل هذه الأجهزة الثلاثة لنجاته في </a:t>
            </a:r>
            <a:r>
              <a:rPr lang="ar-SA" sz="3200" dirty="0" smtClean="0">
                <a:latin typeface="Calibri"/>
                <a:ea typeface="Calibri"/>
                <a:cs typeface="Arial"/>
              </a:rPr>
              <a:t>الآخرة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فإنه يجب على البشرية ـ وعلى الدوام ـ أن تتدرب على حسن استخدام هذه الأجهزة لنجاحها في الحياة الدنيا. والتدريب على حسن هذا الاستخدام هو وظيفة التربية الصحيحة .</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54</a:t>
            </a:fld>
            <a:endParaRPr lang="en-US"/>
          </a:p>
        </p:txBody>
      </p:sp>
    </p:spTree>
    <p:extLst>
      <p:ext uri="{BB962C8B-B14F-4D97-AF65-F5344CB8AC3E}">
        <p14:creationId xmlns:p14="http://schemas.microsoft.com/office/powerpoint/2010/main" val="420804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514" y="101600"/>
            <a:ext cx="10537372" cy="6647543"/>
          </a:xfrm>
          <a:solidFill>
            <a:schemeClr val="accent3">
              <a:lumMod val="40000"/>
              <a:lumOff val="60000"/>
            </a:schemeClr>
          </a:solidFill>
        </p:spPr>
        <p:txBody>
          <a:bodyPr>
            <a:normAutofit fontScale="90000"/>
          </a:bodyPr>
          <a:lstStyle/>
          <a:p>
            <a:pPr algn="r" rtl="1">
              <a:lnSpc>
                <a:spcPct val="115000"/>
              </a:lnSpc>
              <a:spcAft>
                <a:spcPts val="1000"/>
              </a:spcAft>
            </a:pPr>
            <a:r>
              <a:rPr lang="ar-SA" sz="4000" b="1" dirty="0">
                <a:latin typeface="Calibri"/>
                <a:ea typeface="Calibri"/>
                <a:cs typeface="Arial"/>
              </a:rPr>
              <a:t>٢ ـ أهداف التسخير: </a:t>
            </a:r>
            <a:r>
              <a:rPr lang="en-GB" sz="2400" dirty="0">
                <a:latin typeface="Calibri"/>
                <a:ea typeface="Calibri"/>
                <a:cs typeface="Arial"/>
              </a:rPr>
              <a:t/>
            </a:r>
            <a:br>
              <a:rPr lang="en-GB" sz="2400" dirty="0">
                <a:latin typeface="Calibri"/>
                <a:ea typeface="Calibri"/>
                <a:cs typeface="Arial"/>
              </a:rPr>
            </a:br>
            <a:r>
              <a:rPr lang="ar-IQ" sz="2400" dirty="0" smtClean="0">
                <a:latin typeface="Calibri"/>
                <a:ea typeface="Calibri"/>
                <a:cs typeface="Arial"/>
              </a:rPr>
              <a:t>   </a:t>
            </a:r>
            <a:r>
              <a:rPr lang="ar-SA" dirty="0" smtClean="0">
                <a:latin typeface="Calibri"/>
                <a:ea typeface="Calibri"/>
                <a:cs typeface="Arial"/>
              </a:rPr>
              <a:t>الغاية </a:t>
            </a:r>
            <a:r>
              <a:rPr lang="ar-SA" dirty="0">
                <a:latin typeface="Calibri"/>
                <a:ea typeface="Calibri"/>
                <a:cs typeface="Arial"/>
              </a:rPr>
              <a:t>من التسخير هي أن يعلم الإنسان من خلاله قدرة الله المطلقة </a:t>
            </a:r>
            <a:r>
              <a:rPr lang="ar-SA" dirty="0" smtClean="0">
                <a:latin typeface="Calibri"/>
                <a:ea typeface="Calibri"/>
                <a:cs typeface="Arial"/>
              </a:rPr>
              <a:t>وعلمه</a:t>
            </a:r>
            <a:r>
              <a:rPr lang="ar-IQ" dirty="0" smtClean="0">
                <a:latin typeface="Calibri"/>
                <a:ea typeface="Calibri"/>
                <a:cs typeface="Arial"/>
              </a:rPr>
              <a:t> </a:t>
            </a:r>
            <a:r>
              <a:rPr lang="ar-SA" dirty="0" smtClean="0">
                <a:latin typeface="Calibri"/>
                <a:ea typeface="Calibri"/>
                <a:cs typeface="Arial"/>
              </a:rPr>
              <a:t>المطلق </a:t>
            </a:r>
            <a:r>
              <a:rPr lang="ar-SA" dirty="0">
                <a:latin typeface="Calibri"/>
                <a:ea typeface="Calibri"/>
                <a:cs typeface="Arial"/>
              </a:rPr>
              <a:t>ورحمته </a:t>
            </a:r>
            <a:r>
              <a:rPr lang="ar-SA" dirty="0" smtClean="0">
                <a:latin typeface="Calibri"/>
                <a:ea typeface="Calibri"/>
                <a:cs typeface="Arial"/>
              </a:rPr>
              <a:t>المطلقة.</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 </a:t>
            </a:r>
            <a:r>
              <a:rPr lang="ar-IQ" dirty="0" smtClean="0">
                <a:latin typeface="Calibri"/>
                <a:ea typeface="Calibri"/>
                <a:cs typeface="Arial"/>
              </a:rPr>
              <a:t> </a:t>
            </a:r>
            <a:r>
              <a:rPr lang="ar-SA" dirty="0" smtClean="0">
                <a:latin typeface="Calibri"/>
                <a:ea typeface="Calibri"/>
                <a:cs typeface="Arial"/>
              </a:rPr>
              <a:t>فالكون </a:t>
            </a:r>
            <a:r>
              <a:rPr lang="ar-SA" dirty="0">
                <a:latin typeface="Calibri"/>
                <a:ea typeface="Calibri"/>
                <a:cs typeface="Arial"/>
              </a:rPr>
              <a:t>مختبر يتحقق الإنسان فيه من «صحة» ما أخبر به الوحي ويطمأن إلى «صدق» ما جاء به الرسول محمد صلى الله عليه </a:t>
            </a:r>
            <a:r>
              <a:rPr lang="ar-SA" dirty="0" smtClean="0">
                <a:latin typeface="Calibri"/>
                <a:ea typeface="Calibri"/>
                <a:cs typeface="Arial"/>
              </a:rPr>
              <a:t>وسلم.</a:t>
            </a:r>
            <a:r>
              <a:rPr lang="ar-IQ" dirty="0">
                <a:latin typeface="Calibri"/>
                <a:ea typeface="Calibri"/>
                <a:cs typeface="Arial"/>
              </a:rPr>
              <a:t> </a:t>
            </a:r>
            <a:r>
              <a:rPr lang="ar-SA" dirty="0" smtClean="0">
                <a:latin typeface="Calibri"/>
                <a:ea typeface="Calibri"/>
                <a:cs typeface="Arial"/>
              </a:rPr>
              <a:t>ففي </a:t>
            </a:r>
            <a:r>
              <a:rPr lang="ar-SA" dirty="0">
                <a:latin typeface="Calibri"/>
                <a:ea typeface="Calibri"/>
                <a:cs typeface="Arial"/>
              </a:rPr>
              <a:t>الكون يشهد الإنسان دقة خلق الكائنات وقوانين وجودها وتقلب أحوالها، ويتحقق من خلال ذلك من عظمة التربية الإلهية لعوالم الإنسان والحيوان والنبات والجماد. وهذه علوم إذا شهدها الإنسان بعقله </a:t>
            </a:r>
            <a:r>
              <a:rPr lang="ar-SA" dirty="0" smtClean="0">
                <a:latin typeface="Calibri"/>
                <a:ea typeface="Calibri"/>
                <a:cs typeface="Arial"/>
              </a:rPr>
              <a:t>وحسه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عرف أن الله «</a:t>
            </a:r>
            <a:r>
              <a:rPr lang="ar-SA" dirty="0" smtClean="0">
                <a:latin typeface="Calibri"/>
                <a:ea typeface="Calibri"/>
                <a:cs typeface="Arial"/>
              </a:rPr>
              <a:t>رب</a:t>
            </a:r>
            <a:r>
              <a:rPr lang="ar-IQ" dirty="0" smtClean="0">
                <a:latin typeface="Calibri"/>
                <a:ea typeface="Calibri"/>
                <a:cs typeface="Arial"/>
              </a:rPr>
              <a:t> </a:t>
            </a:r>
            <a:r>
              <a:rPr lang="ar-SA" dirty="0" smtClean="0">
                <a:latin typeface="Calibri"/>
                <a:ea typeface="Calibri"/>
                <a:cs typeface="Arial"/>
              </a:rPr>
              <a:t>العالمين</a:t>
            </a:r>
            <a:r>
              <a:rPr lang="ar-SA" dirty="0">
                <a:latin typeface="Calibri"/>
                <a:ea typeface="Calibri"/>
                <a:cs typeface="Arial"/>
              </a:rPr>
              <a:t>»، وصدق ما تلقاه سمعه </a:t>
            </a:r>
            <a:r>
              <a:rPr lang="ar-SA" dirty="0" smtClean="0">
                <a:latin typeface="Calibri"/>
                <a:ea typeface="Calibri"/>
                <a:cs typeface="Arial"/>
              </a:rPr>
              <a:t>من</a:t>
            </a:r>
            <a:r>
              <a:rPr lang="ar-IQ" dirty="0" smtClean="0">
                <a:latin typeface="Calibri"/>
                <a:ea typeface="Calibri"/>
                <a:cs typeface="Arial"/>
              </a:rPr>
              <a:t> الوحي</a:t>
            </a:r>
            <a:r>
              <a:rPr lang="ar-SA" dirty="0" smtClean="0">
                <a:latin typeface="Calibri"/>
                <a:ea typeface="Calibri"/>
                <a:cs typeface="Arial"/>
              </a:rPr>
              <a:t> </a:t>
            </a:r>
            <a:r>
              <a:rPr lang="ar-SA" dirty="0">
                <a:latin typeface="Calibri"/>
                <a:ea typeface="Calibri"/>
                <a:cs typeface="Arial"/>
              </a:rPr>
              <a:t>وأدرك ضرورة انفراد الله بالحب </a:t>
            </a:r>
            <a:r>
              <a:rPr lang="ar-SA" dirty="0" smtClean="0">
                <a:latin typeface="Calibri"/>
                <a:ea typeface="Calibri"/>
                <a:cs typeface="Arial"/>
              </a:rPr>
              <a:t>والعبادة</a:t>
            </a:r>
            <a:r>
              <a:rPr lang="ar-IQ" dirty="0" smtClean="0">
                <a:latin typeface="Calibri"/>
                <a:ea typeface="Calibri"/>
                <a:cs typeface="Arial"/>
              </a:rPr>
              <a:t> كما قال </a:t>
            </a:r>
            <a:r>
              <a:rPr lang="ar-IQ" dirty="0">
                <a:latin typeface="Calibri"/>
                <a:ea typeface="Calibri"/>
                <a:cs typeface="Arial"/>
              </a:rPr>
              <a:t>-</a:t>
            </a:r>
            <a:r>
              <a:rPr lang="ar-IQ" dirty="0" smtClean="0">
                <a:latin typeface="Calibri"/>
                <a:ea typeface="Calibri"/>
                <a:cs typeface="Arial"/>
              </a:rPr>
              <a:t>تعالى-:-</a:t>
            </a:r>
            <a:r>
              <a:rPr lang="ar-SA" dirty="0" smtClean="0">
                <a:latin typeface="Calibri"/>
                <a:ea typeface="Calibri"/>
                <a:cs typeface="Arial"/>
              </a:rPr>
              <a:t> </a:t>
            </a:r>
            <a:r>
              <a:rPr lang="en-GB" sz="2400" dirty="0">
                <a:latin typeface="Calibri"/>
                <a:ea typeface="Calibri"/>
                <a:cs typeface="Arial"/>
              </a:rPr>
              <a:t/>
            </a:r>
            <a:br>
              <a:rPr lang="en-GB" sz="2400" dirty="0">
                <a:latin typeface="Calibri"/>
                <a:ea typeface="Calibri"/>
                <a:cs typeface="Arial"/>
              </a:rPr>
            </a:br>
            <a:r>
              <a:rPr lang="ar-SA" dirty="0" smtClean="0">
                <a:latin typeface="Calibri"/>
                <a:ea typeface="Calibri"/>
                <a:cs typeface="Arial"/>
              </a:rPr>
              <a:t>((</a:t>
            </a:r>
            <a:r>
              <a:rPr lang="ar-SA" b="1" dirty="0">
                <a:latin typeface="Calibri"/>
                <a:ea typeface="Calibri"/>
                <a:cs typeface="Arial"/>
              </a:rPr>
              <a:t>اللَّهُ الَّذِي خَلَقَ سَبْعَ سَمَاوَاتٍ وَمِنَ الْأَرْضِ مِثْلَهُنَّ يَتَنَزَّلُ الْأَمْرُ بَيْنَهُنَّ لِتَعْلَمُوا أَنَّ اللَّهَ عَلَى كُلِّ شَيْءٍ قَدِيرٌ وَأَنَّ اللَّهَ قَدْ أَحَاطَ بِكُلِّ شَيْءٍ </a:t>
            </a:r>
            <a:r>
              <a:rPr lang="ar-SA" b="1" dirty="0" smtClean="0">
                <a:latin typeface="Calibri"/>
                <a:ea typeface="Calibri"/>
                <a:cs typeface="Arial"/>
              </a:rPr>
              <a:t>عِلْمًا</a:t>
            </a:r>
            <a:r>
              <a:rPr lang="ar-SA" dirty="0" smtClean="0">
                <a:latin typeface="Calibri"/>
                <a:ea typeface="Calibri"/>
                <a:cs typeface="Arial"/>
              </a:rPr>
              <a:t>)).</a:t>
            </a:r>
            <a:r>
              <a:rPr lang="ar-IQ" dirty="0" smtClean="0">
                <a:latin typeface="Calibri"/>
                <a:ea typeface="Calibri"/>
                <a:cs typeface="Arial"/>
              </a:rPr>
              <a:t>(</a:t>
            </a:r>
            <a:r>
              <a:rPr lang="ar-SA" sz="3100" dirty="0" smtClean="0">
                <a:latin typeface="Calibri"/>
                <a:ea typeface="Calibri"/>
                <a:cs typeface="Arial"/>
              </a:rPr>
              <a:t>الطلاق:</a:t>
            </a:r>
            <a:r>
              <a:rPr lang="ar-IQ" sz="3100" dirty="0" smtClean="0">
                <a:latin typeface="Calibri"/>
                <a:ea typeface="Calibri"/>
                <a:cs typeface="Arial"/>
              </a:rPr>
              <a:t>12</a:t>
            </a:r>
            <a:r>
              <a:rPr lang="ar-SA" dirty="0" smtClean="0">
                <a:latin typeface="Calibri"/>
                <a:ea typeface="Calibri"/>
                <a:cs typeface="Arial"/>
              </a:rPr>
              <a:t>).</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55</a:t>
            </a:fld>
            <a:endParaRPr lang="en-US"/>
          </a:p>
        </p:txBody>
      </p:sp>
    </p:spTree>
    <p:extLst>
      <p:ext uri="{BB962C8B-B14F-4D97-AF65-F5344CB8AC3E}">
        <p14:creationId xmlns:p14="http://schemas.microsoft.com/office/powerpoint/2010/main" val="79161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058" y="188686"/>
            <a:ext cx="10450286" cy="6531428"/>
          </a:xfrm>
          <a:solidFill>
            <a:schemeClr val="accent1">
              <a:lumMod val="40000"/>
              <a:lumOff val="60000"/>
            </a:schemeClr>
          </a:solidFill>
        </p:spPr>
        <p:txBody>
          <a:bodyPr>
            <a:normAutofit fontScale="90000"/>
          </a:bodyPr>
          <a:lstStyle/>
          <a:p>
            <a:pPr algn="r">
              <a:lnSpc>
                <a:spcPct val="115000"/>
              </a:lnSpc>
              <a:spcAft>
                <a:spcPts val="1000"/>
              </a:spcAft>
            </a:pPr>
            <a:r>
              <a:rPr lang="ar-SA" dirty="0">
                <a:latin typeface="Calibri"/>
                <a:ea typeface="Calibri"/>
                <a:cs typeface="Arial"/>
              </a:rPr>
              <a:t>فالوحي </a:t>
            </a:r>
            <a:r>
              <a:rPr lang="ar-SA" dirty="0" smtClean="0">
                <a:latin typeface="Calibri"/>
                <a:ea typeface="Calibri"/>
                <a:cs typeface="Arial"/>
              </a:rPr>
              <a:t>والكون</a:t>
            </a:r>
            <a:r>
              <a:rPr lang="ar-IQ" dirty="0">
                <a:latin typeface="Calibri"/>
                <a:ea typeface="Calibri"/>
                <a:cs typeface="Arial"/>
              </a:rPr>
              <a:t>،</a:t>
            </a:r>
            <a:r>
              <a:rPr lang="ar-SA" dirty="0" smtClean="0">
                <a:latin typeface="Calibri"/>
                <a:ea typeface="Calibri"/>
                <a:cs typeface="Arial"/>
              </a:rPr>
              <a:t> </a:t>
            </a:r>
            <a:r>
              <a:rPr lang="ar-SA" dirty="0">
                <a:latin typeface="Calibri"/>
                <a:ea typeface="Calibri"/>
                <a:cs typeface="Arial"/>
              </a:rPr>
              <a:t>جزءان في سفر إلهي واحد: أحدهما يقدم «آيات الله في القرآن»، والجزء الثاني يقدم «آيات الله في الآفاق والأنفس» .</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 وهذا التكامل بين النوعين من الآيات هو معجزة الرسول الخالدة. وهو أمر أساسي في منهاج الدعوة ومنهاج التربية الإسلامية. فحين طلبت قريش من رسول الله صلى الله عليه وسلم معجزة مادية وشواهد حسية لصدق ما جاء </a:t>
            </a:r>
            <a:r>
              <a:rPr lang="ar-SA" dirty="0" smtClean="0">
                <a:latin typeface="Calibri"/>
                <a:ea typeface="Calibri"/>
                <a:cs typeface="Arial"/>
              </a:rPr>
              <a:t>به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تنزل الوحي بأن في مقدور أولي الألباب والأذكياء </a:t>
            </a:r>
            <a:r>
              <a:rPr lang="ar-SA" dirty="0" smtClean="0">
                <a:latin typeface="Calibri"/>
                <a:ea typeface="Calibri"/>
                <a:cs typeface="Arial"/>
              </a:rPr>
              <a:t>الموهوبين</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أن يدخلوا مختبر الكون ويشهدوا المعجزات والبراهين التي طلبوها. روى الواحدي في ـ أسباب النزول ـ أن قريشاً ذهبوا إلى اليهود </a:t>
            </a:r>
            <a:r>
              <a:rPr lang="ar-SA" dirty="0" smtClean="0">
                <a:latin typeface="Calibri"/>
                <a:ea typeface="Calibri"/>
                <a:cs typeface="Arial"/>
              </a:rPr>
              <a:t>وسألوهم:</a:t>
            </a:r>
            <a:r>
              <a:rPr lang="ar-IQ" dirty="0" smtClean="0">
                <a:latin typeface="Calibri"/>
                <a:ea typeface="Calibri"/>
                <a:cs typeface="Arial"/>
              </a:rPr>
              <a:t> </a:t>
            </a:r>
            <a:r>
              <a:rPr lang="ar-SA" dirty="0" smtClean="0">
                <a:latin typeface="Calibri"/>
                <a:ea typeface="Calibri"/>
                <a:cs typeface="Arial"/>
              </a:rPr>
              <a:t>ما </a:t>
            </a:r>
            <a:r>
              <a:rPr lang="ar-SA" dirty="0">
                <a:latin typeface="Calibri"/>
                <a:ea typeface="Calibri"/>
                <a:cs typeface="Arial"/>
              </a:rPr>
              <a:t>جاءكم به موسى من الآيات؟ </a:t>
            </a:r>
            <a:r>
              <a:rPr lang="ar-SA" dirty="0" smtClean="0">
                <a:latin typeface="Calibri"/>
                <a:ea typeface="Calibri"/>
                <a:cs typeface="Arial"/>
              </a:rPr>
              <a:t>قالوا: </a:t>
            </a:r>
            <a:r>
              <a:rPr lang="ar-SA" dirty="0">
                <a:latin typeface="Calibri"/>
                <a:ea typeface="Calibri"/>
                <a:cs typeface="Arial"/>
              </a:rPr>
              <a:t>عصاه ويده بيضاء للناظرين. وأتوا النصارى </a:t>
            </a:r>
            <a:r>
              <a:rPr lang="ar-SA" dirty="0" smtClean="0">
                <a:latin typeface="Calibri"/>
                <a:ea typeface="Calibri"/>
                <a:cs typeface="Arial"/>
              </a:rPr>
              <a:t>فقالوا: </a:t>
            </a:r>
            <a:r>
              <a:rPr lang="ar-SA" dirty="0">
                <a:latin typeface="Calibri"/>
                <a:ea typeface="Calibri"/>
                <a:cs typeface="Arial"/>
              </a:rPr>
              <a:t>كيف كان عيسى فيكم؟ </a:t>
            </a:r>
            <a:r>
              <a:rPr lang="ar-SA" dirty="0" smtClean="0">
                <a:latin typeface="Calibri"/>
                <a:ea typeface="Calibri"/>
                <a:cs typeface="Arial"/>
              </a:rPr>
              <a:t>فقالوا: </a:t>
            </a:r>
            <a:r>
              <a:rPr lang="ar-SA" dirty="0">
                <a:latin typeface="Calibri"/>
                <a:ea typeface="Calibri"/>
                <a:cs typeface="Arial"/>
              </a:rPr>
              <a:t>يبرىء </a:t>
            </a:r>
            <a:r>
              <a:rPr lang="ar-SA" dirty="0" smtClean="0">
                <a:latin typeface="Calibri"/>
                <a:ea typeface="Calibri"/>
                <a:cs typeface="Arial"/>
              </a:rPr>
              <a:t>الأكم</a:t>
            </a:r>
            <a:r>
              <a:rPr lang="ar-IQ" dirty="0">
                <a:latin typeface="Calibri"/>
                <a:ea typeface="Calibri"/>
                <a:cs typeface="Arial"/>
              </a:rPr>
              <a:t>ه</a:t>
            </a:r>
            <a:r>
              <a:rPr lang="ar-SA" dirty="0" smtClean="0">
                <a:latin typeface="Calibri"/>
                <a:ea typeface="Calibri"/>
                <a:cs typeface="Arial"/>
              </a:rPr>
              <a:t> </a:t>
            </a:r>
            <a:r>
              <a:rPr lang="ar-SA" dirty="0">
                <a:latin typeface="Calibri"/>
                <a:ea typeface="Calibri"/>
                <a:cs typeface="Arial"/>
              </a:rPr>
              <a:t>والأبرص ويحيي </a:t>
            </a:r>
            <a:r>
              <a:rPr lang="ar-SA" dirty="0" smtClean="0">
                <a:latin typeface="Calibri"/>
                <a:ea typeface="Calibri"/>
                <a:cs typeface="Arial"/>
              </a:rPr>
              <a:t>الموتى</a:t>
            </a:r>
            <a:r>
              <a:rPr lang="ar-IQ" dirty="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فأتوا النبي </a:t>
            </a:r>
            <a:r>
              <a:rPr lang="ar-IQ" dirty="0" smtClean="0">
                <a:latin typeface="Calibri"/>
                <a:ea typeface="Calibri"/>
                <a:cs typeface="Arial"/>
              </a:rPr>
              <a:t>-</a:t>
            </a:r>
            <a:r>
              <a:rPr lang="ar-SA" dirty="0" smtClean="0">
                <a:latin typeface="Calibri"/>
                <a:ea typeface="Calibri"/>
                <a:cs typeface="Arial"/>
              </a:rPr>
              <a:t>صلى </a:t>
            </a:r>
            <a:r>
              <a:rPr lang="ar-SA" dirty="0">
                <a:latin typeface="Calibri"/>
                <a:ea typeface="Calibri"/>
                <a:cs typeface="Arial"/>
              </a:rPr>
              <a:t>الله عليه </a:t>
            </a:r>
            <a:r>
              <a:rPr lang="ar-SA" dirty="0" smtClean="0">
                <a:latin typeface="Calibri"/>
                <a:ea typeface="Calibri"/>
                <a:cs typeface="Arial"/>
              </a:rPr>
              <a:t>وسلم</a:t>
            </a:r>
            <a:r>
              <a:rPr lang="ar-IQ" dirty="0" smtClean="0">
                <a:latin typeface="Calibri"/>
                <a:ea typeface="Calibri"/>
                <a:cs typeface="Arial"/>
              </a:rPr>
              <a:t>-</a:t>
            </a:r>
            <a:r>
              <a:rPr lang="ar-SA" dirty="0" smtClean="0">
                <a:latin typeface="Calibri"/>
                <a:ea typeface="Calibri"/>
                <a:cs typeface="Arial"/>
              </a:rPr>
              <a:t> فقالوا</a:t>
            </a:r>
            <a:r>
              <a:rPr lang="ar-IQ" dirty="0" smtClean="0">
                <a:latin typeface="Calibri"/>
                <a:ea typeface="Calibri"/>
                <a:cs typeface="Arial"/>
              </a:rPr>
              <a:t>:</a:t>
            </a:r>
            <a:r>
              <a:rPr lang="ar-SA" dirty="0" smtClean="0">
                <a:latin typeface="Calibri"/>
                <a:ea typeface="Calibri"/>
                <a:cs typeface="Arial"/>
              </a:rPr>
              <a:t> ادع </a:t>
            </a:r>
            <a:r>
              <a:rPr lang="ar-SA" dirty="0">
                <a:latin typeface="Calibri"/>
                <a:ea typeface="Calibri"/>
                <a:cs typeface="Arial"/>
              </a:rPr>
              <a:t>ـ لنا ربك يجعل لنا الصفا </a:t>
            </a:r>
            <a:r>
              <a:rPr lang="ar-SA" dirty="0" smtClean="0">
                <a:latin typeface="Calibri"/>
                <a:ea typeface="Calibri"/>
                <a:cs typeface="Arial"/>
              </a:rPr>
              <a:t>ذهبا</a:t>
            </a:r>
            <a:r>
              <a:rPr lang="ar-IQ" dirty="0" smtClean="0">
                <a:latin typeface="Calibri"/>
                <a:ea typeface="Calibri"/>
                <a:cs typeface="Arial"/>
              </a:rPr>
              <a:t>ً</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56</a:t>
            </a:fld>
            <a:endParaRPr lang="en-US"/>
          </a:p>
        </p:txBody>
      </p:sp>
    </p:spTree>
    <p:extLst>
      <p:ext uri="{BB962C8B-B14F-4D97-AF65-F5344CB8AC3E}">
        <p14:creationId xmlns:p14="http://schemas.microsoft.com/office/powerpoint/2010/main" val="363401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058" y="188687"/>
            <a:ext cx="10479314" cy="6487884"/>
          </a:xfrm>
          <a:solidFill>
            <a:schemeClr val="accent6">
              <a:lumMod val="60000"/>
              <a:lumOff val="40000"/>
            </a:schemeClr>
          </a:solidFill>
        </p:spPr>
        <p:txBody>
          <a:bodyPr>
            <a:normAutofit fontScale="90000"/>
          </a:bodyPr>
          <a:lstStyle/>
          <a:p>
            <a:pPr algn="r">
              <a:lnSpc>
                <a:spcPct val="115000"/>
              </a:lnSpc>
              <a:spcAft>
                <a:spcPts val="1000"/>
              </a:spcAft>
            </a:pPr>
            <a:r>
              <a:rPr lang="ar-SA" dirty="0">
                <a:latin typeface="Calibri"/>
                <a:ea typeface="Calibri"/>
                <a:cs typeface="Arial"/>
              </a:rPr>
              <a:t>فأنزل الله </a:t>
            </a:r>
            <a:r>
              <a:rPr lang="ar-SA" dirty="0" smtClean="0">
                <a:latin typeface="Calibri"/>
                <a:ea typeface="Calibri"/>
                <a:cs typeface="Arial"/>
              </a:rPr>
              <a:t>تعالى</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a:t>
            </a:r>
            <a:r>
              <a:rPr lang="ar-SA" dirty="0" smtClean="0">
                <a:latin typeface="Calibri"/>
                <a:ea typeface="Calibri"/>
                <a:cs typeface="Arial"/>
              </a:rPr>
              <a:t>إِنَّ </a:t>
            </a:r>
            <a:r>
              <a:rPr lang="ar-SA" dirty="0">
                <a:latin typeface="Calibri"/>
                <a:ea typeface="Calibri"/>
                <a:cs typeface="Arial"/>
              </a:rPr>
              <a:t>فِي خَلْقِ السَّمَاوَاتِ وَالْأَرْضِ وَاخْتِلَافِ اللَّيْلِ وَالنَّهَارِ لَآيَاتٍ لِأُولِي الْأَلْبَابِ». </a:t>
            </a:r>
            <a:r>
              <a:rPr lang="ar-SA" dirty="0" smtClean="0">
                <a:latin typeface="Calibri"/>
                <a:ea typeface="Calibri"/>
                <a:cs typeface="Arial"/>
              </a:rPr>
              <a:t>( </a:t>
            </a:r>
            <a:r>
              <a:rPr lang="ar-SA" dirty="0">
                <a:latin typeface="Calibri"/>
                <a:ea typeface="Calibri"/>
                <a:cs typeface="Arial"/>
              </a:rPr>
              <a:t>آل </a:t>
            </a:r>
            <a:r>
              <a:rPr lang="ar-SA" dirty="0" smtClean="0">
                <a:latin typeface="Calibri"/>
                <a:ea typeface="Calibri"/>
                <a:cs typeface="Arial"/>
              </a:rPr>
              <a:t>عمـران: 190</a:t>
            </a:r>
            <a:r>
              <a:rPr lang="ar-SA" dirty="0">
                <a:latin typeface="Calibri"/>
                <a:ea typeface="Calibri"/>
                <a:cs typeface="Arial"/>
              </a:rPr>
              <a:t>).</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 فالذي تتكشف عنه المعرفة العلمية والتكنـولـوجيـا ـ وما سوف تتكشف </a:t>
            </a:r>
            <a:r>
              <a:rPr lang="ar-SA" dirty="0" smtClean="0">
                <a:latin typeface="Calibri"/>
                <a:ea typeface="Calibri"/>
                <a:cs typeface="Arial"/>
              </a:rPr>
              <a:t>عنه</a:t>
            </a:r>
            <a:r>
              <a:rPr lang="ar-IQ" dirty="0" smtClean="0">
                <a:latin typeface="Calibri"/>
                <a:ea typeface="Calibri"/>
                <a:cs typeface="Arial"/>
              </a:rPr>
              <a:t> </a:t>
            </a:r>
            <a:r>
              <a:rPr lang="ar-SA" dirty="0" smtClean="0">
                <a:latin typeface="Calibri"/>
                <a:ea typeface="Calibri"/>
                <a:cs typeface="Arial"/>
              </a:rPr>
              <a:t>ـ </a:t>
            </a:r>
            <a:r>
              <a:rPr lang="ar-SA" dirty="0">
                <a:latin typeface="Calibri"/>
                <a:ea typeface="Calibri"/>
                <a:cs typeface="Arial"/>
              </a:rPr>
              <a:t>هو معجزات الرسالة </a:t>
            </a:r>
            <a:r>
              <a:rPr lang="ar-SA" dirty="0" smtClean="0">
                <a:latin typeface="Calibri"/>
                <a:ea typeface="Calibri"/>
                <a:cs typeface="Arial"/>
              </a:rPr>
              <a:t>الإسلامية، </a:t>
            </a:r>
            <a:r>
              <a:rPr lang="ar-SA" dirty="0">
                <a:latin typeface="Calibri"/>
                <a:ea typeface="Calibri"/>
                <a:cs typeface="Arial"/>
              </a:rPr>
              <a:t>وإلى هذه المعجزات أشار قوله </a:t>
            </a:r>
            <a:r>
              <a:rPr lang="ar-SA" dirty="0" smtClean="0">
                <a:latin typeface="Calibri"/>
                <a:ea typeface="Calibri"/>
                <a:cs typeface="Arial"/>
              </a:rPr>
              <a:t>تعالى:ـ </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a:t>
            </a:r>
            <a:r>
              <a:rPr lang="ar-SA" b="1" dirty="0">
                <a:solidFill>
                  <a:srgbClr val="FF0000"/>
                </a:solidFill>
                <a:latin typeface="Calibri"/>
                <a:ea typeface="Calibri"/>
                <a:cs typeface="Arial"/>
              </a:rPr>
              <a:t>سَنُرِيهِمْ آيَاتِنَا فِي الْآفَاقِ وَفِي أَنْفُسِهِمْ حَتَّى يَتَبَيَّنَ لَهُمْ أَنَّهُ الْحَقُّ </a:t>
            </a:r>
            <a:r>
              <a:rPr lang="ar-SA" dirty="0">
                <a:latin typeface="Calibri"/>
                <a:ea typeface="Calibri"/>
                <a:cs typeface="Arial"/>
              </a:rPr>
              <a:t>﴾. </a:t>
            </a:r>
            <a:r>
              <a:rPr lang="ar-SA" dirty="0" smtClean="0">
                <a:latin typeface="Calibri"/>
                <a:ea typeface="Calibri"/>
                <a:cs typeface="Arial"/>
              </a:rPr>
              <a:t>( فصلت: 53). </a:t>
            </a:r>
            <a:r>
              <a:rPr lang="ar-IQ" dirty="0" smtClean="0">
                <a:latin typeface="Calibri"/>
                <a:ea typeface="Calibri"/>
                <a:cs typeface="Arial"/>
              </a:rPr>
              <a:t/>
            </a:r>
            <a:br>
              <a:rPr lang="ar-IQ" dirty="0" smtClean="0">
                <a:latin typeface="Calibri"/>
                <a:ea typeface="Calibri"/>
                <a:cs typeface="Arial"/>
              </a:rPr>
            </a:br>
            <a:r>
              <a:rPr lang="ar-SA" dirty="0" smtClean="0">
                <a:latin typeface="Calibri"/>
                <a:ea typeface="Calibri"/>
                <a:cs typeface="Arial"/>
              </a:rPr>
              <a:t>ومن </a:t>
            </a:r>
            <a:r>
              <a:rPr lang="ar-SA" dirty="0">
                <a:latin typeface="Calibri"/>
                <a:ea typeface="Calibri"/>
                <a:cs typeface="Arial"/>
              </a:rPr>
              <a:t>هنا نعرف أهمية العلم بالنسبة </a:t>
            </a:r>
            <a:r>
              <a:rPr lang="ar-SA" dirty="0" smtClean="0">
                <a:latin typeface="Calibri"/>
                <a:ea typeface="Calibri"/>
                <a:cs typeface="Arial"/>
              </a:rPr>
              <a:t>للمسلم. فإذا </a:t>
            </a:r>
            <a:r>
              <a:rPr lang="ar-SA" dirty="0">
                <a:latin typeface="Calibri"/>
                <a:ea typeface="Calibri"/>
                <a:cs typeface="Arial"/>
              </a:rPr>
              <a:t>رسخ المسلم في فهم معنى </a:t>
            </a:r>
            <a:r>
              <a:rPr lang="ar-SA" dirty="0" smtClean="0">
                <a:latin typeface="Calibri"/>
                <a:ea typeface="Calibri"/>
                <a:cs typeface="Arial"/>
              </a:rPr>
              <a:t>العلم</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فإن هذا العلم سيشهد بصدق الإيمان بالله واليوم الآخر وضرورتها، كما شهد العلم بصدق قوانين الجاذبية وأقنع الإنسان بمراعاة هذه القوانين وهو يقفز من السطح أو الطائرة ليتجنب كارثة </a:t>
            </a:r>
            <a:r>
              <a:rPr lang="ar-SA" dirty="0" smtClean="0">
                <a:latin typeface="Calibri"/>
                <a:ea typeface="Calibri"/>
                <a:cs typeface="Arial"/>
              </a:rPr>
              <a:t>التحطم. </a:t>
            </a:r>
            <a:r>
              <a:rPr lang="ar-SA" dirty="0">
                <a:latin typeface="Calibri"/>
                <a:ea typeface="Calibri"/>
                <a:cs typeface="Arial"/>
              </a:rPr>
              <a:t>ولقد ازداد التسخير ـ في آيات الآفاق في الكون - بازدياد العلم بقوانين هذا الكون، وهو ما نسميه بتقدم التكنولوجيا</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57</a:t>
            </a:fld>
            <a:endParaRPr lang="en-US"/>
          </a:p>
        </p:txBody>
      </p:sp>
    </p:spTree>
    <p:extLst>
      <p:ext uri="{BB962C8B-B14F-4D97-AF65-F5344CB8AC3E}">
        <p14:creationId xmlns:p14="http://schemas.microsoft.com/office/powerpoint/2010/main" val="319846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4" y="203200"/>
            <a:ext cx="10479314" cy="6516914"/>
          </a:xfrm>
          <a:solidFill>
            <a:schemeClr val="accent2">
              <a:lumMod val="20000"/>
              <a:lumOff val="80000"/>
            </a:schemeClr>
          </a:solidFill>
        </p:spPr>
        <p:txBody>
          <a:bodyPr>
            <a:normAutofit fontScale="90000"/>
          </a:bodyPr>
          <a:lstStyle/>
          <a:p>
            <a:pPr algn="r" rtl="1">
              <a:lnSpc>
                <a:spcPct val="150000"/>
              </a:lnSpc>
              <a:spcAft>
                <a:spcPts val="1000"/>
              </a:spcAft>
            </a:pPr>
            <a:r>
              <a:rPr lang="ar-SA" dirty="0">
                <a:latin typeface="Calibri"/>
                <a:ea typeface="Calibri"/>
                <a:cs typeface="Arial"/>
              </a:rPr>
              <a:t> </a:t>
            </a:r>
            <a:r>
              <a:rPr lang="ar-SA" dirty="0" smtClean="0">
                <a:latin typeface="Calibri"/>
                <a:ea typeface="Calibri"/>
                <a:cs typeface="Arial"/>
              </a:rPr>
              <a:t>أما </a:t>
            </a:r>
            <a:r>
              <a:rPr lang="ar-SA" dirty="0">
                <a:latin typeface="Calibri"/>
                <a:ea typeface="Calibri"/>
                <a:cs typeface="Arial"/>
              </a:rPr>
              <a:t>التسخير في آيات الأنفس فما زال أقل وضوحاً وتقدماً. والذي تريده فلسفة التربية الإسلامية من الحض على النظر في ـ آيات </a:t>
            </a:r>
            <a:r>
              <a:rPr lang="ar-SA" dirty="0" smtClean="0">
                <a:latin typeface="Calibri"/>
                <a:ea typeface="Calibri"/>
                <a:cs typeface="Arial"/>
              </a:rPr>
              <a:t>الأنفس</a:t>
            </a:r>
            <a:r>
              <a:rPr lang="ar-IQ" dirty="0" smtClean="0">
                <a:latin typeface="Calibri"/>
                <a:ea typeface="Calibri"/>
                <a:cs typeface="Arial"/>
              </a:rPr>
              <a:t>-</a:t>
            </a:r>
            <a:r>
              <a:rPr lang="ar-IQ" dirty="0">
                <a:latin typeface="Calibri"/>
                <a:ea typeface="Calibri"/>
                <a:cs typeface="Arial"/>
              </a:rPr>
              <a:t>،</a:t>
            </a:r>
            <a:r>
              <a:rPr lang="ar-SA" dirty="0" smtClean="0">
                <a:latin typeface="Calibri"/>
                <a:ea typeface="Calibri"/>
                <a:cs typeface="Arial"/>
              </a:rPr>
              <a:t> </a:t>
            </a:r>
            <a:r>
              <a:rPr lang="ar-SA" dirty="0">
                <a:latin typeface="Calibri"/>
                <a:ea typeface="Calibri"/>
                <a:cs typeface="Arial"/>
              </a:rPr>
              <a:t>هو اكتشاف قوانين النفس والرسوخ في فهم هذه القوانين بغية إقناع الإنسان على أن مخالفة قوانين الله في الأنفس كمخالفة قوانينه في </a:t>
            </a:r>
            <a:r>
              <a:rPr lang="ar-SA" dirty="0" smtClean="0">
                <a:latin typeface="Calibri"/>
                <a:ea typeface="Calibri"/>
                <a:cs typeface="Arial"/>
              </a:rPr>
              <a:t>الكون، </a:t>
            </a:r>
            <a:r>
              <a:rPr lang="ar-SA" dirty="0">
                <a:latin typeface="Calibri"/>
                <a:ea typeface="Calibri"/>
                <a:cs typeface="Arial"/>
              </a:rPr>
              <a:t>ومعرفة أن الذين لا يراعون قواعد الإيمان بالله واليوم </a:t>
            </a:r>
            <a:r>
              <a:rPr lang="ar-SA" dirty="0" smtClean="0">
                <a:latin typeface="Calibri"/>
                <a:ea typeface="Calibri"/>
                <a:cs typeface="Arial"/>
              </a:rPr>
              <a:t>الآخر</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فسوف يتحطمون ويتكسرون كا يتكسر الذين يقفزون من الطائرات ومن الأسطح دون مراعاة قوانين الجاذبية، وإن المجتمع الذي لا يراعي الناس فيه مسؤولياتهم التي أمر الله بها في علاقات الناس بعضهم </a:t>
            </a:r>
            <a:r>
              <a:rPr lang="ar-SA" dirty="0" smtClean="0">
                <a:latin typeface="Calibri"/>
                <a:ea typeface="Calibri"/>
                <a:cs typeface="Arial"/>
              </a:rPr>
              <a:t>ببعض</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فسوف يتحطم بسبب خروجه على قوانين الأخلاق أو قوانين الله في البشر </a:t>
            </a:r>
            <a:r>
              <a:rPr lang="ar-SA" dirty="0" smtClean="0">
                <a:latin typeface="Calibri"/>
                <a:ea typeface="Calibri"/>
                <a:cs typeface="Arial"/>
              </a:rPr>
              <a:t>كما</a:t>
            </a:r>
            <a:r>
              <a:rPr lang="ar-IQ" dirty="0" smtClean="0">
                <a:latin typeface="Calibri"/>
                <a:ea typeface="Calibri"/>
                <a:cs typeface="Arial"/>
              </a:rPr>
              <a:t> </a:t>
            </a:r>
            <a:r>
              <a:rPr lang="ar-SA" dirty="0" smtClean="0">
                <a:latin typeface="Calibri"/>
                <a:ea typeface="Calibri"/>
                <a:cs typeface="Arial"/>
              </a:rPr>
              <a:t>يتحطم </a:t>
            </a:r>
            <a:r>
              <a:rPr lang="ar-IQ" dirty="0" smtClean="0">
                <a:latin typeface="Calibri"/>
                <a:ea typeface="Calibri"/>
                <a:cs typeface="Arial"/>
              </a:rPr>
              <a:t>.  </a:t>
            </a:r>
            <a:r>
              <a:rPr lang="ar-SA" dirty="0" smtClean="0">
                <a:latin typeface="Calibri"/>
                <a:ea typeface="Calibri"/>
                <a:cs typeface="Arial"/>
              </a:rPr>
              <a:t>الذي </a:t>
            </a:r>
            <a:r>
              <a:rPr lang="ar-SA" dirty="0">
                <a:latin typeface="Calibri"/>
                <a:ea typeface="Calibri"/>
                <a:cs typeface="Arial"/>
              </a:rPr>
              <a:t>يخرج على قوانين الطبيعة في الجاذبية </a:t>
            </a:r>
            <a:r>
              <a:rPr lang="ar-SA" dirty="0" smtClean="0">
                <a:latin typeface="Calibri"/>
                <a:ea typeface="Calibri"/>
                <a:cs typeface="Arial"/>
              </a:rPr>
              <a:t>والاحتراق</a:t>
            </a:r>
            <a:r>
              <a:rPr lang="ar-IQ" dirty="0" smtClean="0">
                <a:latin typeface="Calibri"/>
                <a:ea typeface="Calibri"/>
                <a:cs typeface="Arial"/>
              </a:rPr>
              <a:t>.</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58</a:t>
            </a:fld>
            <a:endParaRPr lang="en-US"/>
          </a:p>
        </p:txBody>
      </p:sp>
    </p:spTree>
    <p:extLst>
      <p:ext uri="{BB962C8B-B14F-4D97-AF65-F5344CB8AC3E}">
        <p14:creationId xmlns:p14="http://schemas.microsoft.com/office/powerpoint/2010/main" val="8716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75771"/>
            <a:ext cx="10450286" cy="6415315"/>
          </a:xfrm>
          <a:solidFill>
            <a:schemeClr val="bg2">
              <a:lumMod val="75000"/>
            </a:schemeClr>
          </a:solidFill>
        </p:spPr>
        <p:txBody>
          <a:bodyPr>
            <a:normAutofit fontScale="90000"/>
          </a:bodyPr>
          <a:lstStyle/>
          <a:p>
            <a:pPr algn="r" rtl="1">
              <a:lnSpc>
                <a:spcPct val="150000"/>
              </a:lnSpc>
              <a:spcAft>
                <a:spcPts val="1000"/>
              </a:spcAft>
            </a:pPr>
            <a:r>
              <a:rPr lang="ar-IQ" b="1" dirty="0" smtClean="0">
                <a:latin typeface="Calibri"/>
                <a:ea typeface="Calibri"/>
                <a:cs typeface="Arial"/>
              </a:rPr>
              <a:t>3- </a:t>
            </a:r>
            <a:r>
              <a:rPr lang="ar-SA" b="1" dirty="0" smtClean="0">
                <a:latin typeface="Calibri"/>
                <a:ea typeface="Calibri"/>
                <a:cs typeface="Arial"/>
              </a:rPr>
              <a:t>ميادين </a:t>
            </a:r>
            <a:r>
              <a:rPr lang="ar-SA" b="1" dirty="0">
                <a:latin typeface="Calibri"/>
                <a:ea typeface="Calibri"/>
                <a:cs typeface="Arial"/>
              </a:rPr>
              <a:t>التسخير: </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حددت ـ فلسفة التربية الإسلامية ـ ميادين التسخير التي يجب أن تتوجه إليها أجهزة الوعي في الإنسان ـ </a:t>
            </a:r>
            <a:r>
              <a:rPr lang="ar-SA" dirty="0">
                <a:solidFill>
                  <a:srgbClr val="C00000"/>
                </a:solidFill>
                <a:latin typeface="Calibri"/>
                <a:ea typeface="Calibri"/>
                <a:cs typeface="Arial"/>
              </a:rPr>
              <a:t>العقل والسمع </a:t>
            </a:r>
            <a:r>
              <a:rPr lang="ar-SA" dirty="0" smtClean="0">
                <a:solidFill>
                  <a:srgbClr val="C00000"/>
                </a:solidFill>
                <a:latin typeface="Calibri"/>
                <a:ea typeface="Calibri"/>
                <a:cs typeface="Arial"/>
              </a:rPr>
              <a:t>والبصر</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 </a:t>
            </a:r>
            <a:r>
              <a:rPr lang="ar-SA" dirty="0" smtClean="0">
                <a:latin typeface="Calibri"/>
                <a:ea typeface="Calibri"/>
                <a:cs typeface="Arial"/>
              </a:rPr>
              <a:t>وقيمة </a:t>
            </a:r>
            <a:r>
              <a:rPr lang="ar-SA" dirty="0">
                <a:latin typeface="Calibri"/>
                <a:ea typeface="Calibri"/>
                <a:cs typeface="Arial"/>
              </a:rPr>
              <a:t>هذا التحديد هو حفظ هذه الأجهزة من التوجه إلى ما لا يمكن البحث فيه، ومن تبديد </a:t>
            </a:r>
            <a:r>
              <a:rPr lang="ar-SA" dirty="0" smtClean="0">
                <a:latin typeface="Calibri"/>
                <a:ea typeface="Calibri"/>
                <a:cs typeface="Arial"/>
              </a:rPr>
              <a:t>هذه </a:t>
            </a:r>
            <a:r>
              <a:rPr lang="ar-SA" dirty="0">
                <a:latin typeface="Calibri"/>
                <a:ea typeface="Calibri"/>
                <a:cs typeface="Arial"/>
              </a:rPr>
              <a:t>الطاقات فيها لا طائل تحته من ـ الميتافيزيقا ـ التي لا برهان عليها ولا شواهد </a:t>
            </a:r>
            <a:r>
              <a:rPr lang="ar-SA" dirty="0" smtClean="0">
                <a:latin typeface="Calibri"/>
                <a:ea typeface="Calibri"/>
                <a:cs typeface="Arial"/>
              </a:rPr>
              <a:t>له</a:t>
            </a:r>
            <a:r>
              <a:rPr lang="ar-IQ" dirty="0" smtClean="0">
                <a:latin typeface="Calibri"/>
                <a:ea typeface="Calibri"/>
                <a:cs typeface="Arial"/>
              </a:rPr>
              <a:t>ا</a:t>
            </a:r>
            <a:r>
              <a:rPr lang="ar-IQ" sz="2400" dirty="0">
                <a:latin typeface="Calibri"/>
                <a:ea typeface="Calibri"/>
                <a:cs typeface="Arial"/>
              </a:rPr>
              <a:t>.</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ولقد تحددت ميادين التسخير المذكورة في ميدانين رئيسيين هما: </a:t>
            </a:r>
            <a:r>
              <a:rPr lang="ar-SA" dirty="0" smtClean="0">
                <a:latin typeface="Calibri"/>
                <a:ea typeface="Calibri"/>
                <a:cs typeface="Arial"/>
              </a:rPr>
              <a:t>ميدان </a:t>
            </a:r>
            <a:r>
              <a:rPr lang="ar-SA" dirty="0">
                <a:latin typeface="Calibri"/>
                <a:ea typeface="Calibri"/>
                <a:cs typeface="Arial"/>
              </a:rPr>
              <a:t>الكون، وميدان النفس. ونحن هنا نركز البحث على ميدان الكون مؤجلين الإشارة إلى ميدان النفس إلى مكان آخر لعدم علاقته علاقة مباشرة بعلاقة الإنسان بالكون . </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59</a:t>
            </a:fld>
            <a:endParaRPr lang="en-US"/>
          </a:p>
        </p:txBody>
      </p:sp>
    </p:spTree>
    <p:extLst>
      <p:ext uri="{BB962C8B-B14F-4D97-AF65-F5344CB8AC3E}">
        <p14:creationId xmlns:p14="http://schemas.microsoft.com/office/powerpoint/2010/main" val="330074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30" y="203200"/>
            <a:ext cx="10392228" cy="6502400"/>
          </a:xfrm>
        </p:spPr>
        <p:txBody>
          <a:bodyPr>
            <a:normAutofit fontScale="90000"/>
          </a:bodyPr>
          <a:lstStyle/>
          <a:p>
            <a:pPr lvl="0" algn="r" defTabSz="914400" rtl="1">
              <a:spcBef>
                <a:spcPct val="20000"/>
              </a:spcBef>
            </a:pPr>
            <a:r>
              <a:rPr lang="ar-IQ" b="1" dirty="0" smtClean="0">
                <a:solidFill>
                  <a:srgbClr val="FF0000"/>
                </a:solidFill>
                <a:latin typeface="Calibri"/>
                <a:ea typeface="+mn-ea"/>
                <a:cs typeface="Arial"/>
              </a:rPr>
              <a:t>                                         تعريف فلسفة التربية </a:t>
            </a:r>
            <a:r>
              <a:rPr lang="ar-IQ" sz="3000" dirty="0" smtClean="0">
                <a:solidFill>
                  <a:prstClr val="black"/>
                </a:solidFill>
                <a:latin typeface="Calibri"/>
                <a:ea typeface="+mn-ea"/>
                <a:cs typeface="Arial"/>
              </a:rPr>
              <a:t/>
            </a:r>
            <a:br>
              <a:rPr lang="ar-IQ" sz="3000" dirty="0" smtClean="0">
                <a:solidFill>
                  <a:prstClr val="black"/>
                </a:solidFill>
                <a:latin typeface="Calibri"/>
                <a:ea typeface="+mn-ea"/>
                <a:cs typeface="Arial"/>
              </a:rPr>
            </a:br>
            <a:r>
              <a:rPr lang="ar-IQ" sz="3000" dirty="0">
                <a:solidFill>
                  <a:prstClr val="black"/>
                </a:solidFill>
                <a:latin typeface="Calibri"/>
                <a:ea typeface="+mn-ea"/>
                <a:cs typeface="Arial"/>
              </a:rPr>
              <a:t/>
            </a:r>
            <a:br>
              <a:rPr lang="ar-IQ" sz="3000" dirty="0">
                <a:solidFill>
                  <a:prstClr val="black"/>
                </a:solidFill>
                <a:latin typeface="Calibri"/>
                <a:ea typeface="+mn-ea"/>
                <a:cs typeface="Arial"/>
              </a:rPr>
            </a:br>
            <a:r>
              <a:rPr lang="ar-IQ" dirty="0" smtClean="0">
                <a:solidFill>
                  <a:prstClr val="black"/>
                </a:solidFill>
                <a:latin typeface="Calibri"/>
                <a:ea typeface="+mn-ea"/>
                <a:cs typeface="Arial"/>
              </a:rPr>
              <a:t>نستطيع </a:t>
            </a:r>
            <a:r>
              <a:rPr lang="ar-IQ" dirty="0">
                <a:solidFill>
                  <a:prstClr val="black"/>
                </a:solidFill>
                <a:latin typeface="Calibri"/>
                <a:ea typeface="+mn-ea"/>
                <a:cs typeface="Arial"/>
              </a:rPr>
              <a:t>أن نعرِّف فلسفة التربية تعريفات عديدة, منها</a:t>
            </a:r>
            <a:r>
              <a:rPr lang="ar-IQ" dirty="0" smtClean="0">
                <a:solidFill>
                  <a:prstClr val="black"/>
                </a:solidFill>
                <a:latin typeface="Calibri"/>
                <a:ea typeface="+mn-ea"/>
                <a:cs typeface="Arial"/>
              </a:rPr>
              <a:t>:</a:t>
            </a:r>
            <a:r>
              <a:rPr lang="ar-IQ" dirty="0">
                <a:solidFill>
                  <a:prstClr val="black"/>
                </a:solidFill>
                <a:latin typeface="Calibri"/>
                <a:ea typeface="+mn-ea"/>
                <a:cs typeface="Arial"/>
              </a:rPr>
              <a:t/>
            </a:r>
            <a:br>
              <a:rPr lang="ar-IQ" dirty="0">
                <a:solidFill>
                  <a:prstClr val="black"/>
                </a:solidFill>
                <a:latin typeface="Calibri"/>
                <a:ea typeface="+mn-ea"/>
                <a:cs typeface="Arial"/>
              </a:rPr>
            </a:br>
            <a:r>
              <a:rPr lang="ar-IQ" dirty="0">
                <a:solidFill>
                  <a:srgbClr val="FF0000"/>
                </a:solidFill>
                <a:latin typeface="Calibri"/>
                <a:ea typeface="+mn-ea"/>
                <a:cs typeface="Arial"/>
              </a:rPr>
              <a:t>أولاً: </a:t>
            </a:r>
            <a:r>
              <a:rPr lang="ar-IQ" dirty="0">
                <a:solidFill>
                  <a:prstClr val="black"/>
                </a:solidFill>
                <a:latin typeface="Calibri"/>
                <a:cs typeface="Arial"/>
              </a:rPr>
              <a:t>فلسفة </a:t>
            </a:r>
            <a:r>
              <a:rPr lang="ar-IQ" dirty="0" smtClean="0">
                <a:solidFill>
                  <a:prstClr val="black"/>
                </a:solidFill>
                <a:latin typeface="Calibri"/>
                <a:cs typeface="Arial"/>
              </a:rPr>
              <a:t>التربية،هي: (العملية </a:t>
            </a:r>
            <a:r>
              <a:rPr lang="ar-IQ" dirty="0">
                <a:solidFill>
                  <a:prstClr val="black"/>
                </a:solidFill>
                <a:latin typeface="Calibri"/>
                <a:cs typeface="Arial"/>
              </a:rPr>
              <a:t>التي تعمل على التنسيق المتعلق بالعمليات التربوية، وجعلها تتناسب مع المجتمع وطبيعته </a:t>
            </a:r>
            <a:r>
              <a:rPr lang="ar-IQ" dirty="0" smtClean="0">
                <a:solidFill>
                  <a:prstClr val="black"/>
                </a:solidFill>
                <a:latin typeface="Calibri"/>
                <a:cs typeface="Arial"/>
              </a:rPr>
              <a:t>ومشاكله). </a:t>
            </a:r>
            <a:br>
              <a:rPr lang="ar-IQ" dirty="0" smtClean="0">
                <a:solidFill>
                  <a:prstClr val="black"/>
                </a:solidFill>
                <a:latin typeface="Calibri"/>
                <a:cs typeface="Arial"/>
              </a:rPr>
            </a:br>
            <a:r>
              <a:rPr lang="ar-IQ" dirty="0" smtClean="0">
                <a:solidFill>
                  <a:srgbClr val="FF0000"/>
                </a:solidFill>
                <a:latin typeface="Calibri"/>
                <a:ea typeface="+mn-ea"/>
                <a:cs typeface="Arial"/>
              </a:rPr>
              <a:t>ثانياً</a:t>
            </a:r>
            <a:r>
              <a:rPr lang="ar-IQ" dirty="0">
                <a:solidFill>
                  <a:srgbClr val="FF0000"/>
                </a:solidFill>
                <a:latin typeface="Calibri"/>
                <a:ea typeface="+mn-ea"/>
                <a:cs typeface="Arial"/>
              </a:rPr>
              <a:t>: </a:t>
            </a:r>
            <a:r>
              <a:rPr lang="ar-IQ" dirty="0">
                <a:solidFill>
                  <a:prstClr val="black"/>
                </a:solidFill>
                <a:latin typeface="Calibri"/>
                <a:ea typeface="+mn-ea"/>
                <a:cs typeface="Arial"/>
              </a:rPr>
              <a:t>فلسفة التربية: يطلق على الطريقة التي من خلالها يمكن تطبيق منهج الفلسفة ونظرياتها على التربية، بسبب دورها في تحديد الطريق المتعلق بالتربية، وتعديلها، ونقدها، وتنسيقها، حتّى تواكب المشاكل والصراعات الثقافية.</a:t>
            </a:r>
            <a:br>
              <a:rPr lang="ar-IQ" dirty="0">
                <a:solidFill>
                  <a:prstClr val="black"/>
                </a:solidFill>
                <a:latin typeface="Calibri"/>
                <a:ea typeface="+mn-ea"/>
                <a:cs typeface="Arial"/>
              </a:rPr>
            </a:br>
            <a:r>
              <a:rPr lang="ar-IQ" dirty="0">
                <a:solidFill>
                  <a:srgbClr val="FF0000"/>
                </a:solidFill>
                <a:latin typeface="Calibri"/>
                <a:ea typeface="+mn-ea"/>
                <a:cs typeface="Arial"/>
              </a:rPr>
              <a:t>ثالثاً: </a:t>
            </a:r>
            <a:r>
              <a:rPr lang="ar-IQ" dirty="0">
                <a:solidFill>
                  <a:prstClr val="black"/>
                </a:solidFill>
                <a:latin typeface="Calibri"/>
                <a:ea typeface="+mn-ea"/>
                <a:cs typeface="Arial"/>
              </a:rPr>
              <a:t>كما يُقصد بفلسفة التربية: الجهد المستخدم في تنفيذ الأفكار الفلسفية في بيئة التربية، والبحث عن القيم والمعرفة، وتنفيذ الفروض المترتبة عليها.</a:t>
            </a:r>
            <a:br>
              <a:rPr lang="ar-IQ" dirty="0">
                <a:solidFill>
                  <a:prstClr val="black"/>
                </a:solidFill>
                <a:latin typeface="Calibri"/>
                <a:ea typeface="+mn-ea"/>
                <a:cs typeface="Arial"/>
              </a:rPr>
            </a:br>
            <a:r>
              <a:rPr lang="ar-IQ" dirty="0" smtClean="0">
                <a:solidFill>
                  <a:srgbClr val="FF0000"/>
                </a:solidFill>
                <a:latin typeface="Calibri"/>
                <a:ea typeface="+mn-ea"/>
                <a:cs typeface="Arial"/>
              </a:rPr>
              <a:t>رابعاً:</a:t>
            </a:r>
            <a:r>
              <a:rPr lang="ar-IQ" dirty="0">
                <a:solidFill>
                  <a:prstClr val="black"/>
                </a:solidFill>
                <a:latin typeface="Calibri"/>
                <a:cs typeface="Arial"/>
              </a:rPr>
              <a:t>فلسفة التربية أو فلسفة التعليم: يمكن أن تشير إمّا إلى المجال الأكاديمي للفلسفة التطبيقية، أو إلى واحدة من فلسفات التعليم، التي تروِّج لنوع أو رؤية تربوية معينة، والتي تدرس تعريف التعليم، ومعناه، وأهدافه.</a:t>
            </a:r>
            <a:br>
              <a:rPr lang="ar-IQ" dirty="0">
                <a:solidFill>
                  <a:prstClr val="black"/>
                </a:solidFill>
                <a:latin typeface="Calibri"/>
                <a:cs typeface="Arial"/>
              </a:rPr>
            </a:br>
            <a:r>
              <a:rPr lang="ar-IQ" sz="3000" dirty="0">
                <a:solidFill>
                  <a:prstClr val="black"/>
                </a:solidFill>
                <a:latin typeface="Calibri"/>
                <a:ea typeface="+mn-ea"/>
                <a:cs typeface="Arial"/>
              </a:rPr>
              <a:t/>
            </a:r>
            <a:br>
              <a:rPr lang="ar-IQ" sz="3000" dirty="0">
                <a:solidFill>
                  <a:prstClr val="black"/>
                </a:solidFill>
                <a:latin typeface="Calibri"/>
                <a:ea typeface="+mn-ea"/>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a:t>
            </a:fld>
            <a:endParaRPr lang="en-US"/>
          </a:p>
        </p:txBody>
      </p:sp>
    </p:spTree>
    <p:extLst>
      <p:ext uri="{BB962C8B-B14F-4D97-AF65-F5344CB8AC3E}">
        <p14:creationId xmlns:p14="http://schemas.microsoft.com/office/powerpoint/2010/main" val="12303638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174171"/>
            <a:ext cx="10377714" cy="6531429"/>
          </a:xfrm>
          <a:solidFill>
            <a:schemeClr val="accent1">
              <a:lumMod val="20000"/>
              <a:lumOff val="80000"/>
            </a:schemeClr>
          </a:solidFill>
        </p:spPr>
        <p:txBody>
          <a:bodyPr>
            <a:normAutofit fontScale="90000"/>
          </a:bodyPr>
          <a:lstStyle/>
          <a:p>
            <a:pPr algn="r" rtl="1">
              <a:lnSpc>
                <a:spcPct val="150000"/>
              </a:lnSpc>
              <a:spcAft>
                <a:spcPts val="1000"/>
              </a:spcAft>
            </a:pPr>
            <a:r>
              <a:rPr lang="ar-SA" dirty="0">
                <a:latin typeface="Calibri"/>
                <a:ea typeface="Calibri"/>
                <a:cs typeface="Arial"/>
              </a:rPr>
              <a:t>وتتحدد جوانب التسخير في ميدان الكون في عناصر الكون </a:t>
            </a:r>
            <a:r>
              <a:rPr lang="ar-SA" dirty="0" smtClean="0">
                <a:latin typeface="Calibri"/>
                <a:ea typeface="Calibri"/>
                <a:cs typeface="Arial"/>
              </a:rPr>
              <a:t>الرئيسة </a:t>
            </a:r>
            <a:r>
              <a:rPr lang="ar-SA" dirty="0">
                <a:latin typeface="Calibri"/>
                <a:ea typeface="Calibri"/>
                <a:cs typeface="Arial"/>
              </a:rPr>
              <a:t>الثلاثة: الفضاء المحسوس، </a:t>
            </a:r>
            <a:r>
              <a:rPr lang="ar-SA" dirty="0" smtClean="0">
                <a:latin typeface="Calibri"/>
                <a:ea typeface="Calibri"/>
                <a:cs typeface="Arial"/>
              </a:rPr>
              <a:t>اليابسة </a:t>
            </a:r>
            <a:r>
              <a:rPr lang="ar-SA" dirty="0">
                <a:latin typeface="Calibri"/>
                <a:ea typeface="Calibri"/>
                <a:cs typeface="Arial"/>
              </a:rPr>
              <a:t>الملموسة، </a:t>
            </a:r>
            <a:r>
              <a:rPr lang="ar-SA" dirty="0" smtClean="0">
                <a:latin typeface="Calibri"/>
                <a:ea typeface="Calibri"/>
                <a:cs typeface="Arial"/>
              </a:rPr>
              <a:t>الماء </a:t>
            </a:r>
            <a:r>
              <a:rPr lang="ar-SA" dirty="0">
                <a:latin typeface="Calibri"/>
                <a:ea typeface="Calibri"/>
                <a:cs typeface="Arial"/>
              </a:rPr>
              <a:t>الكائن في المحيطات والبحار وما يتفرع عنها. ومن هذه الميادين الثلاثة تتفرع ميادين فرعية </a:t>
            </a:r>
            <a:r>
              <a:rPr lang="ar-IQ" dirty="0" smtClean="0">
                <a:latin typeface="Calibri"/>
                <a:ea typeface="Calibri"/>
                <a:cs typeface="Arial"/>
              </a:rPr>
              <a:t> </a:t>
            </a:r>
            <a:r>
              <a:rPr lang="ar-SA" dirty="0" smtClean="0">
                <a:latin typeface="Calibri"/>
                <a:ea typeface="Calibri"/>
                <a:cs typeface="Arial"/>
              </a:rPr>
              <a:t>لا </a:t>
            </a:r>
            <a:r>
              <a:rPr lang="ar-SA" dirty="0">
                <a:latin typeface="Calibri"/>
                <a:ea typeface="Calibri"/>
                <a:cs typeface="Arial"/>
              </a:rPr>
              <a:t>حصر </a:t>
            </a:r>
            <a:r>
              <a:rPr lang="ar-SA" dirty="0" smtClean="0">
                <a:latin typeface="Calibri"/>
                <a:ea typeface="Calibri"/>
                <a:cs typeface="Arial"/>
              </a:rPr>
              <a:t>لها</a:t>
            </a:r>
            <a:r>
              <a:rPr lang="ar-IQ" dirty="0">
                <a:latin typeface="Calibri"/>
                <a:ea typeface="Calibri"/>
                <a:cs typeface="Arial"/>
              </a:rPr>
              <a:t>،</a:t>
            </a:r>
            <a:r>
              <a:rPr lang="ar-IQ" dirty="0" smtClean="0">
                <a:latin typeface="Calibri"/>
                <a:ea typeface="Calibri"/>
                <a:cs typeface="Arial"/>
              </a:rPr>
              <a:t> يقول – عز وجل-</a:t>
            </a:r>
            <a:r>
              <a:rPr lang="ar-SA" dirty="0" smtClean="0">
                <a:latin typeface="Calibri"/>
                <a:ea typeface="Calibri"/>
                <a:cs typeface="Arial"/>
              </a:rPr>
              <a:t>:ـ </a:t>
            </a:r>
            <a:r>
              <a:rPr lang="en-GB" sz="2400" dirty="0">
                <a:latin typeface="Calibri"/>
                <a:ea typeface="Calibri"/>
                <a:cs typeface="Arial"/>
              </a:rPr>
              <a:t/>
            </a:r>
            <a:br>
              <a:rPr lang="en-GB" sz="2400" dirty="0">
                <a:latin typeface="Calibri"/>
                <a:ea typeface="Calibri"/>
                <a:cs typeface="Arial"/>
              </a:rPr>
            </a:br>
            <a:r>
              <a:rPr lang="ar-SA" dirty="0" smtClean="0">
                <a:latin typeface="Calibri"/>
                <a:ea typeface="Calibri"/>
                <a:cs typeface="Arial"/>
              </a:rPr>
              <a:t>«</a:t>
            </a:r>
            <a:r>
              <a:rPr lang="ar-SA" b="1" dirty="0">
                <a:latin typeface="Calibri"/>
                <a:ea typeface="Calibri"/>
                <a:cs typeface="Arial"/>
              </a:rPr>
              <a:t>قُلْ لِعِبَادِيَ الَّذِينَ آمَنُوا يُقِيمُوا الصَّلَاةَ وَيُنْفِقُوا مِمَّا رَزَقْنَاهُمْ سِرًّا وَعَلَانِيَةً مِنْ قَبْلِ أَنْ يَأْتِيَ يَوْمٌ لَا بَيْعٌ فِيهِ وَلَا خِلَالٌ  اللَّهُ الَّذِي خَلَقَ السَّمَوَاتِ وَالْأَرْضَ وَأَنْزَلَ مِنَ السَّمَاءِ مَاءً فَأَخْرَجَ بِهِ مِنَ الثَّمَرَاتِ رِزْقًا لَكُمْ وَسَخَّرَ لَكُمُ الْفُلْكَ لِتَجْرِيَ فِي الْبَحْرِ بِأَمْرِهِ وَسَخَّرَ لَكُمُ الْأَنْهَارَ</a:t>
            </a:r>
            <a:r>
              <a:rPr lang="ar-IQ" dirty="0" smtClean="0">
                <a:latin typeface="Calibri"/>
                <a:ea typeface="Calibri"/>
                <a:cs typeface="Arial"/>
              </a:rPr>
              <a:t>»</a:t>
            </a:r>
            <a:r>
              <a:rPr lang="ar-IQ" dirty="0">
                <a:latin typeface="Calibri"/>
                <a:ea typeface="Calibri"/>
                <a:cs typeface="Arial"/>
              </a:rPr>
              <a:t> </a:t>
            </a:r>
            <a:r>
              <a:rPr lang="ar-SA" dirty="0" smtClean="0">
                <a:latin typeface="Calibri"/>
                <a:ea typeface="Calibri"/>
                <a:cs typeface="Arial"/>
              </a:rPr>
              <a:t>. </a:t>
            </a:r>
            <a:r>
              <a:rPr lang="ar-IQ" dirty="0">
                <a:latin typeface="Calibri"/>
                <a:ea typeface="Calibri"/>
                <a:cs typeface="Arial"/>
              </a:rPr>
              <a:t>(</a:t>
            </a:r>
            <a:r>
              <a:rPr lang="ar-SA" dirty="0" smtClean="0">
                <a:latin typeface="Calibri"/>
                <a:ea typeface="Calibri"/>
                <a:cs typeface="Arial"/>
              </a:rPr>
              <a:t> إبراهيم</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٣٢ – ٣٣) .</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60</a:t>
            </a:fld>
            <a:endParaRPr lang="en-US"/>
          </a:p>
        </p:txBody>
      </p:sp>
    </p:spTree>
    <p:extLst>
      <p:ext uri="{BB962C8B-B14F-4D97-AF65-F5344CB8AC3E}">
        <p14:creationId xmlns:p14="http://schemas.microsoft.com/office/powerpoint/2010/main" val="223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32229"/>
            <a:ext cx="10363200" cy="6386285"/>
          </a:xfrm>
          <a:solidFill>
            <a:srgbClr val="65D7FF"/>
          </a:solidFill>
        </p:spPr>
        <p:txBody>
          <a:bodyPr>
            <a:normAutofit fontScale="90000"/>
          </a:bodyPr>
          <a:lstStyle/>
          <a:p>
            <a:pPr algn="r" rtl="1">
              <a:lnSpc>
                <a:spcPct val="115000"/>
              </a:lnSpc>
              <a:spcAft>
                <a:spcPts val="1000"/>
              </a:spcAft>
            </a:pPr>
            <a:r>
              <a:rPr lang="ar-IQ" dirty="0" smtClean="0">
                <a:latin typeface="Calibri"/>
                <a:ea typeface="Calibri"/>
                <a:cs typeface="Arial"/>
              </a:rPr>
              <a:t>وأيضاً قوله -تعالى- «</a:t>
            </a:r>
            <a:r>
              <a:rPr lang="ar-SA" dirty="0" smtClean="0">
                <a:latin typeface="Calibri"/>
                <a:ea typeface="Calibri"/>
                <a:cs typeface="Arial"/>
              </a:rPr>
              <a:t>أَلَمْ </a:t>
            </a:r>
            <a:r>
              <a:rPr lang="ar-SA" dirty="0">
                <a:latin typeface="Calibri"/>
                <a:ea typeface="Calibri"/>
                <a:cs typeface="Arial"/>
              </a:rPr>
              <a:t>تَرَوْا أَنَّ اللَّهَ سَخَّرَ لَكُمْ مَا فِي السَّمَاوَاتِ وَمَا فِي الْأَرْضِ وَأَسْبَغَ عَلَيْكُمْ نِعَمَهُ ظَاهِرَةً وَبَاطِنَةً وَمِنَ النَّاسِ مَنْ يُجَادِلُ فِي اللَّهِ بِغَيْرِ عِلْمٍ وَلَا هُدًى وَلَا كِتَابٍ </a:t>
            </a:r>
            <a:r>
              <a:rPr lang="ar-SA" dirty="0" smtClean="0">
                <a:latin typeface="Calibri"/>
                <a:ea typeface="Calibri"/>
                <a:cs typeface="Arial"/>
              </a:rPr>
              <a:t>مُنِيرٍ</a:t>
            </a:r>
            <a:r>
              <a:rPr lang="ar-IQ" dirty="0" smtClean="0">
                <a:latin typeface="Calibri"/>
                <a:ea typeface="Calibri"/>
                <a:cs typeface="Arial"/>
              </a:rPr>
              <a:t>» (لقمان- 20) .</a:t>
            </a:r>
            <a:br>
              <a:rPr lang="ar-IQ" dirty="0" smtClean="0">
                <a:latin typeface="Calibri"/>
                <a:ea typeface="Calibri"/>
                <a:cs typeface="Arial"/>
              </a:rPr>
            </a:br>
            <a:r>
              <a:rPr lang="ar-IQ" dirty="0" smtClean="0">
                <a:latin typeface="Calibri"/>
                <a:ea typeface="Calibri"/>
                <a:cs typeface="Arial"/>
              </a:rPr>
              <a:t>«</a:t>
            </a:r>
            <a:r>
              <a:rPr lang="ar-SA" dirty="0" smtClean="0">
                <a:latin typeface="Calibri"/>
                <a:ea typeface="Calibri"/>
                <a:cs typeface="Arial"/>
              </a:rPr>
              <a:t>وَسَخَّرَ </a:t>
            </a:r>
            <a:r>
              <a:rPr lang="ar-SA" dirty="0">
                <a:latin typeface="Calibri"/>
                <a:ea typeface="Calibri"/>
                <a:cs typeface="Arial"/>
              </a:rPr>
              <a:t>لَكُم مَّا فِى ٱلسَّمَٰوَٰتِ وَمَا فِى ٱلْأَرْضِ جَمِيعًا مِّنْهُ ۚ إِنَّ فِى ذَٰلِكَ لآيات </a:t>
            </a:r>
            <a:r>
              <a:rPr lang="ar-SA" dirty="0" smtClean="0">
                <a:latin typeface="Calibri"/>
                <a:ea typeface="Calibri"/>
                <a:cs typeface="Arial"/>
              </a:rPr>
              <a:t>ل</a:t>
            </a:r>
            <a:r>
              <a:rPr lang="ar-IQ" dirty="0" smtClean="0">
                <a:latin typeface="Calibri"/>
                <a:ea typeface="Calibri"/>
                <a:cs typeface="Arial"/>
              </a:rPr>
              <a:t>ِ</a:t>
            </a:r>
            <a:r>
              <a:rPr lang="ar-SA" dirty="0" smtClean="0">
                <a:latin typeface="Calibri"/>
                <a:ea typeface="Calibri"/>
                <a:cs typeface="Arial"/>
              </a:rPr>
              <a:t>قَوْمٍۢ </a:t>
            </a:r>
            <a:r>
              <a:rPr lang="ar-SA" dirty="0">
                <a:latin typeface="Calibri"/>
                <a:ea typeface="Calibri"/>
                <a:cs typeface="Arial"/>
              </a:rPr>
              <a:t>يَتَفَكَّرُونَ </a:t>
            </a:r>
            <a:r>
              <a:rPr lang="ar-IQ" dirty="0" smtClean="0">
                <a:latin typeface="Calibri"/>
                <a:ea typeface="Calibri"/>
                <a:cs typeface="Arial"/>
              </a:rPr>
              <a:t>»</a:t>
            </a:r>
            <a:r>
              <a:rPr lang="ar-SA" dirty="0" smtClean="0">
                <a:latin typeface="Calibri"/>
                <a:ea typeface="Calibri"/>
                <a:cs typeface="Arial"/>
              </a:rPr>
              <a:t>. </a:t>
            </a:r>
            <a:r>
              <a:rPr lang="ar-IQ" dirty="0">
                <a:latin typeface="Calibri"/>
                <a:ea typeface="Calibri"/>
                <a:cs typeface="Arial"/>
              </a:rPr>
              <a:t>(</a:t>
            </a:r>
            <a:r>
              <a:rPr lang="ar-SA" dirty="0" smtClean="0">
                <a:latin typeface="Calibri"/>
                <a:ea typeface="Calibri"/>
                <a:cs typeface="Arial"/>
              </a:rPr>
              <a:t> </a:t>
            </a:r>
            <a:r>
              <a:rPr lang="ar-SA" dirty="0">
                <a:latin typeface="Calibri"/>
                <a:ea typeface="Calibri"/>
                <a:cs typeface="Arial"/>
              </a:rPr>
              <a:t>الجاثية : </a:t>
            </a:r>
            <a:r>
              <a:rPr lang="ar-SA" dirty="0" smtClean="0">
                <a:latin typeface="Calibri"/>
                <a:ea typeface="Calibri"/>
                <a:cs typeface="Arial"/>
              </a:rPr>
              <a:t>13).</a:t>
            </a:r>
            <a:r>
              <a:rPr lang="ar-IQ" dirty="0" smtClean="0">
                <a:latin typeface="Calibri"/>
                <a:ea typeface="Calibri"/>
                <a:cs typeface="Arial"/>
              </a:rPr>
              <a:t/>
            </a:r>
            <a:br>
              <a:rPr lang="ar-IQ" dirty="0" smtClean="0">
                <a:latin typeface="Calibri"/>
                <a:ea typeface="Calibri"/>
                <a:cs typeface="Arial"/>
              </a:rPr>
            </a:br>
            <a:r>
              <a:rPr lang="ar-IQ" dirty="0" smtClean="0">
                <a:latin typeface="Calibri"/>
                <a:ea typeface="Calibri"/>
                <a:cs typeface="Arial"/>
              </a:rPr>
              <a:t/>
            </a:r>
            <a:br>
              <a:rPr lang="ar-IQ" dirty="0" smtClean="0">
                <a:latin typeface="Calibri"/>
                <a:ea typeface="Calibri"/>
                <a:cs typeface="Arial"/>
              </a:rPr>
            </a:br>
            <a:r>
              <a:rPr lang="ar-SA" dirty="0">
                <a:latin typeface="Calibri"/>
                <a:ea typeface="Calibri"/>
                <a:cs typeface="Arial"/>
              </a:rPr>
              <a:t>والذي في السموات والأرض له تفاصيل عريضة منها ما يلي</a:t>
            </a:r>
            <a:r>
              <a:rPr lang="ar-SA" dirty="0" smtClean="0">
                <a:latin typeface="Calibri"/>
                <a:ea typeface="Calibri"/>
                <a:cs typeface="Arial"/>
              </a:rPr>
              <a:t>:</a:t>
            </a:r>
            <a:r>
              <a:rPr lang="ar-IQ" dirty="0" smtClean="0">
                <a:latin typeface="Calibri"/>
                <a:ea typeface="Calibri"/>
                <a:cs typeface="Arial"/>
              </a:rPr>
              <a:t/>
            </a:r>
            <a:br>
              <a:rPr lang="ar-IQ" dirty="0" smtClean="0">
                <a:latin typeface="Calibri"/>
                <a:ea typeface="Calibri"/>
                <a:cs typeface="Arial"/>
              </a:rPr>
            </a:br>
            <a:r>
              <a:rPr lang="en-GB" sz="2400" dirty="0">
                <a:latin typeface="Calibri"/>
                <a:ea typeface="Calibri"/>
                <a:cs typeface="Arial"/>
              </a:rPr>
              <a:t/>
            </a:r>
            <a:br>
              <a:rPr lang="en-GB" sz="2400" dirty="0">
                <a:latin typeface="Calibri"/>
                <a:ea typeface="Calibri"/>
                <a:cs typeface="Arial"/>
              </a:rPr>
            </a:br>
            <a:r>
              <a:rPr lang="ar-SA" b="1" dirty="0">
                <a:solidFill>
                  <a:schemeClr val="accent1"/>
                </a:solidFill>
                <a:latin typeface="Calibri"/>
                <a:ea typeface="Calibri"/>
                <a:cs typeface="Arial"/>
              </a:rPr>
              <a:t> </a:t>
            </a:r>
            <a:r>
              <a:rPr lang="ar-IQ" b="1" dirty="0" smtClean="0">
                <a:solidFill>
                  <a:schemeClr val="accent1"/>
                </a:solidFill>
                <a:latin typeface="Calibri"/>
                <a:ea typeface="Calibri"/>
                <a:cs typeface="Arial"/>
              </a:rPr>
              <a:t>1- </a:t>
            </a:r>
            <a:r>
              <a:rPr lang="ar-SA" b="1" dirty="0" smtClean="0">
                <a:solidFill>
                  <a:schemeClr val="accent1"/>
                </a:solidFill>
                <a:latin typeface="Calibri"/>
                <a:ea typeface="Calibri"/>
                <a:cs typeface="Arial"/>
              </a:rPr>
              <a:t>ميدان </a:t>
            </a:r>
            <a:r>
              <a:rPr lang="ar-SA" b="1" dirty="0">
                <a:solidFill>
                  <a:schemeClr val="accent1"/>
                </a:solidFill>
                <a:latin typeface="Calibri"/>
                <a:ea typeface="Calibri"/>
                <a:cs typeface="Arial"/>
              </a:rPr>
              <a:t>الأفلاك والكواكب: </a:t>
            </a:r>
            <a:r>
              <a:rPr lang="ar-SA" dirty="0">
                <a:solidFill>
                  <a:schemeClr val="tx1"/>
                </a:solidFill>
                <a:latin typeface="Calibri"/>
                <a:ea typeface="Calibri"/>
                <a:cs typeface="Arial"/>
              </a:rPr>
              <a:t>فهذه الأفلاك مسخرة للإنسان وبقدرته اكتشاف قوانينها وخصائصها والاستفادة من ذلك في حياته العملية والعقلية .</a:t>
            </a:r>
            <a:endParaRPr lang="en-GB" dirty="0">
              <a:solidFill>
                <a:schemeClr val="tx1"/>
              </a:solidFill>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61</a:t>
            </a:fld>
            <a:endParaRPr lang="en-US"/>
          </a:p>
        </p:txBody>
      </p:sp>
    </p:spTree>
    <p:extLst>
      <p:ext uri="{BB962C8B-B14F-4D97-AF65-F5344CB8AC3E}">
        <p14:creationId xmlns:p14="http://schemas.microsoft.com/office/powerpoint/2010/main" val="92439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029" y="290286"/>
            <a:ext cx="10421257" cy="6429828"/>
          </a:xfrm>
          <a:solidFill>
            <a:schemeClr val="accent1">
              <a:lumMod val="40000"/>
              <a:lumOff val="60000"/>
            </a:schemeClr>
          </a:solidFill>
        </p:spPr>
        <p:txBody>
          <a:bodyPr/>
          <a:lstStyle/>
          <a:p>
            <a:pPr algn="r" rtl="1"/>
            <a:r>
              <a:rPr lang="ar-SA" dirty="0">
                <a:latin typeface="Calibri"/>
                <a:ea typeface="Calibri"/>
                <a:cs typeface="Arial"/>
              </a:rPr>
              <a:t>«</a:t>
            </a:r>
            <a:r>
              <a:rPr lang="ar-SA" sz="2400" dirty="0">
                <a:latin typeface="Calibri"/>
                <a:ea typeface="Calibri"/>
                <a:cs typeface="Arial"/>
              </a:rPr>
              <a:t> </a:t>
            </a:r>
            <a:r>
              <a:rPr lang="ar-SA" dirty="0">
                <a:latin typeface="Calibri"/>
                <a:ea typeface="Calibri"/>
                <a:cs typeface="Arial"/>
              </a:rPr>
              <a:t>وَسَخَّرَ ٱلشَّمْسَ وَٱلْقَمَرَ </a:t>
            </a:r>
            <a:r>
              <a:rPr lang="ar-SA" dirty="0" smtClean="0">
                <a:latin typeface="Calibri"/>
                <a:ea typeface="Calibri"/>
                <a:cs typeface="Arial"/>
              </a:rPr>
              <a:t>كُلٌّ </a:t>
            </a:r>
            <a:r>
              <a:rPr lang="ar-SA" dirty="0">
                <a:latin typeface="Calibri"/>
                <a:ea typeface="Calibri"/>
                <a:cs typeface="Arial"/>
              </a:rPr>
              <a:t>يَجْرِى لِأَجَلٍۢ مُّسَمًّى ۚ يُدَبِّرُ ٱلْأَمْرَ يُفَصِّلُ </a:t>
            </a:r>
            <a:r>
              <a:rPr lang="ar-SA" dirty="0" smtClean="0">
                <a:latin typeface="Calibri"/>
                <a:ea typeface="Calibri"/>
                <a:cs typeface="Arial"/>
              </a:rPr>
              <a:t>الآيات</a:t>
            </a:r>
            <a:r>
              <a:rPr lang="ar-IQ" dirty="0" smtClean="0">
                <a:latin typeface="Calibri"/>
                <a:ea typeface="Calibri"/>
                <a:cs typeface="Arial"/>
              </a:rPr>
              <a:t> </a:t>
            </a:r>
            <a:r>
              <a:rPr lang="ar-SA" dirty="0" smtClean="0">
                <a:latin typeface="Calibri"/>
                <a:ea typeface="Calibri"/>
                <a:cs typeface="Arial"/>
              </a:rPr>
              <a:t>لَعَلَّكُم </a:t>
            </a:r>
            <a:r>
              <a:rPr lang="ar-SA" dirty="0">
                <a:latin typeface="Calibri"/>
                <a:ea typeface="Calibri"/>
                <a:cs typeface="Arial"/>
              </a:rPr>
              <a:t>بِلِقَآءِ رَبِّكُمْ </a:t>
            </a:r>
            <a:r>
              <a:rPr lang="ar-SA" dirty="0" smtClean="0">
                <a:latin typeface="Calibri"/>
                <a:ea typeface="Calibri"/>
                <a:cs typeface="Arial"/>
              </a:rPr>
              <a:t>تُوقِنُونَ</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 الرعد :  ٢</a:t>
            </a:r>
            <a:r>
              <a:rPr lang="ar-SA" dirty="0" smtClean="0">
                <a:latin typeface="Calibri"/>
                <a:ea typeface="Calibri"/>
                <a:cs typeface="Arial"/>
              </a:rPr>
              <a:t>).</a:t>
            </a:r>
            <a:r>
              <a:rPr lang="ar-IQ" dirty="0">
                <a:latin typeface="Calibri"/>
                <a:ea typeface="Calibri"/>
                <a:cs typeface="Arial"/>
              </a:rPr>
              <a:t> </a:t>
            </a:r>
            <a:br>
              <a:rPr lang="ar-IQ" dirty="0">
                <a:latin typeface="Calibri"/>
                <a:ea typeface="Calibri"/>
                <a:cs typeface="Arial"/>
              </a:rPr>
            </a:br>
            <a:r>
              <a:rPr lang="ar-IQ" dirty="0">
                <a:latin typeface="Calibri"/>
                <a:ea typeface="Calibri"/>
                <a:cs typeface="Arial"/>
              </a:rPr>
              <a:t> </a:t>
            </a:r>
            <a:r>
              <a:rPr lang="ar-IQ" dirty="0" smtClean="0">
                <a:latin typeface="Calibri"/>
                <a:ea typeface="Calibri"/>
                <a:cs typeface="Arial"/>
              </a:rPr>
              <a:t>«وَسَخَّرَ </a:t>
            </a:r>
            <a:r>
              <a:rPr lang="ar-IQ" dirty="0">
                <a:latin typeface="Calibri"/>
                <a:ea typeface="Calibri"/>
                <a:cs typeface="Arial"/>
              </a:rPr>
              <a:t>لَكُمُ اللَّيْلَ وَالنَّهَارَ وَالشَّمْسَ وَالْقَمَرَ ۖ وَالنُّجُومُ مُسَخَّرَاتٌ بِأَمْرِهِ ۗ إِنَّ فِي ذَٰلِكَ لَآيَاتٍ لِّقَوْمٍ يَعْقِلُونَ» (النحل: 12). </a:t>
            </a:r>
            <a:br>
              <a:rPr lang="ar-IQ" dirty="0">
                <a:latin typeface="Calibri"/>
                <a:ea typeface="Calibri"/>
                <a:cs typeface="Arial"/>
              </a:rPr>
            </a:br>
            <a:r>
              <a:rPr lang="ar-IQ" dirty="0">
                <a:latin typeface="Calibri"/>
                <a:ea typeface="Calibri"/>
                <a:cs typeface="Arial"/>
              </a:rPr>
              <a:t>ويلحق بميدان الأفلاك والكواكب ـ الفضاء المحيط بها ـ وما فيه من الرياح والظواهر الطبيعية، وما يجري فيه ـ أو يتوصل إلى اكتشافه ـ من وسائل التنقل في الفضاء </a:t>
            </a:r>
            <a:r>
              <a:rPr lang="ar-IQ" dirty="0" smtClean="0">
                <a:latin typeface="Calibri"/>
                <a:ea typeface="Calibri"/>
                <a:cs typeface="Arial"/>
              </a:rPr>
              <a:t>الكبير. </a:t>
            </a:r>
            <a:br>
              <a:rPr lang="ar-IQ" dirty="0" smtClean="0">
                <a:latin typeface="Calibri"/>
                <a:ea typeface="Calibri"/>
                <a:cs typeface="Arial"/>
              </a:rPr>
            </a:br>
            <a:r>
              <a:rPr lang="ar-IQ" dirty="0">
                <a:latin typeface="Calibri"/>
                <a:ea typeface="Calibri"/>
                <a:cs typeface="Arial"/>
              </a:rPr>
              <a:t/>
            </a:r>
            <a:br>
              <a:rPr lang="ar-IQ" dirty="0">
                <a:latin typeface="Calibri"/>
                <a:ea typeface="Calibri"/>
                <a:cs typeface="Arial"/>
              </a:rPr>
            </a:br>
            <a:r>
              <a:rPr lang="ar-IQ" b="1" dirty="0">
                <a:latin typeface="Calibri"/>
                <a:ea typeface="Calibri"/>
                <a:cs typeface="Arial"/>
              </a:rPr>
              <a:t>2- - ميدان البحار والمحيطات : </a:t>
            </a:r>
            <a:r>
              <a:rPr lang="ar-IQ" dirty="0">
                <a:latin typeface="Calibri"/>
                <a:ea typeface="Calibri"/>
                <a:cs typeface="Arial"/>
              </a:rPr>
              <a:t>فهذه وما فيها من الكائنات مسخرة للإنسان عليه أن يستفيد منها في حياته المادية ويسترشد بالحكمة الكائنة في خلقها وقوانينها في حياته العقلية </a:t>
            </a:r>
            <a:r>
              <a:rPr lang="ar-IQ" dirty="0" smtClean="0">
                <a:latin typeface="Calibri"/>
                <a:ea typeface="Calibri"/>
                <a:cs typeface="Arial"/>
              </a:rPr>
              <a:t>والنفسية.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62</a:t>
            </a:fld>
            <a:endParaRPr lang="en-US"/>
          </a:p>
        </p:txBody>
      </p:sp>
    </p:spTree>
    <p:extLst>
      <p:ext uri="{BB962C8B-B14F-4D97-AF65-F5344CB8AC3E}">
        <p14:creationId xmlns:p14="http://schemas.microsoft.com/office/powerpoint/2010/main" val="123970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1" y="188687"/>
            <a:ext cx="10290629" cy="6473370"/>
          </a:xfrm>
          <a:solidFill>
            <a:schemeClr val="accent6">
              <a:lumMod val="60000"/>
              <a:lumOff val="40000"/>
            </a:schemeClr>
          </a:solidFill>
        </p:spPr>
        <p:txBody>
          <a:bodyPr/>
          <a:lstStyle/>
          <a:p>
            <a:pPr algn="r" rtl="1">
              <a:lnSpc>
                <a:spcPct val="115000"/>
              </a:lnSpc>
              <a:spcAft>
                <a:spcPts val="1000"/>
              </a:spcAft>
            </a:pPr>
            <a:r>
              <a:rPr lang="ar-IQ" sz="3200" dirty="0">
                <a:latin typeface="Calibri"/>
                <a:ea typeface="Calibri"/>
                <a:cs typeface="Arial"/>
              </a:rPr>
              <a:t> قال – سبحانه- </a:t>
            </a:r>
            <a:r>
              <a:rPr lang="ar-IQ" sz="3200" dirty="0" smtClean="0"/>
              <a:t>«</a:t>
            </a:r>
            <a:r>
              <a:rPr lang="ar-SA" sz="3200" dirty="0" smtClean="0">
                <a:latin typeface="Calibri"/>
                <a:ea typeface="Calibri"/>
                <a:cs typeface="Arial"/>
              </a:rPr>
              <a:t>اللَّهُ </a:t>
            </a:r>
            <a:r>
              <a:rPr lang="ar-SA" sz="3200" dirty="0">
                <a:latin typeface="Calibri"/>
                <a:ea typeface="Calibri"/>
                <a:cs typeface="Arial"/>
              </a:rPr>
              <a:t>الَّذِي سَخَّرَ لَكُمُ الْبَحْرَ لِتَجْرِيَ الْفُلْكُ فِيهِ بِأَمْرِهِ وَلِتَبْتَغُوا مِن فَضْلِهِ وَلَعَلَّكُمْ </a:t>
            </a:r>
            <a:r>
              <a:rPr lang="ar-SA" sz="3200" dirty="0" smtClean="0">
                <a:latin typeface="Calibri"/>
                <a:ea typeface="Calibri"/>
                <a:cs typeface="Arial"/>
              </a:rPr>
              <a:t>تَشْكُرُونَ</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a:t>
            </a:r>
            <a:r>
              <a:rPr lang="ar-SA" sz="3200" dirty="0" smtClean="0">
                <a:latin typeface="Calibri"/>
                <a:ea typeface="Calibri"/>
                <a:cs typeface="Arial"/>
              </a:rPr>
              <a:t>الجاثية</a:t>
            </a:r>
            <a:r>
              <a:rPr lang="ar-IQ" sz="3200" dirty="0" smtClean="0">
                <a:latin typeface="Calibri"/>
                <a:ea typeface="Calibri"/>
                <a:cs typeface="Arial"/>
              </a:rPr>
              <a:t>: </a:t>
            </a:r>
            <a:r>
              <a:rPr lang="ar-SA" sz="3200" dirty="0" smtClean="0">
                <a:latin typeface="Calibri"/>
                <a:ea typeface="Calibri"/>
                <a:cs typeface="Arial"/>
              </a:rPr>
              <a:t> </a:t>
            </a:r>
            <a:r>
              <a:rPr lang="ar-SA" sz="3200" dirty="0">
                <a:latin typeface="Calibri"/>
                <a:ea typeface="Calibri"/>
                <a:cs typeface="Arial"/>
              </a:rPr>
              <a:t>12) </a:t>
            </a:r>
            <a:r>
              <a:rPr lang="ar-IQ" sz="3200" dirty="0" smtClean="0">
                <a:latin typeface="Calibri"/>
                <a:ea typeface="Calibri"/>
                <a:cs typeface="Arial"/>
              </a:rPr>
              <a:t/>
            </a:r>
            <a:br>
              <a:rPr lang="ar-IQ" sz="3200" dirty="0" smtClean="0">
                <a:latin typeface="Calibri"/>
                <a:ea typeface="Calibri"/>
                <a:cs typeface="Arial"/>
              </a:rPr>
            </a:br>
            <a:r>
              <a:rPr lang="ar-IQ" sz="3200" dirty="0" smtClean="0">
                <a:latin typeface="Calibri"/>
                <a:ea typeface="Calibri"/>
                <a:cs typeface="Arial"/>
              </a:rPr>
              <a:t>«</a:t>
            </a:r>
            <a:r>
              <a:rPr lang="ar-SA" sz="3200" dirty="0">
                <a:latin typeface="Calibri"/>
                <a:ea typeface="Calibri"/>
                <a:cs typeface="Arial"/>
              </a:rPr>
              <a:t>وَهُوَ الَّذِي سَخَّرَ الْبَحْرَ لِتَأْكُلُوا مِنْهُ لَحْمًا طَرِيًّا وَتَسْتَخْرِجُوا مِنْهُ حِلْيَةً تَلْبَسُونَهَا وَتَرَى الْفُلْكَ مَوَاخِرَ فِيهِ وَلِتَبْتَغُوا مِن فَضْلِهِ وَلَعَلَّكُمْ </a:t>
            </a:r>
            <a:r>
              <a:rPr lang="ar-SA" sz="3200" dirty="0" smtClean="0">
                <a:latin typeface="Calibri"/>
                <a:ea typeface="Calibri"/>
                <a:cs typeface="Arial"/>
              </a:rPr>
              <a:t>تَشْكُرُونَ</a:t>
            </a:r>
            <a:r>
              <a:rPr lang="ar-IQ" sz="3200" dirty="0" smtClean="0">
                <a:latin typeface="Calibri"/>
                <a:ea typeface="Calibri"/>
                <a:cs typeface="Arial"/>
              </a:rPr>
              <a:t>»</a:t>
            </a:r>
            <a:r>
              <a:rPr lang="ar-SA" sz="3200" dirty="0" smtClean="0">
                <a:latin typeface="Calibri"/>
                <a:ea typeface="Calibri"/>
                <a:cs typeface="Arial"/>
              </a:rPr>
              <a:t> (النحل </a:t>
            </a:r>
            <a:r>
              <a:rPr lang="ar-SA" sz="3200" dirty="0">
                <a:latin typeface="Calibri"/>
                <a:ea typeface="Calibri"/>
                <a:cs typeface="Arial"/>
              </a:rPr>
              <a:t>: </a:t>
            </a:r>
            <a:r>
              <a:rPr lang="ar-SA" sz="3200" dirty="0" smtClean="0">
                <a:latin typeface="Calibri"/>
                <a:ea typeface="Calibri"/>
                <a:cs typeface="Arial"/>
              </a:rPr>
              <a:t> </a:t>
            </a:r>
            <a:r>
              <a:rPr lang="ar-SA" sz="3200" dirty="0">
                <a:latin typeface="Calibri"/>
                <a:ea typeface="Calibri"/>
                <a:cs typeface="Arial"/>
              </a:rPr>
              <a:t>١٤</a:t>
            </a:r>
            <a:r>
              <a:rPr lang="ar-SA" sz="3200" dirty="0" smtClean="0">
                <a:latin typeface="Calibri"/>
                <a:ea typeface="Calibri"/>
                <a:cs typeface="Arial"/>
              </a:rPr>
              <a:t>).</a:t>
            </a:r>
            <a:r>
              <a:rPr lang="ar-IQ" sz="3200" dirty="0" smtClean="0">
                <a:latin typeface="Calibri"/>
                <a:ea typeface="Calibri"/>
                <a:cs typeface="Arial"/>
              </a:rPr>
              <a:t/>
            </a:r>
            <a:br>
              <a:rPr lang="ar-IQ" sz="3200" dirty="0" smtClean="0">
                <a:latin typeface="Calibri"/>
                <a:ea typeface="Calibri"/>
                <a:cs typeface="Arial"/>
              </a:rPr>
            </a:br>
            <a:r>
              <a:rPr lang="ar-IQ" sz="3200" dirty="0">
                <a:latin typeface="Calibri"/>
                <a:ea typeface="Calibri"/>
                <a:cs typeface="Arial"/>
              </a:rPr>
              <a:t/>
            </a:r>
            <a:br>
              <a:rPr lang="ar-IQ" sz="3200" dirty="0">
                <a:latin typeface="Calibri"/>
                <a:ea typeface="Calibri"/>
                <a:cs typeface="Arial"/>
              </a:rPr>
            </a:br>
            <a:r>
              <a:rPr lang="ar-IQ" sz="3200" b="1" dirty="0" smtClean="0">
                <a:latin typeface="Calibri"/>
                <a:ea typeface="Calibri"/>
                <a:cs typeface="Arial"/>
              </a:rPr>
              <a:t>3- </a:t>
            </a:r>
            <a:r>
              <a:rPr lang="ar-IQ" sz="3200" b="1" dirty="0">
                <a:latin typeface="Calibri"/>
                <a:ea typeface="Calibri"/>
                <a:cs typeface="Arial"/>
              </a:rPr>
              <a:t>ميدان </a:t>
            </a:r>
            <a:r>
              <a:rPr lang="ar-IQ" sz="3200" b="1" dirty="0" smtClean="0">
                <a:latin typeface="Calibri"/>
                <a:ea typeface="Calibri"/>
                <a:cs typeface="Arial"/>
              </a:rPr>
              <a:t>اليابسة: </a:t>
            </a:r>
            <a:r>
              <a:rPr lang="ar-IQ" sz="3200" dirty="0">
                <a:latin typeface="Calibri"/>
                <a:ea typeface="Calibri"/>
                <a:cs typeface="Arial"/>
              </a:rPr>
              <a:t>والآيات التي تتحدث عن هذا </a:t>
            </a:r>
            <a:r>
              <a:rPr lang="ar-IQ" sz="3200" dirty="0" smtClean="0">
                <a:latin typeface="Calibri"/>
                <a:ea typeface="Calibri"/>
                <a:cs typeface="Arial"/>
              </a:rPr>
              <a:t>الميدان، </a:t>
            </a:r>
            <a:r>
              <a:rPr lang="ar-IQ" sz="3200" dirty="0">
                <a:latin typeface="Calibri"/>
                <a:ea typeface="Calibri"/>
                <a:cs typeface="Arial"/>
              </a:rPr>
              <a:t>تأتي مقرونة باليابسة لنفس الغايات والأهداف المادية والعقلية . </a:t>
            </a:r>
            <a:r>
              <a:rPr lang="ar-SA" sz="3200" dirty="0">
                <a:latin typeface="Calibri"/>
                <a:ea typeface="Calibri"/>
                <a:cs typeface="Arial"/>
              </a:rPr>
              <a:t/>
            </a:r>
            <a:br>
              <a:rPr lang="ar-SA" sz="3200" dirty="0">
                <a:latin typeface="Calibri"/>
                <a:ea typeface="Calibri"/>
                <a:cs typeface="Arial"/>
              </a:rPr>
            </a:br>
            <a:r>
              <a:rPr lang="ar-SA" sz="3200" dirty="0">
                <a:latin typeface="Calibri"/>
                <a:ea typeface="Calibri"/>
                <a:cs typeface="Arial"/>
              </a:rPr>
              <a:t>«أَلَمْ تَرَ أَنَّ اللَّهَ سَخَّرَ لَكُمْ مَا فِي الأَرْضِ وَالْفُلْكَ تَجْرِي فِي الْبَحْرِ بِأَمْرِهِ وَيُمْسِكُ </a:t>
            </a:r>
            <a:r>
              <a:rPr lang="ar-SA" sz="3200" dirty="0" smtClean="0">
                <a:latin typeface="Calibri"/>
                <a:ea typeface="Calibri"/>
                <a:cs typeface="Arial"/>
              </a:rPr>
              <a:t>السَّمَاءَ </a:t>
            </a:r>
            <a:r>
              <a:rPr lang="ar-SA" sz="3200" dirty="0">
                <a:latin typeface="Calibri"/>
                <a:ea typeface="Calibri"/>
                <a:cs typeface="Arial"/>
              </a:rPr>
              <a:t>أَنْ تَقَعَ عَلَى الأَرْضِ إِلا بإذنه إن الله بالناس لرؤوف </a:t>
            </a:r>
            <a:r>
              <a:rPr lang="ar-SA" sz="3200" dirty="0" smtClean="0">
                <a:latin typeface="Calibri"/>
                <a:ea typeface="Calibri"/>
                <a:cs typeface="Arial"/>
              </a:rPr>
              <a:t>رحيم» (الحج: 65) </a:t>
            </a:r>
            <a:br>
              <a:rPr lang="ar-SA" sz="3200" dirty="0" smtClean="0">
                <a:latin typeface="Calibri"/>
                <a:ea typeface="Calibri"/>
                <a:cs typeface="Arial"/>
              </a:rPr>
            </a:br>
            <a:endParaRPr lang="en-GB" sz="32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63</a:t>
            </a:fld>
            <a:endParaRPr lang="en-US"/>
          </a:p>
        </p:txBody>
      </p:sp>
    </p:spTree>
    <p:extLst>
      <p:ext uri="{BB962C8B-B14F-4D97-AF65-F5344CB8AC3E}">
        <p14:creationId xmlns:p14="http://schemas.microsoft.com/office/powerpoint/2010/main" val="101165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145143"/>
            <a:ext cx="10363200" cy="6560457"/>
          </a:xfrm>
          <a:solidFill>
            <a:schemeClr val="accent2">
              <a:lumMod val="20000"/>
              <a:lumOff val="80000"/>
            </a:schemeClr>
          </a:solidFill>
        </p:spPr>
        <p:txBody>
          <a:bodyPr/>
          <a:lstStyle/>
          <a:p>
            <a:pPr algn="just" rtl="1"/>
            <a:r>
              <a:rPr lang="ar-IQ" dirty="0" smtClean="0">
                <a:latin typeface="Calibri"/>
                <a:ea typeface="Calibri"/>
                <a:cs typeface="Arial"/>
              </a:rPr>
              <a:t/>
            </a:r>
            <a:br>
              <a:rPr lang="ar-IQ" dirty="0" smtClean="0">
                <a:latin typeface="Calibri"/>
                <a:ea typeface="Calibri"/>
                <a:cs typeface="Arial"/>
              </a:rPr>
            </a:br>
            <a:r>
              <a:rPr lang="ar-SA" dirty="0" smtClean="0">
                <a:latin typeface="Calibri"/>
                <a:ea typeface="Calibri"/>
                <a:cs typeface="Arial"/>
              </a:rPr>
              <a:t>ويشير«</a:t>
            </a:r>
            <a:r>
              <a:rPr lang="ar-SA" b="1" dirty="0" smtClean="0">
                <a:solidFill>
                  <a:srgbClr val="C00000"/>
                </a:solidFill>
                <a:latin typeface="Calibri"/>
                <a:ea typeface="Calibri"/>
                <a:cs typeface="Arial"/>
              </a:rPr>
              <a:t>التسخير</a:t>
            </a:r>
            <a:r>
              <a:rPr lang="ar-SA" dirty="0">
                <a:latin typeface="Calibri"/>
                <a:ea typeface="Calibri"/>
                <a:cs typeface="Arial"/>
              </a:rPr>
              <a:t>» في الآية السابقة إلى وحدة الميادين الرئيسة الثلاث والتوازن القائم </a:t>
            </a:r>
            <a:r>
              <a:rPr lang="ar-SA" dirty="0" smtClean="0">
                <a:latin typeface="Calibri"/>
                <a:ea typeface="Calibri"/>
                <a:cs typeface="Arial"/>
              </a:rPr>
              <a:t>بينها،</a:t>
            </a:r>
            <a:r>
              <a:rPr lang="ar-IQ" dirty="0" smtClean="0">
                <a:latin typeface="Calibri"/>
                <a:ea typeface="Calibri"/>
                <a:cs typeface="Arial"/>
              </a:rPr>
              <a:t> </a:t>
            </a:r>
            <a:r>
              <a:rPr lang="ar-SA" dirty="0" smtClean="0">
                <a:latin typeface="Calibri"/>
                <a:ea typeface="Calibri"/>
                <a:cs typeface="Arial"/>
              </a:rPr>
              <a:t>ومن </a:t>
            </a:r>
            <a:r>
              <a:rPr lang="ar-SA" dirty="0">
                <a:latin typeface="Calibri"/>
                <a:ea typeface="Calibri"/>
                <a:cs typeface="Arial"/>
              </a:rPr>
              <a:t>مظاهر هذا التوازن أن الله يمسك ما في الفضاء من شمس وقمر وكواكب وما يمخر فيه من طيارات وصواريخ وحاملات قنابل ذرية أن تقع على الأرض، ولكن هذا الإمساك ليس مطلقاً فقد تقدر الإرادة والإذن الإلهي سقوط بعض النيازك والنجـوم والطائرات والصواريخ ولا ندري </a:t>
            </a:r>
            <a:r>
              <a:rPr lang="ar-SA" dirty="0" smtClean="0">
                <a:latin typeface="Calibri"/>
                <a:ea typeface="Calibri"/>
                <a:cs typeface="Arial"/>
              </a:rPr>
              <a:t>مصيرهذه </a:t>
            </a:r>
            <a:r>
              <a:rPr lang="ar-SA" dirty="0">
                <a:latin typeface="Calibri"/>
                <a:ea typeface="Calibri"/>
                <a:cs typeface="Arial"/>
              </a:rPr>
              <a:t>الأسلحة النووية والأقمار الصناعية التي تحمل الدمار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64</a:t>
            </a:fld>
            <a:endParaRPr lang="en-US"/>
          </a:p>
        </p:txBody>
      </p:sp>
    </p:spTree>
    <p:extLst>
      <p:ext uri="{BB962C8B-B14F-4D97-AF65-F5344CB8AC3E}">
        <p14:creationId xmlns:p14="http://schemas.microsoft.com/office/powerpoint/2010/main" val="402051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14301"/>
            <a:ext cx="10617200" cy="6654800"/>
          </a:xfrm>
          <a:solidFill>
            <a:schemeClr val="accent1">
              <a:lumMod val="40000"/>
              <a:lumOff val="60000"/>
            </a:schemeClr>
          </a:solidFill>
        </p:spPr>
        <p:txBody>
          <a:bodyPr>
            <a:noAutofit/>
          </a:bodyPr>
          <a:lstStyle/>
          <a:p>
            <a:pPr algn="r" rtl="1">
              <a:lnSpc>
                <a:spcPct val="115000"/>
              </a:lnSpc>
              <a:spcAft>
                <a:spcPts val="1000"/>
              </a:spcAft>
            </a:pPr>
            <a:r>
              <a:rPr lang="ar-SA" sz="3200" b="1" dirty="0">
                <a:latin typeface="Calibri"/>
                <a:ea typeface="Calibri"/>
                <a:cs typeface="Arial"/>
              </a:rPr>
              <a:t>وليسهل على الإنسان ممارسة علاقة التسخير بالشكل الذي تطرحه فلسفة التربية الإسلامية أمده الله بالمؤهلات والقدرات التي تمكنه من إقامة هذه العلاقة المشار إليها. وهذه المؤهلات هي:</a:t>
            </a:r>
            <a:r>
              <a:rPr lang="en-GB" sz="3200" dirty="0">
                <a:latin typeface="Calibri"/>
                <a:ea typeface="Calibri"/>
                <a:cs typeface="Arial"/>
              </a:rPr>
              <a:t/>
            </a:r>
            <a:br>
              <a:rPr lang="en-GB" sz="3200" dirty="0">
                <a:latin typeface="Calibri"/>
                <a:ea typeface="Calibri"/>
                <a:cs typeface="Arial"/>
              </a:rPr>
            </a:br>
            <a:r>
              <a:rPr lang="ar-SA" sz="3200" b="1" dirty="0">
                <a:latin typeface="Calibri"/>
                <a:ea typeface="Calibri"/>
                <a:cs typeface="Arial"/>
              </a:rPr>
              <a:t> المؤهل الأولى</a:t>
            </a:r>
            <a:r>
              <a:rPr lang="ar-SA" sz="3200" dirty="0">
                <a:latin typeface="Calibri"/>
                <a:ea typeface="Calibri"/>
                <a:cs typeface="Arial"/>
              </a:rPr>
              <a:t>: أن الله منح الإنسان القدرة على تسخير الكون ومنحه منزلة الخلافة على الأرض. </a:t>
            </a:r>
            <a:r>
              <a:rPr lang="en-GB" sz="3200" dirty="0">
                <a:latin typeface="Calibri"/>
                <a:ea typeface="Calibri"/>
                <a:cs typeface="Arial"/>
              </a:rPr>
              <a:t/>
            </a:r>
            <a:br>
              <a:rPr lang="en-GB" sz="3200" dirty="0">
                <a:latin typeface="Calibri"/>
                <a:ea typeface="Calibri"/>
                <a:cs typeface="Arial"/>
              </a:rPr>
            </a:br>
            <a:r>
              <a:rPr lang="ar-SA" sz="3200" b="1" dirty="0">
                <a:latin typeface="Calibri"/>
                <a:ea typeface="Calibri"/>
                <a:cs typeface="Arial"/>
              </a:rPr>
              <a:t>والمؤهل الثاني:</a:t>
            </a:r>
            <a:r>
              <a:rPr lang="ar-SA" sz="3200" dirty="0">
                <a:latin typeface="Calibri"/>
                <a:ea typeface="Calibri"/>
                <a:cs typeface="Arial"/>
              </a:rPr>
              <a:t> أن الله أمد الإنسان بقابلية التعلم والقدرات التي تمكنه من كشف أسرار الكون وقوانينه وفهم مكوناته وعناصره وهذه القدرات هي ما أشار إليه القرآن حول تعليم آدم الأسماء كلها، وأنه علم الإنسان ما لم يعلم، وغير ذلك. </a:t>
            </a:r>
            <a:r>
              <a:rPr lang="en-GB" sz="3200" dirty="0">
                <a:latin typeface="Calibri"/>
                <a:ea typeface="Calibri"/>
                <a:cs typeface="Arial"/>
              </a:rPr>
              <a:t/>
            </a:r>
            <a:br>
              <a:rPr lang="en-GB" sz="3200" dirty="0">
                <a:latin typeface="Calibri"/>
                <a:ea typeface="Calibri"/>
                <a:cs typeface="Arial"/>
              </a:rPr>
            </a:br>
            <a:r>
              <a:rPr lang="ar-SA" sz="3200" b="1" dirty="0">
                <a:latin typeface="Calibri"/>
                <a:ea typeface="Calibri"/>
                <a:cs typeface="Arial"/>
              </a:rPr>
              <a:t>والمؤهل الثالث:</a:t>
            </a:r>
            <a:r>
              <a:rPr lang="ar-SA" sz="3200" dirty="0">
                <a:latin typeface="Calibri"/>
                <a:ea typeface="Calibri"/>
                <a:cs typeface="Arial"/>
              </a:rPr>
              <a:t> هو تناسق تكوين الإنسان مع طبيعة هذه الخلافة. فالله </a:t>
            </a:r>
            <a:r>
              <a:rPr lang="ar-IQ" sz="3200" dirty="0" smtClean="0">
                <a:latin typeface="Calibri"/>
                <a:ea typeface="Calibri"/>
                <a:cs typeface="Arial"/>
              </a:rPr>
              <a:t>–</a:t>
            </a:r>
            <a:r>
              <a:rPr lang="ar-SA" sz="3200" dirty="0" smtClean="0">
                <a:latin typeface="Calibri"/>
                <a:ea typeface="Calibri"/>
                <a:cs typeface="Arial"/>
              </a:rPr>
              <a:t>سبحانه</a:t>
            </a:r>
            <a:r>
              <a:rPr lang="ar-IQ" sz="3200" dirty="0" smtClean="0">
                <a:latin typeface="Calibri"/>
                <a:ea typeface="Calibri"/>
                <a:cs typeface="Arial"/>
              </a:rPr>
              <a:t> وتعالى-</a:t>
            </a:r>
            <a:r>
              <a:rPr lang="ar-SA" sz="3200" dirty="0" smtClean="0">
                <a:latin typeface="Calibri"/>
                <a:ea typeface="Calibri"/>
                <a:cs typeface="Arial"/>
              </a:rPr>
              <a:t> فط</a:t>
            </a:r>
            <a:r>
              <a:rPr lang="ar-IQ" sz="3200" dirty="0" smtClean="0">
                <a:latin typeface="Calibri"/>
                <a:ea typeface="Calibri"/>
                <a:cs typeface="Arial"/>
              </a:rPr>
              <a:t>ّ</a:t>
            </a:r>
            <a:r>
              <a:rPr lang="ar-SA" sz="3200" dirty="0" smtClean="0">
                <a:latin typeface="Calibri"/>
                <a:ea typeface="Calibri"/>
                <a:cs typeface="Arial"/>
              </a:rPr>
              <a:t>ر </a:t>
            </a:r>
            <a:r>
              <a:rPr lang="ar-SA" sz="3200" dirty="0">
                <a:latin typeface="Calibri"/>
                <a:ea typeface="Calibri"/>
                <a:cs typeface="Arial"/>
              </a:rPr>
              <a:t>ما في السموات والأرض كوحدة متناسقة تؤدي وظائفها طبقاً للتصميم المذكور. والإنسان وحـده هوالذي يملك حرية الانتظام هذا التصميم الكبير أو الخروج عليه. </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65</a:t>
            </a:fld>
            <a:endParaRPr lang="en-US"/>
          </a:p>
        </p:txBody>
      </p:sp>
    </p:spTree>
    <p:extLst>
      <p:ext uri="{BB962C8B-B14F-4D97-AF65-F5344CB8AC3E}">
        <p14:creationId xmlns:p14="http://schemas.microsoft.com/office/powerpoint/2010/main" val="426677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160" y="228600"/>
            <a:ext cx="10332720" cy="6400800"/>
          </a:xfrm>
          <a:solidFill>
            <a:schemeClr val="accent1">
              <a:lumMod val="20000"/>
              <a:lumOff val="80000"/>
            </a:schemeClr>
          </a:solidFill>
        </p:spPr>
        <p:txBody>
          <a:bodyPr/>
          <a:lstStyle/>
          <a:p>
            <a:pPr algn="r" rtl="1">
              <a:lnSpc>
                <a:spcPct val="115000"/>
              </a:lnSpc>
              <a:spcAft>
                <a:spcPts val="1000"/>
              </a:spcAft>
            </a:pPr>
            <a:r>
              <a:rPr lang="ar-SA" dirty="0">
                <a:latin typeface="Calibri"/>
                <a:ea typeface="Calibri"/>
                <a:cs typeface="Arial"/>
              </a:rPr>
              <a:t>أن القدرة على ممارسة علاقة التسخير والربط بين آيات الكتاب وآيات الكون هي التي تفرز اليقين الكامل، فإذا لم تحدث هذه القدرة فلا فائدة من اكتشاف آيات الكون ولا فائدة من تلاوة آيات الكتاب .</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 ومن الحق أن نقول: إن مؤسسات التربية الإسلامية ـ منذ قرون ـ قد عطلت «علاقة التسخير» وعطلت «المظهر الكوني» للعبادة، وفقدت الإحساس بخطورة الذنب الذي اقترفته حين عطلت هذه العلاقة وقعرت مفهوم الذنب على الجوانب الدينية </a:t>
            </a:r>
            <a:r>
              <a:rPr lang="ar-SA" dirty="0" smtClean="0">
                <a:latin typeface="Calibri"/>
                <a:ea typeface="Calibri"/>
                <a:cs typeface="Arial"/>
              </a:rPr>
              <a:t>والأخلاقية، </a:t>
            </a:r>
            <a:r>
              <a:rPr lang="ar-SA" dirty="0">
                <a:latin typeface="Calibri"/>
                <a:ea typeface="Calibri"/>
                <a:cs typeface="Arial"/>
              </a:rPr>
              <a:t>وبررت للمسلم جميع أشكال </a:t>
            </a:r>
            <a:r>
              <a:rPr lang="ar-SA" dirty="0" smtClean="0">
                <a:latin typeface="Calibri"/>
                <a:ea typeface="Calibri"/>
                <a:cs typeface="Arial"/>
              </a:rPr>
              <a:t>القصور والذنوب </a:t>
            </a:r>
            <a:r>
              <a:rPr lang="ar-SA" dirty="0">
                <a:latin typeface="Calibri"/>
                <a:ea typeface="Calibri"/>
                <a:cs typeface="Arial"/>
              </a:rPr>
              <a:t>التي اقترفها في ميادين «المظهر الكوني» للعبادة .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66</a:t>
            </a:fld>
            <a:endParaRPr lang="en-US"/>
          </a:p>
        </p:txBody>
      </p:sp>
    </p:spTree>
    <p:extLst>
      <p:ext uri="{BB962C8B-B14F-4D97-AF65-F5344CB8AC3E}">
        <p14:creationId xmlns:p14="http://schemas.microsoft.com/office/powerpoint/2010/main" val="377218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39700"/>
            <a:ext cx="10414000" cy="6616700"/>
          </a:xfrm>
          <a:solidFill>
            <a:schemeClr val="accent6">
              <a:lumMod val="60000"/>
              <a:lumOff val="40000"/>
            </a:schemeClr>
          </a:solidFill>
        </p:spPr>
        <p:txBody>
          <a:bodyPr>
            <a:normAutofit fontScale="90000"/>
          </a:bodyPr>
          <a:lstStyle/>
          <a:p>
            <a:pPr algn="r" rtl="1">
              <a:lnSpc>
                <a:spcPct val="115000"/>
              </a:lnSpc>
              <a:spcAft>
                <a:spcPts val="1000"/>
              </a:spcAft>
            </a:pPr>
            <a:r>
              <a:rPr lang="ar-SA" b="1" dirty="0">
                <a:latin typeface="Calibri"/>
                <a:ea typeface="Calibri"/>
                <a:cs typeface="Arial"/>
              </a:rPr>
              <a:t>ولقد أدى عجز هذه المؤسسات عن القيام بواجبها المذكور إلى مضاعفتين اثنتين:</a:t>
            </a:r>
            <a:r>
              <a:rPr lang="ar-SA" dirty="0">
                <a:latin typeface="Calibri"/>
                <a:ea typeface="Calibri"/>
                <a:cs typeface="Arial"/>
              </a:rPr>
              <a:t> </a:t>
            </a:r>
            <a:r>
              <a:rPr lang="en-GB" sz="2400" dirty="0">
                <a:latin typeface="Calibri"/>
                <a:ea typeface="Calibri"/>
                <a:cs typeface="Arial"/>
              </a:rPr>
              <a:t/>
            </a:r>
            <a:br>
              <a:rPr lang="en-GB" sz="2400" dirty="0">
                <a:latin typeface="Calibri"/>
                <a:ea typeface="Calibri"/>
                <a:cs typeface="Arial"/>
              </a:rPr>
            </a:br>
            <a:r>
              <a:rPr lang="ar-SA" b="1" dirty="0">
                <a:latin typeface="Calibri"/>
                <a:ea typeface="Calibri"/>
                <a:cs typeface="Arial"/>
              </a:rPr>
              <a:t>المضاعفة </a:t>
            </a:r>
            <a:r>
              <a:rPr lang="ar-SA" b="1" dirty="0" smtClean="0">
                <a:latin typeface="Calibri"/>
                <a:ea typeface="Calibri"/>
                <a:cs typeface="Arial"/>
              </a:rPr>
              <a:t>الأولى</a:t>
            </a:r>
            <a:r>
              <a:rPr lang="ar-IQ" b="1"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أن هذه المؤسسات لم تستطع ـ وما زالت لا تستطيع ـ أسلمة التربية والمعرفة الكونية التي بدأت تفد إلى العالم الإسلامي في مطلع العصر الحديث . وتركت الباب مفتوحاً لنماذج المؤسسات التربوية الأوروبية لأن تقوم وتنتشر وتقدم العلوم الكونية عارية من علاقة التسخير ـ موجهة بـ (علاقة قهر الطبيعة والسيطرة عليها) وبذلك أخذت التربية في العالم الإسلامي تشارك التربية الغربية نقائصها في هذا الميدان، وصار التعليم في هذا العالم </a:t>
            </a:r>
            <a:r>
              <a:rPr lang="ar-SA" dirty="0" smtClean="0">
                <a:latin typeface="Calibri"/>
                <a:ea typeface="Calibri"/>
                <a:cs typeface="Arial"/>
              </a:rPr>
              <a:t>يخر</a:t>
            </a:r>
            <a:r>
              <a:rPr lang="ar-IQ" dirty="0" smtClean="0">
                <a:latin typeface="Calibri"/>
                <a:ea typeface="Calibri"/>
                <a:cs typeface="Arial"/>
              </a:rPr>
              <a:t>ِّ</a:t>
            </a:r>
            <a:r>
              <a:rPr lang="ar-SA" dirty="0" smtClean="0">
                <a:latin typeface="Calibri"/>
                <a:ea typeface="Calibri"/>
                <a:cs typeface="Arial"/>
              </a:rPr>
              <a:t>ج </a:t>
            </a:r>
            <a:r>
              <a:rPr lang="ar-SA" dirty="0">
                <a:latin typeface="Calibri"/>
                <a:ea typeface="Calibri"/>
                <a:cs typeface="Arial"/>
              </a:rPr>
              <a:t>«مستهلكين» يقلون عن الخريجين في الغرب بأنهم «غير منتجين». فأدى ذلك كله إلى امتداد مفاهيم الصراع والاستهلاك واللادينية وانقلبت التربية إلى عامل من عوامل الاضطراب بدل أن تكون من عوامل الخير والاستقرار . </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67</a:t>
            </a:fld>
            <a:endParaRPr lang="en-US"/>
          </a:p>
        </p:txBody>
      </p:sp>
    </p:spTree>
    <p:extLst>
      <p:ext uri="{BB962C8B-B14F-4D97-AF65-F5344CB8AC3E}">
        <p14:creationId xmlns:p14="http://schemas.microsoft.com/office/powerpoint/2010/main" val="265048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167640"/>
            <a:ext cx="10485120" cy="6492240"/>
          </a:xfrm>
          <a:solidFill>
            <a:schemeClr val="bg1">
              <a:lumMod val="75000"/>
            </a:schemeClr>
          </a:solidFill>
        </p:spPr>
        <p:txBody>
          <a:bodyPr/>
          <a:lstStyle/>
          <a:p>
            <a:pPr algn="r" rtl="1">
              <a:lnSpc>
                <a:spcPct val="115000"/>
              </a:lnSpc>
              <a:spcAft>
                <a:spcPts val="1000"/>
              </a:spcAft>
            </a:pPr>
            <a:r>
              <a:rPr lang="ar-SA" b="1" dirty="0">
                <a:latin typeface="Calibri"/>
                <a:ea typeface="Calibri"/>
                <a:cs typeface="Arial"/>
              </a:rPr>
              <a:t>والمضاعفة </a:t>
            </a:r>
            <a:r>
              <a:rPr lang="ar-SA" b="1" dirty="0" smtClean="0">
                <a:latin typeface="Calibri"/>
                <a:ea typeface="Calibri"/>
                <a:cs typeface="Arial"/>
              </a:rPr>
              <a:t>الثانية</a:t>
            </a:r>
            <a:r>
              <a:rPr lang="ar-IQ" b="1"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أن الاقتصار على العلوم الدينية في مؤسسات التربية الإسلامية والانشقاق بين العلوم الدينية والعلوم الكونية في المؤسسات التربوية </a:t>
            </a:r>
            <a:r>
              <a:rPr lang="ar-SA" dirty="0" smtClean="0">
                <a:latin typeface="Calibri"/>
                <a:ea typeface="Calibri"/>
                <a:cs typeface="Arial"/>
              </a:rPr>
              <a:t>الحديثة</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قد أدى إلى عقم كلا النظامين من التربية في العالم الإسلامي ومنع ولادة الإيمان وإخراج أمة </a:t>
            </a:r>
            <a:r>
              <a:rPr lang="ar-SA" dirty="0" smtClean="0">
                <a:latin typeface="Calibri"/>
                <a:ea typeface="Calibri"/>
                <a:cs typeface="Arial"/>
              </a:rPr>
              <a:t>المؤمنين</a:t>
            </a:r>
            <a:r>
              <a:rPr lang="ar-IQ" dirty="0" smtClean="0">
                <a:latin typeface="Calibri"/>
                <a:ea typeface="Calibri"/>
                <a:cs typeface="Arial"/>
              </a:rPr>
              <a:t>؛</a:t>
            </a:r>
            <a:r>
              <a:rPr lang="ar-IQ" dirty="0">
                <a:latin typeface="Calibri"/>
                <a:ea typeface="Calibri"/>
                <a:cs typeface="Arial"/>
              </a:rPr>
              <a:t> </a:t>
            </a:r>
            <a:r>
              <a:rPr lang="ar-SA" dirty="0" smtClean="0">
                <a:latin typeface="Calibri"/>
                <a:ea typeface="Calibri"/>
                <a:cs typeface="Arial"/>
              </a:rPr>
              <a:t>لأن </a:t>
            </a:r>
            <a:r>
              <a:rPr lang="ar-SA" dirty="0">
                <a:latin typeface="Calibri"/>
                <a:ea typeface="Calibri"/>
                <a:cs typeface="Arial"/>
              </a:rPr>
              <a:t>الإيمان يهبه الله لمن تزاوجت في نفوسهم «الحقائق </a:t>
            </a:r>
            <a:r>
              <a:rPr lang="ar-SA" dirty="0" smtClean="0">
                <a:latin typeface="Calibri"/>
                <a:ea typeface="Calibri"/>
                <a:cs typeface="Arial"/>
              </a:rPr>
              <a:t>الدينية»</a:t>
            </a:r>
            <a:r>
              <a:rPr lang="ar-IQ" dirty="0" smtClean="0">
                <a:latin typeface="Calibri"/>
                <a:ea typeface="Calibri"/>
                <a:cs typeface="Arial"/>
              </a:rPr>
              <a:t> </a:t>
            </a:r>
            <a:r>
              <a:rPr lang="ar-SA" dirty="0" smtClean="0">
                <a:latin typeface="Calibri"/>
                <a:ea typeface="Calibri"/>
                <a:cs typeface="Arial"/>
              </a:rPr>
              <a:t>مع </a:t>
            </a:r>
            <a:r>
              <a:rPr lang="ar-SA" dirty="0">
                <a:latin typeface="Calibri"/>
                <a:ea typeface="Calibri"/>
                <a:cs typeface="Arial"/>
              </a:rPr>
              <a:t>«الحقائق الكونية» وسنة الله أن يخلق من كل زوجين </a:t>
            </a:r>
            <a:r>
              <a:rPr lang="ar-SA" dirty="0" smtClean="0">
                <a:latin typeface="Calibri"/>
                <a:ea typeface="Calibri"/>
                <a:cs typeface="Arial"/>
              </a:rPr>
              <a:t>اثنين.</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68</a:t>
            </a:fld>
            <a:endParaRPr lang="en-US"/>
          </a:p>
        </p:txBody>
      </p:sp>
    </p:spTree>
    <p:extLst>
      <p:ext uri="{BB962C8B-B14F-4D97-AF65-F5344CB8AC3E}">
        <p14:creationId xmlns:p14="http://schemas.microsoft.com/office/powerpoint/2010/main" val="413577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240" y="228600"/>
            <a:ext cx="10530840" cy="6385560"/>
          </a:xfrm>
          <a:solidFill>
            <a:schemeClr val="bg2">
              <a:lumMod val="75000"/>
            </a:schemeClr>
          </a:solidFill>
        </p:spPr>
        <p:txBody>
          <a:bodyPr>
            <a:normAutofit fontScale="90000"/>
          </a:bodyPr>
          <a:lstStyle/>
          <a:p>
            <a:pPr algn="r" rtl="1">
              <a:lnSpc>
                <a:spcPct val="115000"/>
              </a:lnSpc>
              <a:spcAft>
                <a:spcPts val="1000"/>
              </a:spcAft>
            </a:pPr>
            <a:r>
              <a:rPr lang="ar-SA" b="1" dirty="0">
                <a:latin typeface="Calibri"/>
                <a:ea typeface="Calibri"/>
                <a:cs typeface="Arial"/>
              </a:rPr>
              <a:t>علاقة التسخير وعلاقة الصراع مع الطبيعة في الفلسفات التربوية </a:t>
            </a:r>
            <a:r>
              <a:rPr lang="ar-SA" b="1" dirty="0" smtClean="0">
                <a:latin typeface="Calibri"/>
                <a:ea typeface="Calibri"/>
                <a:cs typeface="Arial"/>
              </a:rPr>
              <a:t>المعاصرة</a:t>
            </a:r>
            <a:r>
              <a:rPr lang="ar-IQ" b="1" dirty="0">
                <a:latin typeface="Calibri"/>
                <a:ea typeface="Calibri"/>
                <a:cs typeface="Arial"/>
              </a:rPr>
              <a:t>:</a:t>
            </a:r>
            <a:r>
              <a:rPr lang="ar-SA" b="1" dirty="0" smtClean="0">
                <a:latin typeface="Calibri"/>
                <a:ea typeface="Calibri"/>
                <a:cs typeface="Arial"/>
              </a:rPr>
              <a:t> </a:t>
            </a:r>
            <a:r>
              <a:rPr lang="en-GB" sz="2400" dirty="0">
                <a:latin typeface="Calibri"/>
                <a:ea typeface="Calibri"/>
                <a:cs typeface="Arial"/>
              </a:rPr>
              <a:t/>
            </a:r>
            <a:br>
              <a:rPr lang="en-GB" sz="2400" dirty="0">
                <a:latin typeface="Calibri"/>
                <a:ea typeface="Calibri"/>
                <a:cs typeface="Arial"/>
              </a:rPr>
            </a:br>
            <a:r>
              <a:rPr lang="ar-IQ" sz="2400" dirty="0" smtClean="0">
                <a:latin typeface="Calibri"/>
                <a:ea typeface="Calibri"/>
                <a:cs typeface="Arial"/>
              </a:rPr>
              <a:t/>
            </a:r>
            <a:br>
              <a:rPr lang="ar-IQ" sz="2400" dirty="0" smtClean="0">
                <a:latin typeface="Calibri"/>
                <a:ea typeface="Calibri"/>
                <a:cs typeface="Arial"/>
              </a:rPr>
            </a:br>
            <a:r>
              <a:rPr lang="ar-SA" dirty="0" smtClean="0">
                <a:latin typeface="Calibri"/>
                <a:ea typeface="Calibri"/>
                <a:cs typeface="Arial"/>
              </a:rPr>
              <a:t>لعل </a:t>
            </a:r>
            <a:r>
              <a:rPr lang="ar-SA" dirty="0">
                <a:latin typeface="Calibri"/>
                <a:ea typeface="Calibri"/>
                <a:cs typeface="Arial"/>
              </a:rPr>
              <a:t>من أكبر الأخطار التي تمثلها ـ فلسفات التربية المعاصرة ـ أن هذه الفلسفات بتأثير الدارونية الاجتماعية– </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قد خرجت بعلاقة الإنسان مع الكون عن مفهوم «التسخير وقلبتها إلى ـ علاقة الصراع والسيطرة على الطبيعة ـ حيث يصارع الإنسان الطبيعة للسيطرة عليها وانتزاع ثرواتها دون هدف ولا غاية </a:t>
            </a:r>
            <a:r>
              <a:rPr lang="ar-SA" dirty="0" smtClean="0">
                <a:latin typeface="Calibri"/>
                <a:ea typeface="Calibri"/>
                <a:cs typeface="Arial"/>
              </a:rPr>
              <a:t>إلا</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هدف الاستهلاك والاستمتاع الدنيوي . وتنطلق الصيحات المتكررة من عواقب هذا التصور الخاطىء، خاصة بعد تقدم ـ علم ال</a:t>
            </a:r>
            <a:r>
              <a:rPr lang="ar-IQ" dirty="0">
                <a:latin typeface="Calibri"/>
                <a:ea typeface="Calibri"/>
                <a:cs typeface="Arial"/>
              </a:rPr>
              <a:t>بيئة</a:t>
            </a:r>
            <a:r>
              <a:rPr lang="ar-SA" dirty="0">
                <a:latin typeface="Calibri"/>
                <a:ea typeface="Calibri"/>
                <a:cs typeface="Arial"/>
              </a:rPr>
              <a:t> - (</a:t>
            </a:r>
            <a:r>
              <a:rPr lang="en-US" dirty="0">
                <a:latin typeface="Calibri"/>
                <a:ea typeface="Calibri"/>
                <a:cs typeface="Arial"/>
              </a:rPr>
              <a:t>Ecology</a:t>
            </a:r>
            <a:r>
              <a:rPr lang="ar-SA" dirty="0">
                <a:latin typeface="Calibri"/>
                <a:ea typeface="Calibri"/>
                <a:cs typeface="Arial"/>
              </a:rPr>
              <a:t>) ومن أمثلة هذه </a:t>
            </a:r>
            <a:r>
              <a:rPr lang="ar-SA" dirty="0" smtClean="0">
                <a:latin typeface="Calibri"/>
                <a:ea typeface="Calibri"/>
                <a:cs typeface="Arial"/>
              </a:rPr>
              <a:t>النداءات </a:t>
            </a:r>
            <a:r>
              <a:rPr lang="ar-SA" dirty="0">
                <a:latin typeface="Calibri"/>
                <a:ea typeface="Calibri"/>
                <a:cs typeface="Arial"/>
              </a:rPr>
              <a:t>التحذيرية الكتابات المتكررة لأمثال ـ رينه دوبوا ـ ومما قاله في هذا </a:t>
            </a:r>
            <a:r>
              <a:rPr lang="ar-SA" dirty="0" smtClean="0">
                <a:latin typeface="Calibri"/>
                <a:ea typeface="Calibri"/>
                <a:cs typeface="Arial"/>
              </a:rPr>
              <a:t>المجال: </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69</a:t>
            </a:fld>
            <a:endParaRPr lang="en-US"/>
          </a:p>
        </p:txBody>
      </p:sp>
    </p:spTree>
    <p:extLst>
      <p:ext uri="{BB962C8B-B14F-4D97-AF65-F5344CB8AC3E}">
        <p14:creationId xmlns:p14="http://schemas.microsoft.com/office/powerpoint/2010/main" val="186757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03200"/>
            <a:ext cx="10334171" cy="6516914"/>
          </a:xfrm>
        </p:spPr>
        <p:txBody>
          <a:bodyPr>
            <a:noAutofit/>
          </a:bodyPr>
          <a:lstStyle/>
          <a:p>
            <a:pPr lvl="0" algn="r" defTabSz="914400" rtl="1">
              <a:spcBef>
                <a:spcPct val="20000"/>
              </a:spcBef>
            </a:pPr>
            <a:r>
              <a:rPr lang="ar-IQ" sz="3200" dirty="0" smtClean="0">
                <a:solidFill>
                  <a:srgbClr val="FF0000"/>
                </a:solidFill>
                <a:latin typeface="Calibri"/>
                <a:ea typeface="+mn-ea"/>
                <a:cs typeface="Arial"/>
              </a:rPr>
              <a:t/>
            </a:r>
            <a:br>
              <a:rPr lang="ar-IQ" sz="3200" dirty="0" smtClean="0">
                <a:solidFill>
                  <a:srgbClr val="FF0000"/>
                </a:solidFill>
                <a:latin typeface="Calibri"/>
                <a:ea typeface="+mn-ea"/>
                <a:cs typeface="Arial"/>
              </a:rPr>
            </a:br>
            <a:r>
              <a:rPr lang="ar-IQ" sz="3200" dirty="0" smtClean="0">
                <a:solidFill>
                  <a:srgbClr val="FF0000"/>
                </a:solidFill>
                <a:latin typeface="Calibri"/>
                <a:ea typeface="+mn-ea"/>
                <a:cs typeface="Arial"/>
              </a:rPr>
              <a:t>خامساً</a:t>
            </a:r>
            <a:r>
              <a:rPr lang="ar-IQ" sz="3200" dirty="0">
                <a:solidFill>
                  <a:srgbClr val="FF0000"/>
                </a:solidFill>
                <a:latin typeface="Calibri"/>
                <a:ea typeface="+mn-ea"/>
                <a:cs typeface="Arial"/>
              </a:rPr>
              <a:t>: </a:t>
            </a:r>
            <a:r>
              <a:rPr lang="ar-IQ" sz="3200" dirty="0">
                <a:solidFill>
                  <a:prstClr val="black"/>
                </a:solidFill>
                <a:latin typeface="Calibri"/>
                <a:ea typeface="+mn-ea"/>
                <a:cs typeface="Arial"/>
              </a:rPr>
              <a:t>فلسفة التربية: تشير إلى مجموعة الأنشطة والعمليات التي تساعد المجتمع على التقدم والتطور، من خلال الاعتماد على المعارف المكتسبة، والتي تساعده على البقاء. </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سادساً: </a:t>
            </a:r>
            <a:r>
              <a:rPr lang="ar-IQ" sz="3200" dirty="0">
                <a:solidFill>
                  <a:prstClr val="black"/>
                </a:solidFill>
                <a:latin typeface="Calibri"/>
                <a:ea typeface="+mn-ea"/>
                <a:cs typeface="Arial"/>
              </a:rPr>
              <a:t>فلسفة التربية: هي تلك المحاولة الجادة للوعى بالمحركات الأساسية للعمل </a:t>
            </a:r>
            <a:r>
              <a:rPr lang="ar-IQ" sz="3200" dirty="0" smtClean="0">
                <a:solidFill>
                  <a:prstClr val="black"/>
                </a:solidFill>
                <a:latin typeface="Calibri"/>
                <a:ea typeface="+mn-ea"/>
                <a:cs typeface="Arial"/>
              </a:rPr>
              <a:t>التربوي، </a:t>
            </a:r>
            <a:r>
              <a:rPr lang="ar-IQ" sz="3200" dirty="0">
                <a:solidFill>
                  <a:prstClr val="black"/>
                </a:solidFill>
                <a:latin typeface="Calibri"/>
                <a:ea typeface="+mn-ea"/>
                <a:cs typeface="Arial"/>
              </a:rPr>
              <a:t>سواء من داخله، أو من داخل البنية المجتمعية. في إطار من التحليل والنقد القائمين على استخدام الأدلة العقلية والبراهين المنطقية، والالتزام الدائم بها على أرض الواقع.</a:t>
            </a:r>
            <a:br>
              <a:rPr lang="ar-IQ" sz="3200" dirty="0">
                <a:solidFill>
                  <a:prstClr val="black"/>
                </a:solidFill>
                <a:latin typeface="Calibri"/>
                <a:ea typeface="+mn-ea"/>
                <a:cs typeface="Arial"/>
              </a:rPr>
            </a:br>
            <a:r>
              <a:rPr lang="ar-IQ" sz="3200" dirty="0">
                <a:solidFill>
                  <a:srgbClr val="FF0000"/>
                </a:solidFill>
                <a:latin typeface="Calibri"/>
                <a:ea typeface="+mn-ea"/>
                <a:cs typeface="Arial"/>
              </a:rPr>
              <a:t>سابعاً: </a:t>
            </a:r>
            <a:r>
              <a:rPr lang="ar-IQ" sz="3200" dirty="0">
                <a:solidFill>
                  <a:prstClr val="black"/>
                </a:solidFill>
                <a:latin typeface="Calibri"/>
                <a:ea typeface="+mn-ea"/>
                <a:cs typeface="Arial"/>
              </a:rPr>
              <a:t>فلسفة التربية: هي فلسفة اجتماعية تبحث في المحسوس ولا تخرج إلى </a:t>
            </a:r>
            <a:r>
              <a:rPr lang="ar-IQ" sz="3200" dirty="0" smtClean="0">
                <a:solidFill>
                  <a:prstClr val="black"/>
                </a:solidFill>
                <a:latin typeface="Calibri"/>
                <a:ea typeface="+mn-ea"/>
                <a:cs typeface="Arial"/>
              </a:rPr>
              <a:t>الغيبيات، </a:t>
            </a:r>
            <a:r>
              <a:rPr lang="ar-IQ" sz="3200" dirty="0">
                <a:solidFill>
                  <a:prstClr val="black"/>
                </a:solidFill>
                <a:latin typeface="Calibri"/>
                <a:ea typeface="+mn-ea"/>
                <a:cs typeface="Arial"/>
              </a:rPr>
              <a:t>وتركز على موضوعات تتصل بالتعليم بشكل </a:t>
            </a:r>
            <a:r>
              <a:rPr lang="ar-IQ" sz="3200" dirty="0" smtClean="0">
                <a:solidFill>
                  <a:prstClr val="black"/>
                </a:solidFill>
                <a:latin typeface="Calibri"/>
                <a:ea typeface="+mn-ea"/>
                <a:cs typeface="Arial"/>
              </a:rPr>
              <a:t>مباشر، </a:t>
            </a:r>
            <a:r>
              <a:rPr lang="ar-IQ" sz="3200" dirty="0">
                <a:solidFill>
                  <a:prstClr val="black"/>
                </a:solidFill>
                <a:latin typeface="Calibri"/>
                <a:ea typeface="+mn-ea"/>
                <a:cs typeface="Arial"/>
              </a:rPr>
              <a:t>مثل: </a:t>
            </a:r>
            <a:r>
              <a:rPr lang="ar-IQ" sz="3200" dirty="0" smtClean="0">
                <a:solidFill>
                  <a:prstClr val="black"/>
                </a:solidFill>
                <a:latin typeface="Calibri"/>
                <a:ea typeface="+mn-ea"/>
                <a:cs typeface="Arial"/>
              </a:rPr>
              <a:t>التكيف، والثقافة، والذاكرة، والتفكير، والرغبات، </a:t>
            </a:r>
            <a:r>
              <a:rPr lang="ar-IQ" sz="3200" dirty="0">
                <a:solidFill>
                  <a:prstClr val="black"/>
                </a:solidFill>
                <a:latin typeface="Calibri"/>
                <a:ea typeface="+mn-ea"/>
                <a:cs typeface="Arial"/>
              </a:rPr>
              <a:t>وبناء </a:t>
            </a:r>
            <a:r>
              <a:rPr lang="ar-IQ" sz="3200" dirty="0" smtClean="0">
                <a:solidFill>
                  <a:prstClr val="black"/>
                </a:solidFill>
                <a:latin typeface="Calibri"/>
                <a:ea typeface="+mn-ea"/>
                <a:cs typeface="Arial"/>
              </a:rPr>
              <a:t>المناهج، </a:t>
            </a:r>
            <a:r>
              <a:rPr lang="ar-IQ" sz="3200" dirty="0">
                <a:solidFill>
                  <a:prstClr val="black"/>
                </a:solidFill>
                <a:latin typeface="Calibri"/>
                <a:ea typeface="+mn-ea"/>
                <a:cs typeface="Arial"/>
              </a:rPr>
              <a:t>والطريقة </a:t>
            </a:r>
            <a:r>
              <a:rPr lang="ar-IQ" sz="3200" dirty="0" smtClean="0">
                <a:solidFill>
                  <a:prstClr val="black"/>
                </a:solidFill>
                <a:latin typeface="Calibri"/>
                <a:ea typeface="+mn-ea"/>
                <a:cs typeface="Arial"/>
              </a:rPr>
              <a:t>العلمية، </a:t>
            </a:r>
            <a:r>
              <a:rPr lang="ar-IQ" sz="3200" dirty="0">
                <a:solidFill>
                  <a:prstClr val="black"/>
                </a:solidFill>
                <a:latin typeface="Calibri"/>
                <a:ea typeface="+mn-ea"/>
                <a:cs typeface="Arial"/>
              </a:rPr>
              <a:t>والمهارات العقلية </a:t>
            </a:r>
            <a:r>
              <a:rPr lang="ar-IQ" sz="3200" dirty="0" smtClean="0">
                <a:solidFill>
                  <a:prstClr val="black"/>
                </a:solidFill>
                <a:latin typeface="Calibri"/>
                <a:ea typeface="+mn-ea"/>
                <a:cs typeface="Arial"/>
              </a:rPr>
              <a:t>، </a:t>
            </a:r>
            <a:r>
              <a:rPr lang="ar-IQ" sz="3200" dirty="0">
                <a:solidFill>
                  <a:prstClr val="black"/>
                </a:solidFill>
                <a:latin typeface="Calibri"/>
                <a:ea typeface="+mn-ea"/>
                <a:cs typeface="Arial"/>
              </a:rPr>
              <a:t>والخبرة </a:t>
            </a:r>
            <a:r>
              <a:rPr lang="ar-IQ" sz="3200" dirty="0" smtClean="0">
                <a:solidFill>
                  <a:prstClr val="black"/>
                </a:solidFill>
                <a:latin typeface="Calibri"/>
                <a:ea typeface="+mn-ea"/>
                <a:cs typeface="Arial"/>
              </a:rPr>
              <a:t>، </a:t>
            </a:r>
            <a:r>
              <a:rPr lang="ar-IQ" sz="3200" dirty="0">
                <a:solidFill>
                  <a:prstClr val="black"/>
                </a:solidFill>
                <a:latin typeface="Calibri"/>
                <a:ea typeface="+mn-ea"/>
                <a:cs typeface="Arial"/>
              </a:rPr>
              <a:t>والتطبيع </a:t>
            </a:r>
            <a:r>
              <a:rPr lang="ar-IQ" sz="3200" dirty="0" smtClean="0">
                <a:solidFill>
                  <a:prstClr val="black"/>
                </a:solidFill>
                <a:latin typeface="Calibri"/>
                <a:ea typeface="+mn-ea"/>
                <a:cs typeface="Arial"/>
              </a:rPr>
              <a:t>الاجتماعي، </a:t>
            </a:r>
            <a:r>
              <a:rPr lang="ar-IQ" sz="3200" dirty="0">
                <a:solidFill>
                  <a:prstClr val="black"/>
                </a:solidFill>
                <a:latin typeface="Calibri"/>
                <a:ea typeface="+mn-ea"/>
                <a:cs typeface="Arial"/>
              </a:rPr>
              <a:t>والنشاط....</a:t>
            </a:r>
            <a:r>
              <a:rPr lang="ar-IQ" sz="3200" dirty="0">
                <a:solidFill>
                  <a:srgbClr val="FF0000"/>
                </a:solidFill>
                <a:latin typeface="Calibri"/>
                <a:ea typeface="+mn-ea"/>
                <a:cs typeface="Arial"/>
              </a:rPr>
              <a:t/>
            </a:r>
            <a:br>
              <a:rPr lang="ar-IQ" sz="3200" dirty="0">
                <a:solidFill>
                  <a:srgbClr val="FF0000"/>
                </a:solidFill>
                <a:latin typeface="Calibri"/>
                <a:ea typeface="+mn-ea"/>
                <a:cs typeface="Arial"/>
              </a:rPr>
            </a:br>
            <a:r>
              <a:rPr lang="ar-IQ" sz="3200" dirty="0">
                <a:solidFill>
                  <a:prstClr val="black"/>
                </a:solidFill>
                <a:latin typeface="Calibri"/>
                <a:ea typeface="+mn-ea"/>
                <a:cs typeface="Arial"/>
              </a:rPr>
              <a:t/>
            </a:r>
            <a:br>
              <a:rPr lang="ar-IQ" sz="3200" dirty="0">
                <a:solidFill>
                  <a:prstClr val="black"/>
                </a:solidFill>
                <a:latin typeface="Calibri"/>
                <a:ea typeface="+mn-ea"/>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7</a:t>
            </a:fld>
            <a:endParaRPr lang="en-US"/>
          </a:p>
        </p:txBody>
      </p:sp>
    </p:spTree>
    <p:extLst>
      <p:ext uri="{BB962C8B-B14F-4D97-AF65-F5344CB8AC3E}">
        <p14:creationId xmlns:p14="http://schemas.microsoft.com/office/powerpoint/2010/main" val="280076567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60" y="228600"/>
            <a:ext cx="10424160" cy="6477000"/>
          </a:xfrm>
          <a:solidFill>
            <a:schemeClr val="accent2">
              <a:lumMod val="20000"/>
              <a:lumOff val="80000"/>
            </a:schemeClr>
          </a:solidFill>
        </p:spPr>
        <p:txBody>
          <a:bodyPr/>
          <a:lstStyle/>
          <a:p>
            <a:pPr algn="just" rtl="1">
              <a:lnSpc>
                <a:spcPct val="115000"/>
              </a:lnSpc>
              <a:spcAft>
                <a:spcPts val="1000"/>
              </a:spcAft>
            </a:pPr>
            <a:r>
              <a:rPr lang="ar-SA" dirty="0">
                <a:latin typeface="Calibri"/>
                <a:ea typeface="Calibri"/>
                <a:cs typeface="Arial"/>
              </a:rPr>
              <a:t>«ولن نستطيع تغيير العالم ما لم </a:t>
            </a:r>
            <a:r>
              <a:rPr lang="ar-SA" dirty="0" smtClean="0">
                <a:latin typeface="Calibri"/>
                <a:ea typeface="Calibri"/>
                <a:cs typeface="Arial"/>
              </a:rPr>
              <a:t>نقص </a:t>
            </a:r>
            <a:r>
              <a:rPr lang="ar-SA" dirty="0">
                <a:latin typeface="Calibri"/>
                <a:ea typeface="Calibri"/>
                <a:cs typeface="Arial"/>
              </a:rPr>
              <a:t>من عقلنا الجماعي المفهوم </a:t>
            </a:r>
            <a:r>
              <a:rPr lang="ar-SA" dirty="0" smtClean="0">
                <a:latin typeface="Calibri"/>
                <a:ea typeface="Calibri"/>
                <a:cs typeface="Arial"/>
              </a:rPr>
              <a:t>القائل: </a:t>
            </a:r>
            <a:r>
              <a:rPr lang="ar-SA" dirty="0">
                <a:latin typeface="Calibri"/>
                <a:ea typeface="Calibri"/>
                <a:cs typeface="Arial"/>
              </a:rPr>
              <a:t>إن أهداف الإنسان هي قهر الطبيعة وإخضاع العقل الإنساني. والوصول إلى تغيير هذا </a:t>
            </a:r>
            <a:r>
              <a:rPr lang="ar-SA" dirty="0" smtClean="0">
                <a:latin typeface="Calibri"/>
                <a:ea typeface="Calibri"/>
                <a:cs typeface="Arial"/>
              </a:rPr>
              <a:t>الاتجاه</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لن يكون أمراً </a:t>
            </a:r>
            <a:r>
              <a:rPr lang="ar-SA" dirty="0" smtClean="0">
                <a:latin typeface="Calibri"/>
                <a:ea typeface="Calibri"/>
                <a:cs typeface="Arial"/>
              </a:rPr>
              <a:t>سهلا</a:t>
            </a:r>
            <a:r>
              <a:rPr lang="ar-IQ" dirty="0">
                <a:latin typeface="Calibri"/>
                <a:ea typeface="Calibri"/>
                <a:cs typeface="Arial"/>
              </a:rPr>
              <a:t>؛</a:t>
            </a:r>
            <a:r>
              <a:rPr lang="ar-SA" dirty="0" smtClean="0">
                <a:latin typeface="Calibri"/>
                <a:ea typeface="Calibri"/>
                <a:cs typeface="Arial"/>
              </a:rPr>
              <a:t> </a:t>
            </a:r>
            <a:r>
              <a:rPr lang="ar-SA" dirty="0">
                <a:latin typeface="Calibri"/>
                <a:ea typeface="Calibri"/>
                <a:cs typeface="Arial"/>
              </a:rPr>
              <a:t>لأن السعي للسيطرة على الطبيعة وقيام تنمية غير </a:t>
            </a:r>
            <a:r>
              <a:rPr lang="ar-SA" dirty="0" smtClean="0">
                <a:latin typeface="Calibri"/>
                <a:ea typeface="Calibri"/>
                <a:cs typeface="Arial"/>
              </a:rPr>
              <a:t>محدودة</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يثيران جواً يكاد يكون مسكراً، بينها الإيحاء بالاقتراب من الاستقرار يخلق حالة من التبلد. ولهذا السبب فإننا لن نقدر على تغيير طرائقنا إلا إذا تبنينا أخلاقاً اجتماعية </a:t>
            </a:r>
            <a:r>
              <a:rPr lang="ar-SA" dirty="0" smtClean="0">
                <a:latin typeface="Calibri"/>
                <a:ea typeface="Calibri"/>
                <a:cs typeface="Arial"/>
              </a:rPr>
              <a:t>جديدة، </a:t>
            </a:r>
            <a:r>
              <a:rPr lang="ar-SA" dirty="0">
                <a:latin typeface="Calibri"/>
                <a:ea typeface="Calibri"/>
                <a:cs typeface="Arial"/>
              </a:rPr>
              <a:t>بل ديناً اجتماعياً جديداً. ومهما كان شكل هذا الدين الجديد فإن أصوله يجب أن تكون على وفاق وتناسق بين </a:t>
            </a:r>
            <a:r>
              <a:rPr lang="en-GB" sz="2800" dirty="0">
                <a:latin typeface="Calibri"/>
                <a:ea typeface="Calibri"/>
                <a:cs typeface="Arial"/>
              </a:rPr>
              <a:t/>
            </a:r>
            <a:br>
              <a:rPr lang="en-GB" sz="2800" dirty="0">
                <a:latin typeface="Calibri"/>
                <a:ea typeface="Calibri"/>
                <a:cs typeface="Arial"/>
              </a:rPr>
            </a:br>
            <a:r>
              <a:rPr lang="ar-SA" dirty="0">
                <a:latin typeface="Calibri"/>
                <a:ea typeface="Calibri"/>
                <a:cs typeface="Arial"/>
              </a:rPr>
              <a:t>الإنسان والـطـبيعـة بـدل الانـدفـاع المتهور للسيطرة والإخضاع»</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70</a:t>
            </a:fld>
            <a:endParaRPr lang="en-US"/>
          </a:p>
        </p:txBody>
      </p:sp>
    </p:spTree>
    <p:extLst>
      <p:ext uri="{BB962C8B-B14F-4D97-AF65-F5344CB8AC3E}">
        <p14:creationId xmlns:p14="http://schemas.microsoft.com/office/powerpoint/2010/main" val="387214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13360"/>
            <a:ext cx="10287000" cy="6492240"/>
          </a:xfrm>
          <a:solidFill>
            <a:schemeClr val="accent6">
              <a:lumMod val="60000"/>
              <a:lumOff val="40000"/>
            </a:schemeClr>
          </a:solidFill>
        </p:spPr>
        <p:txBody>
          <a:bodyPr/>
          <a:lstStyle/>
          <a:p>
            <a:pPr algn="just" rtl="1"/>
            <a:r>
              <a:rPr lang="ar-SA" dirty="0">
                <a:latin typeface="Calibri"/>
                <a:ea typeface="Calibri"/>
                <a:cs typeface="Arial"/>
              </a:rPr>
              <a:t>ولعل من الموضوعية أن </a:t>
            </a:r>
            <a:r>
              <a:rPr lang="ar-SA" dirty="0" smtClean="0">
                <a:latin typeface="Calibri"/>
                <a:ea typeface="Calibri"/>
                <a:cs typeface="Arial"/>
              </a:rPr>
              <a:t>نقول</a:t>
            </a:r>
            <a:r>
              <a:rPr lang="en-GB"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إن العقل الغربي الحديث قد أبدع في اكتشاف قوانين الكون، </a:t>
            </a:r>
            <a:r>
              <a:rPr lang="ar-SA" dirty="0" smtClean="0">
                <a:latin typeface="Calibri"/>
                <a:ea typeface="Calibri"/>
                <a:cs typeface="Arial"/>
              </a:rPr>
              <a:t>وخصائص</a:t>
            </a:r>
            <a:r>
              <a:rPr lang="ar-IQ" dirty="0">
                <a:latin typeface="Calibri"/>
                <a:ea typeface="Calibri"/>
                <a:cs typeface="Arial"/>
              </a:rPr>
              <a:t> </a:t>
            </a:r>
            <a:r>
              <a:rPr lang="ar-IQ" dirty="0" smtClean="0">
                <a:latin typeface="Calibri"/>
                <a:ea typeface="Calibri"/>
                <a:cs typeface="Arial"/>
              </a:rPr>
              <a:t>و</a:t>
            </a:r>
            <a:r>
              <a:rPr lang="ar-SA" dirty="0" smtClean="0">
                <a:latin typeface="Calibri"/>
                <a:ea typeface="Calibri"/>
                <a:cs typeface="Arial"/>
              </a:rPr>
              <a:t> </a:t>
            </a:r>
            <a:r>
              <a:rPr lang="ar-SA" dirty="0">
                <a:latin typeface="Calibri"/>
                <a:ea typeface="Calibri"/>
                <a:cs typeface="Arial"/>
              </a:rPr>
              <a:t>مكونات هذا الكون، وأبدع كذلك في تحويل هذه القوانين إلى تطبيقات علمية وتكنولوجية، ولكنه أخطأ في تفسير علاقة التسخير ـ </a:t>
            </a:r>
            <a:r>
              <a:rPr lang="ar-SA" dirty="0" smtClean="0">
                <a:latin typeface="Calibri"/>
                <a:ea typeface="Calibri"/>
                <a:cs typeface="Arial"/>
              </a:rPr>
              <a:t>وض</a:t>
            </a:r>
            <a:r>
              <a:rPr lang="ar-IQ" dirty="0">
                <a:latin typeface="Calibri"/>
                <a:ea typeface="Calibri"/>
                <a:cs typeface="Arial"/>
              </a:rPr>
              <a:t>ّ</a:t>
            </a:r>
            <a:r>
              <a:rPr lang="ar-SA" dirty="0" smtClean="0">
                <a:latin typeface="Calibri"/>
                <a:ea typeface="Calibri"/>
                <a:cs typeface="Arial"/>
              </a:rPr>
              <a:t>ل </a:t>
            </a:r>
            <a:r>
              <a:rPr lang="ar-SA" dirty="0">
                <a:latin typeface="Calibri"/>
                <a:ea typeface="Calibri"/>
                <a:cs typeface="Arial"/>
              </a:rPr>
              <a:t>كثيراً عن أهدافها وغاياتها بسبب الظلمة الفكرية التي رعتها كنيسة العصور الوسطى ودفعت بالعقل الغربي في ميادين آيات الآفاق والأنفس دون بصائر من آيات الكتاب . ومع تقديرنا واحترامنا للجد والمعاناة الشاقة والصبر على متطلبات البحث والدراسة التي اتصف بها العقل الغربي والتي انتهت بأمثال </a:t>
            </a:r>
            <a:r>
              <a:rPr lang="ar-IQ" dirty="0" smtClean="0">
                <a:latin typeface="Calibri"/>
                <a:ea typeface="Calibri"/>
                <a:cs typeface="Arial"/>
              </a:rPr>
              <a:t>(</a:t>
            </a:r>
            <a:r>
              <a:rPr lang="ar-SA" dirty="0" smtClean="0">
                <a:latin typeface="Calibri"/>
                <a:ea typeface="Calibri"/>
                <a:cs typeface="Arial"/>
              </a:rPr>
              <a:t>رينه دوبوا</a:t>
            </a:r>
            <a:r>
              <a:rPr lang="ar-IQ" dirty="0" smtClean="0">
                <a:latin typeface="Calibri"/>
                <a:ea typeface="Calibri"/>
                <a:cs typeface="Arial"/>
              </a:rPr>
              <a:t>)</a:t>
            </a:r>
            <a:r>
              <a:rPr lang="ar-SA" dirty="0" smtClean="0">
                <a:latin typeface="Calibri"/>
                <a:ea typeface="Calibri"/>
                <a:cs typeface="Arial"/>
              </a:rPr>
              <a:t>،وأبراهام </a:t>
            </a:r>
            <a:r>
              <a:rPr lang="ar-SA" dirty="0">
                <a:latin typeface="Calibri"/>
                <a:ea typeface="Calibri"/>
                <a:cs typeface="Arial"/>
              </a:rPr>
              <a:t>ماسلو إلى نقد مفهوم الصراع مع الطبيعة، وإلى الاقتراب من التفسير </a:t>
            </a:r>
            <a:r>
              <a:rPr lang="ar-SA" dirty="0" smtClean="0">
                <a:latin typeface="Calibri"/>
                <a:ea typeface="Calibri"/>
                <a:cs typeface="Arial"/>
              </a:rPr>
              <a:t>الإسلامي، </a:t>
            </a:r>
            <a:r>
              <a:rPr lang="ar-SA" dirty="0">
                <a:latin typeface="Calibri"/>
                <a:ea typeface="Calibri"/>
                <a:cs typeface="Arial"/>
              </a:rPr>
              <a:t>وخرجت بأمثال </a:t>
            </a:r>
            <a:r>
              <a:rPr lang="ar-IQ" dirty="0" smtClean="0">
                <a:latin typeface="Calibri"/>
                <a:ea typeface="Calibri"/>
                <a:cs typeface="Arial"/>
              </a:rPr>
              <a:t>موريس </a:t>
            </a:r>
            <a:r>
              <a:rPr lang="ar-SA" dirty="0" smtClean="0">
                <a:latin typeface="Calibri"/>
                <a:ea typeface="Calibri"/>
                <a:cs typeface="Arial"/>
              </a:rPr>
              <a:t>بوكاي ور</a:t>
            </a:r>
            <a:r>
              <a:rPr lang="ar-IQ" dirty="0" smtClean="0">
                <a:latin typeface="Calibri"/>
                <a:ea typeface="Calibri"/>
                <a:cs typeface="Arial"/>
              </a:rPr>
              <a:t>وجي</a:t>
            </a:r>
            <a:r>
              <a:rPr lang="ar-IQ" dirty="0">
                <a:latin typeface="Calibri"/>
                <a:ea typeface="Calibri"/>
                <a:cs typeface="Arial"/>
              </a:rPr>
              <a:t>ه</a:t>
            </a:r>
            <a:r>
              <a:rPr lang="ar-SA" dirty="0" smtClean="0">
                <a:latin typeface="Calibri"/>
                <a:ea typeface="Calibri"/>
                <a:cs typeface="Arial"/>
              </a:rPr>
              <a:t> جارودي </a:t>
            </a:r>
            <a:r>
              <a:rPr lang="ar-SA" dirty="0">
                <a:latin typeface="Calibri"/>
                <a:ea typeface="Calibri"/>
                <a:cs typeface="Arial"/>
              </a:rPr>
              <a:t>إلى نور </a:t>
            </a:r>
            <a:r>
              <a:rPr lang="ar-SA" dirty="0" smtClean="0">
                <a:latin typeface="Calibri"/>
                <a:ea typeface="Calibri"/>
                <a:cs typeface="Arial"/>
              </a:rPr>
              <a:t>الإسلام</a:t>
            </a:r>
            <a:r>
              <a:rPr lang="ar-IQ" dirty="0" smtClean="0">
                <a:latin typeface="Calibri"/>
                <a:ea typeface="Calibri"/>
                <a:cs typeface="Arial"/>
              </a:rPr>
              <a:t>.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71</a:t>
            </a:fld>
            <a:endParaRPr lang="en-US"/>
          </a:p>
        </p:txBody>
      </p:sp>
    </p:spTree>
    <p:extLst>
      <p:ext uri="{BB962C8B-B14F-4D97-AF65-F5344CB8AC3E}">
        <p14:creationId xmlns:p14="http://schemas.microsoft.com/office/powerpoint/2010/main" val="247401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680" y="228600"/>
            <a:ext cx="10363200" cy="6416040"/>
          </a:xfrm>
          <a:solidFill>
            <a:schemeClr val="tx2">
              <a:lumMod val="60000"/>
              <a:lumOff val="40000"/>
            </a:schemeClr>
          </a:solidFill>
        </p:spPr>
        <p:txBody>
          <a:bodyPr>
            <a:normAutofit fontScale="90000"/>
          </a:bodyPr>
          <a:lstStyle/>
          <a:p>
            <a:pPr algn="just" rtl="1">
              <a:lnSpc>
                <a:spcPct val="115000"/>
              </a:lnSpc>
              <a:spcAft>
                <a:spcPts val="1000"/>
              </a:spcAft>
            </a:pPr>
            <a:r>
              <a:rPr lang="ar-SA" dirty="0">
                <a:latin typeface="Calibri"/>
                <a:ea typeface="Calibri"/>
                <a:cs typeface="Arial"/>
              </a:rPr>
              <a:t>فإننا نصارح العقل الغربي بأنه قد آن الأوان له لأن يتخلص من العقد النفسية التي قيدت عقول أسلافه في العصور الوسطى وجعلتهم ينظرون إلى الإسلام تلك النظرة السلبية التي جانبت الموضوعية. وإنه لمن الازدراء للفكر وأهله أن يبقى الفكر وأهله مستأجرين لأهواء أصحاب المال وأهواء الساسة وأن تتشكل مواقف المفكرين إيجاباً وسلباً طبقاً للمصالح المتلونة </a:t>
            </a:r>
            <a:r>
              <a:rPr lang="ar-SA" dirty="0" smtClean="0">
                <a:latin typeface="Calibri"/>
                <a:ea typeface="Calibri"/>
                <a:cs typeface="Arial"/>
              </a:rPr>
              <a:t>المتقلبة. </a:t>
            </a:r>
            <a:r>
              <a:rPr lang="ar-IQ" dirty="0" smtClean="0">
                <a:latin typeface="Calibri"/>
                <a:ea typeface="Calibri"/>
                <a:cs typeface="Arial"/>
              </a:rPr>
              <a:t/>
            </a:r>
            <a:br>
              <a:rPr lang="ar-IQ" dirty="0" smtClean="0">
                <a:latin typeface="Calibri"/>
                <a:ea typeface="Calibri"/>
                <a:cs typeface="Arial"/>
              </a:rPr>
            </a:br>
            <a:r>
              <a:rPr lang="ar-IQ" dirty="0">
                <a:latin typeface="Calibri"/>
                <a:ea typeface="Calibri"/>
                <a:cs typeface="Arial"/>
              </a:rPr>
              <a:t/>
            </a:r>
            <a:br>
              <a:rPr lang="ar-IQ" dirty="0">
                <a:latin typeface="Calibri"/>
                <a:ea typeface="Calibri"/>
                <a:cs typeface="Arial"/>
              </a:rPr>
            </a:br>
            <a:r>
              <a:rPr lang="ar-SA" dirty="0" smtClean="0">
                <a:latin typeface="Calibri"/>
                <a:ea typeface="Calibri"/>
                <a:cs typeface="Arial"/>
              </a:rPr>
              <a:t>صحيح </a:t>
            </a:r>
            <a:r>
              <a:rPr lang="ar-SA" dirty="0">
                <a:latin typeface="Calibri"/>
                <a:ea typeface="Calibri"/>
                <a:cs typeface="Arial"/>
              </a:rPr>
              <a:t>أن الحياة الاجتماعية والمستوى الحضاري </a:t>
            </a:r>
            <a:r>
              <a:rPr lang="ar-IQ" dirty="0" smtClean="0">
                <a:latin typeface="Calibri"/>
                <a:ea typeface="Calibri"/>
                <a:cs typeface="Arial"/>
              </a:rPr>
              <a:t>في </a:t>
            </a:r>
            <a:r>
              <a:rPr lang="ar-SA" dirty="0" smtClean="0">
                <a:latin typeface="Calibri"/>
                <a:ea typeface="Calibri"/>
                <a:cs typeface="Arial"/>
              </a:rPr>
              <a:t>الأقطار </a:t>
            </a:r>
            <a:r>
              <a:rPr lang="ar-SA" dirty="0">
                <a:latin typeface="Calibri"/>
                <a:ea typeface="Calibri"/>
                <a:cs typeface="Arial"/>
              </a:rPr>
              <a:t>الإسلامية المعاصرة قد </a:t>
            </a:r>
            <a:r>
              <a:rPr lang="ar-SA" dirty="0" smtClean="0">
                <a:latin typeface="Calibri"/>
                <a:ea typeface="Calibri"/>
                <a:cs typeface="Arial"/>
              </a:rPr>
              <a:t>أسه</a:t>
            </a:r>
            <a:r>
              <a:rPr lang="ar-IQ" dirty="0" smtClean="0">
                <a:latin typeface="Calibri"/>
                <a:ea typeface="Calibri"/>
                <a:cs typeface="Arial"/>
              </a:rPr>
              <a:t>م</a:t>
            </a:r>
            <a:r>
              <a:rPr lang="ar-SA" dirty="0" smtClean="0">
                <a:latin typeface="Calibri"/>
                <a:ea typeface="Calibri"/>
                <a:cs typeface="Arial"/>
              </a:rPr>
              <a:t>ا </a:t>
            </a:r>
            <a:r>
              <a:rPr lang="ar-SA" dirty="0">
                <a:latin typeface="Calibri"/>
                <a:ea typeface="Calibri"/>
                <a:cs typeface="Arial"/>
              </a:rPr>
              <a:t>في خلق الصورة المشوهة</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للإسلام في نفس الغربي. صحيح أن العقلية المعاصرة لأجيال المسلمين تثير الاشمئزاز وهي تلقي تبعة تخلفها على غيرها ـ ولا تغير ما بأنفسها ـ لتتخلص من هذا التخلف </a:t>
            </a:r>
            <a:r>
              <a:rPr lang="ar-IQ" dirty="0" smtClean="0">
                <a:latin typeface="Calibri"/>
                <a:ea typeface="Calibri"/>
                <a:cs typeface="Arial"/>
              </a:rPr>
              <a:t>.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72</a:t>
            </a:fld>
            <a:endParaRPr lang="en-US"/>
          </a:p>
        </p:txBody>
      </p:sp>
    </p:spTree>
    <p:extLst>
      <p:ext uri="{BB962C8B-B14F-4D97-AF65-F5344CB8AC3E}">
        <p14:creationId xmlns:p14="http://schemas.microsoft.com/office/powerpoint/2010/main" val="290902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60" y="228600"/>
            <a:ext cx="10454640" cy="6492240"/>
          </a:xfrm>
          <a:solidFill>
            <a:schemeClr val="accent1">
              <a:lumMod val="40000"/>
              <a:lumOff val="60000"/>
            </a:schemeClr>
          </a:solidFill>
        </p:spPr>
        <p:txBody>
          <a:bodyPr>
            <a:normAutofit/>
          </a:bodyPr>
          <a:lstStyle/>
          <a:p>
            <a:pPr algn="just" rtl="1"/>
            <a:r>
              <a:rPr lang="ar-SA" sz="3200" dirty="0" smtClean="0">
                <a:latin typeface="Calibri"/>
                <a:ea typeface="Calibri"/>
                <a:cs typeface="Arial"/>
              </a:rPr>
              <a:t>ولكن </a:t>
            </a:r>
            <a:r>
              <a:rPr lang="ar-SA" sz="3200" dirty="0">
                <a:latin typeface="Calibri"/>
                <a:ea typeface="Calibri"/>
                <a:cs typeface="Arial"/>
              </a:rPr>
              <a:t>ليس من الضرورة أن يكون تخلف المسلمين الحاضر سبباً في الاستنتاج والحكم بتخلف الثروات الفكرية والعقائدية عندهم. وأنه لمن العار أن يقتصر اهتمام العقل الغربي على شهود الثروات المادية المخزونة في باطن الأرض العربية والإسلامية أو الكائنة فوقها ثم لا يبحث في الثروات الفكرية والعقائدية المخزونة في أسفارها </a:t>
            </a:r>
            <a:r>
              <a:rPr lang="ar-SA" sz="3200" dirty="0" smtClean="0">
                <a:latin typeface="Calibri"/>
                <a:ea typeface="Calibri"/>
                <a:cs typeface="Arial"/>
              </a:rPr>
              <a:t>خاصة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وأن حاجة الغرب إلى هذه الثروات الفكرية والعقائدية أشد من حاجته إلى الثروات </a:t>
            </a:r>
            <a:r>
              <a:rPr lang="ar-SA" sz="3200" dirty="0" smtClean="0">
                <a:latin typeface="Calibri"/>
                <a:ea typeface="Calibri"/>
                <a:cs typeface="Arial"/>
              </a:rPr>
              <a:t>المادية. </a:t>
            </a:r>
            <a:r>
              <a:rPr lang="ar-SA" sz="3200" dirty="0">
                <a:latin typeface="Calibri"/>
                <a:ea typeface="Calibri"/>
                <a:cs typeface="Arial"/>
              </a:rPr>
              <a:t>إن العقل الغربي يظلم نفسه ومستقبل أجياله، ويظلم القرآن ويظلم رسول الإسلام حين يجعل الإسلام ديناً قومياً مختصاً بالعرب، أوديناً آسيوياً أو افريقياً يندرج في قائمة الأديان الشرقية. فالصفة العالمية واضحة تمام الوضوح في رسالة الإسلام وسيرة نبي </a:t>
            </a:r>
            <a:r>
              <a:rPr lang="ar-SA" sz="3200" dirty="0" smtClean="0">
                <a:latin typeface="Calibri"/>
                <a:ea typeface="Calibri"/>
                <a:cs typeface="Arial"/>
              </a:rPr>
              <a:t>الإسلام</a:t>
            </a:r>
            <a:r>
              <a:rPr lang="ar-IQ" sz="3200" dirty="0" smtClean="0">
                <a:latin typeface="Calibri"/>
                <a:ea typeface="Calibri"/>
                <a:cs typeface="Arial"/>
              </a:rPr>
              <a:t> .</a:t>
            </a:r>
            <a:br>
              <a:rPr lang="ar-IQ" sz="3200" dirty="0" smtClean="0">
                <a:latin typeface="Calibri"/>
                <a:ea typeface="Calibri"/>
                <a:cs typeface="Arial"/>
              </a:rPr>
            </a:br>
            <a:r>
              <a:rPr lang="ar-IQ" sz="3200" dirty="0" smtClean="0">
                <a:latin typeface="Calibri"/>
                <a:ea typeface="Calibri"/>
                <a:cs typeface="Arial"/>
              </a:rPr>
              <a:t> </a:t>
            </a:r>
            <a:r>
              <a:rPr lang="ar-SA" sz="3200" dirty="0">
                <a:latin typeface="Calibri"/>
                <a:ea typeface="Calibri"/>
                <a:cs typeface="Arial"/>
              </a:rPr>
              <a:t>والغرب يظلم نفسه أكثر، ويظلم الإسلام أكثر فأكثر حين يتصور أن العلاقة بينه وبين الإسلام علاقة عداء مستمرة، فالقرآن قد أطلق اسم أسلاف الغرب ـ من الروم ـ على سورة من سوره وبدأها بالبشارة بانتصار الروم الذي سيؤدي إلى فرح المؤمنين بالإسلام.</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73</a:t>
            </a:fld>
            <a:endParaRPr lang="en-US"/>
          </a:p>
        </p:txBody>
      </p:sp>
    </p:spTree>
    <p:extLst>
      <p:ext uri="{BB962C8B-B14F-4D97-AF65-F5344CB8AC3E}">
        <p14:creationId xmlns:p14="http://schemas.microsoft.com/office/powerpoint/2010/main" val="47659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880" y="137160"/>
            <a:ext cx="10759440" cy="6614160"/>
          </a:xfrm>
          <a:solidFill>
            <a:schemeClr val="accent1">
              <a:lumMod val="20000"/>
              <a:lumOff val="80000"/>
            </a:schemeClr>
          </a:solidFill>
        </p:spPr>
        <p:txBody>
          <a:bodyPr>
            <a:normAutofit fontScale="90000"/>
          </a:bodyPr>
          <a:lstStyle/>
          <a:p>
            <a:pPr algn="r" rtl="1">
              <a:lnSpc>
                <a:spcPct val="115000"/>
              </a:lnSpc>
              <a:spcAft>
                <a:spcPts val="1000"/>
              </a:spcAft>
            </a:pPr>
            <a:r>
              <a:rPr lang="ar-SA" dirty="0">
                <a:latin typeface="Calibri"/>
                <a:ea typeface="Calibri"/>
                <a:cs typeface="Arial"/>
              </a:rPr>
              <a:t>ورسول الإسلام يبشر المسلمين ـ كما ورد في السيرة </a:t>
            </a:r>
            <a:r>
              <a:rPr lang="ar-SA" dirty="0" smtClean="0">
                <a:latin typeface="Calibri"/>
                <a:ea typeface="Calibri"/>
                <a:cs typeface="Arial"/>
              </a:rPr>
              <a:t>النبوية</a:t>
            </a:r>
            <a:r>
              <a:rPr lang="ar-IQ" dirty="0" smtClean="0">
                <a:latin typeface="Calibri"/>
                <a:ea typeface="Calibri"/>
                <a:cs typeface="Arial"/>
              </a:rPr>
              <a:t> </a:t>
            </a:r>
            <a:r>
              <a:rPr lang="ar-SA" dirty="0" smtClean="0">
                <a:latin typeface="Calibri"/>
                <a:ea typeface="Calibri"/>
                <a:cs typeface="Arial"/>
              </a:rPr>
              <a:t> </a:t>
            </a:r>
            <a:r>
              <a:rPr lang="ar-SA" dirty="0">
                <a:latin typeface="Calibri"/>
                <a:ea typeface="Calibri"/>
                <a:cs typeface="Arial"/>
              </a:rPr>
              <a:t>ـ بأن صهيب أول ثمار الروم. وهو يشيد بإيجابيات الغرب ويوجه المسلمين إلى مصادقتهم حين </a:t>
            </a:r>
            <a:r>
              <a:rPr lang="ar-SA" dirty="0" smtClean="0">
                <a:latin typeface="Calibri"/>
                <a:ea typeface="Calibri"/>
                <a:cs typeface="Arial"/>
              </a:rPr>
              <a:t>يقول: </a:t>
            </a:r>
            <a:r>
              <a:rPr lang="ar-SA" dirty="0">
                <a:latin typeface="Calibri"/>
                <a:ea typeface="Calibri"/>
                <a:cs typeface="Arial"/>
              </a:rPr>
              <a:t>«وَالرُّومُ ذَاتُ الْقُرونِ كُلَّمَا هَلَكَ قَرْنٌ خَلَفَهُ قَرْنٌ أَهْلُ صَبْرٍ وَأَهْلُهُ لآخر الدهر </a:t>
            </a:r>
            <a:r>
              <a:rPr lang="ar-SA" dirty="0" smtClean="0">
                <a:latin typeface="Calibri"/>
                <a:ea typeface="Calibri"/>
                <a:cs typeface="Arial"/>
              </a:rPr>
              <a:t>ه</a:t>
            </a:r>
            <a:r>
              <a:rPr lang="ar-IQ" dirty="0" smtClean="0">
                <a:latin typeface="Calibri"/>
                <a:ea typeface="Calibri"/>
                <a:cs typeface="Arial"/>
              </a:rPr>
              <a:t>ُ</a:t>
            </a:r>
            <a:r>
              <a:rPr lang="ar-SA" dirty="0" smtClean="0">
                <a:latin typeface="Calibri"/>
                <a:ea typeface="Calibri"/>
                <a:cs typeface="Arial"/>
              </a:rPr>
              <a:t>م </a:t>
            </a:r>
            <a:r>
              <a:rPr lang="ar-SA" dirty="0">
                <a:latin typeface="Calibri"/>
                <a:ea typeface="Calibri"/>
                <a:cs typeface="Arial"/>
              </a:rPr>
              <a:t>أصحابكم ما دام فِي الْعَيْشِ </a:t>
            </a:r>
            <a:r>
              <a:rPr lang="ar-SA" dirty="0" smtClean="0">
                <a:latin typeface="Calibri"/>
                <a:ea typeface="Calibri"/>
                <a:cs typeface="Arial"/>
              </a:rPr>
              <a:t>خَيْرٌ</a:t>
            </a:r>
            <a:r>
              <a:rPr lang="ar-IQ" dirty="0" smtClean="0">
                <a:latin typeface="Calibri"/>
                <a:ea typeface="Calibri"/>
                <a:cs typeface="Arial"/>
              </a:rPr>
              <a:t>) ( كنز العمال: 35125)</a:t>
            </a:r>
            <a:r>
              <a:rPr lang="fa-IR" dirty="0" smtClean="0">
                <a:latin typeface="Calibri"/>
                <a:ea typeface="Calibri"/>
                <a:cs typeface="Arial"/>
              </a:rPr>
              <a:t>.</a:t>
            </a:r>
            <a:r>
              <a:rPr lang="ar-IQ" dirty="0" smtClean="0">
                <a:latin typeface="Calibri"/>
                <a:ea typeface="Calibri"/>
                <a:cs typeface="Arial"/>
              </a:rPr>
              <a:t/>
            </a:r>
            <a:br>
              <a:rPr lang="ar-IQ" dirty="0" smtClean="0">
                <a:latin typeface="Calibri"/>
                <a:ea typeface="Calibri"/>
                <a:cs typeface="Arial"/>
              </a:rPr>
            </a:br>
            <a:r>
              <a:rPr lang="fa-IR" dirty="0" smtClean="0">
                <a:latin typeface="Calibri"/>
                <a:ea typeface="Calibri"/>
                <a:cs typeface="Arial"/>
              </a:rPr>
              <a:t> </a:t>
            </a:r>
            <a:r>
              <a:rPr lang="ar-SA" dirty="0">
                <a:latin typeface="Calibri"/>
                <a:ea typeface="Calibri"/>
                <a:cs typeface="Arial"/>
              </a:rPr>
              <a:t>وحين سأل أحد أصحاب </a:t>
            </a:r>
            <a:r>
              <a:rPr lang="ar-SA" dirty="0" smtClean="0">
                <a:latin typeface="Calibri"/>
                <a:ea typeface="Calibri"/>
                <a:cs typeface="Arial"/>
              </a:rPr>
              <a:t>النبي</a:t>
            </a:r>
            <a:r>
              <a:rPr lang="ar-IQ" dirty="0" smtClean="0">
                <a:latin typeface="Calibri"/>
                <a:ea typeface="Calibri"/>
                <a:cs typeface="Arial"/>
              </a:rPr>
              <a:t>-عليه السلام-</a:t>
            </a:r>
            <a:r>
              <a:rPr lang="ar-SA" dirty="0" smtClean="0">
                <a:latin typeface="Calibri"/>
                <a:ea typeface="Calibri"/>
                <a:cs typeface="Arial"/>
              </a:rPr>
              <a:t> </a:t>
            </a:r>
            <a:r>
              <a:rPr lang="ar-SA" dirty="0">
                <a:latin typeface="Calibri"/>
                <a:ea typeface="Calibri"/>
                <a:cs typeface="Arial"/>
              </a:rPr>
              <a:t>أي الجماعات عني بقوله «الأمم والقرون» قبل المسلمين وهل هم فارس </a:t>
            </a:r>
            <a:r>
              <a:rPr lang="ar-SA" dirty="0" smtClean="0">
                <a:latin typeface="Calibri"/>
                <a:ea typeface="Calibri"/>
                <a:cs typeface="Arial"/>
              </a:rPr>
              <a:t>والروم: </a:t>
            </a:r>
            <a:r>
              <a:rPr lang="ar-SA" dirty="0">
                <a:latin typeface="Calibri"/>
                <a:ea typeface="Calibri"/>
                <a:cs typeface="Arial"/>
              </a:rPr>
              <a:t>أجاب الرسول صلى الله عليه وسلم: «وهـل النـاس إلا </a:t>
            </a:r>
            <a:r>
              <a:rPr lang="ar-SA" dirty="0" smtClean="0">
                <a:latin typeface="Calibri"/>
                <a:ea typeface="Calibri"/>
                <a:cs typeface="Arial"/>
              </a:rPr>
              <a:t>أولئك</a:t>
            </a:r>
            <a:r>
              <a:rPr lang="ar-IQ" dirty="0" smtClean="0">
                <a:latin typeface="Calibri"/>
                <a:ea typeface="Calibri"/>
                <a:cs typeface="Arial"/>
              </a:rPr>
              <a:t>؟» ( صحيح البخاري و مسند أحمد)</a:t>
            </a:r>
            <a:r>
              <a:rPr lang="ar-IQ" sz="2400" dirty="0">
                <a:latin typeface="Calibri"/>
                <a:ea typeface="Calibri"/>
                <a:cs typeface="Arial"/>
              </a:rPr>
              <a:t>،</a:t>
            </a:r>
            <a:r>
              <a:rPr lang="ar-SA" dirty="0" smtClean="0">
                <a:latin typeface="Calibri"/>
                <a:ea typeface="Calibri"/>
                <a:cs typeface="Arial"/>
              </a:rPr>
              <a:t> </a:t>
            </a:r>
            <a:r>
              <a:rPr lang="ar-SA" dirty="0">
                <a:latin typeface="Calibri"/>
                <a:ea typeface="Calibri"/>
                <a:cs typeface="Arial"/>
              </a:rPr>
              <a:t>وفي حديث آخر قال المستورد القرشي عند عمرو بن العاص : سمعت رسول الله صلى الله عليه وسلم </a:t>
            </a:r>
            <a:r>
              <a:rPr lang="ar-SA" dirty="0" smtClean="0">
                <a:latin typeface="Calibri"/>
                <a:ea typeface="Calibri"/>
                <a:cs typeface="Arial"/>
              </a:rPr>
              <a:t>يقول: </a:t>
            </a:r>
            <a:r>
              <a:rPr lang="ar-SA" dirty="0">
                <a:latin typeface="Calibri"/>
                <a:ea typeface="Calibri"/>
                <a:cs typeface="Arial"/>
              </a:rPr>
              <a:t>«تَقُومُ السَّاعَةُ وَالرُّومُ أَكْثَرُ النَّاسِ ». فَقَالَ لَهُ عَمْرٌو أَبْصِرْ مَا تَقُولُ. قَالَ أَقُولُ مَا سَمِعْتُ مِنْ رَسُولِ اللَّهِ -صلى الله عليه وسلم- قَالَ لَئِنْ قُلْتَ ذَلِكَ إِنَّ فِيهِمْ لَخِصَالاً أَرْبَعًا إِنَّهُمْ لأَحْلَمُ النَّاسِ عِنْدَ فِتْنَةٍ وَأَسْرَعُهُمْ إِفَاقَةً بَعْدَ مُصِيبَةٍ وَأَوْشَكُهُمْ كَرَّةً بَعْدَ فَرَّةٍ وَخَيْرُهُمْ لِمِسْكِينٍ وَيَتِيمٍ وَضَعِيفٍ وَخَامِسَةٌ حَسَنَةٌ جَمِيلَةٌ وَأَمْنَعُهُمْ مِنْ ظُلْمِ الْمُلُوكِ.»</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74</a:t>
            </a:fld>
            <a:endParaRPr lang="en-US"/>
          </a:p>
        </p:txBody>
      </p:sp>
    </p:spTree>
    <p:extLst>
      <p:ext uri="{BB962C8B-B14F-4D97-AF65-F5344CB8AC3E}">
        <p14:creationId xmlns:p14="http://schemas.microsoft.com/office/powerpoint/2010/main" val="302327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560" y="137160"/>
            <a:ext cx="10652760" cy="6553200"/>
          </a:xfrm>
          <a:solidFill>
            <a:schemeClr val="accent3">
              <a:lumMod val="40000"/>
              <a:lumOff val="60000"/>
            </a:schemeClr>
          </a:solidFill>
        </p:spPr>
        <p:txBody>
          <a:bodyPr>
            <a:normAutofit fontScale="90000"/>
          </a:bodyPr>
          <a:lstStyle/>
          <a:p>
            <a:pPr algn="r" rtl="1">
              <a:lnSpc>
                <a:spcPct val="115000"/>
              </a:lnSpc>
              <a:spcAft>
                <a:spcPts val="1000"/>
              </a:spcAft>
            </a:pPr>
            <a:r>
              <a:rPr lang="ar-SA" dirty="0">
                <a:latin typeface="Calibri"/>
                <a:ea typeface="Calibri"/>
                <a:cs typeface="Arial"/>
              </a:rPr>
              <a:t>إن العقل الإسلامي يرى في الغرب الإيجابيات ويعترف لهم بها فهم أحلم الناس في مواجهة المشكلات، وأسرعهم نهوضا بعد النكسات، وأوشكهم كرة وانتصارا بعد هزيمة وخيرهم في توفير الضمان الاجتماعي للمساكين والأيتام والضعفاء. </a:t>
            </a:r>
            <a:r>
              <a:rPr lang="ar-SA" dirty="0" smtClean="0">
                <a:latin typeface="Calibri"/>
                <a:ea typeface="Calibri"/>
                <a:cs typeface="Arial"/>
              </a:rPr>
              <a:t>ويتوج</a:t>
            </a:r>
            <a:r>
              <a:rPr lang="ar-IQ" dirty="0" smtClean="0">
                <a:latin typeface="Calibri"/>
                <a:ea typeface="Calibri"/>
                <a:cs typeface="Arial"/>
              </a:rPr>
              <a:t> </a:t>
            </a:r>
            <a:r>
              <a:rPr lang="ar-SA" dirty="0" smtClean="0">
                <a:latin typeface="Calibri"/>
                <a:ea typeface="Calibri"/>
                <a:cs typeface="Arial"/>
              </a:rPr>
              <a:t>هذه </a:t>
            </a:r>
            <a:r>
              <a:rPr lang="ar-SA" dirty="0">
                <a:latin typeface="Calibri"/>
                <a:ea typeface="Calibri"/>
                <a:cs typeface="Arial"/>
              </a:rPr>
              <a:t>الصفات الأربع صفة خامسة جميلة هي تعشقهم </a:t>
            </a:r>
            <a:r>
              <a:rPr lang="ar-SA" dirty="0" smtClean="0">
                <a:latin typeface="Calibri"/>
                <a:ea typeface="Calibri"/>
                <a:cs typeface="Arial"/>
              </a:rPr>
              <a:t>للحرية</a:t>
            </a:r>
            <a:r>
              <a:rPr lang="ar-IQ" dirty="0" smtClean="0">
                <a:latin typeface="Calibri"/>
                <a:ea typeface="Calibri"/>
                <a:cs typeface="Arial"/>
              </a:rPr>
              <a:t> و</a:t>
            </a:r>
            <a:r>
              <a:rPr lang="ar-SA" dirty="0" smtClean="0">
                <a:latin typeface="Calibri"/>
                <a:ea typeface="Calibri"/>
                <a:cs typeface="Arial"/>
              </a:rPr>
              <a:t>الديموقراطية </a:t>
            </a:r>
            <a:r>
              <a:rPr lang="ar-SA" dirty="0">
                <a:latin typeface="Calibri"/>
                <a:ea typeface="Calibri"/>
                <a:cs typeface="Arial"/>
              </a:rPr>
              <a:t>ومناعتهم ضد استبداد الملوك </a:t>
            </a:r>
            <a:r>
              <a:rPr lang="ar-SA" dirty="0" smtClean="0">
                <a:latin typeface="Calibri"/>
                <a:ea typeface="Calibri"/>
                <a:cs typeface="Arial"/>
              </a:rPr>
              <a:t>والرؤساء</a:t>
            </a:r>
            <a:r>
              <a:rPr lang="ar-IQ" dirty="0" smtClean="0">
                <a:latin typeface="Calibri"/>
                <a:ea typeface="Calibri"/>
                <a:cs typeface="Arial"/>
              </a:rPr>
              <a:t>.</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إنني أؤمن بأن للعقل الغربي دوراً كبيراً في إبراز مظهر من أعظم مظاهر الإعجاز في القرآن وهو الإعجاز العلمي . </a:t>
            </a:r>
            <a:r>
              <a:rPr lang="ar-SA" dirty="0" smtClean="0">
                <a:latin typeface="Calibri"/>
                <a:ea typeface="Calibri"/>
                <a:cs typeface="Arial"/>
              </a:rPr>
              <a:t>ذلك </a:t>
            </a:r>
            <a:r>
              <a:rPr lang="ar-SA" dirty="0">
                <a:latin typeface="Calibri"/>
                <a:ea typeface="Calibri"/>
                <a:cs typeface="Arial"/>
              </a:rPr>
              <a:t>أن مظاهر الإعجاز في القرآن تتوازى في البروز مع التطورات التي يمر بها المجتمع البشري ومع القـدرات والاستعدادات التي تتسم بها الأمم </a:t>
            </a:r>
            <a:r>
              <a:rPr lang="ar-SA" dirty="0" smtClean="0">
                <a:latin typeface="Calibri"/>
                <a:ea typeface="Calibri"/>
                <a:cs typeface="Arial"/>
              </a:rPr>
              <a:t>والأجناس.</a:t>
            </a:r>
            <a:r>
              <a:rPr lang="ar-IQ" sz="2400" dirty="0" smtClean="0">
                <a:latin typeface="Calibri"/>
                <a:ea typeface="Calibri"/>
                <a:cs typeface="Arial"/>
              </a:rPr>
              <a:t> </a:t>
            </a:r>
            <a:br>
              <a:rPr lang="ar-IQ" sz="2400" dirty="0" smtClean="0">
                <a:latin typeface="Calibri"/>
                <a:ea typeface="Calibri"/>
                <a:cs typeface="Arial"/>
              </a:rPr>
            </a:br>
            <a:r>
              <a:rPr lang="ar-SA" dirty="0" smtClean="0">
                <a:latin typeface="Calibri"/>
                <a:ea typeface="Calibri"/>
                <a:cs typeface="Arial"/>
              </a:rPr>
              <a:t>ففي </a:t>
            </a:r>
            <a:r>
              <a:rPr lang="ar-SA" dirty="0">
                <a:latin typeface="Calibri"/>
                <a:ea typeface="Calibri"/>
                <a:cs typeface="Arial"/>
              </a:rPr>
              <a:t>طور العلم للأمم التي تتصف بالنظر العلمي دور في إبراز الإعجاز العلمي للقرآن، كما كان للأمم التي اتصفت بطابع الفقه التشريعي دوراً في إبراز الإعجاز التشريعي </a:t>
            </a:r>
            <a:r>
              <a:rPr lang="ar-SA" dirty="0" smtClean="0">
                <a:latin typeface="Calibri"/>
                <a:ea typeface="Calibri"/>
                <a:cs typeface="Arial"/>
              </a:rPr>
              <a:t>فيه،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75</a:t>
            </a:fld>
            <a:endParaRPr lang="en-US"/>
          </a:p>
        </p:txBody>
      </p:sp>
    </p:spTree>
    <p:extLst>
      <p:ext uri="{BB962C8B-B14F-4D97-AF65-F5344CB8AC3E}">
        <p14:creationId xmlns:p14="http://schemas.microsoft.com/office/powerpoint/2010/main" val="222489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121920"/>
            <a:ext cx="10530840" cy="6553200"/>
          </a:xfrm>
          <a:solidFill>
            <a:schemeClr val="accent1">
              <a:lumMod val="20000"/>
              <a:lumOff val="80000"/>
            </a:schemeClr>
          </a:solidFill>
        </p:spPr>
        <p:txBody>
          <a:bodyPr>
            <a:normAutofit/>
          </a:bodyPr>
          <a:lstStyle/>
          <a:p>
            <a:pPr algn="r" rtl="1">
              <a:lnSpc>
                <a:spcPct val="115000"/>
              </a:lnSpc>
              <a:spcAft>
                <a:spcPts val="1000"/>
              </a:spcAft>
            </a:pPr>
            <a:r>
              <a:rPr lang="ar-SA" sz="3200" dirty="0" smtClean="0">
                <a:solidFill>
                  <a:prstClr val="black">
                    <a:lumMod val="85000"/>
                    <a:lumOff val="15000"/>
                  </a:prstClr>
                </a:solidFill>
                <a:latin typeface="Calibri"/>
                <a:ea typeface="Calibri"/>
                <a:cs typeface="Arial"/>
              </a:rPr>
              <a:t>وكما كان للأمم التي اتصفت بطابع الفقه اللغوي والأدبي دوراً في إبراز الإعجاز اللغوي والأدبي فيه وهكذا</a:t>
            </a:r>
            <a:r>
              <a:rPr lang="ar-IQ" sz="3200" dirty="0" smtClean="0">
                <a:solidFill>
                  <a:prstClr val="black">
                    <a:lumMod val="85000"/>
                    <a:lumOff val="15000"/>
                  </a:prstClr>
                </a:solidFill>
                <a:latin typeface="Calibri"/>
                <a:ea typeface="Calibri"/>
                <a:cs typeface="Arial"/>
              </a:rPr>
              <a:t>.</a:t>
            </a:r>
            <a:r>
              <a:rPr lang="ar-SA" sz="3200" dirty="0">
                <a:latin typeface="Calibri"/>
                <a:ea typeface="Calibri"/>
                <a:cs typeface="Arial"/>
              </a:rPr>
              <a:t> </a:t>
            </a:r>
            <a:r>
              <a:rPr lang="ar-SA" sz="3200" dirty="0" smtClean="0">
                <a:latin typeface="Calibri"/>
                <a:ea typeface="Calibri"/>
                <a:cs typeface="Arial"/>
              </a:rPr>
              <a:t>فكل </a:t>
            </a:r>
            <a:r>
              <a:rPr lang="ar-SA" sz="3200" dirty="0">
                <a:latin typeface="Calibri"/>
                <a:ea typeface="Calibri"/>
                <a:cs typeface="Arial"/>
              </a:rPr>
              <a:t>مظهر من مظاهر الإعجاز هو الجانب الذي يحدث ـ الجاذبية ويعقد صلات العشق والمحبة بين القرآن وبين الإنسان الذي يتصف بتفوق في فهم هذا المظهر. وإن هذا العشق والمحبة ليتصاعدان حتى يدفعان بصاحبهما البذل نفسه وماله في سبيل رسالة الإسلام. فحين كان القرآن يلامس مشاعر الإحساس بالجمال الأدبي في داخل </a:t>
            </a:r>
            <a:r>
              <a:rPr lang="ar-SA" sz="3200" dirty="0" smtClean="0">
                <a:latin typeface="Calibri"/>
                <a:ea typeface="Calibri"/>
                <a:cs typeface="Arial"/>
              </a:rPr>
              <a:t>ذلك</a:t>
            </a:r>
            <a:r>
              <a:rPr lang="ar-IQ" sz="3200" dirty="0" smtClean="0">
                <a:latin typeface="Calibri"/>
                <a:ea typeface="Calibri"/>
                <a:cs typeface="Arial"/>
              </a:rPr>
              <a:t> العربي</a:t>
            </a:r>
            <a:r>
              <a:rPr lang="ar-SA" sz="3200" dirty="0" smtClean="0">
                <a:latin typeface="Calibri"/>
                <a:ea typeface="Calibri"/>
                <a:cs typeface="Arial"/>
              </a:rPr>
              <a:t> </a:t>
            </a:r>
            <a:r>
              <a:rPr lang="ar-SA" sz="3200" dirty="0">
                <a:latin typeface="Calibri"/>
                <a:ea typeface="Calibri"/>
                <a:cs typeface="Arial"/>
              </a:rPr>
              <a:t>كان يصنع فيه من الوله والانجذاب للقرآن ما تصنع النظرة أو الابتسامة من المحبوب الجميل في نفس العاشق المتيم. وفي كتابات أمثال </a:t>
            </a:r>
            <a:r>
              <a:rPr lang="ar-SA" sz="3200" b="1" dirty="0">
                <a:latin typeface="Calibri"/>
                <a:ea typeface="Calibri"/>
                <a:cs typeface="Arial"/>
              </a:rPr>
              <a:t>موريس بوكاي </a:t>
            </a:r>
            <a:r>
              <a:rPr lang="ar-SA" sz="3200" dirty="0">
                <a:latin typeface="Calibri"/>
                <a:ea typeface="Calibri"/>
                <a:cs typeface="Arial"/>
              </a:rPr>
              <a:t>ما يقدم مثلا على أن الغربي حين يشهد جانب الإعجاز العلمي في القرآن فإن هذا الشهود يصنع في نفسه ما صنعه القرآن في نفس العربي الذي عاصر بزوغ رسالة الإسلام.</a:t>
            </a:r>
            <a:r>
              <a:rPr lang="en-GB" sz="3200" dirty="0">
                <a:latin typeface="Calibri"/>
                <a:ea typeface="Calibri"/>
                <a:cs typeface="Arial"/>
              </a:rPr>
              <a:t/>
            </a:r>
            <a:br>
              <a:rPr lang="en-GB" sz="3200" dirty="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76</a:t>
            </a:fld>
            <a:endParaRPr lang="en-US"/>
          </a:p>
        </p:txBody>
      </p:sp>
    </p:spTree>
    <p:extLst>
      <p:ext uri="{BB962C8B-B14F-4D97-AF65-F5344CB8AC3E}">
        <p14:creationId xmlns:p14="http://schemas.microsoft.com/office/powerpoint/2010/main" val="150192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9720" y="167640"/>
            <a:ext cx="10500360" cy="6431280"/>
          </a:xfrm>
          <a:solidFill>
            <a:schemeClr val="bg1">
              <a:lumMod val="85000"/>
            </a:schemeClr>
          </a:solidFill>
        </p:spPr>
        <p:txBody>
          <a:bodyPr/>
          <a:lstStyle/>
          <a:p>
            <a:pPr algn="ctr" rtl="1">
              <a:lnSpc>
                <a:spcPct val="115000"/>
              </a:lnSpc>
              <a:spcAft>
                <a:spcPts val="1000"/>
              </a:spcAft>
            </a:pPr>
            <a:r>
              <a:rPr lang="ar-IQ" b="1" dirty="0" smtClean="0">
                <a:solidFill>
                  <a:srgbClr val="C00000"/>
                </a:solidFill>
                <a:latin typeface="Calibri"/>
                <a:ea typeface="Calibri"/>
                <a:cs typeface="Arial"/>
              </a:rPr>
              <a:t/>
            </a:r>
            <a:br>
              <a:rPr lang="ar-IQ" b="1" dirty="0" smtClean="0">
                <a:solidFill>
                  <a:srgbClr val="C00000"/>
                </a:solidFill>
                <a:latin typeface="Calibri"/>
                <a:ea typeface="Calibri"/>
                <a:cs typeface="Arial"/>
              </a:rPr>
            </a:br>
            <a:r>
              <a:rPr lang="ar-IQ" b="1" dirty="0">
                <a:solidFill>
                  <a:srgbClr val="C00000"/>
                </a:solidFill>
                <a:latin typeface="Calibri"/>
                <a:ea typeface="Calibri"/>
                <a:cs typeface="Arial"/>
              </a:rPr>
              <a:t/>
            </a:r>
            <a:br>
              <a:rPr lang="ar-IQ" b="1" dirty="0">
                <a:solidFill>
                  <a:srgbClr val="C00000"/>
                </a:solidFill>
                <a:latin typeface="Calibri"/>
                <a:ea typeface="Calibri"/>
                <a:cs typeface="Arial"/>
              </a:rPr>
            </a:br>
            <a:r>
              <a:rPr lang="ar-SA" b="1" dirty="0" smtClean="0">
                <a:solidFill>
                  <a:srgbClr val="C00000"/>
                </a:solidFill>
                <a:latin typeface="Calibri"/>
                <a:ea typeface="Calibri"/>
                <a:cs typeface="Arial"/>
              </a:rPr>
              <a:t>ثالثاً:</a:t>
            </a:r>
            <a:r>
              <a:rPr lang="ar-IQ" b="1" dirty="0" smtClean="0">
                <a:solidFill>
                  <a:srgbClr val="C00000"/>
                </a:solidFill>
                <a:latin typeface="Calibri"/>
                <a:ea typeface="Calibri"/>
                <a:cs typeface="Arial"/>
              </a:rPr>
              <a:t/>
            </a:r>
            <a:br>
              <a:rPr lang="ar-IQ" b="1" dirty="0" smtClean="0">
                <a:solidFill>
                  <a:srgbClr val="C00000"/>
                </a:solidFill>
                <a:latin typeface="Calibri"/>
                <a:ea typeface="Calibri"/>
                <a:cs typeface="Arial"/>
              </a:rPr>
            </a:br>
            <a:r>
              <a:rPr lang="en-GB" sz="2000" dirty="0">
                <a:latin typeface="Calibri"/>
                <a:ea typeface="Calibri"/>
                <a:cs typeface="Arial"/>
              </a:rPr>
              <a:t/>
            </a:r>
            <a:br>
              <a:rPr lang="en-GB" sz="2000" dirty="0">
                <a:latin typeface="Calibri"/>
                <a:ea typeface="Calibri"/>
                <a:cs typeface="Arial"/>
              </a:rPr>
            </a:br>
            <a:r>
              <a:rPr lang="ar-SA" b="1" dirty="0">
                <a:solidFill>
                  <a:srgbClr val="C00000"/>
                </a:solidFill>
                <a:latin typeface="Calibri"/>
                <a:ea typeface="Calibri"/>
                <a:cs typeface="Arial"/>
              </a:rPr>
              <a:t>علاقة الإنسان بالإنسان</a:t>
            </a:r>
            <a:r>
              <a:rPr lang="en-GB" sz="2000" dirty="0">
                <a:latin typeface="Calibri"/>
                <a:ea typeface="Calibri"/>
                <a:cs typeface="Arial"/>
              </a:rPr>
              <a:t/>
            </a:r>
            <a:br>
              <a:rPr lang="en-GB" sz="2000" dirty="0">
                <a:latin typeface="Calibri"/>
                <a:ea typeface="Calibri"/>
                <a:cs typeface="Arial"/>
              </a:rPr>
            </a:br>
            <a:r>
              <a:rPr lang="ar-SA" b="1" dirty="0">
                <a:solidFill>
                  <a:srgbClr val="C00000"/>
                </a:solidFill>
                <a:latin typeface="Calibri"/>
                <a:ea typeface="Calibri"/>
                <a:cs typeface="Arial"/>
              </a:rPr>
              <a:t>-علاقة عدل وإحسان ـ</a:t>
            </a:r>
            <a:r>
              <a:rPr lang="en-GB" sz="2000" dirty="0">
                <a:latin typeface="Calibri"/>
                <a:ea typeface="Calibri"/>
                <a:cs typeface="Arial"/>
              </a:rPr>
              <a:t/>
            </a:r>
            <a:br>
              <a:rPr lang="en-GB" sz="20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77</a:t>
            </a:fld>
            <a:endParaRPr lang="en-US"/>
          </a:p>
        </p:txBody>
      </p:sp>
    </p:spTree>
    <p:extLst>
      <p:ext uri="{BB962C8B-B14F-4D97-AF65-F5344CB8AC3E}">
        <p14:creationId xmlns:p14="http://schemas.microsoft.com/office/powerpoint/2010/main" val="208990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680" y="198120"/>
            <a:ext cx="10378440" cy="6477000"/>
          </a:xfrm>
          <a:solidFill>
            <a:schemeClr val="bg2">
              <a:lumMod val="75000"/>
            </a:schemeClr>
          </a:solidFill>
        </p:spPr>
        <p:txBody>
          <a:bodyPr>
            <a:normAutofit fontScale="90000"/>
          </a:bodyPr>
          <a:lstStyle/>
          <a:p>
            <a:pPr algn="r" rtl="1">
              <a:lnSpc>
                <a:spcPct val="115000"/>
              </a:lnSpc>
              <a:spcAft>
                <a:spcPts val="1000"/>
              </a:spcAft>
            </a:pPr>
            <a:r>
              <a:rPr lang="ar-SA" sz="3200" dirty="0">
                <a:latin typeface="Calibri"/>
                <a:ea typeface="Calibri"/>
                <a:cs typeface="Arial"/>
              </a:rPr>
              <a:t> العلاقة التي تقيمها ـ فلسفة التربية الإسلامية ـ بين الإنسان والإنسان هي علاقة «</a:t>
            </a:r>
            <a:r>
              <a:rPr lang="ar-SA" sz="3200" b="1" dirty="0">
                <a:solidFill>
                  <a:schemeClr val="accent1"/>
                </a:solidFill>
                <a:latin typeface="Calibri"/>
                <a:ea typeface="Calibri"/>
                <a:cs typeface="Arial"/>
              </a:rPr>
              <a:t>العدل والإحسان</a:t>
            </a:r>
            <a:r>
              <a:rPr lang="ar-SA" sz="3200" dirty="0">
                <a:latin typeface="Calibri"/>
                <a:ea typeface="Calibri"/>
                <a:cs typeface="Arial"/>
              </a:rPr>
              <a:t>». </a:t>
            </a:r>
            <a:r>
              <a:rPr lang="ar-IQ" sz="3200" dirty="0" smtClean="0">
                <a:latin typeface="Calibri"/>
                <a:ea typeface="Calibri"/>
                <a:cs typeface="Arial"/>
              </a:rPr>
              <a:t/>
            </a:r>
            <a:br>
              <a:rPr lang="ar-IQ" sz="3200" dirty="0" smtClean="0">
                <a:latin typeface="Calibri"/>
                <a:ea typeface="Calibri"/>
                <a:cs typeface="Arial"/>
              </a:rPr>
            </a:br>
            <a:r>
              <a:rPr lang="ar-SA" sz="3200" dirty="0" smtClean="0">
                <a:latin typeface="Calibri"/>
                <a:ea typeface="Calibri"/>
                <a:cs typeface="Arial"/>
              </a:rPr>
              <a:t>والعدل </a:t>
            </a:r>
            <a:r>
              <a:rPr lang="ar-SA" sz="3200" dirty="0">
                <a:latin typeface="Calibri"/>
                <a:ea typeface="Calibri"/>
                <a:cs typeface="Arial"/>
              </a:rPr>
              <a:t>معناه </a:t>
            </a:r>
            <a:r>
              <a:rPr lang="ar-SA" sz="3200" b="1" dirty="0">
                <a:solidFill>
                  <a:schemeClr val="accent1"/>
                </a:solidFill>
                <a:latin typeface="Calibri"/>
                <a:ea typeface="Calibri"/>
                <a:cs typeface="Arial"/>
              </a:rPr>
              <a:t>الإنصاف</a:t>
            </a:r>
            <a:r>
              <a:rPr lang="ar-SA" sz="3200" dirty="0">
                <a:latin typeface="Calibri"/>
                <a:ea typeface="Calibri"/>
                <a:cs typeface="Arial"/>
              </a:rPr>
              <a:t>. أما الإحسان فمعناه </a:t>
            </a:r>
            <a:r>
              <a:rPr lang="ar-SA" sz="3200" b="1" dirty="0">
                <a:solidFill>
                  <a:schemeClr val="accent1"/>
                </a:solidFill>
                <a:latin typeface="Calibri"/>
                <a:ea typeface="Calibri"/>
                <a:cs typeface="Arial"/>
              </a:rPr>
              <a:t>التفضل والزيادة في المعاملة </a:t>
            </a:r>
            <a:r>
              <a:rPr lang="ar-SA" sz="3200" b="1" dirty="0" smtClean="0">
                <a:solidFill>
                  <a:schemeClr val="accent1"/>
                </a:solidFill>
                <a:latin typeface="Calibri"/>
                <a:ea typeface="Calibri"/>
                <a:cs typeface="Arial"/>
              </a:rPr>
              <a:t>الحسنة</a:t>
            </a:r>
            <a:r>
              <a:rPr lang="ar-SA" sz="3200" dirty="0" smtClean="0">
                <a:latin typeface="Calibri"/>
                <a:ea typeface="Calibri"/>
                <a:cs typeface="Arial"/>
              </a:rPr>
              <a:t>. </a:t>
            </a:r>
            <a:r>
              <a:rPr lang="en-GB" sz="2000" dirty="0">
                <a:latin typeface="Calibri"/>
                <a:ea typeface="Calibri"/>
                <a:cs typeface="Arial"/>
              </a:rPr>
              <a:t/>
            </a:r>
            <a:br>
              <a:rPr lang="en-GB" sz="2000" dirty="0">
                <a:latin typeface="Calibri"/>
                <a:ea typeface="Calibri"/>
                <a:cs typeface="Arial"/>
              </a:rPr>
            </a:br>
            <a:r>
              <a:rPr lang="ar-SA" sz="3200" dirty="0">
                <a:latin typeface="Calibri"/>
                <a:ea typeface="Calibri"/>
                <a:cs typeface="Arial"/>
              </a:rPr>
              <a:t>ولقد حددت الأصول العقدية للتربية الإسلامية الإطار العام لهذه العلاقة عند قوله </a:t>
            </a:r>
            <a:r>
              <a:rPr lang="ar-IQ" sz="3200" dirty="0" smtClean="0">
                <a:latin typeface="Calibri"/>
                <a:ea typeface="Calibri"/>
                <a:cs typeface="Arial"/>
              </a:rPr>
              <a:t>–</a:t>
            </a:r>
            <a:r>
              <a:rPr lang="ar-SA" sz="3200" dirty="0" smtClean="0">
                <a:latin typeface="Calibri"/>
                <a:ea typeface="Calibri"/>
                <a:cs typeface="Arial"/>
              </a:rPr>
              <a:t>تعالى</a:t>
            </a:r>
            <a:r>
              <a:rPr lang="ar-IQ" sz="3200" dirty="0">
                <a:latin typeface="Calibri"/>
                <a:ea typeface="Calibri"/>
                <a:cs typeface="Arial"/>
              </a:rPr>
              <a:t>-</a:t>
            </a:r>
            <a:r>
              <a:rPr lang="ar-SA" sz="3200" dirty="0" smtClean="0">
                <a:latin typeface="Calibri"/>
                <a:ea typeface="Calibri"/>
                <a:cs typeface="Arial"/>
              </a:rPr>
              <a:t>: «</a:t>
            </a:r>
            <a:r>
              <a:rPr lang="ar-IQ" sz="3200" dirty="0" smtClean="0">
                <a:latin typeface="Calibri"/>
                <a:ea typeface="Calibri"/>
                <a:cs typeface="Arial"/>
              </a:rPr>
              <a:t>إ</a:t>
            </a:r>
            <a:r>
              <a:rPr lang="ar-SA" sz="3200" dirty="0" smtClean="0">
                <a:latin typeface="Calibri"/>
                <a:ea typeface="Calibri"/>
                <a:cs typeface="Arial"/>
              </a:rPr>
              <a:t>نَّ </a:t>
            </a:r>
            <a:r>
              <a:rPr lang="ar-SA" sz="3200" dirty="0">
                <a:latin typeface="Calibri"/>
                <a:ea typeface="Calibri"/>
                <a:cs typeface="Arial"/>
              </a:rPr>
              <a:t>اللَّهَ يَأْمُرُ بِالْعَدْلِ وَالْإِحْسَانِ » </a:t>
            </a:r>
            <a:r>
              <a:rPr lang="ar-SA" sz="3200" dirty="0" smtClean="0">
                <a:latin typeface="Calibri"/>
                <a:ea typeface="Calibri"/>
                <a:cs typeface="Arial"/>
              </a:rPr>
              <a:t>(</a:t>
            </a:r>
            <a:r>
              <a:rPr lang="ar-IQ" sz="3200" dirty="0" smtClean="0">
                <a:latin typeface="Calibri"/>
                <a:ea typeface="Calibri"/>
                <a:cs typeface="Arial"/>
              </a:rPr>
              <a:t>النحل</a:t>
            </a:r>
            <a:r>
              <a:rPr lang="ar-SA" sz="3200" dirty="0" smtClean="0">
                <a:latin typeface="Calibri"/>
                <a:ea typeface="Calibri"/>
                <a:cs typeface="Arial"/>
              </a:rPr>
              <a:t>: </a:t>
            </a:r>
            <a:r>
              <a:rPr lang="ar-SA" sz="3200" dirty="0">
                <a:latin typeface="Calibri"/>
                <a:ea typeface="Calibri"/>
                <a:cs typeface="Arial"/>
              </a:rPr>
              <a:t>90). وهذه العلاقة هي الترجمة العملية لـ «المظهر الاجتماعي» لعلاقة الإنسان بالله أي علاقة العبودية ـ. وفيما يلي تفصيل لكل من علاقة العدل وعلاقة الإحسان</a:t>
            </a:r>
            <a:r>
              <a:rPr lang="en-GB" sz="2000" dirty="0">
                <a:latin typeface="Calibri"/>
                <a:ea typeface="Calibri"/>
                <a:cs typeface="Arial"/>
              </a:rPr>
              <a:t/>
            </a:r>
            <a:br>
              <a:rPr lang="en-GB" sz="2000" dirty="0">
                <a:latin typeface="Calibri"/>
                <a:ea typeface="Calibri"/>
                <a:cs typeface="Arial"/>
              </a:rPr>
            </a:br>
            <a:r>
              <a:rPr lang="ar-SA" sz="3200" b="1" dirty="0">
                <a:solidFill>
                  <a:schemeClr val="accent1"/>
                </a:solidFill>
                <a:latin typeface="Calibri"/>
                <a:ea typeface="Calibri"/>
                <a:cs typeface="Arial"/>
              </a:rPr>
              <a:t>ا - علاقة العدل: </a:t>
            </a:r>
            <a:r>
              <a:rPr lang="en-GB" sz="2000" dirty="0">
                <a:latin typeface="Calibri"/>
                <a:ea typeface="Calibri"/>
                <a:cs typeface="Arial"/>
              </a:rPr>
              <a:t/>
            </a:r>
            <a:br>
              <a:rPr lang="en-GB" sz="2000" dirty="0">
                <a:latin typeface="Calibri"/>
                <a:ea typeface="Calibri"/>
                <a:cs typeface="Arial"/>
              </a:rPr>
            </a:br>
            <a:r>
              <a:rPr lang="ar-SA" sz="3200" dirty="0">
                <a:latin typeface="Calibri"/>
                <a:ea typeface="Calibri"/>
                <a:cs typeface="Arial"/>
              </a:rPr>
              <a:t>العدل هو الحد الأدنى للعلاقات بين بني </a:t>
            </a:r>
            <a:r>
              <a:rPr lang="ar-SA" sz="3200" dirty="0" smtClean="0">
                <a:latin typeface="Calibri"/>
                <a:ea typeface="Calibri"/>
                <a:cs typeface="Arial"/>
              </a:rPr>
              <a:t>الإنسان. والوقوف</a:t>
            </a:r>
            <a:r>
              <a:rPr lang="ar-IQ" sz="3200" dirty="0" smtClean="0">
                <a:latin typeface="Calibri"/>
                <a:ea typeface="Calibri"/>
                <a:cs typeface="Arial"/>
              </a:rPr>
              <a:t> </a:t>
            </a:r>
            <a:r>
              <a:rPr lang="ar-SA" sz="3200" dirty="0" smtClean="0">
                <a:latin typeface="Calibri"/>
                <a:ea typeface="Calibri"/>
                <a:cs typeface="Arial"/>
              </a:rPr>
              <a:t>عند </a:t>
            </a:r>
            <a:r>
              <a:rPr lang="ar-SA" sz="3200" dirty="0">
                <a:latin typeface="Calibri"/>
                <a:ea typeface="Calibri"/>
                <a:cs typeface="Arial"/>
              </a:rPr>
              <a:t>هذا الحد والتحذير من تجاوزه إلى ما هو أدنى رخصة </a:t>
            </a:r>
            <a:r>
              <a:rPr lang="ar-SA" sz="3200" dirty="0" smtClean="0">
                <a:latin typeface="Calibri"/>
                <a:ea typeface="Calibri"/>
                <a:cs typeface="Arial"/>
              </a:rPr>
              <a:t>مقبولة</a:t>
            </a:r>
            <a:r>
              <a:rPr lang="ar-IQ" sz="3200" dirty="0" smtClean="0">
                <a:latin typeface="Calibri"/>
                <a:ea typeface="Calibri"/>
                <a:cs typeface="Arial"/>
              </a:rPr>
              <a:t> </a:t>
            </a:r>
            <a:r>
              <a:rPr lang="ar-SA" sz="3200" dirty="0" smtClean="0">
                <a:latin typeface="Calibri"/>
                <a:ea typeface="Calibri"/>
                <a:cs typeface="Arial"/>
              </a:rPr>
              <a:t>حين </a:t>
            </a:r>
            <a:r>
              <a:rPr lang="ar-SA" sz="3200" dirty="0">
                <a:latin typeface="Calibri"/>
                <a:ea typeface="Calibri"/>
                <a:cs typeface="Arial"/>
              </a:rPr>
              <a:t>تثور الخصومات وتقع النفـوس فريسة الانفعال والغضب والكراهية المؤدية إلى الجور والظلم والعدوان، أو حين تتحرك مشاعر الهوى والشهوات وتصبح النفوس عرضة للميل والتحيز . </a:t>
            </a:r>
            <a:r>
              <a:rPr lang="en-GB" sz="2000" dirty="0">
                <a:latin typeface="Calibri"/>
                <a:ea typeface="Calibri"/>
                <a:cs typeface="Arial"/>
              </a:rPr>
              <a:t/>
            </a:r>
            <a:br>
              <a:rPr lang="en-GB" sz="2000" dirty="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78</a:t>
            </a:fld>
            <a:endParaRPr lang="en-US"/>
          </a:p>
        </p:txBody>
      </p:sp>
    </p:spTree>
    <p:extLst>
      <p:ext uri="{BB962C8B-B14F-4D97-AF65-F5344CB8AC3E}">
        <p14:creationId xmlns:p14="http://schemas.microsoft.com/office/powerpoint/2010/main" val="336688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840" y="182880"/>
            <a:ext cx="10805160" cy="6553200"/>
          </a:xfrm>
          <a:solidFill>
            <a:schemeClr val="accent3">
              <a:lumMod val="40000"/>
              <a:lumOff val="60000"/>
            </a:schemeClr>
          </a:solidFill>
        </p:spPr>
        <p:txBody>
          <a:bodyPr>
            <a:normAutofit fontScale="90000"/>
          </a:bodyPr>
          <a:lstStyle/>
          <a:p>
            <a:pPr algn="r" rtl="1">
              <a:lnSpc>
                <a:spcPct val="115000"/>
              </a:lnSpc>
              <a:spcAft>
                <a:spcPts val="1000"/>
              </a:spcAft>
            </a:pPr>
            <a:r>
              <a:rPr lang="ar-SA" sz="3200" dirty="0">
                <a:latin typeface="Calibri"/>
                <a:ea typeface="Calibri"/>
                <a:cs typeface="Arial"/>
              </a:rPr>
              <a:t>والعدل دوائر تتدرج في سعتها حسب سعة دوائر الانتهاء البشري . </a:t>
            </a:r>
            <a:r>
              <a:rPr lang="ar-IQ" sz="3200" dirty="0" smtClean="0">
                <a:latin typeface="Calibri"/>
                <a:ea typeface="Calibri"/>
                <a:cs typeface="Arial"/>
              </a:rPr>
              <a:t/>
            </a:r>
            <a:br>
              <a:rPr lang="ar-IQ" sz="3200" dirty="0" smtClean="0">
                <a:latin typeface="Calibri"/>
                <a:ea typeface="Calibri"/>
                <a:cs typeface="Arial"/>
              </a:rPr>
            </a:br>
            <a:r>
              <a:rPr lang="ar-IQ" sz="3200" dirty="0" smtClean="0">
                <a:latin typeface="Calibri"/>
                <a:ea typeface="Calibri"/>
                <a:cs typeface="Arial"/>
              </a:rPr>
              <a:t>1- </a:t>
            </a:r>
            <a:r>
              <a:rPr lang="ar-SA" sz="3200" b="1" dirty="0" smtClean="0">
                <a:solidFill>
                  <a:schemeClr val="accent1"/>
                </a:solidFill>
                <a:latin typeface="Calibri"/>
                <a:ea typeface="Calibri"/>
                <a:cs typeface="Arial"/>
              </a:rPr>
              <a:t>وتبدأ </a:t>
            </a:r>
            <a:r>
              <a:rPr lang="ar-SA" sz="3200" b="1" dirty="0">
                <a:solidFill>
                  <a:schemeClr val="accent1"/>
                </a:solidFill>
                <a:latin typeface="Calibri"/>
                <a:ea typeface="Calibri"/>
                <a:cs typeface="Arial"/>
              </a:rPr>
              <a:t>الدائرة الأولى مع </a:t>
            </a:r>
            <a:r>
              <a:rPr lang="ar-SA" sz="3200" b="1" dirty="0" smtClean="0">
                <a:solidFill>
                  <a:schemeClr val="accent1"/>
                </a:solidFill>
                <a:latin typeface="Calibri"/>
                <a:ea typeface="Calibri"/>
                <a:cs typeface="Arial"/>
              </a:rPr>
              <a:t>النفس </a:t>
            </a:r>
            <a:r>
              <a:rPr lang="en-GB" sz="3200" dirty="0">
                <a:latin typeface="Calibri"/>
                <a:ea typeface="Calibri"/>
                <a:cs typeface="Arial"/>
              </a:rPr>
              <a:t/>
            </a:r>
            <a:br>
              <a:rPr lang="en-GB" sz="3200" dirty="0">
                <a:latin typeface="Calibri"/>
                <a:ea typeface="Calibri"/>
                <a:cs typeface="Arial"/>
              </a:rPr>
            </a:br>
            <a:r>
              <a:rPr lang="ar-IQ" sz="3200" dirty="0" smtClean="0">
                <a:latin typeface="Calibri"/>
                <a:ea typeface="Calibri"/>
                <a:cs typeface="Arial"/>
              </a:rPr>
              <a:t>قال- سبحانه-:</a:t>
            </a:r>
            <a:r>
              <a:rPr lang="ar-SA" sz="3200" dirty="0" smtClean="0">
                <a:latin typeface="Calibri"/>
                <a:ea typeface="Calibri"/>
                <a:cs typeface="Arial"/>
              </a:rPr>
              <a:t>(</a:t>
            </a:r>
            <a:r>
              <a:rPr lang="ar-SA" sz="3200" b="1" dirty="0">
                <a:latin typeface="Calibri"/>
                <a:ea typeface="Calibri"/>
                <a:cs typeface="Arial"/>
              </a:rPr>
              <a:t>يَا أَيُّهَا الَّذِينَ آمَنُوا كُونُوا قَوَّامِينَ بِالْقِسْطِ شُهَدَاءَ لِلَّهِ وَلَوْ عَلَى أَنْفُسِكُمْ</a:t>
            </a:r>
            <a:r>
              <a:rPr lang="ar-SA" sz="3200" dirty="0" smtClean="0">
                <a:latin typeface="Calibri"/>
                <a:ea typeface="Calibri"/>
                <a:cs typeface="Arial"/>
              </a:rPr>
              <a:t>﴾. (</a:t>
            </a:r>
            <a:r>
              <a:rPr lang="ar-IQ" sz="3200" dirty="0" smtClean="0">
                <a:latin typeface="Calibri"/>
                <a:ea typeface="Calibri"/>
                <a:cs typeface="Arial"/>
              </a:rPr>
              <a:t>النساء</a:t>
            </a:r>
            <a:r>
              <a:rPr lang="ar-SA" sz="3200" dirty="0" smtClean="0">
                <a:latin typeface="Calibri"/>
                <a:ea typeface="Calibri"/>
                <a:cs typeface="Arial"/>
              </a:rPr>
              <a:t>: </a:t>
            </a:r>
            <a:r>
              <a:rPr lang="ar-SA" sz="3200" dirty="0">
                <a:latin typeface="Calibri"/>
                <a:ea typeface="Calibri"/>
                <a:cs typeface="Arial"/>
              </a:rPr>
              <a:t>135). </a:t>
            </a:r>
            <a:r>
              <a:rPr lang="en-GB" sz="3200" dirty="0">
                <a:latin typeface="Calibri"/>
                <a:ea typeface="Calibri"/>
                <a:cs typeface="Arial"/>
              </a:rPr>
              <a:t/>
            </a:r>
            <a:br>
              <a:rPr lang="en-GB" sz="3200" dirty="0">
                <a:latin typeface="Calibri"/>
                <a:ea typeface="Calibri"/>
                <a:cs typeface="Arial"/>
              </a:rPr>
            </a:br>
            <a:r>
              <a:rPr lang="ar-IQ" sz="3200" b="1" dirty="0" smtClean="0">
                <a:solidFill>
                  <a:schemeClr val="accent1"/>
                </a:solidFill>
                <a:latin typeface="Calibri"/>
                <a:ea typeface="Calibri"/>
                <a:cs typeface="Arial"/>
              </a:rPr>
              <a:t>2- </a:t>
            </a:r>
            <a:r>
              <a:rPr lang="ar-SA" sz="3200" b="1" dirty="0" smtClean="0">
                <a:solidFill>
                  <a:schemeClr val="accent1"/>
                </a:solidFill>
                <a:latin typeface="Calibri"/>
                <a:ea typeface="Calibri"/>
                <a:cs typeface="Arial"/>
              </a:rPr>
              <a:t>ثم </a:t>
            </a:r>
            <a:r>
              <a:rPr lang="ar-SA" sz="3200" b="1" dirty="0">
                <a:solidFill>
                  <a:schemeClr val="accent1"/>
                </a:solidFill>
                <a:latin typeface="Calibri"/>
                <a:ea typeface="Calibri"/>
                <a:cs typeface="Arial"/>
              </a:rPr>
              <a:t>تليها دائرة الأسرة كعلاقة الأزواج بالزوجات، والآباء </a:t>
            </a:r>
            <a:r>
              <a:rPr lang="ar-SA" sz="3200" b="1" dirty="0" smtClean="0">
                <a:solidFill>
                  <a:schemeClr val="accent1"/>
                </a:solidFill>
                <a:latin typeface="Calibri"/>
                <a:ea typeface="Calibri"/>
                <a:cs typeface="Arial"/>
              </a:rPr>
              <a:t>بالأبناء</a:t>
            </a:r>
            <a:r>
              <a:rPr lang="ar-IQ" sz="3200" dirty="0">
                <a:latin typeface="Calibri"/>
                <a:ea typeface="Calibri"/>
                <a:cs typeface="Arial"/>
              </a:rPr>
              <a:t/>
            </a:r>
            <a:br>
              <a:rPr lang="ar-IQ" sz="3200" dirty="0">
                <a:latin typeface="Calibri"/>
                <a:ea typeface="Calibri"/>
                <a:cs typeface="Arial"/>
              </a:rPr>
            </a:br>
            <a:r>
              <a:rPr lang="ar-IQ" sz="3200" dirty="0" smtClean="0">
                <a:latin typeface="Calibri"/>
                <a:ea typeface="Calibri"/>
                <a:cs typeface="Arial"/>
              </a:rPr>
              <a:t>يقول- سبحانه وتعالى-:(</a:t>
            </a:r>
            <a:r>
              <a:rPr lang="ar-SA" sz="3200" b="1" dirty="0">
                <a:latin typeface="Calibri"/>
                <a:ea typeface="Calibri"/>
                <a:cs typeface="Arial"/>
              </a:rPr>
              <a:t>فَانْكِحُوا مَا طَابَ لَكُمْ مِنَ النِّسَاءِ مَثْنَى وَثُلَاثَ وَرُبَاعَ فَإِنْ خِفْتُمْ أَلَّا تَعْدِلُوا فَوَاحِدَةً</a:t>
            </a:r>
            <a:r>
              <a:rPr lang="en-US" sz="3200" dirty="0" smtClean="0">
                <a:latin typeface="Calibri"/>
                <a:ea typeface="Calibri"/>
                <a:cs typeface="Arial"/>
              </a:rPr>
              <a:t>(</a:t>
            </a:r>
            <a:r>
              <a:rPr lang="ar-SA" sz="3200" dirty="0">
                <a:latin typeface="Calibri"/>
                <a:ea typeface="Calibri"/>
                <a:cs typeface="Arial"/>
              </a:rPr>
              <a:t>. </a:t>
            </a:r>
            <a:r>
              <a:rPr lang="ar-SA" sz="3200" dirty="0" smtClean="0">
                <a:latin typeface="Calibri"/>
                <a:ea typeface="Calibri"/>
                <a:cs typeface="Arial"/>
              </a:rPr>
              <a:t>(</a:t>
            </a:r>
            <a:r>
              <a:rPr lang="ar-IQ" sz="3200" dirty="0" smtClean="0">
                <a:latin typeface="Calibri"/>
                <a:ea typeface="Calibri"/>
                <a:cs typeface="Arial"/>
              </a:rPr>
              <a:t>النساء</a:t>
            </a:r>
            <a:r>
              <a:rPr lang="ar-SA" sz="3200" dirty="0" smtClean="0">
                <a:latin typeface="Calibri"/>
                <a:ea typeface="Calibri"/>
                <a:cs typeface="Arial"/>
              </a:rPr>
              <a:t> : </a:t>
            </a:r>
            <a:r>
              <a:rPr lang="ar-SA" sz="3200" dirty="0">
                <a:latin typeface="Calibri"/>
                <a:ea typeface="Calibri"/>
                <a:cs typeface="Arial"/>
              </a:rPr>
              <a:t>3) .</a:t>
            </a:r>
            <a:r>
              <a:rPr lang="en-GB" sz="3200" dirty="0">
                <a:latin typeface="Calibri"/>
                <a:ea typeface="Calibri"/>
                <a:cs typeface="Arial"/>
              </a:rPr>
              <a:t/>
            </a:r>
            <a:br>
              <a:rPr lang="en-GB" sz="3200" dirty="0">
                <a:latin typeface="Calibri"/>
                <a:ea typeface="Calibri"/>
                <a:cs typeface="Arial"/>
              </a:rPr>
            </a:br>
            <a:r>
              <a:rPr lang="ar-SA" sz="3200" b="1" dirty="0">
                <a:solidFill>
                  <a:schemeClr val="accent1"/>
                </a:solidFill>
                <a:latin typeface="Calibri"/>
                <a:ea typeface="Calibri"/>
                <a:cs typeface="Arial"/>
              </a:rPr>
              <a:t> </a:t>
            </a:r>
            <a:r>
              <a:rPr lang="ar-IQ" sz="3200" b="1" dirty="0" smtClean="0">
                <a:solidFill>
                  <a:schemeClr val="accent1"/>
                </a:solidFill>
                <a:latin typeface="Calibri"/>
                <a:ea typeface="Calibri"/>
                <a:cs typeface="Arial"/>
              </a:rPr>
              <a:t>3- </a:t>
            </a:r>
            <a:r>
              <a:rPr lang="ar-SA" sz="3200" b="1" dirty="0" smtClean="0">
                <a:solidFill>
                  <a:schemeClr val="accent1"/>
                </a:solidFill>
                <a:latin typeface="Calibri"/>
                <a:ea typeface="Calibri"/>
                <a:cs typeface="Arial"/>
              </a:rPr>
              <a:t>ثم </a:t>
            </a:r>
            <a:r>
              <a:rPr lang="ar-SA" sz="3200" b="1" dirty="0">
                <a:solidFill>
                  <a:schemeClr val="accent1"/>
                </a:solidFill>
                <a:latin typeface="Calibri"/>
                <a:ea typeface="Calibri"/>
                <a:cs typeface="Arial"/>
              </a:rPr>
              <a:t>تليها دائرة </a:t>
            </a:r>
            <a:r>
              <a:rPr lang="ar-SA" sz="3200" b="1" dirty="0" smtClean="0">
                <a:solidFill>
                  <a:schemeClr val="accent1"/>
                </a:solidFill>
                <a:latin typeface="Calibri"/>
                <a:ea typeface="Calibri"/>
                <a:cs typeface="Arial"/>
              </a:rPr>
              <a:t>القربي </a:t>
            </a:r>
            <a:r>
              <a:rPr lang="ar-IQ" sz="3200" dirty="0" smtClean="0">
                <a:latin typeface="Calibri"/>
                <a:ea typeface="Calibri"/>
                <a:cs typeface="Arial"/>
              </a:rPr>
              <a:t/>
            </a:r>
            <a:br>
              <a:rPr lang="ar-IQ" sz="3200" dirty="0" smtClean="0">
                <a:latin typeface="Calibri"/>
                <a:ea typeface="Calibri"/>
                <a:cs typeface="Arial"/>
              </a:rPr>
            </a:br>
            <a:r>
              <a:rPr lang="ar-IQ" sz="3200" dirty="0" smtClean="0">
                <a:latin typeface="Calibri"/>
                <a:ea typeface="Calibri"/>
                <a:cs typeface="Arial"/>
              </a:rPr>
              <a:t>يقول -عزّوجلّ-</a:t>
            </a:r>
            <a:r>
              <a:rPr lang="ar-SA" sz="3200" dirty="0" smtClean="0">
                <a:latin typeface="Calibri"/>
                <a:ea typeface="Calibri"/>
                <a:cs typeface="Arial"/>
              </a:rPr>
              <a:t>(</a:t>
            </a:r>
            <a:r>
              <a:rPr lang="ar-SA" sz="3200" b="1" dirty="0">
                <a:latin typeface="Calibri"/>
                <a:ea typeface="Calibri"/>
                <a:cs typeface="Arial"/>
              </a:rPr>
              <a:t>وَإِذَا قُلْتُمْ فَاعْدِلُوا وَلَوْ كَانَ ذَا قُرْبَىٰ</a:t>
            </a:r>
            <a:r>
              <a:rPr lang="ar-SA" sz="3200" dirty="0" smtClean="0">
                <a:latin typeface="Calibri"/>
                <a:ea typeface="Calibri"/>
                <a:cs typeface="Arial"/>
              </a:rPr>
              <a:t>». (الأنعام : </a:t>
            </a:r>
            <a:r>
              <a:rPr lang="ar-SA" sz="3200" dirty="0">
                <a:latin typeface="Calibri"/>
                <a:ea typeface="Calibri"/>
                <a:cs typeface="Arial"/>
              </a:rPr>
              <a:t>١٥٢). </a:t>
            </a:r>
            <a:r>
              <a:rPr lang="ar-IQ" sz="3200" dirty="0" smtClean="0">
                <a:latin typeface="Calibri"/>
                <a:ea typeface="Calibri"/>
                <a:cs typeface="Arial"/>
              </a:rPr>
              <a:t/>
            </a:r>
            <a:br>
              <a:rPr lang="ar-IQ" sz="3200" dirty="0" smtClean="0">
                <a:latin typeface="Calibri"/>
                <a:ea typeface="Calibri"/>
                <a:cs typeface="Arial"/>
              </a:rPr>
            </a:br>
            <a:r>
              <a:rPr lang="ar-SA" sz="3200" dirty="0">
                <a:latin typeface="Calibri"/>
                <a:ea typeface="Calibri"/>
                <a:cs typeface="Arial"/>
              </a:rPr>
              <a:t>وفي مكان آخر تجمع الدوائر الثلاث في قوله </a:t>
            </a:r>
            <a:r>
              <a:rPr lang="ar-IQ" sz="3200" dirty="0" smtClean="0">
                <a:latin typeface="Calibri"/>
                <a:ea typeface="Calibri"/>
                <a:cs typeface="Arial"/>
              </a:rPr>
              <a:t>-</a:t>
            </a:r>
            <a:r>
              <a:rPr lang="ar-SA" sz="3200" dirty="0" smtClean="0">
                <a:latin typeface="Calibri"/>
                <a:ea typeface="Calibri"/>
                <a:cs typeface="Arial"/>
              </a:rPr>
              <a:t>تعالى</a:t>
            </a:r>
            <a:r>
              <a:rPr lang="ar-IQ" sz="3200" dirty="0" smtClean="0">
                <a:latin typeface="Calibri"/>
                <a:ea typeface="Calibri"/>
                <a:cs typeface="Arial"/>
              </a:rPr>
              <a:t>-</a:t>
            </a:r>
            <a:r>
              <a:rPr lang="ar-SA" sz="3200" dirty="0" smtClean="0">
                <a:latin typeface="Calibri"/>
                <a:ea typeface="Calibri"/>
                <a:cs typeface="Arial"/>
              </a:rPr>
              <a:t>:«</a:t>
            </a:r>
            <a:r>
              <a:rPr lang="ar-SA" sz="3200" dirty="0">
                <a:latin typeface="Calibri"/>
                <a:ea typeface="Calibri"/>
                <a:cs typeface="Arial"/>
              </a:rPr>
              <a:t>يَا أَيُّهَا الَّذِينَ آمَنُوا كُونُوا قَوَّامِينَ بِالْقِسْطِ شُهَدَاءَ لِلَّهِ وَلَوْ عَلَى أَنْفُسِكُمْ أَوِ الْوَالِدَيْنِ وَالْأَقْرَبِينَ إِنْ يَكُنْ غَنِيًّا أَوْ فَقِيرًا فَاللَّهُ أَوْلَى بِهِمَا فَلَا تَتَّبِعُوا الْهَوَى أَنْ تَعْدِلُوا وَإِنْ تَلْوُوا أَوْ تُعْرِضُوا فَإِنَّ اللَّهَ كَانَ بِمَا تَعْمَلُونَ </a:t>
            </a:r>
            <a:r>
              <a:rPr lang="ar-SA" sz="3200" dirty="0" smtClean="0">
                <a:latin typeface="Calibri"/>
                <a:ea typeface="Calibri"/>
                <a:cs typeface="Arial"/>
              </a:rPr>
              <a:t>خَبِيرًا</a:t>
            </a:r>
            <a:r>
              <a:rPr lang="ar-IQ" sz="3200" dirty="0" smtClean="0">
                <a:latin typeface="Calibri"/>
                <a:ea typeface="Calibri"/>
                <a:cs typeface="Arial"/>
              </a:rPr>
              <a:t>» </a:t>
            </a:r>
            <a:r>
              <a:rPr lang="ar-SA" sz="3200" dirty="0" smtClean="0">
                <a:latin typeface="Calibri"/>
                <a:ea typeface="Calibri"/>
                <a:cs typeface="Arial"/>
              </a:rPr>
              <a:t>(النساء: 135</a:t>
            </a:r>
            <a:r>
              <a:rPr lang="ar-SA" sz="3200" dirty="0">
                <a:latin typeface="Calibri"/>
                <a:ea typeface="Calibri"/>
                <a:cs typeface="Arial"/>
              </a:rPr>
              <a:t>).</a:t>
            </a:r>
            <a:r>
              <a:rPr lang="en-GB" sz="2000" dirty="0">
                <a:latin typeface="Calibri"/>
                <a:ea typeface="Calibri"/>
                <a:cs typeface="Arial"/>
              </a:rPr>
              <a:t/>
            </a:r>
            <a:br>
              <a:rPr lang="en-GB" sz="2000" dirty="0">
                <a:latin typeface="Calibri"/>
                <a:ea typeface="Calibri"/>
                <a:cs typeface="Arial"/>
              </a:rPr>
            </a:br>
            <a:r>
              <a:rPr lang="en-GB" sz="3200" dirty="0">
                <a:latin typeface="Calibri"/>
                <a:ea typeface="Calibri"/>
                <a:cs typeface="Arial"/>
              </a:rPr>
              <a:t/>
            </a:r>
            <a:br>
              <a:rPr lang="en-GB" sz="3200" dirty="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79</a:t>
            </a:fld>
            <a:endParaRPr lang="en-US"/>
          </a:p>
        </p:txBody>
      </p:sp>
    </p:spTree>
    <p:extLst>
      <p:ext uri="{BB962C8B-B14F-4D97-AF65-F5344CB8AC3E}">
        <p14:creationId xmlns:p14="http://schemas.microsoft.com/office/powerpoint/2010/main" val="395345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6511"/>
          </a:xfrm>
        </p:spPr>
        <p:txBody>
          <a:bodyPr>
            <a:normAutofit fontScale="90000"/>
          </a:bodyPr>
          <a:lstStyle/>
          <a:p>
            <a:pPr algn="ctr" rtl="1">
              <a:lnSpc>
                <a:spcPct val="115000"/>
              </a:lnSpc>
              <a:spcAft>
                <a:spcPts val="1000"/>
              </a:spcAft>
            </a:pPr>
            <a:r>
              <a:rPr lang="ar-SA" b="1" dirty="0" smtClean="0">
                <a:solidFill>
                  <a:srgbClr val="C00000"/>
                </a:solidFill>
              </a:rPr>
              <a:t/>
            </a:r>
            <a:br>
              <a:rPr lang="ar-SA" b="1" dirty="0" smtClean="0">
                <a:solidFill>
                  <a:srgbClr val="C00000"/>
                </a:solidFill>
              </a:rPr>
            </a:br>
            <a:r>
              <a:rPr lang="ar-SA" b="1" dirty="0">
                <a:solidFill>
                  <a:srgbClr val="C00000"/>
                </a:solidFill>
              </a:rPr>
              <a:t/>
            </a:r>
            <a:br>
              <a:rPr lang="ar-SA" b="1" dirty="0">
                <a:solidFill>
                  <a:srgbClr val="C00000"/>
                </a:solidFill>
              </a:rPr>
            </a:br>
            <a:r>
              <a:rPr lang="ar-IQ" sz="4900" b="1" dirty="0">
                <a:latin typeface="Calibri"/>
                <a:ea typeface="Calibri"/>
                <a:cs typeface="Times New Roman"/>
              </a:rPr>
              <a:t>علاقة </a:t>
            </a:r>
            <a:r>
              <a:rPr lang="ar-IQ" sz="4900" b="1" dirty="0" smtClean="0">
                <a:latin typeface="Calibri"/>
                <a:ea typeface="Calibri"/>
                <a:cs typeface="Times New Roman"/>
              </a:rPr>
              <a:t>بين </a:t>
            </a:r>
            <a:r>
              <a:rPr lang="ar-IQ" sz="4900" b="1" dirty="0">
                <a:latin typeface="Calibri"/>
                <a:ea typeface="Calibri"/>
                <a:cs typeface="Times New Roman"/>
              </a:rPr>
              <a:t>الخالق والإنسان </a:t>
            </a:r>
            <a:r>
              <a:rPr lang="ar-IQ" sz="4900" b="1" dirty="0" smtClean="0">
                <a:latin typeface="Calibri"/>
                <a:ea typeface="Calibri"/>
                <a:cs typeface="Times New Roman"/>
              </a:rPr>
              <a:t/>
            </a:r>
            <a:br>
              <a:rPr lang="ar-IQ" sz="4900" b="1" dirty="0" smtClean="0">
                <a:latin typeface="Calibri"/>
                <a:ea typeface="Calibri"/>
                <a:cs typeface="Times New Roman"/>
              </a:rPr>
            </a:br>
            <a:r>
              <a:rPr lang="ar-IQ" sz="4900" b="1" dirty="0" smtClean="0">
                <a:latin typeface="Calibri"/>
                <a:ea typeface="Calibri"/>
                <a:cs typeface="Times New Roman"/>
              </a:rPr>
              <a:t>في فلسفة التربية الإسلامية </a:t>
            </a:r>
            <a:br>
              <a:rPr lang="ar-IQ" sz="4900" b="1" dirty="0" smtClean="0">
                <a:latin typeface="Calibri"/>
                <a:ea typeface="Calibri"/>
                <a:cs typeface="Times New Roman"/>
              </a:rPr>
            </a:br>
            <a:r>
              <a:rPr lang="ar-IQ" sz="4900" b="1" dirty="0">
                <a:latin typeface="Calibri"/>
                <a:ea typeface="Calibri"/>
                <a:cs typeface="Times New Roman"/>
              </a:rPr>
              <a:t/>
            </a:r>
            <a:br>
              <a:rPr lang="ar-IQ" sz="4900" b="1" dirty="0">
                <a:latin typeface="Calibri"/>
                <a:ea typeface="Calibri"/>
                <a:cs typeface="Times New Roman"/>
              </a:rPr>
            </a:br>
            <a:r>
              <a:rPr lang="en-GB" sz="2800" dirty="0">
                <a:latin typeface="Calibri"/>
                <a:ea typeface="Calibri"/>
                <a:cs typeface="Arial"/>
              </a:rPr>
              <a:t/>
            </a:r>
            <a:br>
              <a:rPr lang="en-GB" sz="2800" dirty="0">
                <a:latin typeface="Calibri"/>
                <a:ea typeface="Calibri"/>
                <a:cs typeface="Arial"/>
              </a:rPr>
            </a:br>
            <a:r>
              <a:rPr lang="ar-SA" b="1" dirty="0" smtClean="0">
                <a:solidFill>
                  <a:srgbClr val="C00000"/>
                </a:solidFill>
              </a:rPr>
              <a:t/>
            </a:r>
            <a:br>
              <a:rPr lang="ar-SA" b="1" dirty="0" smtClean="0">
                <a:solidFill>
                  <a:srgbClr val="C00000"/>
                </a:solidFill>
              </a:rPr>
            </a:br>
            <a:r>
              <a:rPr lang="ar-SA" b="1" dirty="0">
                <a:solidFill>
                  <a:srgbClr val="C00000"/>
                </a:solidFill>
              </a:rPr>
              <a:t/>
            </a:r>
            <a:br>
              <a:rPr lang="ar-SA" b="1" dirty="0">
                <a:solidFill>
                  <a:srgbClr val="C00000"/>
                </a:solidFill>
              </a:rPr>
            </a:br>
            <a:r>
              <a:rPr lang="ar-SA" b="1" dirty="0" smtClean="0">
                <a:solidFill>
                  <a:srgbClr val="C00000"/>
                </a:solidFill>
              </a:rPr>
              <a:t/>
            </a:r>
            <a:br>
              <a:rPr lang="ar-SA" b="1" dirty="0" smtClean="0">
                <a:solidFill>
                  <a:srgbClr val="C00000"/>
                </a:solidFill>
              </a:rPr>
            </a:br>
            <a:r>
              <a:rPr lang="ar-SA" b="1" dirty="0">
                <a:solidFill>
                  <a:srgbClr val="C00000"/>
                </a:solidFill>
              </a:rPr>
              <a:t/>
            </a:r>
            <a:br>
              <a:rPr lang="ar-SA" b="1" dirty="0">
                <a:solidFill>
                  <a:srgbClr val="C00000"/>
                </a:solidFill>
              </a:rPr>
            </a:br>
            <a:r>
              <a:rPr lang="ar-SA" b="1" dirty="0" smtClean="0">
                <a:solidFill>
                  <a:srgbClr val="C00000"/>
                </a:solidFill>
              </a:rPr>
              <a:t/>
            </a:r>
            <a:br>
              <a:rPr lang="ar-SA" b="1" dirty="0" smtClean="0">
                <a:solidFill>
                  <a:srgbClr val="C00000"/>
                </a:solidFill>
              </a:rPr>
            </a:br>
            <a:r>
              <a:rPr lang="ar-SA" b="1" dirty="0">
                <a:solidFill>
                  <a:srgbClr val="C00000"/>
                </a:solidFill>
              </a:rPr>
              <a:t/>
            </a:r>
            <a:br>
              <a:rPr lang="ar-SA" b="1" dirty="0">
                <a:solidFill>
                  <a:srgbClr val="C00000"/>
                </a:solidFill>
              </a:rPr>
            </a:br>
            <a:r>
              <a:rPr lang="ar-SA" b="1" dirty="0" smtClean="0">
                <a:solidFill>
                  <a:srgbClr val="C00000"/>
                </a:solidFill>
              </a:rPr>
              <a:t/>
            </a:r>
            <a:br>
              <a:rPr lang="ar-SA" b="1" dirty="0" smtClean="0">
                <a:solidFill>
                  <a:srgbClr val="C00000"/>
                </a:solidFill>
              </a:rPr>
            </a:br>
            <a:r>
              <a:rPr lang="ar-SA" b="1" dirty="0" smtClean="0">
                <a:solidFill>
                  <a:srgbClr val="C00000"/>
                </a:solidFill>
              </a:rPr>
              <a:t/>
            </a:r>
            <a:br>
              <a:rPr lang="ar-SA" b="1" dirty="0" smtClean="0">
                <a:solidFill>
                  <a:srgbClr val="C00000"/>
                </a:solidFill>
              </a:rPr>
            </a:br>
            <a:r>
              <a:rPr lang="ar-SA" b="1" dirty="0">
                <a:solidFill>
                  <a:srgbClr val="C00000"/>
                </a:solidFill>
              </a:rPr>
              <a:t/>
            </a:r>
            <a:br>
              <a:rPr lang="ar-SA" b="1" dirty="0">
                <a:solidFill>
                  <a:srgbClr val="C00000"/>
                </a:solidFill>
              </a:rPr>
            </a:br>
            <a:r>
              <a:rPr lang="ar-SA" b="1" dirty="0" smtClean="0">
                <a:solidFill>
                  <a:srgbClr val="C00000"/>
                </a:solidFill>
              </a:rPr>
              <a:t/>
            </a:r>
            <a:br>
              <a:rPr lang="ar-SA" b="1" dirty="0" smtClean="0">
                <a:solidFill>
                  <a:srgbClr val="C00000"/>
                </a:solidFill>
              </a:rPr>
            </a:br>
            <a:r>
              <a:rPr lang="ar-SA" b="1" dirty="0">
                <a:solidFill>
                  <a:srgbClr val="C00000"/>
                </a:solidFill>
              </a:rPr>
              <a:t/>
            </a:r>
            <a:br>
              <a:rPr lang="ar-SA" b="1" dirty="0">
                <a:solidFill>
                  <a:srgbClr val="C00000"/>
                </a:solidFill>
              </a:rPr>
            </a:br>
            <a:r>
              <a:rPr lang="ar-SA" b="1" dirty="0" smtClean="0">
                <a:solidFill>
                  <a:srgbClr val="C00000"/>
                </a:solidFill>
              </a:rPr>
              <a:t/>
            </a:r>
            <a:br>
              <a:rPr lang="ar-SA" b="1" dirty="0" smtClean="0">
                <a:solidFill>
                  <a:srgbClr val="C00000"/>
                </a:solidFill>
              </a:rPr>
            </a:br>
            <a:r>
              <a:rPr lang="ar-SA" b="1" dirty="0">
                <a:solidFill>
                  <a:srgbClr val="C00000"/>
                </a:solidFill>
              </a:rPr>
              <a:t/>
            </a:r>
            <a:br>
              <a:rPr lang="ar-SA" b="1" dirty="0">
                <a:solidFill>
                  <a:srgbClr val="C00000"/>
                </a:solidFill>
              </a:rPr>
            </a:br>
            <a:r>
              <a:rPr lang="ar-SA" b="1" dirty="0" smtClean="0">
                <a:solidFill>
                  <a:srgbClr val="C00000"/>
                </a:solidFill>
              </a:rPr>
              <a:t/>
            </a:r>
            <a:br>
              <a:rPr lang="ar-SA" b="1" dirty="0" smtClean="0">
                <a:solidFill>
                  <a:srgbClr val="C00000"/>
                </a:solidFill>
              </a:rPr>
            </a:b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BAEDC528-956A-4287-B638-C62A8F56632C}" type="slidenum">
              <a:rPr lang="en-US" smtClean="0"/>
              <a:t>8</a:t>
            </a:fld>
            <a:endParaRPr lang="en-US"/>
          </a:p>
        </p:txBody>
      </p:sp>
    </p:spTree>
    <p:extLst>
      <p:ext uri="{BB962C8B-B14F-4D97-AF65-F5344CB8AC3E}">
        <p14:creationId xmlns:p14="http://schemas.microsoft.com/office/powerpoint/2010/main" val="150416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240" y="182880"/>
            <a:ext cx="10469880" cy="6507480"/>
          </a:xfrm>
          <a:solidFill>
            <a:srgbClr val="65D7FF"/>
          </a:solidFill>
        </p:spPr>
        <p:txBody>
          <a:bodyPr>
            <a:normAutofit fontScale="90000"/>
          </a:bodyPr>
          <a:lstStyle/>
          <a:p>
            <a:pPr algn="r" rtl="1">
              <a:lnSpc>
                <a:spcPct val="115000"/>
              </a:lnSpc>
              <a:spcAft>
                <a:spcPts val="1000"/>
              </a:spcAft>
            </a:pPr>
            <a:r>
              <a:rPr lang="ar-IQ" dirty="0" smtClean="0">
                <a:latin typeface="Calibri"/>
                <a:ea typeface="Calibri"/>
                <a:cs typeface="Arial"/>
              </a:rPr>
              <a:t>4- </a:t>
            </a:r>
            <a:r>
              <a:rPr lang="ar-SA" b="1" dirty="0" smtClean="0">
                <a:solidFill>
                  <a:schemeClr val="accent1"/>
                </a:solidFill>
                <a:latin typeface="Calibri"/>
                <a:ea typeface="Calibri"/>
                <a:cs typeface="Arial"/>
              </a:rPr>
              <a:t>ثم </a:t>
            </a:r>
            <a:r>
              <a:rPr lang="ar-SA" b="1" dirty="0">
                <a:solidFill>
                  <a:schemeClr val="accent1"/>
                </a:solidFill>
                <a:latin typeface="Calibri"/>
                <a:ea typeface="Calibri"/>
                <a:cs typeface="Arial"/>
              </a:rPr>
              <a:t>تليها دائرة الأمة </a:t>
            </a:r>
            <a:r>
              <a:rPr lang="ar-SA" b="1" dirty="0" smtClean="0">
                <a:solidFill>
                  <a:schemeClr val="accent1"/>
                </a:solidFill>
                <a:latin typeface="Calibri"/>
                <a:ea typeface="Calibri"/>
                <a:cs typeface="Arial"/>
              </a:rPr>
              <a:t>التي </a:t>
            </a:r>
            <a:r>
              <a:rPr lang="ar-SA" b="1" dirty="0">
                <a:solidFill>
                  <a:schemeClr val="accent1"/>
                </a:solidFill>
                <a:latin typeface="Calibri"/>
                <a:ea typeface="Calibri"/>
                <a:cs typeface="Arial"/>
              </a:rPr>
              <a:t>ينتمي إليها الفرد أو الجماعة ذوي </a:t>
            </a:r>
            <a:r>
              <a:rPr lang="ar-SA" b="1" dirty="0" smtClean="0">
                <a:solidFill>
                  <a:schemeClr val="accent1"/>
                </a:solidFill>
                <a:latin typeface="Calibri"/>
                <a:ea typeface="Calibri"/>
                <a:cs typeface="Arial"/>
              </a:rPr>
              <a:t>العلاقة </a:t>
            </a:r>
            <a:r>
              <a:rPr lang="ar-IQ" b="1" dirty="0" smtClean="0">
                <a:solidFill>
                  <a:schemeClr val="accent1"/>
                </a:solidFill>
                <a:latin typeface="Calibri"/>
                <a:ea typeface="Calibri"/>
                <a:cs typeface="Arial"/>
              </a:rPr>
              <a:t/>
            </a:r>
            <a:br>
              <a:rPr lang="ar-IQ" b="1" dirty="0" smtClean="0">
                <a:solidFill>
                  <a:schemeClr val="accent1"/>
                </a:solidFill>
                <a:latin typeface="Calibri"/>
                <a:ea typeface="Calibri"/>
                <a:cs typeface="Arial"/>
              </a:rPr>
            </a:br>
            <a:r>
              <a:rPr lang="ar-SA" dirty="0" smtClean="0">
                <a:latin typeface="Calibri"/>
                <a:ea typeface="Calibri"/>
                <a:cs typeface="Arial"/>
              </a:rPr>
              <a:t>وفي </a:t>
            </a:r>
            <a:r>
              <a:rPr lang="ar-SA" dirty="0">
                <a:latin typeface="Calibri"/>
                <a:ea typeface="Calibri"/>
                <a:cs typeface="Arial"/>
              </a:rPr>
              <a:t>ذلك يقول </a:t>
            </a:r>
            <a:r>
              <a:rPr lang="ar-IQ" dirty="0" smtClean="0">
                <a:latin typeface="Calibri"/>
                <a:ea typeface="Calibri"/>
                <a:cs typeface="Arial"/>
              </a:rPr>
              <a:t>-</a:t>
            </a:r>
            <a:r>
              <a:rPr lang="ar-SA" dirty="0" smtClean="0">
                <a:latin typeface="Calibri"/>
                <a:ea typeface="Calibri"/>
                <a:cs typeface="Arial"/>
              </a:rPr>
              <a:t>تعالى</a:t>
            </a:r>
            <a:r>
              <a:rPr lang="ar-IQ" dirty="0" smtClean="0">
                <a:latin typeface="Calibri"/>
                <a:ea typeface="Calibri"/>
                <a:cs typeface="Arial"/>
              </a:rPr>
              <a:t>-</a:t>
            </a:r>
            <a:r>
              <a:rPr lang="ar-SA" dirty="0" smtClean="0">
                <a:latin typeface="Calibri"/>
                <a:ea typeface="Calibri"/>
                <a:cs typeface="Arial"/>
              </a:rPr>
              <a:t>: </a:t>
            </a:r>
            <a:r>
              <a:rPr lang="en-US" dirty="0" smtClean="0">
                <a:latin typeface="Calibri"/>
                <a:ea typeface="Calibri"/>
                <a:cs typeface="Arial"/>
              </a:rPr>
              <a:t>)</a:t>
            </a:r>
            <a:r>
              <a:rPr lang="ar-SA" b="1" dirty="0">
                <a:solidFill>
                  <a:schemeClr val="tx1"/>
                </a:solidFill>
                <a:latin typeface="Calibri"/>
                <a:ea typeface="Calibri"/>
                <a:cs typeface="Arial"/>
              </a:rPr>
              <a:t> وَإِنْ طَائِفَتَانِ مِنَ الْمُؤْمِنِينَ اقْتَتَلُوا فَأَصْلِحُوا بَيْنَهُمَا فَإِنْ بَغَتْ إِحْدَاهُمَا عَلَى الأُخْرَى فَقَاتِلُوا الَّتِي تَبْغِي حَتَّى تَفِيءَ إِلَى أَمْرِ اللَّهِ فَإِنْ فَاءَتْ فَأَصْلِحُوا بَيْنَهُمَا بِالْعَدْلِ وَأَقْسِطُوا إِنَّ اللَّهَ يُحِبُّ الْمُقْسِطِينَ </a:t>
            </a:r>
            <a:r>
              <a:rPr lang="ar-SA" b="1" dirty="0" smtClean="0">
                <a:solidFill>
                  <a:schemeClr val="tx1"/>
                </a:solidFill>
                <a:latin typeface="Calibri"/>
                <a:ea typeface="Calibri"/>
                <a:cs typeface="Arial"/>
              </a:rPr>
              <a:t>إِنَّمَا </a:t>
            </a:r>
            <a:r>
              <a:rPr lang="ar-SA" b="1" dirty="0">
                <a:solidFill>
                  <a:schemeClr val="tx1"/>
                </a:solidFill>
                <a:latin typeface="Calibri"/>
                <a:ea typeface="Calibri"/>
                <a:cs typeface="Arial"/>
              </a:rPr>
              <a:t>الْمُؤْمِنُونَ إِخْوَةٌ فَأَصْلِحُوا بَيْنَ أَخَوَيْكُمْ وَاتَّقُوا اللَّهَ لَعَلَّكُمْ تُرْحَمُونَ</a:t>
            </a:r>
            <a:r>
              <a:rPr lang="ar-SA" dirty="0" smtClean="0">
                <a:latin typeface="Calibri"/>
                <a:ea typeface="Calibri"/>
                <a:cs typeface="Arial"/>
              </a:rPr>
              <a:t>﴾. (الحجرات: </a:t>
            </a:r>
            <a:r>
              <a:rPr lang="ar-SA" dirty="0">
                <a:latin typeface="Calibri"/>
                <a:ea typeface="Calibri"/>
                <a:cs typeface="Arial"/>
              </a:rPr>
              <a:t>9). </a:t>
            </a:r>
            <a:r>
              <a:rPr lang="en-GB" sz="2400" dirty="0">
                <a:latin typeface="Calibri"/>
                <a:ea typeface="Calibri"/>
                <a:cs typeface="Arial"/>
              </a:rPr>
              <a:t/>
            </a:r>
            <a:br>
              <a:rPr lang="en-GB" sz="2400" dirty="0">
                <a:latin typeface="Calibri"/>
                <a:ea typeface="Calibri"/>
                <a:cs typeface="Arial"/>
              </a:rPr>
            </a:br>
            <a:r>
              <a:rPr lang="ar-IQ" sz="2400" dirty="0" smtClean="0">
                <a:latin typeface="Calibri"/>
                <a:ea typeface="Calibri"/>
                <a:cs typeface="Arial"/>
              </a:rPr>
              <a:t>5- </a:t>
            </a:r>
            <a:r>
              <a:rPr lang="ar-SA" b="1" dirty="0" smtClean="0">
                <a:solidFill>
                  <a:schemeClr val="accent1"/>
                </a:solidFill>
                <a:latin typeface="Calibri"/>
                <a:ea typeface="Calibri"/>
                <a:cs typeface="Arial"/>
              </a:rPr>
              <a:t>وأخيراً </a:t>
            </a:r>
            <a:r>
              <a:rPr lang="ar-SA" b="1" dirty="0">
                <a:solidFill>
                  <a:schemeClr val="accent1"/>
                </a:solidFill>
                <a:latin typeface="Calibri"/>
                <a:ea typeface="Calibri"/>
                <a:cs typeface="Arial"/>
              </a:rPr>
              <a:t>تليها كلها الدائرة </a:t>
            </a:r>
            <a:r>
              <a:rPr lang="ar-SA" b="1" dirty="0" smtClean="0">
                <a:solidFill>
                  <a:schemeClr val="accent1"/>
                </a:solidFill>
                <a:latin typeface="Calibri"/>
                <a:ea typeface="Calibri"/>
                <a:cs typeface="Arial"/>
              </a:rPr>
              <a:t>لإنسانية </a:t>
            </a:r>
            <a:r>
              <a:rPr lang="ar-IQ" dirty="0" smtClean="0">
                <a:latin typeface="Calibri"/>
                <a:ea typeface="Calibri"/>
                <a:cs typeface="Arial"/>
              </a:rPr>
              <a:t/>
            </a:r>
            <a:br>
              <a:rPr lang="ar-IQ" dirty="0" smtClean="0">
                <a:latin typeface="Calibri"/>
                <a:ea typeface="Calibri"/>
                <a:cs typeface="Arial"/>
              </a:rPr>
            </a:br>
            <a:r>
              <a:rPr lang="ar-IQ" dirty="0" smtClean="0">
                <a:latin typeface="Calibri"/>
                <a:ea typeface="Calibri"/>
                <a:cs typeface="Arial"/>
              </a:rPr>
              <a:t>يقول – سبحانه-: (إ</a:t>
            </a:r>
            <a:r>
              <a:rPr lang="ar-SA" b="1" dirty="0" smtClean="0">
                <a:latin typeface="Calibri"/>
                <a:ea typeface="Calibri"/>
                <a:cs typeface="Arial"/>
              </a:rPr>
              <a:t>نَّ </a:t>
            </a:r>
            <a:r>
              <a:rPr lang="ar-SA" b="1" dirty="0">
                <a:latin typeface="Calibri"/>
                <a:ea typeface="Calibri"/>
                <a:cs typeface="Arial"/>
              </a:rPr>
              <a:t>ٱللَّهَ یَأۡمُرُكُمۡ أَن تُؤَدُّوا۟ ٱلۡأَمَـٰنَـٰتِ إِلَىٰۤ أَهۡلِهَا وَإِذَا حَكَمۡتُم بَیۡنَ ٱلنَّاسِ أَن </a:t>
            </a:r>
            <a:r>
              <a:rPr lang="ar-SA" b="1" dirty="0" smtClean="0">
                <a:latin typeface="Calibri"/>
                <a:ea typeface="Calibri"/>
                <a:cs typeface="Arial"/>
              </a:rPr>
              <a:t>تَحۡكُمُوا۟ </a:t>
            </a:r>
            <a:r>
              <a:rPr lang="ar-SA" b="1" dirty="0">
                <a:latin typeface="Calibri"/>
                <a:ea typeface="Calibri"/>
                <a:cs typeface="Arial"/>
              </a:rPr>
              <a:t>بِٱلۡعَدۡلِۚ إِنَّ ٱللَّهَ نِعِمَّا یَعِظُكُم </a:t>
            </a:r>
            <a:r>
              <a:rPr lang="ar-SA" b="1" dirty="0" smtClean="0">
                <a:latin typeface="Calibri"/>
                <a:ea typeface="Calibri"/>
                <a:cs typeface="Arial"/>
              </a:rPr>
              <a:t>بِهِۦۤ </a:t>
            </a:r>
            <a:r>
              <a:rPr lang="ar-SA" b="1" dirty="0">
                <a:latin typeface="Calibri"/>
                <a:ea typeface="Calibri"/>
                <a:cs typeface="Arial"/>
              </a:rPr>
              <a:t>إِنَّ ٱللَّهَ كَانَ سَمِیعَۢا </a:t>
            </a:r>
            <a:r>
              <a:rPr lang="ar-SA" b="1" dirty="0" smtClean="0">
                <a:latin typeface="Calibri"/>
                <a:ea typeface="Calibri"/>
                <a:cs typeface="Arial"/>
              </a:rPr>
              <a:t>بَصِیر</a:t>
            </a:r>
            <a:r>
              <a:rPr lang="ar-IQ" b="1" dirty="0" smtClean="0">
                <a:latin typeface="Calibri"/>
                <a:ea typeface="Calibri"/>
                <a:cs typeface="Arial"/>
              </a:rPr>
              <a:t>اً</a:t>
            </a:r>
            <a:r>
              <a:rPr lang="ar-SA" dirty="0" smtClean="0">
                <a:latin typeface="Calibri"/>
                <a:ea typeface="Calibri"/>
                <a:cs typeface="Arial"/>
              </a:rPr>
              <a:t>﴾. ( النساء:</a:t>
            </a:r>
            <a:r>
              <a:rPr lang="ar-IQ" dirty="0" smtClean="0">
                <a:latin typeface="Calibri"/>
                <a:ea typeface="Calibri"/>
                <a:cs typeface="Arial"/>
              </a:rPr>
              <a:t> </a:t>
            </a:r>
            <a:r>
              <a:rPr lang="ar-SA" dirty="0" smtClean="0">
                <a:latin typeface="Calibri"/>
                <a:ea typeface="Calibri"/>
                <a:cs typeface="Arial"/>
              </a:rPr>
              <a:t>58</a:t>
            </a:r>
            <a:r>
              <a:rPr lang="ar-SA" dirty="0">
                <a:latin typeface="Calibri"/>
                <a:ea typeface="Calibri"/>
                <a:cs typeface="Arial"/>
              </a:rPr>
              <a:t>).</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80</a:t>
            </a:fld>
            <a:endParaRPr lang="en-US"/>
          </a:p>
        </p:txBody>
      </p:sp>
    </p:spTree>
    <p:extLst>
      <p:ext uri="{BB962C8B-B14F-4D97-AF65-F5344CB8AC3E}">
        <p14:creationId xmlns:p14="http://schemas.microsoft.com/office/powerpoint/2010/main" val="321497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228600"/>
            <a:ext cx="10500360" cy="6446520"/>
          </a:xfrm>
          <a:solidFill>
            <a:schemeClr val="tx2">
              <a:lumMod val="20000"/>
              <a:lumOff val="80000"/>
            </a:schemeClr>
          </a:solidFill>
        </p:spPr>
        <p:txBody>
          <a:bodyPr>
            <a:normAutofit fontScale="90000"/>
          </a:bodyPr>
          <a:lstStyle/>
          <a:p>
            <a:pPr algn="r" rtl="1">
              <a:lnSpc>
                <a:spcPct val="115000"/>
              </a:lnSpc>
              <a:spcAft>
                <a:spcPts val="1000"/>
              </a:spcAft>
            </a:pPr>
            <a:r>
              <a:rPr lang="ar-SA" dirty="0">
                <a:latin typeface="Calibri"/>
                <a:ea typeface="Calibri"/>
                <a:cs typeface="Arial"/>
              </a:rPr>
              <a:t>فالعدل مطلوب خلال هذه الدوائر المذكورة في جميع الأحوال والظروف بل هو مطلوب مع الأعداء وفي أوقات الخصومات وسوء الصلات. وفي ذلك يقول </a:t>
            </a:r>
            <a:r>
              <a:rPr lang="ar-IQ" dirty="0" smtClean="0">
                <a:latin typeface="Calibri"/>
                <a:ea typeface="Calibri"/>
                <a:cs typeface="Arial"/>
              </a:rPr>
              <a:t>-سبحانه و</a:t>
            </a:r>
            <a:r>
              <a:rPr lang="ar-SA" dirty="0" smtClean="0">
                <a:latin typeface="Calibri"/>
                <a:ea typeface="Calibri"/>
                <a:cs typeface="Arial"/>
              </a:rPr>
              <a:t>تعالى</a:t>
            </a:r>
            <a:r>
              <a:rPr lang="ar-IQ" dirty="0" smtClean="0">
                <a:latin typeface="Calibri"/>
                <a:ea typeface="Calibri"/>
                <a:cs typeface="Arial"/>
              </a:rPr>
              <a:t>-</a:t>
            </a:r>
            <a:r>
              <a:rPr lang="ar-SA" dirty="0" smtClean="0">
                <a:latin typeface="Calibri"/>
                <a:ea typeface="Calibri"/>
                <a:cs typeface="Arial"/>
              </a:rPr>
              <a:t> </a:t>
            </a:r>
            <a:r>
              <a:rPr lang="en-GB" sz="2400" dirty="0">
                <a:latin typeface="Calibri"/>
                <a:ea typeface="Calibri"/>
                <a:cs typeface="Arial"/>
              </a:rPr>
              <a:t/>
            </a:r>
            <a:br>
              <a:rPr lang="en-GB" sz="2400" dirty="0">
                <a:latin typeface="Calibri"/>
                <a:ea typeface="Calibri"/>
                <a:cs typeface="Arial"/>
              </a:rPr>
            </a:br>
            <a:r>
              <a:rPr lang="ar-IQ" sz="2400" dirty="0" smtClean="0">
                <a:latin typeface="Calibri"/>
                <a:ea typeface="Calibri"/>
                <a:cs typeface="Arial"/>
              </a:rPr>
              <a:t>(</a:t>
            </a:r>
            <a:r>
              <a:rPr lang="ar-SA" b="1" dirty="0">
                <a:solidFill>
                  <a:schemeClr val="accent1"/>
                </a:solidFill>
                <a:latin typeface="Calibri"/>
                <a:ea typeface="Calibri"/>
                <a:cs typeface="Arial"/>
              </a:rPr>
              <a:t>يَٰٓأَيُّهَا ٱلَّذِينَ ءَامَنُواْ كُونُواْ قَوَّٰمِينَ لِلَّهِ شُهَدَآءَ بِٱلْقِسْطِ ۖ وَلَا يَجْرِمَنَّكُمْ شَنَـَٔانُ قَوْمٍ عَلَىٰٓ أَلَّا تَعْدِلُواْ ۚ ٱعْدِلُواْ هُوَ أَقْرَبُ لِلتَّقْوَىٰ ۖ وَٱتَّقُواْ ٱللَّهَ ۚ إِنَّ ٱللَّهَ خَبِيرٌۢ بِمَا تَعْمَلُونَ</a:t>
            </a:r>
            <a:r>
              <a:rPr lang="ar-SA" dirty="0" smtClean="0">
                <a:latin typeface="Calibri"/>
                <a:ea typeface="Calibri"/>
                <a:cs typeface="Arial"/>
              </a:rPr>
              <a:t>). (المائدة</a:t>
            </a:r>
            <a:r>
              <a:rPr lang="ar-SA" dirty="0">
                <a:latin typeface="Calibri"/>
                <a:ea typeface="Calibri"/>
                <a:cs typeface="Arial"/>
              </a:rPr>
              <a:t>: </a:t>
            </a:r>
            <a:r>
              <a:rPr lang="ar-IQ" dirty="0">
                <a:latin typeface="Calibri"/>
                <a:ea typeface="Calibri"/>
                <a:cs typeface="Arial"/>
              </a:rPr>
              <a:t>8</a:t>
            </a:r>
            <a:r>
              <a:rPr lang="fa-IR" dirty="0" smtClean="0">
                <a:latin typeface="Calibri"/>
                <a:ea typeface="Calibri"/>
                <a:cs typeface="Arial"/>
              </a:rPr>
              <a:t>).</a:t>
            </a:r>
            <a:r>
              <a:rPr lang="ar-IQ" dirty="0" smtClean="0">
                <a:latin typeface="Calibri"/>
                <a:ea typeface="Calibri"/>
                <a:cs typeface="Arial"/>
              </a:rPr>
              <a:t/>
            </a:r>
            <a:br>
              <a:rPr lang="ar-IQ" dirty="0" smtClean="0">
                <a:latin typeface="Calibri"/>
                <a:ea typeface="Calibri"/>
                <a:cs typeface="Arial"/>
              </a:rPr>
            </a:br>
            <a:r>
              <a:rPr lang="ar-SA" dirty="0">
                <a:latin typeface="Calibri"/>
                <a:ea typeface="Calibri"/>
                <a:cs typeface="Arial"/>
              </a:rPr>
              <a:t>ولا يجوز أن يحول دون - علاقة العدل ـ حائل وإن بلغت السلبية في التعامل حد اليأس من الطرف المقابل. وفي ذلك يقول </a:t>
            </a:r>
            <a:r>
              <a:rPr lang="ar-IQ" dirty="0" smtClean="0">
                <a:latin typeface="Calibri"/>
                <a:ea typeface="Calibri"/>
                <a:cs typeface="Arial"/>
              </a:rPr>
              <a:t>–</a:t>
            </a:r>
            <a:r>
              <a:rPr lang="ar-SA" dirty="0" smtClean="0">
                <a:latin typeface="Calibri"/>
                <a:ea typeface="Calibri"/>
                <a:cs typeface="Arial"/>
              </a:rPr>
              <a:t>تعالى</a:t>
            </a:r>
            <a:r>
              <a:rPr lang="ar-IQ" dirty="0" smtClean="0">
                <a:latin typeface="Calibri"/>
                <a:ea typeface="Calibri"/>
                <a:cs typeface="Arial"/>
              </a:rPr>
              <a:t>-</a:t>
            </a:r>
            <a:r>
              <a:rPr lang="ar-SA" dirty="0" smtClean="0">
                <a:latin typeface="Calibri"/>
                <a:ea typeface="Calibri"/>
                <a:cs typeface="Arial"/>
              </a:rPr>
              <a:t>:</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 </a:t>
            </a:r>
            <a:r>
              <a:rPr lang="ar-IQ" dirty="0" smtClean="0">
                <a:latin typeface="Calibri"/>
                <a:ea typeface="Calibri"/>
                <a:cs typeface="Arial"/>
              </a:rPr>
              <a:t>(</a:t>
            </a:r>
            <a:r>
              <a:rPr lang="ar-SA" b="1" dirty="0">
                <a:latin typeface="Calibri"/>
                <a:ea typeface="Calibri"/>
                <a:cs typeface="Arial"/>
              </a:rPr>
              <a:t>فَلِذَٰلِكَ فَٱدْعُ ۖ وَٱسْتَقِمْ كَمَآ أُمِرْتَ ۖ وَلَا تَتَّبِعْ أَهْوَآءَهُمْ ۖ وَقُلْ ءَامَنتُ بِمَآ أَنزَلَ ٱللَّهُ مِن كِتَٰبٍۢ ۖ وَأُمِرْتُ لِأَعْدِلَ بَيْنَكُمُ ۖ ٱللَّهُ رَبُّنَا وَرَبُّكُمْ ۖ لَنَآ أَعْمَٰلُنَا وَلَكُمْ أَعْمَٰلُكُمْ ۖ لَا حُجَّةَ بَيْنَنَا وَبَيْنَكُمُ ۖ ٱللَّهُ يَجْمَعُ بَيْنَنَا ۖ وَإِلَيْهِ ٱلْمَصِيرُ</a:t>
            </a:r>
            <a:r>
              <a:rPr lang="ar-IQ" dirty="0" smtClean="0">
                <a:latin typeface="Calibri"/>
                <a:ea typeface="Calibri"/>
                <a:cs typeface="Arial"/>
              </a:rPr>
              <a:t>)</a:t>
            </a:r>
            <a:r>
              <a:rPr lang="ar-SA" dirty="0" smtClean="0">
                <a:latin typeface="Calibri"/>
                <a:ea typeface="Calibri"/>
                <a:cs typeface="Arial"/>
              </a:rPr>
              <a:t>. (الشورى</a:t>
            </a:r>
            <a:r>
              <a:rPr lang="ar-SA" dirty="0">
                <a:latin typeface="Calibri"/>
                <a:ea typeface="Calibri"/>
                <a:cs typeface="Arial"/>
              </a:rPr>
              <a:t>: </a:t>
            </a:r>
            <a:r>
              <a:rPr lang="ar-SA" dirty="0" smtClean="0">
                <a:latin typeface="Calibri"/>
                <a:ea typeface="Calibri"/>
                <a:cs typeface="Arial"/>
              </a:rPr>
              <a:t>١٥</a:t>
            </a:r>
            <a:r>
              <a:rPr lang="ar-SA" dirty="0">
                <a:latin typeface="Calibri"/>
                <a:ea typeface="Calibri"/>
                <a:cs typeface="Arial"/>
              </a:rPr>
              <a:t>)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81</a:t>
            </a:fld>
            <a:endParaRPr lang="en-US"/>
          </a:p>
        </p:txBody>
      </p:sp>
    </p:spTree>
    <p:extLst>
      <p:ext uri="{BB962C8B-B14F-4D97-AF65-F5344CB8AC3E}">
        <p14:creationId xmlns:p14="http://schemas.microsoft.com/office/powerpoint/2010/main" val="69672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60" y="137160"/>
            <a:ext cx="10500360" cy="6583680"/>
          </a:xfrm>
          <a:solidFill>
            <a:schemeClr val="accent2">
              <a:lumMod val="60000"/>
              <a:lumOff val="40000"/>
            </a:schemeClr>
          </a:solidFill>
        </p:spPr>
        <p:txBody>
          <a:bodyPr>
            <a:normAutofit/>
          </a:bodyPr>
          <a:lstStyle/>
          <a:p>
            <a:pPr algn="r" rtl="1"/>
            <a:r>
              <a:rPr lang="ar-SA" sz="3200" dirty="0">
                <a:latin typeface="Calibri"/>
                <a:ea typeface="Calibri"/>
                <a:cs typeface="Arial"/>
              </a:rPr>
              <a:t>وشيوع علاقة العدل ورسوخها في علاقات الإنسان </a:t>
            </a:r>
            <a:r>
              <a:rPr lang="ar-SA" sz="3200" dirty="0" smtClean="0">
                <a:latin typeface="Calibri"/>
                <a:ea typeface="Calibri"/>
                <a:cs typeface="Arial"/>
              </a:rPr>
              <a:t>بالإنسان</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دلالة </a:t>
            </a:r>
            <a:r>
              <a:rPr lang="ar-SA" sz="3200" dirty="0" smtClean="0">
                <a:latin typeface="Calibri"/>
                <a:ea typeface="Calibri"/>
                <a:cs typeface="Arial"/>
              </a:rPr>
              <a:t>النضج</a:t>
            </a:r>
            <a:r>
              <a:rPr lang="ar-IQ" sz="3200" dirty="0" smtClean="0">
                <a:latin typeface="Calibri"/>
                <a:ea typeface="Calibri"/>
                <a:cs typeface="Arial"/>
              </a:rPr>
              <a:t> </a:t>
            </a:r>
            <a:r>
              <a:rPr lang="ar-SA" sz="3200" dirty="0" smtClean="0">
                <a:latin typeface="Calibri"/>
                <a:ea typeface="Calibri"/>
                <a:cs typeface="Arial"/>
              </a:rPr>
              <a:t>والكمال والاستقامة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وغيابها دلالة التخلف والنقص والمجتمع الذي يشيع فيه العدل هو مجتمع الواعين المنتجين </a:t>
            </a:r>
            <a:r>
              <a:rPr lang="ar-SA" sz="3200" dirty="0" smtClean="0">
                <a:latin typeface="Calibri"/>
                <a:ea typeface="Calibri"/>
                <a:cs typeface="Arial"/>
              </a:rPr>
              <a:t>للخير</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والمجتمع الذي يختفي منه العدل هو مجتمع - </a:t>
            </a:r>
            <a:r>
              <a:rPr lang="ar-SA" sz="3200" b="1" dirty="0">
                <a:solidFill>
                  <a:schemeClr val="accent1"/>
                </a:solidFill>
                <a:latin typeface="Calibri"/>
                <a:ea typeface="Calibri"/>
                <a:cs typeface="Arial"/>
              </a:rPr>
              <a:t>الأغبياء المعوقين </a:t>
            </a:r>
            <a:r>
              <a:rPr lang="ar-SA" sz="3200" dirty="0">
                <a:latin typeface="Calibri"/>
                <a:ea typeface="Calibri"/>
                <a:cs typeface="Arial"/>
              </a:rPr>
              <a:t>- الذين يعيشون عالة أكلاء على غيرهم من </a:t>
            </a:r>
            <a:r>
              <a:rPr lang="ar-SA" sz="3200" dirty="0" smtClean="0">
                <a:latin typeface="Calibri"/>
                <a:ea typeface="Calibri"/>
                <a:cs typeface="Arial"/>
              </a:rPr>
              <a:t>الأمم</a:t>
            </a:r>
            <a:r>
              <a:rPr lang="ar-IQ" sz="3200" dirty="0" smtClean="0">
                <a:latin typeface="Calibri"/>
                <a:ea typeface="Calibri"/>
                <a:cs typeface="Arial"/>
              </a:rPr>
              <a:t>، بهذا الصدد يقول – سبحانه-</a:t>
            </a:r>
            <a:r>
              <a:rPr lang="ar-SA" sz="3200" dirty="0">
                <a:latin typeface="Calibri"/>
                <a:ea typeface="Calibri"/>
                <a:cs typeface="Arial"/>
              </a:rPr>
              <a:t>: (</a:t>
            </a:r>
            <a:r>
              <a:rPr lang="ar-SA" sz="3200" b="1" dirty="0">
                <a:latin typeface="Calibri"/>
                <a:ea typeface="Calibri"/>
                <a:cs typeface="Arial"/>
              </a:rPr>
              <a:t>وَضَرَبَ اللَّهُ مَثَلًا رَجُلَيْنِ أَحَدُهُمَا أَبْكَمُ لَا يَقْدِرُ عَلَى شَيْءٍ وَهُوَ كَلٌّ عَلَى مَوْلَاهُ أَيْنَمَا يُوَجِّهْهُ لَا يَأْتِ بِخَيْرٍ هَلْ يَسْتَوِي هُوَ وَمَنْ يَأْمُرُ بِالْعَدْلِ وَهُوَ </a:t>
            </a:r>
            <a:r>
              <a:rPr lang="ar-SA" sz="3200" b="1" dirty="0" smtClean="0">
                <a:latin typeface="Calibri"/>
                <a:ea typeface="Calibri"/>
                <a:cs typeface="Arial"/>
              </a:rPr>
              <a:t>عَلَى </a:t>
            </a:r>
            <a:r>
              <a:rPr lang="ar-SA" sz="3200" b="1" dirty="0">
                <a:latin typeface="Calibri"/>
                <a:ea typeface="Calibri"/>
                <a:cs typeface="Arial"/>
              </a:rPr>
              <a:t>صِرَاطٍ </a:t>
            </a:r>
            <a:r>
              <a:rPr lang="ar-SA" sz="3200" b="1" dirty="0" smtClean="0">
                <a:latin typeface="Calibri"/>
                <a:ea typeface="Calibri"/>
                <a:cs typeface="Arial"/>
              </a:rPr>
              <a:t>مُسْتَقِيمٍ</a:t>
            </a:r>
            <a:r>
              <a:rPr lang="ar-IQ" sz="3200" dirty="0" smtClean="0">
                <a:latin typeface="Calibri"/>
                <a:ea typeface="Calibri"/>
                <a:cs typeface="Arial"/>
              </a:rPr>
              <a:t>). </a:t>
            </a:r>
            <a:r>
              <a:rPr lang="ar-SA" sz="3200" dirty="0" smtClean="0">
                <a:latin typeface="Calibri"/>
                <a:ea typeface="Calibri"/>
                <a:cs typeface="Arial"/>
              </a:rPr>
              <a:t>(النحل</a:t>
            </a:r>
            <a:r>
              <a:rPr lang="ar-SA" sz="3200" dirty="0">
                <a:latin typeface="Calibri"/>
                <a:ea typeface="Calibri"/>
                <a:cs typeface="Arial"/>
              </a:rPr>
              <a:t>: </a:t>
            </a:r>
            <a:r>
              <a:rPr lang="ar-SA" sz="3200" dirty="0" smtClean="0">
                <a:latin typeface="Calibri"/>
                <a:ea typeface="Calibri"/>
                <a:cs typeface="Arial"/>
              </a:rPr>
              <a:t>76</a:t>
            </a:r>
            <a:r>
              <a:rPr lang="ar-SA" sz="3200" dirty="0">
                <a:latin typeface="Calibri"/>
                <a:ea typeface="Calibri"/>
                <a:cs typeface="Arial"/>
              </a:rPr>
              <a:t>). </a:t>
            </a:r>
            <a:r>
              <a:rPr lang="ar-IQ" sz="3200" dirty="0" smtClean="0">
                <a:latin typeface="Calibri"/>
                <a:ea typeface="Calibri"/>
                <a:cs typeface="Arial"/>
              </a:rPr>
              <a:t/>
            </a:r>
            <a:br>
              <a:rPr lang="ar-IQ" sz="3200" dirty="0" smtClean="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82</a:t>
            </a:fld>
            <a:endParaRPr lang="en-US"/>
          </a:p>
        </p:txBody>
      </p:sp>
    </p:spTree>
    <p:extLst>
      <p:ext uri="{BB962C8B-B14F-4D97-AF65-F5344CB8AC3E}">
        <p14:creationId xmlns:p14="http://schemas.microsoft.com/office/powerpoint/2010/main" val="346271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137160"/>
            <a:ext cx="10515600" cy="6537960"/>
          </a:xfrm>
          <a:solidFill>
            <a:schemeClr val="accent3">
              <a:lumMod val="40000"/>
              <a:lumOff val="60000"/>
            </a:schemeClr>
          </a:solidFill>
        </p:spPr>
        <p:txBody>
          <a:bodyPr>
            <a:normAutofit/>
          </a:bodyPr>
          <a:lstStyle/>
          <a:p>
            <a:pPr algn="r" rtl="1">
              <a:lnSpc>
                <a:spcPct val="115000"/>
              </a:lnSpc>
              <a:spcAft>
                <a:spcPts val="1000"/>
              </a:spcAft>
            </a:pPr>
            <a:r>
              <a:rPr lang="ar-IQ" sz="3200" dirty="0" smtClean="0">
                <a:latin typeface="Arial" pitchFamily="34" charset="0"/>
                <a:cs typeface="Arial" pitchFamily="34" charset="0"/>
              </a:rPr>
              <a:t> </a:t>
            </a:r>
            <a:r>
              <a:rPr lang="ar-IQ" sz="3200" b="1" dirty="0" smtClean="0">
                <a:solidFill>
                  <a:srgbClr val="FF0000"/>
                </a:solidFill>
                <a:latin typeface="Arial" pitchFamily="34" charset="0"/>
                <a:cs typeface="Arial" pitchFamily="34" charset="0"/>
              </a:rPr>
              <a:t>مفهوم العدل في مجتمعاتنا والمجتمع </a:t>
            </a:r>
            <a:r>
              <a:rPr lang="ar-IQ" sz="3200" b="1" dirty="0">
                <a:solidFill>
                  <a:srgbClr val="FF0000"/>
                </a:solidFill>
                <a:latin typeface="Arial" pitchFamily="34" charset="0"/>
                <a:cs typeface="Arial" pitchFamily="34" charset="0"/>
              </a:rPr>
              <a:t>الغربي </a:t>
            </a:r>
            <a:br>
              <a:rPr lang="ar-IQ" sz="3200" b="1" dirty="0">
                <a:solidFill>
                  <a:srgbClr val="FF0000"/>
                </a:solidFill>
                <a:latin typeface="Arial" pitchFamily="34" charset="0"/>
                <a:cs typeface="Arial" pitchFamily="34" charset="0"/>
              </a:rPr>
            </a:br>
            <a:r>
              <a:rPr lang="ar-IQ" sz="3200" b="1" dirty="0">
                <a:solidFill>
                  <a:srgbClr val="FF0000"/>
                </a:solidFill>
                <a:latin typeface="Arial" pitchFamily="34" charset="0"/>
                <a:cs typeface="Arial" pitchFamily="34" charset="0"/>
              </a:rPr>
              <a:t> </a:t>
            </a:r>
            <a:r>
              <a:rPr lang="ar-IQ" sz="3200" dirty="0">
                <a:solidFill>
                  <a:schemeClr val="tx1"/>
                </a:solidFill>
                <a:latin typeface="Arial" pitchFamily="34" charset="0"/>
                <a:cs typeface="Arial" pitchFamily="34" charset="0"/>
              </a:rPr>
              <a:t>إن المشكلة التي تعاني منها المجتمعات المعاصرة هي </a:t>
            </a:r>
            <a:r>
              <a:rPr lang="ar-IQ" sz="3200" dirty="0" smtClean="0">
                <a:solidFill>
                  <a:schemeClr val="tx1"/>
                </a:solidFill>
                <a:latin typeface="Arial" pitchFamily="34" charset="0"/>
                <a:cs typeface="Arial" pitchFamily="34" charset="0"/>
              </a:rPr>
              <a:t>أنها </a:t>
            </a:r>
            <a:r>
              <a:rPr lang="ar-IQ" sz="3200" dirty="0">
                <a:solidFill>
                  <a:schemeClr val="tx1"/>
                </a:solidFill>
                <a:latin typeface="Arial" pitchFamily="34" charset="0"/>
                <a:cs typeface="Arial" pitchFamily="34" charset="0"/>
              </a:rPr>
              <a:t>إما مجتمعات لا تأمر بالعدل ولا تسير على صراط </a:t>
            </a:r>
            <a:r>
              <a:rPr lang="ar-IQ" sz="3200" dirty="0" smtClean="0">
                <a:solidFill>
                  <a:schemeClr val="tx1"/>
                </a:solidFill>
                <a:latin typeface="Arial" pitchFamily="34" charset="0"/>
                <a:cs typeface="Arial" pitchFamily="34" charset="0"/>
              </a:rPr>
              <a:t>مستقيم، </a:t>
            </a:r>
            <a:r>
              <a:rPr lang="ar-IQ" sz="3200" dirty="0">
                <a:solidFill>
                  <a:schemeClr val="tx1"/>
                </a:solidFill>
                <a:latin typeface="Arial" pitchFamily="34" charset="0"/>
                <a:cs typeface="Arial" pitchFamily="34" charset="0"/>
              </a:rPr>
              <a:t>وإما مجتمعات تأمر بالعدل ولكنها أيضاً لا تسير على صراط المستقيم </a:t>
            </a:r>
            <a:r>
              <a:rPr lang="ar-IQ" sz="3200" dirty="0" smtClean="0">
                <a:solidFill>
                  <a:schemeClr val="tx1"/>
                </a:solidFill>
                <a:latin typeface="Arial" pitchFamily="34" charset="0"/>
                <a:cs typeface="Arial" pitchFamily="34" charset="0"/>
              </a:rPr>
              <a:t>.</a:t>
            </a:r>
            <a:br>
              <a:rPr lang="ar-IQ" sz="3200" dirty="0" smtClean="0">
                <a:solidFill>
                  <a:schemeClr val="tx1"/>
                </a:solidFill>
                <a:latin typeface="Arial" pitchFamily="34" charset="0"/>
                <a:cs typeface="Arial" pitchFamily="34" charset="0"/>
              </a:rPr>
            </a:br>
            <a:r>
              <a:rPr lang="ar-IQ" sz="3200" dirty="0" smtClean="0">
                <a:solidFill>
                  <a:schemeClr val="tx1"/>
                </a:solidFill>
                <a:latin typeface="Arial" pitchFamily="34" charset="0"/>
                <a:cs typeface="Arial" pitchFamily="34" charset="0"/>
              </a:rPr>
              <a:t>1- </a:t>
            </a:r>
            <a:r>
              <a:rPr lang="ar-SA" sz="3200" dirty="0" smtClean="0">
                <a:latin typeface="Calibri"/>
                <a:ea typeface="Calibri"/>
                <a:cs typeface="Arial"/>
              </a:rPr>
              <a:t>المجتمعات </a:t>
            </a:r>
            <a:r>
              <a:rPr lang="ar-SA" sz="3200" dirty="0">
                <a:latin typeface="Calibri"/>
                <a:ea typeface="Calibri"/>
                <a:cs typeface="Arial"/>
              </a:rPr>
              <a:t>القائمة في ما يسمى بدول العالم الثالث مجتمعات لا تأمر بالعدل ولا تسير على صراط </a:t>
            </a:r>
            <a:r>
              <a:rPr lang="ar-SA" sz="3200" dirty="0" smtClean="0">
                <a:latin typeface="Calibri"/>
                <a:ea typeface="Calibri"/>
                <a:cs typeface="Arial"/>
              </a:rPr>
              <a:t>المستقيم</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فهي تعيش معيشة الأبكم الذي لا ينطق بعلم ولا يكشف عن معرفة، وهي لا تقدر على شيء وأينا تتوجه في سياساتها لا تأتي بخير، وهي كلة تعتمد على الدول المتقدمة ابتداءً من الآلة التي تركبها أو تستعملها حتى الرغيف الذي </a:t>
            </a:r>
            <a:r>
              <a:rPr lang="ar-SA" sz="3200" dirty="0" smtClean="0">
                <a:latin typeface="Calibri"/>
                <a:ea typeface="Calibri"/>
                <a:cs typeface="Arial"/>
              </a:rPr>
              <a:t>تأكله</a:t>
            </a:r>
            <a:r>
              <a:rPr lang="ar-IQ" sz="3200" dirty="0" smtClean="0">
                <a:latin typeface="Calibri"/>
                <a:ea typeface="Calibri"/>
                <a:cs typeface="Arial"/>
              </a:rPr>
              <a:t>. </a:t>
            </a:r>
            <a:br>
              <a:rPr lang="ar-IQ" sz="3200" dirty="0" smtClean="0">
                <a:latin typeface="Calibri"/>
                <a:ea typeface="Calibri"/>
                <a:cs typeface="Arial"/>
              </a:rPr>
            </a:br>
            <a:r>
              <a:rPr lang="en-GB" sz="2000" dirty="0">
                <a:latin typeface="Calibri"/>
                <a:ea typeface="Calibri"/>
                <a:cs typeface="Arial"/>
              </a:rPr>
              <a:t/>
            </a:r>
            <a:br>
              <a:rPr lang="en-GB" sz="2000" dirty="0">
                <a:latin typeface="Calibri"/>
                <a:ea typeface="Calibri"/>
                <a:cs typeface="Arial"/>
              </a:rPr>
            </a:br>
            <a:endParaRPr lang="en-GB" sz="3200" dirty="0">
              <a:solidFill>
                <a:schemeClr val="tx1"/>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83</a:t>
            </a:fld>
            <a:endParaRPr lang="en-US"/>
          </a:p>
        </p:txBody>
      </p:sp>
    </p:spTree>
    <p:extLst>
      <p:ext uri="{BB962C8B-B14F-4D97-AF65-F5344CB8AC3E}">
        <p14:creationId xmlns:p14="http://schemas.microsoft.com/office/powerpoint/2010/main" val="73285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121920"/>
            <a:ext cx="10561320" cy="6568440"/>
          </a:xfrm>
          <a:solidFill>
            <a:schemeClr val="accent1">
              <a:lumMod val="20000"/>
              <a:lumOff val="80000"/>
            </a:schemeClr>
          </a:solidFill>
        </p:spPr>
        <p:txBody>
          <a:bodyPr>
            <a:normAutofit fontScale="90000"/>
          </a:bodyPr>
          <a:lstStyle/>
          <a:p>
            <a:pPr algn="just" rtl="1"/>
            <a:r>
              <a:rPr lang="ar-IQ" dirty="0" smtClean="0">
                <a:latin typeface="Calibri"/>
                <a:ea typeface="Calibri"/>
                <a:cs typeface="Arial"/>
              </a:rPr>
              <a:t>2- </a:t>
            </a:r>
            <a:r>
              <a:rPr lang="ar-SA" dirty="0" smtClean="0">
                <a:latin typeface="Calibri"/>
                <a:ea typeface="Calibri"/>
                <a:cs typeface="Arial"/>
              </a:rPr>
              <a:t>وأما </a:t>
            </a:r>
            <a:r>
              <a:rPr lang="ar-SA" dirty="0">
                <a:latin typeface="Calibri"/>
                <a:ea typeface="Calibri"/>
                <a:cs typeface="Arial"/>
              </a:rPr>
              <a:t>المجتمعات القائمة في ما يسمى بدول العالم المتقدم فهي مجتمعات تأمر بالعدل داخل حدودها وتمارسه إلى حد كبير، ولكنها أيضاً لا تسير على صراط المستقيم في شؤون العقيدة وجانب من شؤون </a:t>
            </a:r>
            <a:r>
              <a:rPr lang="ar-SA" dirty="0" smtClean="0">
                <a:latin typeface="Calibri"/>
                <a:ea typeface="Calibri"/>
                <a:cs typeface="Arial"/>
              </a:rPr>
              <a:t>الأخلاق</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ولذلك فهي تجني ثمار تفوقها في ميدان العدل والإدارة في القدرة على أشياء كثيرة وإنجاز الكثير كذلك، ولكنها تعاني من نتائج انحرافها عن الصراط المستقيم في الجوانب التي أشرنا إليها </a:t>
            </a:r>
            <a:r>
              <a:rPr lang="ar-SA" sz="3200" dirty="0" smtClean="0">
                <a:latin typeface="Calibri"/>
                <a:ea typeface="Calibri"/>
                <a:cs typeface="Arial"/>
              </a:rPr>
              <a:t>.</a:t>
            </a:r>
            <a:r>
              <a:rPr lang="ar-IQ" sz="3200" dirty="0" smtClean="0">
                <a:latin typeface="Calibri"/>
                <a:ea typeface="Calibri"/>
                <a:cs typeface="Arial"/>
              </a:rPr>
              <a:t/>
            </a:r>
            <a:br>
              <a:rPr lang="ar-IQ" sz="3200" dirty="0" smtClean="0">
                <a:latin typeface="Calibri"/>
                <a:ea typeface="Calibri"/>
                <a:cs typeface="Arial"/>
              </a:rPr>
            </a:br>
            <a:r>
              <a:rPr lang="ar-IQ" b="1" dirty="0" smtClean="0">
                <a:solidFill>
                  <a:schemeClr val="accent1"/>
                </a:solidFill>
                <a:latin typeface="Calibri"/>
                <a:ea typeface="Calibri"/>
                <a:cs typeface="Arial"/>
              </a:rPr>
              <a:t>والسبب </a:t>
            </a:r>
            <a:r>
              <a:rPr lang="ar-IQ" b="1" dirty="0">
                <a:solidFill>
                  <a:schemeClr val="accent1"/>
                </a:solidFill>
                <a:latin typeface="Calibri"/>
                <a:ea typeface="Calibri"/>
                <a:cs typeface="Arial"/>
              </a:rPr>
              <a:t>في ذلك</a:t>
            </a:r>
            <a:r>
              <a:rPr lang="ar-IQ" sz="3200" b="1" dirty="0">
                <a:solidFill>
                  <a:schemeClr val="accent1"/>
                </a:solidFill>
                <a:latin typeface="Calibri"/>
                <a:ea typeface="Calibri"/>
                <a:cs typeface="Arial"/>
              </a:rPr>
              <a:t/>
            </a:r>
            <a:br>
              <a:rPr lang="ar-IQ" sz="3200" b="1" dirty="0">
                <a:solidFill>
                  <a:schemeClr val="accent1"/>
                </a:solidFill>
                <a:latin typeface="Calibri"/>
                <a:ea typeface="Calibri"/>
                <a:cs typeface="Arial"/>
              </a:rPr>
            </a:br>
            <a:r>
              <a:rPr lang="ar-IQ" dirty="0">
                <a:solidFill>
                  <a:schemeClr val="tx1"/>
                </a:solidFill>
                <a:latin typeface="Calibri"/>
                <a:ea typeface="Calibri"/>
                <a:cs typeface="Arial"/>
              </a:rPr>
              <a:t>أن مجتمعات العالم الثالث تعيش علاقات قائمة على الظلم وتسلط الدكتاتورية وغياب العدل في علاقاتها وجفافه من نظمها التربوية وملء هذه النظم وشحن مناهجها وتطبيقاتها بالعصبيات العائلية والقبلية والاقليمية، بينما تحرص مجتمعات العالم المتقدم على تلقين ناشئتها في مؤسسات التربية مفاهيم الديموقراطية وتطبيقاتها وتعويدهم رعايتها والحرص عليها وإشاعة العدل في علاقاتهم في ميدان الحياة الاجتماعية، </a:t>
            </a:r>
            <a:endParaRPr lang="en-GB" sz="3200" dirty="0">
              <a:solidFill>
                <a:schemeClr val="tx1"/>
              </a:solidFill>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84</a:t>
            </a:fld>
            <a:endParaRPr lang="en-US"/>
          </a:p>
        </p:txBody>
      </p:sp>
    </p:spTree>
    <p:extLst>
      <p:ext uri="{BB962C8B-B14F-4D97-AF65-F5344CB8AC3E}">
        <p14:creationId xmlns:p14="http://schemas.microsoft.com/office/powerpoint/2010/main" val="180998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167640"/>
            <a:ext cx="10546080" cy="6522720"/>
          </a:xfrm>
          <a:solidFill>
            <a:schemeClr val="accent6">
              <a:lumMod val="60000"/>
              <a:lumOff val="40000"/>
            </a:schemeClr>
          </a:solidFill>
        </p:spPr>
        <p:txBody>
          <a:bodyPr/>
          <a:lstStyle/>
          <a:p>
            <a:pPr algn="r" rtl="1"/>
            <a:r>
              <a:rPr lang="ar-IQ" sz="3200" dirty="0">
                <a:solidFill>
                  <a:prstClr val="black"/>
                </a:solidFill>
                <a:latin typeface="Calibri"/>
                <a:ea typeface="Calibri"/>
                <a:cs typeface="Arial"/>
              </a:rPr>
              <a:t>ولكن غياب - </a:t>
            </a:r>
            <a:r>
              <a:rPr lang="ar-IQ" sz="3200" b="1" dirty="0">
                <a:solidFill>
                  <a:srgbClr val="FF0000"/>
                </a:solidFill>
                <a:latin typeface="Calibri"/>
                <a:ea typeface="Calibri"/>
                <a:cs typeface="Arial"/>
              </a:rPr>
              <a:t>علاقة العدل </a:t>
            </a:r>
            <a:r>
              <a:rPr lang="ar-IQ" sz="3200" dirty="0">
                <a:solidFill>
                  <a:prstClr val="black"/>
                </a:solidFill>
                <a:latin typeface="Calibri"/>
                <a:ea typeface="Calibri"/>
                <a:cs typeface="Arial"/>
              </a:rPr>
              <a:t>- من علاقات المجتمعات المتقدمة بغيرها من المجتمعات الأخرى جعلها تعاني من اثار هذا الغياب خارج حدودها الإقليمية . </a:t>
            </a:r>
            <a:br>
              <a:rPr lang="ar-IQ" sz="3200" dirty="0">
                <a:solidFill>
                  <a:prstClr val="black"/>
                </a:solidFill>
                <a:latin typeface="Calibri"/>
                <a:ea typeface="Calibri"/>
                <a:cs typeface="Arial"/>
              </a:rPr>
            </a:br>
            <a:r>
              <a:rPr lang="ar-IQ" sz="3200" dirty="0">
                <a:solidFill>
                  <a:prstClr val="black"/>
                </a:solidFill>
                <a:latin typeface="Calibri"/>
                <a:ea typeface="Calibri"/>
                <a:cs typeface="Arial"/>
              </a:rPr>
              <a:t>ولذلك يظل نموذج المجتمع المتحضر الراقي الذي يجسد علاقة العدل في علاقاته الداخلية والخارجية مطلباً من مطالب التربية الإسلامية، وسمة من سمات الصفوة التي يريدها الله من عباده، يقول- تعالى-</a:t>
            </a:r>
            <a:r>
              <a:rPr lang="ar-IQ" sz="3200" dirty="0" smtClean="0">
                <a:solidFill>
                  <a:prstClr val="black"/>
                </a:solidFill>
                <a:latin typeface="Calibri"/>
                <a:ea typeface="Calibri"/>
                <a:cs typeface="Arial"/>
              </a:rPr>
              <a:t>(</a:t>
            </a:r>
            <a:r>
              <a:rPr lang="ar-IQ" sz="3200" b="1" dirty="0" smtClean="0">
                <a:solidFill>
                  <a:prstClr val="black"/>
                </a:solidFill>
                <a:latin typeface="Calibri"/>
                <a:ea typeface="Calibri"/>
                <a:cs typeface="Arial"/>
              </a:rPr>
              <a:t>وَمِمَّنْ </a:t>
            </a:r>
            <a:r>
              <a:rPr lang="ar-IQ" sz="3200" b="1" dirty="0">
                <a:solidFill>
                  <a:prstClr val="black"/>
                </a:solidFill>
                <a:latin typeface="Calibri"/>
                <a:ea typeface="Calibri"/>
                <a:cs typeface="Arial"/>
              </a:rPr>
              <a:t>خَلَقْنَا أُمَّةٌ يَهْدُونَ بِالْحَقِّ وَبِهِ يَعْدِلُونَ</a:t>
            </a:r>
            <a:r>
              <a:rPr lang="ar-IQ" sz="3200" dirty="0">
                <a:solidFill>
                  <a:prstClr val="black"/>
                </a:solidFill>
                <a:latin typeface="Calibri"/>
                <a:ea typeface="Calibri"/>
                <a:cs typeface="Arial"/>
              </a:rPr>
              <a:t>). ( الأعراف: ۱۸۱).</a:t>
            </a:r>
            <a:br>
              <a:rPr lang="ar-IQ" sz="3200" dirty="0">
                <a:solidFill>
                  <a:prstClr val="black"/>
                </a:solidFill>
                <a:latin typeface="Calibri"/>
                <a:ea typeface="Calibri"/>
                <a:cs typeface="Arial"/>
              </a:rPr>
            </a:br>
            <a:r>
              <a:rPr lang="ar-IQ" sz="3200" dirty="0" smtClean="0">
                <a:solidFill>
                  <a:prstClr val="black"/>
                </a:solidFill>
                <a:latin typeface="Calibri"/>
                <a:ea typeface="Calibri"/>
                <a:cs typeface="Arial"/>
              </a:rPr>
              <a:t/>
            </a:r>
            <a:br>
              <a:rPr lang="ar-IQ" sz="3200" dirty="0" smtClean="0">
                <a:solidFill>
                  <a:prstClr val="black"/>
                </a:solidFill>
                <a:latin typeface="Calibri"/>
                <a:ea typeface="Calibri"/>
                <a:cs typeface="Arial"/>
              </a:rPr>
            </a:br>
            <a:r>
              <a:rPr lang="ar-IQ" sz="3200" dirty="0" smtClean="0">
                <a:solidFill>
                  <a:prstClr val="black"/>
                </a:solidFill>
                <a:latin typeface="Calibri"/>
                <a:ea typeface="Calibri"/>
                <a:cs typeface="Arial"/>
              </a:rPr>
              <a:t>وعلاقة </a:t>
            </a:r>
            <a:r>
              <a:rPr lang="ar-IQ" sz="3200" dirty="0">
                <a:solidFill>
                  <a:prstClr val="black"/>
                </a:solidFill>
                <a:latin typeface="Calibri"/>
                <a:ea typeface="Calibri"/>
                <a:cs typeface="Arial"/>
              </a:rPr>
              <a:t>العدل عامل </a:t>
            </a:r>
            <a:r>
              <a:rPr lang="ar-IQ" sz="3200" dirty="0" smtClean="0">
                <a:solidFill>
                  <a:prstClr val="black"/>
                </a:solidFill>
                <a:latin typeface="Calibri"/>
                <a:ea typeface="Calibri"/>
                <a:cs typeface="Arial"/>
              </a:rPr>
              <a:t>رئيس </a:t>
            </a:r>
            <a:r>
              <a:rPr lang="ar-IQ" sz="3200" dirty="0">
                <a:solidFill>
                  <a:prstClr val="black"/>
                </a:solidFill>
                <a:latin typeface="Calibri"/>
                <a:ea typeface="Calibri"/>
                <a:cs typeface="Arial"/>
              </a:rPr>
              <a:t>في شيوع الأمن </a:t>
            </a:r>
            <a:r>
              <a:rPr lang="ar-IQ" sz="3200" dirty="0" smtClean="0">
                <a:solidFill>
                  <a:prstClr val="black"/>
                </a:solidFill>
                <a:latin typeface="Calibri"/>
                <a:ea typeface="Calibri"/>
                <a:cs typeface="Arial"/>
              </a:rPr>
              <a:t>والسلام؛ </a:t>
            </a:r>
            <a:r>
              <a:rPr lang="ar-IQ" sz="3200" dirty="0">
                <a:solidFill>
                  <a:prstClr val="black"/>
                </a:solidFill>
                <a:latin typeface="Calibri"/>
                <a:ea typeface="Calibri"/>
                <a:cs typeface="Arial"/>
              </a:rPr>
              <a:t>لأنها تعبير عن الموضوعية في معالجة الأمور وعدم التحيز والذاتية. وحين تسود علاقة العدل لا يبقى أثر لعلاقات العصبية العائلية والعصبية القبلية، والعصبية القومية، والعصبية العرقية والعصبية الوطنية.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85</a:t>
            </a:fld>
            <a:endParaRPr lang="en-US"/>
          </a:p>
        </p:txBody>
      </p:sp>
    </p:spTree>
    <p:extLst>
      <p:ext uri="{BB962C8B-B14F-4D97-AF65-F5344CB8AC3E}">
        <p14:creationId xmlns:p14="http://schemas.microsoft.com/office/powerpoint/2010/main" val="143787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680" y="182880"/>
            <a:ext cx="10424160" cy="6492240"/>
          </a:xfrm>
          <a:solidFill>
            <a:schemeClr val="tx2">
              <a:lumMod val="40000"/>
              <a:lumOff val="60000"/>
            </a:schemeClr>
          </a:solidFill>
        </p:spPr>
        <p:txBody>
          <a:bodyPr>
            <a:normAutofit/>
          </a:bodyPr>
          <a:lstStyle/>
          <a:p>
            <a:pPr algn="r" rtl="1">
              <a:lnSpc>
                <a:spcPct val="115000"/>
              </a:lnSpc>
              <a:spcAft>
                <a:spcPts val="1000"/>
              </a:spcAft>
            </a:pPr>
            <a:r>
              <a:rPr lang="ar-SA" sz="3200" dirty="0">
                <a:latin typeface="Calibri"/>
                <a:ea typeface="Calibri"/>
                <a:cs typeface="Arial"/>
              </a:rPr>
              <a:t>ولذلك كان </a:t>
            </a:r>
            <a:r>
              <a:rPr lang="ar-SA" sz="3200" dirty="0" smtClean="0">
                <a:latin typeface="Calibri"/>
                <a:ea typeface="Calibri"/>
                <a:cs typeface="Arial"/>
              </a:rPr>
              <a:t>انتشارالاضطراب </a:t>
            </a:r>
            <a:r>
              <a:rPr lang="ar-SA" sz="3200" dirty="0">
                <a:latin typeface="Calibri"/>
                <a:ea typeface="Calibri"/>
                <a:cs typeface="Arial"/>
              </a:rPr>
              <a:t>والجريمة في علاقات الأفراد والدول في عالمنا المعاصر </a:t>
            </a:r>
            <a:r>
              <a:rPr lang="ar-SA" sz="3200" dirty="0" smtClean="0">
                <a:latin typeface="Calibri"/>
                <a:ea typeface="Calibri"/>
                <a:cs typeface="Arial"/>
              </a:rPr>
              <a:t>سببه</a:t>
            </a:r>
            <a:r>
              <a:rPr lang="ar-IQ" sz="3200" dirty="0" smtClean="0">
                <a:latin typeface="Calibri"/>
                <a:ea typeface="Calibri"/>
                <a:cs typeface="Arial"/>
              </a:rPr>
              <a:t>:</a:t>
            </a:r>
            <a:r>
              <a:rPr lang="ar-SA" sz="3200" dirty="0" smtClean="0">
                <a:latin typeface="Calibri"/>
                <a:ea typeface="Calibri"/>
                <a:cs typeface="Arial"/>
              </a:rPr>
              <a:t> </a:t>
            </a:r>
            <a:r>
              <a:rPr lang="ar-SA" sz="3200" b="1" dirty="0">
                <a:latin typeface="Calibri"/>
                <a:ea typeface="Calibri"/>
                <a:cs typeface="Arial"/>
              </a:rPr>
              <a:t>رعاية التربية لهذه العصبيات وتجسيدها في فلسفات التربية ومناهجها وعلومها الاجتماعية وادابها وفنونها وثقافاتها</a:t>
            </a:r>
            <a:r>
              <a:rPr lang="ar-SA" sz="3200" dirty="0">
                <a:latin typeface="Calibri"/>
                <a:ea typeface="Calibri"/>
                <a:cs typeface="Arial"/>
              </a:rPr>
              <a:t>. بل إن فشل المنظمات التربوية الإقليمية والدولية التي ترفع شعار «</a:t>
            </a:r>
            <a:r>
              <a:rPr lang="ar-SA" sz="3200" b="1" dirty="0">
                <a:solidFill>
                  <a:schemeClr val="accent1"/>
                </a:solidFill>
                <a:latin typeface="Calibri"/>
                <a:ea typeface="Calibri"/>
                <a:cs typeface="Arial"/>
              </a:rPr>
              <a:t>التربية من أجل السلام</a:t>
            </a:r>
            <a:r>
              <a:rPr lang="ar-SA" sz="3200" dirty="0">
                <a:latin typeface="Calibri"/>
                <a:ea typeface="Calibri"/>
                <a:cs typeface="Arial"/>
              </a:rPr>
              <a:t>» سببه أن هذه المنظمات لم تتحرك ـ أو هي لم تتمكن الحكومات ـ لتنظيف نظم التربية ومناهجها وتطبيقاتها من آثار العصبيات المذكورة. والتي يصفها </a:t>
            </a:r>
            <a:r>
              <a:rPr lang="ar-SA" sz="3200" dirty="0" smtClean="0">
                <a:latin typeface="Calibri"/>
                <a:ea typeface="Calibri"/>
                <a:cs typeface="Arial"/>
              </a:rPr>
              <a:t>رسول</a:t>
            </a:r>
            <a:r>
              <a:rPr lang="ar-IQ" sz="3200" dirty="0" smtClean="0">
                <a:latin typeface="Calibri"/>
                <a:ea typeface="Calibri"/>
                <a:cs typeface="Arial"/>
              </a:rPr>
              <a:t>-عليه السلام-</a:t>
            </a:r>
            <a:r>
              <a:rPr lang="ar-SA" sz="3200" dirty="0" smtClean="0">
                <a:latin typeface="Calibri"/>
                <a:ea typeface="Calibri"/>
                <a:cs typeface="Arial"/>
              </a:rPr>
              <a:t> </a:t>
            </a:r>
            <a:r>
              <a:rPr lang="ar-SA" sz="3200" dirty="0">
                <a:latin typeface="Calibri"/>
                <a:ea typeface="Calibri"/>
                <a:cs typeface="Arial"/>
              </a:rPr>
              <a:t>بأنها حصب جهنم ، وكان يهتف بأصحابه : دعوها فإنها نتنة ! ! </a:t>
            </a:r>
            <a:r>
              <a:rPr lang="ar-IQ" sz="3200" dirty="0" smtClean="0">
                <a:latin typeface="Calibri"/>
                <a:ea typeface="Calibri"/>
                <a:cs typeface="Arial"/>
              </a:rPr>
              <a:t/>
            </a:r>
            <a:br>
              <a:rPr lang="ar-IQ" sz="3200" dirty="0" smtClean="0">
                <a:latin typeface="Calibri"/>
                <a:ea typeface="Calibri"/>
                <a:cs typeface="Arial"/>
              </a:rPr>
            </a:br>
            <a:r>
              <a:rPr lang="en-GB" sz="3200" dirty="0">
                <a:latin typeface="Calibri"/>
                <a:ea typeface="Calibri"/>
                <a:cs typeface="Arial"/>
              </a:rPr>
              <a:t/>
            </a:r>
            <a:br>
              <a:rPr lang="en-GB" sz="3200" dirty="0">
                <a:latin typeface="Calibri"/>
                <a:ea typeface="Calibri"/>
                <a:cs typeface="Arial"/>
              </a:rPr>
            </a:br>
            <a:r>
              <a:rPr lang="ar-IQ" sz="3200" dirty="0">
                <a:latin typeface="Calibri"/>
                <a:ea typeface="Calibri"/>
                <a:cs typeface="Arial"/>
              </a:rPr>
              <a:t>إن بقاء هذه العصبيات في عالمنا المعاصر دليل على أن الإنسان لم يصل بعد إلى الحد الأدنى من العلاقات المقبولة بين الإنسان والإنسان . </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86</a:t>
            </a:fld>
            <a:endParaRPr lang="en-US"/>
          </a:p>
        </p:txBody>
      </p:sp>
    </p:spTree>
    <p:extLst>
      <p:ext uri="{BB962C8B-B14F-4D97-AF65-F5344CB8AC3E}">
        <p14:creationId xmlns:p14="http://schemas.microsoft.com/office/powerpoint/2010/main" val="405690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
            <a:ext cx="10469880" cy="6492240"/>
          </a:xfrm>
          <a:solidFill>
            <a:schemeClr val="accent1">
              <a:lumMod val="40000"/>
              <a:lumOff val="60000"/>
            </a:schemeClr>
          </a:solidFill>
        </p:spPr>
        <p:txBody>
          <a:bodyPr>
            <a:normAutofit fontScale="90000"/>
          </a:bodyPr>
          <a:lstStyle/>
          <a:p>
            <a:pPr algn="r" rtl="1">
              <a:lnSpc>
                <a:spcPct val="115000"/>
              </a:lnSpc>
              <a:spcAft>
                <a:spcPts val="1000"/>
              </a:spcAft>
            </a:pPr>
            <a:r>
              <a:rPr lang="ar-SA" b="1" dirty="0">
                <a:latin typeface="Calibri"/>
                <a:ea typeface="Calibri"/>
                <a:cs typeface="Arial"/>
              </a:rPr>
              <a:t>٢ ـ </a:t>
            </a:r>
            <a:r>
              <a:rPr lang="ar-SA" b="1" dirty="0">
                <a:solidFill>
                  <a:schemeClr val="accent1"/>
                </a:solidFill>
                <a:latin typeface="Calibri"/>
                <a:ea typeface="Calibri"/>
                <a:cs typeface="Arial"/>
              </a:rPr>
              <a:t>علاقة </a:t>
            </a:r>
            <a:r>
              <a:rPr lang="ar-SA" b="1" dirty="0" smtClean="0">
                <a:solidFill>
                  <a:schemeClr val="accent1"/>
                </a:solidFill>
                <a:latin typeface="Calibri"/>
                <a:ea typeface="Calibri"/>
                <a:cs typeface="Arial"/>
              </a:rPr>
              <a:t>الإحسان</a:t>
            </a:r>
            <a:r>
              <a:rPr lang="ar-IQ" b="1" dirty="0" smtClean="0">
                <a:solidFill>
                  <a:schemeClr val="accent1"/>
                </a:solidFill>
                <a:latin typeface="Calibri"/>
                <a:ea typeface="Calibri"/>
                <a:cs typeface="Arial"/>
              </a:rPr>
              <a:t>:</a:t>
            </a:r>
            <a:r>
              <a:rPr lang="ar-SA" b="1" dirty="0" smtClean="0">
                <a:solidFill>
                  <a:schemeClr val="accent1"/>
                </a:solidFill>
                <a:latin typeface="Calibri"/>
                <a:ea typeface="Calibri"/>
                <a:cs typeface="Arial"/>
              </a:rPr>
              <a:t> </a:t>
            </a:r>
            <a:r>
              <a:rPr lang="en-GB" sz="2400" dirty="0">
                <a:latin typeface="Calibri"/>
                <a:ea typeface="Calibri"/>
                <a:cs typeface="Arial"/>
              </a:rPr>
              <a:t/>
            </a:r>
            <a:br>
              <a:rPr lang="en-GB" sz="2400" dirty="0">
                <a:latin typeface="Calibri"/>
                <a:ea typeface="Calibri"/>
                <a:cs typeface="Arial"/>
              </a:rPr>
            </a:br>
            <a:r>
              <a:rPr lang="ar-SA" dirty="0">
                <a:latin typeface="Calibri"/>
                <a:ea typeface="Calibri"/>
                <a:cs typeface="Arial"/>
              </a:rPr>
              <a:t>أما علاقة الإحسان فهي حسب فلسفة التربية الإسلامية ـ العلاقة الطبيعية التي يجب أن تربط الإنسان </a:t>
            </a:r>
            <a:r>
              <a:rPr lang="ar-SA" dirty="0" smtClean="0">
                <a:latin typeface="Calibri"/>
                <a:ea typeface="Calibri"/>
                <a:cs typeface="Arial"/>
              </a:rPr>
              <a:t>بالإنسان</a:t>
            </a:r>
            <a:r>
              <a:rPr lang="ar-IQ" dirty="0" smtClean="0">
                <a:latin typeface="Calibri"/>
                <a:ea typeface="Calibri"/>
                <a:cs typeface="Arial"/>
              </a:rPr>
              <a:t>،</a:t>
            </a:r>
            <a:r>
              <a:rPr lang="ar-SA" dirty="0" smtClean="0">
                <a:latin typeface="Calibri"/>
                <a:ea typeface="Calibri"/>
                <a:cs typeface="Arial"/>
              </a:rPr>
              <a:t> </a:t>
            </a:r>
            <a:r>
              <a:rPr lang="ar-SA" dirty="0">
                <a:latin typeface="Calibri"/>
                <a:ea typeface="Calibri"/>
                <a:cs typeface="Arial"/>
              </a:rPr>
              <a:t>وهي التي يجب أن تسود في الظروف العادية حين لا يكون هناك إحن ولا </a:t>
            </a:r>
            <a:r>
              <a:rPr lang="ar-SA" dirty="0" smtClean="0">
                <a:latin typeface="Calibri"/>
                <a:ea typeface="Calibri"/>
                <a:cs typeface="Arial"/>
              </a:rPr>
              <a:t>خلاف. </a:t>
            </a:r>
            <a:r>
              <a:rPr lang="ar-SA" dirty="0">
                <a:latin typeface="Calibri"/>
                <a:ea typeface="Calibri"/>
                <a:cs typeface="Arial"/>
              </a:rPr>
              <a:t>ويجب على التربية أن تعمل على تنميتها وإشاعتها في حياة الأفراد والجماعات </a:t>
            </a:r>
            <a:r>
              <a:rPr lang="ar-SA" dirty="0" smtClean="0">
                <a:latin typeface="Calibri"/>
                <a:ea typeface="Calibri"/>
                <a:cs typeface="Arial"/>
              </a:rPr>
              <a:t>وأن </a:t>
            </a:r>
            <a:r>
              <a:rPr lang="ar-SA" dirty="0">
                <a:latin typeface="Calibri"/>
                <a:ea typeface="Calibri"/>
                <a:cs typeface="Arial"/>
              </a:rPr>
              <a:t>تبصرهم بميادينها وتفاصيلها وثمراتها. وأساس هذه العلاقات أن الإسان </a:t>
            </a:r>
            <a:r>
              <a:rPr lang="ar-SA" dirty="0" smtClean="0">
                <a:latin typeface="Calibri"/>
                <a:ea typeface="Calibri"/>
                <a:cs typeface="Arial"/>
              </a:rPr>
              <a:t>خلق-</a:t>
            </a:r>
            <a:r>
              <a:rPr lang="ar-IQ" dirty="0" smtClean="0">
                <a:latin typeface="Calibri"/>
                <a:ea typeface="Calibri"/>
                <a:cs typeface="Arial"/>
              </a:rPr>
              <a:t> </a:t>
            </a:r>
            <a:r>
              <a:rPr lang="ar-SA" b="1" dirty="0" smtClean="0">
                <a:solidFill>
                  <a:schemeClr val="accent1"/>
                </a:solidFill>
                <a:latin typeface="Calibri"/>
                <a:ea typeface="Calibri"/>
                <a:cs typeface="Arial"/>
              </a:rPr>
              <a:t>في </a:t>
            </a:r>
            <a:r>
              <a:rPr lang="ar-SA" b="1" dirty="0">
                <a:solidFill>
                  <a:schemeClr val="accent1"/>
                </a:solidFill>
                <a:latin typeface="Calibri"/>
                <a:ea typeface="Calibri"/>
                <a:cs typeface="Arial"/>
              </a:rPr>
              <a:t>أحسن تقويم </a:t>
            </a:r>
            <a:r>
              <a:rPr lang="ar-SA" dirty="0">
                <a:latin typeface="Calibri"/>
                <a:ea typeface="Calibri"/>
                <a:cs typeface="Arial"/>
              </a:rPr>
              <a:t>– أي اسمى درجات التصور والسلوك في علاقاته مع الآخرين. ولكن اختلال التوازن الذي تحدثه مناهج التربية الخاطئة ومؤسساتها في قوى العقل والغضب والشهـوة والانحراف بهذه القوى عن أهدافها التي خلقت لها يهبط بالإنسان إلى درجة ـ أسفل سافلين ـ في </a:t>
            </a:r>
            <a:r>
              <a:rPr lang="ar-SA" dirty="0" smtClean="0">
                <a:latin typeface="Calibri"/>
                <a:ea typeface="Calibri"/>
                <a:cs typeface="Arial"/>
              </a:rPr>
              <a:t>علاقاته</a:t>
            </a:r>
            <a:r>
              <a:rPr lang="ar-IQ" dirty="0" smtClean="0">
                <a:latin typeface="Calibri"/>
                <a:ea typeface="Calibri"/>
                <a:cs typeface="Arial"/>
              </a:rPr>
              <a:t> </a:t>
            </a:r>
            <a:r>
              <a:rPr lang="ar-SA" dirty="0" smtClean="0">
                <a:latin typeface="Calibri"/>
                <a:ea typeface="Calibri"/>
                <a:cs typeface="Arial"/>
              </a:rPr>
              <a:t>مع الآخرين</a:t>
            </a:r>
            <a:r>
              <a:rPr lang="ar-IQ" dirty="0" smtClean="0">
                <a:latin typeface="Calibri"/>
                <a:ea typeface="Calibri"/>
                <a:cs typeface="Arial"/>
              </a:rPr>
              <a:t>، </a:t>
            </a:r>
            <a:r>
              <a:rPr lang="ar-SA" dirty="0" smtClean="0">
                <a:latin typeface="Calibri"/>
                <a:ea typeface="Calibri"/>
                <a:cs typeface="Arial"/>
              </a:rPr>
              <a:t>وهي </a:t>
            </a:r>
            <a:r>
              <a:rPr lang="ar-SA" dirty="0">
                <a:latin typeface="Calibri"/>
                <a:ea typeface="Calibri"/>
                <a:cs typeface="Arial"/>
              </a:rPr>
              <a:t>درجه تهبط عن مستوى العلاقات السافلة - التي تسود عالم الحيوان.</a:t>
            </a:r>
            <a:r>
              <a:rPr lang="en-GB" sz="2400" dirty="0">
                <a:latin typeface="Calibri"/>
                <a:ea typeface="Calibri"/>
                <a:cs typeface="Arial"/>
              </a:rPr>
              <a:t/>
            </a:r>
            <a:br>
              <a:rPr lang="en-GB" sz="2400" dirty="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87</a:t>
            </a:fld>
            <a:endParaRPr lang="en-US"/>
          </a:p>
        </p:txBody>
      </p:sp>
    </p:spTree>
    <p:extLst>
      <p:ext uri="{BB962C8B-B14F-4D97-AF65-F5344CB8AC3E}">
        <p14:creationId xmlns:p14="http://schemas.microsoft.com/office/powerpoint/2010/main" val="100318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9720" y="152400"/>
            <a:ext cx="10485120" cy="6553200"/>
          </a:xfrm>
          <a:solidFill>
            <a:schemeClr val="bg2">
              <a:lumMod val="90000"/>
            </a:schemeClr>
          </a:solidFill>
        </p:spPr>
        <p:txBody>
          <a:bodyPr>
            <a:noAutofit/>
          </a:bodyPr>
          <a:lstStyle/>
          <a:p>
            <a:pPr algn="r" rtl="1">
              <a:lnSpc>
                <a:spcPct val="115000"/>
              </a:lnSpc>
              <a:spcAft>
                <a:spcPts val="1000"/>
              </a:spcAft>
            </a:pPr>
            <a:r>
              <a:rPr lang="ar-SA" sz="3200" dirty="0">
                <a:latin typeface="Calibri"/>
                <a:ea typeface="Calibri"/>
                <a:cs typeface="Arial"/>
              </a:rPr>
              <a:t> لذلك كانت وظيفة ـ التربية الإسلامية ـ هي العودة بالإنسان إلى أصل نشأته من خلال تربيته على الإيمان والعمل الصالح وبذلك تعود الصحة والتوازن إلى القوى المختلة ، ويتدرب الإنسان على استعمال هذه القوى استعمالاً صحيحاً وعلى صيانتها صيانة صحيحة وإلى هذه التحولات في طبيعة الإنسان كانت الإشارة القرآنية : «لَقَدْ خَلَقْنَا الْإِنْسَانَ فِي أَحْسَنِ </a:t>
            </a:r>
            <a:r>
              <a:rPr lang="ar-SA" sz="3200" dirty="0" smtClean="0">
                <a:latin typeface="Calibri"/>
                <a:ea typeface="Calibri"/>
                <a:cs typeface="Arial"/>
              </a:rPr>
              <a:t>تَقْوِيمٍ </a:t>
            </a:r>
            <a:r>
              <a:rPr lang="ar-SA" sz="3200" dirty="0">
                <a:latin typeface="Calibri"/>
                <a:ea typeface="Calibri"/>
                <a:cs typeface="Arial"/>
              </a:rPr>
              <a:t>ثُمَّ رَدَدْنَاهُ أَسْفَلَ سَافِلِينَ﴾. </a:t>
            </a:r>
            <a:r>
              <a:rPr lang="ar-SA" sz="3200" dirty="0" smtClean="0">
                <a:latin typeface="Calibri"/>
                <a:ea typeface="Calibri"/>
                <a:cs typeface="Arial"/>
              </a:rPr>
              <a:t>(التين</a:t>
            </a:r>
            <a:r>
              <a:rPr lang="ar-IQ" sz="3200" dirty="0" smtClean="0">
                <a:latin typeface="Calibri"/>
                <a:ea typeface="Calibri"/>
                <a:cs typeface="Arial"/>
              </a:rPr>
              <a:t>: 4-5</a:t>
            </a:r>
            <a:r>
              <a:rPr lang="ar-SA" sz="3200" dirty="0" smtClean="0">
                <a:latin typeface="Calibri"/>
                <a:ea typeface="Calibri"/>
                <a:cs typeface="Arial"/>
              </a:rPr>
              <a:t>). </a:t>
            </a:r>
            <a:r>
              <a:rPr lang="en-GB" sz="3200" dirty="0">
                <a:latin typeface="Calibri"/>
                <a:ea typeface="Calibri"/>
                <a:cs typeface="Arial"/>
              </a:rPr>
              <a:t/>
            </a:r>
            <a:br>
              <a:rPr lang="en-GB" sz="3200" dirty="0">
                <a:latin typeface="Calibri"/>
                <a:ea typeface="Calibri"/>
                <a:cs typeface="Arial"/>
              </a:rPr>
            </a:br>
            <a:r>
              <a:rPr lang="ar-SA" sz="3200" dirty="0">
                <a:latin typeface="Calibri"/>
                <a:ea typeface="Calibri"/>
                <a:cs typeface="Arial"/>
              </a:rPr>
              <a:t>فالعودة بالإنسان إلى منزلة ـ </a:t>
            </a:r>
            <a:r>
              <a:rPr lang="ar-SA" sz="3200" b="1" dirty="0">
                <a:solidFill>
                  <a:schemeClr val="accent1"/>
                </a:solidFill>
                <a:latin typeface="Calibri"/>
                <a:ea typeface="Calibri"/>
                <a:cs typeface="Arial"/>
              </a:rPr>
              <a:t>أحسن تقويم </a:t>
            </a:r>
            <a:r>
              <a:rPr lang="ar-SA" sz="3200" dirty="0">
                <a:latin typeface="Calibri"/>
                <a:ea typeface="Calibri"/>
                <a:cs typeface="Arial"/>
              </a:rPr>
              <a:t>ـ إنما تتم من خلال تربيته على ـ </a:t>
            </a:r>
            <a:r>
              <a:rPr lang="ar-SA" sz="3200" b="1" dirty="0">
                <a:solidFill>
                  <a:schemeClr val="accent1"/>
                </a:solidFill>
                <a:latin typeface="Calibri"/>
                <a:ea typeface="Calibri"/>
                <a:cs typeface="Arial"/>
              </a:rPr>
              <a:t>علاقة الإحسان</a:t>
            </a:r>
            <a:r>
              <a:rPr lang="ar-SA" sz="3200" dirty="0">
                <a:latin typeface="Calibri"/>
                <a:ea typeface="Calibri"/>
                <a:cs typeface="Arial"/>
              </a:rPr>
              <a:t> ـ التي تتكرر الدعوة إليها في مئات المواقع من القرآن الكريم خاصة قوله </a:t>
            </a:r>
            <a:r>
              <a:rPr lang="ar-SA" sz="3200" dirty="0" smtClean="0">
                <a:latin typeface="Calibri"/>
                <a:ea typeface="Calibri"/>
                <a:cs typeface="Arial"/>
              </a:rPr>
              <a:t>تعالى:</a:t>
            </a:r>
            <a:r>
              <a:rPr lang="ar-IQ" sz="3200" dirty="0">
                <a:latin typeface="Calibri"/>
                <a:ea typeface="Calibri"/>
                <a:cs typeface="Arial"/>
              </a:rPr>
              <a:t/>
            </a:r>
            <a:br>
              <a:rPr lang="ar-IQ" sz="3200" dirty="0">
                <a:latin typeface="Calibri"/>
                <a:ea typeface="Calibri"/>
                <a:cs typeface="Arial"/>
              </a:rPr>
            </a:br>
            <a:r>
              <a:rPr lang="ar-IQ" sz="3200" dirty="0">
                <a:latin typeface="Calibri"/>
                <a:ea typeface="Calibri"/>
                <a:cs typeface="Arial"/>
              </a:rPr>
              <a:t>(خُذِ الْعَفْوَ وَأْمُرْ بِالْعُرْفِ وَأَعْرِضْ عَنِ </a:t>
            </a:r>
            <a:r>
              <a:rPr lang="ar-IQ" sz="3200" dirty="0" smtClean="0">
                <a:latin typeface="Calibri"/>
                <a:ea typeface="Calibri"/>
                <a:cs typeface="Arial"/>
              </a:rPr>
              <a:t>الْجَاهِلِينَ) (الأعراف: </a:t>
            </a:r>
            <a:r>
              <a:rPr lang="ar-IQ" sz="3200" dirty="0">
                <a:latin typeface="Calibri"/>
                <a:ea typeface="Calibri"/>
                <a:cs typeface="Arial"/>
              </a:rPr>
              <a:t>199)</a:t>
            </a:r>
            <a:br>
              <a:rPr lang="ar-IQ" sz="3200" dirty="0">
                <a:latin typeface="Calibri"/>
                <a:ea typeface="Calibri"/>
                <a:cs typeface="Arial"/>
              </a:rPr>
            </a:br>
            <a:r>
              <a:rPr lang="ar-IQ" sz="3200" dirty="0">
                <a:latin typeface="Calibri"/>
                <a:ea typeface="Calibri"/>
                <a:cs typeface="Arial"/>
              </a:rPr>
              <a:t>(ٱدْفَعْ بِٱلَّتِى هِىَ أَحْسَنُ ٱلسَّيِّئَةَ ۚ نَحْنُ أَعْلَمُ بِمَا </a:t>
            </a:r>
            <a:r>
              <a:rPr lang="ar-IQ" sz="3200" dirty="0" smtClean="0">
                <a:latin typeface="Calibri"/>
                <a:ea typeface="Calibri"/>
                <a:cs typeface="Arial"/>
              </a:rPr>
              <a:t>يَصِفُونَ) (المؤمنون </a:t>
            </a:r>
            <a:r>
              <a:rPr lang="ar-IQ" sz="3200" dirty="0">
                <a:latin typeface="Calibri"/>
                <a:ea typeface="Calibri"/>
                <a:cs typeface="Arial"/>
              </a:rPr>
              <a:t>- 96)</a:t>
            </a:r>
            <a:br>
              <a:rPr lang="ar-IQ" sz="3200" dirty="0">
                <a:latin typeface="Calibri"/>
                <a:ea typeface="Calibri"/>
                <a:cs typeface="Arial"/>
              </a:rPr>
            </a:br>
            <a:r>
              <a:rPr lang="ar-IQ" sz="3200" dirty="0">
                <a:latin typeface="Calibri"/>
                <a:ea typeface="Calibri"/>
                <a:cs typeface="Arial"/>
              </a:rPr>
              <a:t/>
            </a:r>
            <a:br>
              <a:rPr lang="ar-IQ" sz="3200" dirty="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88</a:t>
            </a:fld>
            <a:endParaRPr lang="en-US"/>
          </a:p>
        </p:txBody>
      </p:sp>
    </p:spTree>
    <p:extLst>
      <p:ext uri="{BB962C8B-B14F-4D97-AF65-F5344CB8AC3E}">
        <p14:creationId xmlns:p14="http://schemas.microsoft.com/office/powerpoint/2010/main" val="63988262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240" y="167640"/>
            <a:ext cx="10546080" cy="6507480"/>
          </a:xfrm>
          <a:solidFill>
            <a:srgbClr val="65D7FF"/>
          </a:solidFill>
        </p:spPr>
        <p:txBody>
          <a:bodyPr>
            <a:normAutofit/>
          </a:bodyPr>
          <a:lstStyle/>
          <a:p>
            <a:pPr algn="r" rtl="1"/>
            <a:r>
              <a:rPr lang="ar-IQ" sz="3200" dirty="0">
                <a:solidFill>
                  <a:prstClr val="black">
                    <a:lumMod val="85000"/>
                    <a:lumOff val="15000"/>
                  </a:prstClr>
                </a:solidFill>
                <a:latin typeface="Calibri"/>
                <a:ea typeface="Calibri"/>
                <a:cs typeface="Arial"/>
              </a:rPr>
              <a:t>(وَلا تَسْتَوِي الْحَسَنَةُ وَلا السَّيِّئَةُ ادْفَعْ بِالَّتِي هِيَ أَحْسَنُ فَإِذَا الَّذِي بَيْنَكَ وَبَيْنَهُ عَدَاوَةٌ كَأَنَّهُ وَلِيٌّ حَمِيمٌ</a:t>
            </a:r>
            <a:r>
              <a:rPr lang="ar-IQ" sz="3200" dirty="0" smtClean="0">
                <a:solidFill>
                  <a:prstClr val="black">
                    <a:lumMod val="85000"/>
                    <a:lumOff val="15000"/>
                  </a:prstClr>
                </a:solidFill>
                <a:latin typeface="Calibri"/>
                <a:ea typeface="Calibri"/>
                <a:cs typeface="Arial"/>
              </a:rPr>
              <a:t>) (</a:t>
            </a:r>
            <a:r>
              <a:rPr lang="ar-SA" sz="3200" dirty="0" smtClean="0">
                <a:solidFill>
                  <a:prstClr val="black">
                    <a:lumMod val="85000"/>
                    <a:lumOff val="15000"/>
                  </a:prstClr>
                </a:solidFill>
                <a:latin typeface="Calibri"/>
                <a:ea typeface="Calibri"/>
                <a:cs typeface="Arial"/>
              </a:rPr>
              <a:t>فصلت:34)</a:t>
            </a: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SA" sz="3200" dirty="0">
                <a:solidFill>
                  <a:prstClr val="black">
                    <a:lumMod val="85000"/>
                    <a:lumOff val="15000"/>
                  </a:prstClr>
                </a:solidFill>
                <a:latin typeface="Calibri"/>
                <a:ea typeface="Calibri"/>
                <a:cs typeface="Arial"/>
              </a:rPr>
              <a:t> ولقد علق ابن كثير على هذه الآيات الثلاث بقوله : </a:t>
            </a:r>
            <a:br>
              <a:rPr lang="ar-SA" sz="3200" dirty="0">
                <a:solidFill>
                  <a:prstClr val="black">
                    <a:lumMod val="85000"/>
                    <a:lumOff val="15000"/>
                  </a:prstClr>
                </a:solidFill>
                <a:latin typeface="Calibri"/>
                <a:ea typeface="Calibri"/>
                <a:cs typeface="Arial"/>
              </a:rPr>
            </a:br>
            <a:r>
              <a:rPr lang="ar-SA" sz="3200" dirty="0">
                <a:solidFill>
                  <a:prstClr val="black">
                    <a:lumMod val="85000"/>
                    <a:lumOff val="15000"/>
                  </a:prstClr>
                </a:solidFill>
                <a:latin typeface="Calibri"/>
                <a:ea typeface="Calibri"/>
                <a:cs typeface="Arial"/>
              </a:rPr>
              <a:t>«</a:t>
            </a:r>
            <a:r>
              <a:rPr lang="ar-SA" sz="3200" b="1" dirty="0">
                <a:solidFill>
                  <a:schemeClr val="accent1"/>
                </a:solidFill>
                <a:latin typeface="Calibri"/>
                <a:ea typeface="Calibri"/>
                <a:cs typeface="Arial"/>
              </a:rPr>
              <a:t>فهذه ثلاث آيات ليس لهن رابعة في معناها وهو أن الله تعالى يأمر بمصانعة العدو الإنسي والإحسان إليه ليرده عنه طبعه الطيب الأصل إلى </a:t>
            </a:r>
            <a:r>
              <a:rPr lang="ar-SA" sz="3200" b="1" dirty="0" smtClean="0">
                <a:solidFill>
                  <a:schemeClr val="accent1"/>
                </a:solidFill>
                <a:latin typeface="Calibri"/>
                <a:ea typeface="Calibri"/>
                <a:cs typeface="Arial"/>
              </a:rPr>
              <a:t>الموالاة</a:t>
            </a:r>
            <a:r>
              <a:rPr lang="ar-IQ" sz="3200" b="1" dirty="0" smtClean="0">
                <a:solidFill>
                  <a:schemeClr val="accent1"/>
                </a:solidFill>
                <a:latin typeface="Calibri"/>
                <a:ea typeface="Calibri"/>
                <a:cs typeface="Arial"/>
              </a:rPr>
              <a:t> </a:t>
            </a:r>
            <a:r>
              <a:rPr lang="ar-SA" sz="3200" b="1" dirty="0" smtClean="0">
                <a:solidFill>
                  <a:schemeClr val="accent1"/>
                </a:solidFill>
                <a:latin typeface="Calibri"/>
                <a:ea typeface="Calibri"/>
                <a:cs typeface="Arial"/>
              </a:rPr>
              <a:t>والمصافاة</a:t>
            </a:r>
            <a:r>
              <a:rPr lang="ar-SA" sz="3200" dirty="0" smtClean="0">
                <a:solidFill>
                  <a:prstClr val="black">
                    <a:lumMod val="85000"/>
                    <a:lumOff val="15000"/>
                  </a:prstClr>
                </a:solidFill>
                <a:latin typeface="Calibri"/>
                <a:ea typeface="Calibri"/>
                <a:cs typeface="Arial"/>
              </a:rPr>
              <a:t>»</a:t>
            </a: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SA" sz="3200" b="1" dirty="0" smtClean="0">
                <a:solidFill>
                  <a:prstClr val="black">
                    <a:lumMod val="85000"/>
                    <a:lumOff val="15000"/>
                  </a:prstClr>
                </a:solidFill>
                <a:latin typeface="Calibri"/>
                <a:ea typeface="Calibri"/>
                <a:cs typeface="Arial"/>
              </a:rPr>
              <a:t>و</a:t>
            </a:r>
            <a:r>
              <a:rPr lang="ar-IQ" sz="3200" b="1" dirty="0" smtClean="0">
                <a:solidFill>
                  <a:prstClr val="black">
                    <a:lumMod val="85000"/>
                    <a:lumOff val="15000"/>
                  </a:prstClr>
                </a:solidFill>
                <a:latin typeface="Calibri"/>
                <a:ea typeface="Calibri"/>
                <a:cs typeface="Arial"/>
              </a:rPr>
              <a:t>الاحسان له</a:t>
            </a:r>
            <a:r>
              <a:rPr lang="ar-SA" sz="3200" b="1" dirty="0" smtClean="0">
                <a:solidFill>
                  <a:prstClr val="black">
                    <a:lumMod val="85000"/>
                    <a:lumOff val="15000"/>
                  </a:prstClr>
                </a:solidFill>
                <a:latin typeface="Calibri"/>
                <a:ea typeface="Calibri"/>
                <a:cs typeface="Arial"/>
              </a:rPr>
              <a:t> دوائر</a:t>
            </a:r>
            <a:r>
              <a:rPr lang="ar-IQ" sz="3200" b="1" dirty="0" smtClean="0">
                <a:solidFill>
                  <a:prstClr val="black">
                    <a:lumMod val="85000"/>
                    <a:lumOff val="15000"/>
                  </a:prstClr>
                </a:solidFill>
                <a:latin typeface="Calibri"/>
                <a:ea typeface="Calibri"/>
                <a:cs typeface="Arial"/>
              </a:rPr>
              <a:t> أيضاً</a:t>
            </a:r>
            <a:r>
              <a:rPr lang="ar-SA" sz="3200" b="1" dirty="0" smtClean="0">
                <a:solidFill>
                  <a:prstClr val="black">
                    <a:lumMod val="85000"/>
                    <a:lumOff val="15000"/>
                  </a:prstClr>
                </a:solidFill>
                <a:latin typeface="Calibri"/>
                <a:ea typeface="Calibri"/>
                <a:cs typeface="Arial"/>
              </a:rPr>
              <a:t> </a:t>
            </a:r>
            <a:r>
              <a:rPr lang="ar-SA" sz="3200" b="1" dirty="0">
                <a:solidFill>
                  <a:prstClr val="black">
                    <a:lumMod val="85000"/>
                    <a:lumOff val="15000"/>
                  </a:prstClr>
                </a:solidFill>
                <a:latin typeface="Calibri"/>
                <a:ea typeface="Calibri"/>
                <a:cs typeface="Arial"/>
              </a:rPr>
              <a:t>تتدرج في سعتها حسب سعة دوائر الانتهاء البشري </a:t>
            </a:r>
            <a:r>
              <a:rPr lang="ar-SA" sz="3200" b="1" dirty="0" smtClean="0">
                <a:solidFill>
                  <a:prstClr val="black">
                    <a:lumMod val="85000"/>
                    <a:lumOff val="15000"/>
                  </a:prstClr>
                </a:solidFill>
                <a:latin typeface="Calibri"/>
                <a:ea typeface="Calibri"/>
                <a:cs typeface="Arial"/>
              </a:rPr>
              <a:t>.</a:t>
            </a: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IQ" sz="3200" dirty="0" smtClean="0">
                <a:solidFill>
                  <a:prstClr val="black">
                    <a:lumMod val="85000"/>
                    <a:lumOff val="15000"/>
                  </a:prstClr>
                </a:solidFill>
                <a:latin typeface="Calibri"/>
                <a:ea typeface="Calibri"/>
                <a:cs typeface="Arial"/>
              </a:rPr>
              <a:t>1- </a:t>
            </a:r>
            <a:r>
              <a:rPr lang="ar-IQ" sz="3200" b="1" dirty="0" smtClean="0">
                <a:solidFill>
                  <a:prstClr val="black">
                    <a:lumMod val="85000"/>
                    <a:lumOff val="15000"/>
                  </a:prstClr>
                </a:solidFill>
                <a:latin typeface="Calibri"/>
                <a:ea typeface="Calibri"/>
                <a:cs typeface="Arial"/>
              </a:rPr>
              <a:t>دائرة النفس </a:t>
            </a:r>
            <a:r>
              <a:rPr lang="ar-IQ" sz="3200" dirty="0" smtClean="0">
                <a:solidFill>
                  <a:prstClr val="black">
                    <a:lumMod val="85000"/>
                    <a:lumOff val="15000"/>
                  </a:prstClr>
                </a:solidFill>
                <a:latin typeface="Calibri"/>
                <a:ea typeface="Calibri"/>
                <a:cs typeface="Arial"/>
              </a:rPr>
              <a:t/>
            </a:r>
            <a:br>
              <a:rPr lang="ar-IQ" sz="3200" dirty="0" smtClean="0">
                <a:solidFill>
                  <a:prstClr val="black">
                    <a:lumMod val="85000"/>
                    <a:lumOff val="15000"/>
                  </a:prstClr>
                </a:solidFill>
                <a:latin typeface="Calibri"/>
                <a:ea typeface="Calibri"/>
                <a:cs typeface="Arial"/>
              </a:rPr>
            </a:br>
            <a:r>
              <a:rPr lang="ar-IQ" sz="3200" dirty="0" smtClean="0">
                <a:solidFill>
                  <a:prstClr val="black">
                    <a:lumMod val="85000"/>
                    <a:lumOff val="15000"/>
                  </a:prstClr>
                </a:solidFill>
                <a:latin typeface="Calibri"/>
                <a:ea typeface="Calibri"/>
                <a:cs typeface="Arial"/>
              </a:rPr>
              <a:t>كقوله – </a:t>
            </a:r>
            <a:r>
              <a:rPr lang="ar-IQ" sz="3200" dirty="0">
                <a:solidFill>
                  <a:prstClr val="black">
                    <a:lumMod val="85000"/>
                    <a:lumOff val="15000"/>
                  </a:prstClr>
                </a:solidFill>
                <a:latin typeface="Calibri"/>
                <a:ea typeface="Calibri"/>
                <a:cs typeface="Arial"/>
              </a:rPr>
              <a:t>تعالى- </a:t>
            </a:r>
            <a:r>
              <a:rPr lang="ar-IQ" sz="3200" dirty="0" smtClean="0">
                <a:solidFill>
                  <a:prstClr val="black">
                    <a:lumMod val="85000"/>
                    <a:lumOff val="15000"/>
                  </a:prstClr>
                </a:solidFill>
                <a:latin typeface="Calibri"/>
                <a:ea typeface="Calibri"/>
                <a:cs typeface="Arial"/>
              </a:rPr>
              <a:t>: «</a:t>
            </a:r>
            <a:r>
              <a:rPr lang="ar-IQ" sz="3200" b="1" dirty="0" smtClean="0">
                <a:solidFill>
                  <a:srgbClr val="FF0000"/>
                </a:solidFill>
                <a:latin typeface="Calibri"/>
                <a:ea typeface="Calibri"/>
                <a:cs typeface="Arial"/>
              </a:rPr>
              <a:t>إِنْ </a:t>
            </a:r>
            <a:r>
              <a:rPr lang="ar-IQ" sz="3200" b="1" dirty="0">
                <a:solidFill>
                  <a:srgbClr val="FF0000"/>
                </a:solidFill>
                <a:latin typeface="Calibri"/>
                <a:ea typeface="Calibri"/>
                <a:cs typeface="Arial"/>
              </a:rPr>
              <a:t>أَحْسَنتُمْ أَحْسَنتُمْ لِأَنفُسِكُمْ </a:t>
            </a:r>
            <a:r>
              <a:rPr lang="ar-IQ" sz="3200" dirty="0" smtClean="0">
                <a:solidFill>
                  <a:prstClr val="black">
                    <a:lumMod val="85000"/>
                    <a:lumOff val="15000"/>
                  </a:prstClr>
                </a:solidFill>
                <a:latin typeface="Calibri"/>
                <a:ea typeface="Calibri"/>
                <a:cs typeface="Arial"/>
              </a:rPr>
              <a:t>». </a:t>
            </a:r>
            <a:r>
              <a:rPr lang="ar-IQ" sz="3200" dirty="0">
                <a:solidFill>
                  <a:prstClr val="black">
                    <a:lumMod val="85000"/>
                    <a:lumOff val="15000"/>
                  </a:prstClr>
                </a:solidFill>
                <a:latin typeface="Calibri"/>
                <a:ea typeface="Calibri"/>
                <a:cs typeface="Arial"/>
              </a:rPr>
              <a:t>(</a:t>
            </a:r>
            <a:r>
              <a:rPr lang="ar-IQ" sz="3200" dirty="0" smtClean="0">
                <a:solidFill>
                  <a:prstClr val="black">
                    <a:lumMod val="85000"/>
                    <a:lumOff val="15000"/>
                  </a:prstClr>
                </a:solidFill>
                <a:latin typeface="Calibri"/>
                <a:ea typeface="Calibri"/>
                <a:cs typeface="Arial"/>
              </a:rPr>
              <a:t>الإسراء: 7).</a:t>
            </a:r>
            <a:br>
              <a:rPr lang="ar-IQ" sz="3200" dirty="0" smtClean="0">
                <a:solidFill>
                  <a:prstClr val="black">
                    <a:lumMod val="85000"/>
                    <a:lumOff val="15000"/>
                  </a:prstClr>
                </a:solidFill>
                <a:latin typeface="Calibri"/>
                <a:ea typeface="Calibri"/>
                <a:cs typeface="Arial"/>
              </a:rPr>
            </a:br>
            <a:r>
              <a:rPr lang="ar-SA" sz="3200" dirty="0">
                <a:solidFill>
                  <a:prstClr val="black">
                    <a:lumMod val="85000"/>
                    <a:lumOff val="15000"/>
                  </a:prstClr>
                </a:solidFill>
                <a:latin typeface="Calibri"/>
                <a:ea typeface="Calibri"/>
                <a:cs typeface="Arial"/>
              </a:rPr>
              <a:t/>
            </a:r>
            <a:br>
              <a:rPr lang="ar-SA" sz="3200" dirty="0">
                <a:solidFill>
                  <a:prstClr val="black">
                    <a:lumMod val="85000"/>
                    <a:lumOff val="15000"/>
                  </a:prstClr>
                </a:solidFill>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89</a:t>
            </a:fld>
            <a:endParaRPr lang="en-US"/>
          </a:p>
        </p:txBody>
      </p:sp>
    </p:spTree>
    <p:extLst>
      <p:ext uri="{BB962C8B-B14F-4D97-AF65-F5344CB8AC3E}">
        <p14:creationId xmlns:p14="http://schemas.microsoft.com/office/powerpoint/2010/main" val="293595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1" y="246743"/>
            <a:ext cx="10415319" cy="6394202"/>
          </a:xfrm>
          <a:solidFill>
            <a:schemeClr val="accent4">
              <a:lumMod val="40000"/>
              <a:lumOff val="60000"/>
            </a:schemeClr>
          </a:solidFill>
        </p:spPr>
        <p:txBody>
          <a:bodyPr>
            <a:normAutofit/>
          </a:bodyPr>
          <a:lstStyle/>
          <a:p>
            <a:pPr algn="just" rtl="1">
              <a:lnSpc>
                <a:spcPct val="115000"/>
              </a:lnSpc>
              <a:spcAft>
                <a:spcPts val="1000"/>
              </a:spcAft>
            </a:pPr>
            <a:r>
              <a:rPr lang="ar-IQ" sz="3200" dirty="0">
                <a:solidFill>
                  <a:srgbClr val="FF0000"/>
                </a:solidFill>
                <a:latin typeface="Times New Roman" pitchFamily="18" charset="0"/>
                <a:cs typeface="Times New Roman" pitchFamily="18" charset="0"/>
              </a:rPr>
              <a:t> </a:t>
            </a:r>
            <a:r>
              <a:rPr lang="ar-IQ" sz="3200" dirty="0" smtClean="0">
                <a:solidFill>
                  <a:srgbClr val="FF0000"/>
                </a:solidFill>
                <a:latin typeface="Times New Roman" pitchFamily="18" charset="0"/>
                <a:cs typeface="Times New Roman" pitchFamily="18" charset="0"/>
              </a:rPr>
              <a:t> </a:t>
            </a:r>
            <a:r>
              <a:rPr lang="ar-IQ" sz="3200" dirty="0">
                <a:solidFill>
                  <a:srgbClr val="FF0000"/>
                </a:solidFill>
                <a:latin typeface="Times New Roman" pitchFamily="18" charset="0"/>
                <a:cs typeface="Times New Roman" pitchFamily="18" charset="0"/>
              </a:rPr>
              <a:t/>
            </a:r>
            <a:br>
              <a:rPr lang="ar-IQ" sz="3200" dirty="0">
                <a:solidFill>
                  <a:srgbClr val="FF0000"/>
                </a:solidFill>
                <a:latin typeface="Times New Roman" pitchFamily="18" charset="0"/>
                <a:cs typeface="Times New Roman" pitchFamily="18" charset="0"/>
              </a:rPr>
            </a:br>
            <a:r>
              <a:rPr lang="ar-IQ" sz="3200" b="1" dirty="0">
                <a:solidFill>
                  <a:srgbClr val="002060"/>
                </a:solidFill>
                <a:latin typeface="Times New Roman" pitchFamily="18" charset="0"/>
                <a:cs typeface="Times New Roman" pitchFamily="18" charset="0"/>
              </a:rPr>
              <a:t>العلاقة بين الخالق والإنسان علاقة </a:t>
            </a:r>
            <a:r>
              <a:rPr lang="ar-IQ" sz="3200" b="1" dirty="0" smtClean="0">
                <a:solidFill>
                  <a:srgbClr val="002060"/>
                </a:solidFill>
                <a:latin typeface="Times New Roman" pitchFamily="18" charset="0"/>
                <a:cs typeface="Times New Roman" pitchFamily="18" charset="0"/>
              </a:rPr>
              <a:t>عبودية</a:t>
            </a:r>
            <a:r>
              <a:rPr lang="ar-IQ" sz="3200" dirty="0">
                <a:solidFill>
                  <a:schemeClr val="tx1"/>
                </a:solidFill>
                <a:latin typeface="Times New Roman" pitchFamily="18" charset="0"/>
                <a:cs typeface="Times New Roman" pitchFamily="18" charset="0"/>
              </a:rPr>
              <a:t/>
            </a:r>
            <a:br>
              <a:rPr lang="ar-IQ" sz="3200" dirty="0">
                <a:solidFill>
                  <a:schemeClr val="tx1"/>
                </a:solidFill>
                <a:latin typeface="Times New Roman" pitchFamily="18" charset="0"/>
                <a:cs typeface="Times New Roman" pitchFamily="18" charset="0"/>
              </a:rPr>
            </a:br>
            <a:r>
              <a:rPr lang="ar-IQ" sz="3200" dirty="0" smtClean="0">
                <a:solidFill>
                  <a:schemeClr val="tx1"/>
                </a:solidFill>
                <a:latin typeface="Times New Roman" pitchFamily="18" charset="0"/>
                <a:cs typeface="Times New Roman" pitchFamily="18" charset="0"/>
              </a:rPr>
              <a:t/>
            </a:r>
            <a:br>
              <a:rPr lang="ar-IQ" sz="3200" dirty="0" smtClean="0">
                <a:solidFill>
                  <a:schemeClr val="tx1"/>
                </a:solidFill>
                <a:latin typeface="Times New Roman" pitchFamily="18" charset="0"/>
                <a:cs typeface="Times New Roman" pitchFamily="18" charset="0"/>
              </a:rPr>
            </a:br>
            <a:r>
              <a:rPr lang="ar-IQ" sz="3200" dirty="0" smtClean="0">
                <a:solidFill>
                  <a:schemeClr val="tx1"/>
                </a:solidFill>
                <a:latin typeface="Times New Roman" pitchFamily="18" charset="0"/>
                <a:cs typeface="Times New Roman" pitchFamily="18" charset="0"/>
              </a:rPr>
              <a:t>معنى </a:t>
            </a:r>
            <a:r>
              <a:rPr lang="ar-IQ" sz="3200" dirty="0">
                <a:solidFill>
                  <a:schemeClr val="tx1"/>
                </a:solidFill>
                <a:latin typeface="Times New Roman" pitchFamily="18" charset="0"/>
                <a:cs typeface="Times New Roman" pitchFamily="18" charset="0"/>
              </a:rPr>
              <a:t>العبودية </a:t>
            </a:r>
            <a:r>
              <a:rPr lang="ar-IQ" sz="3200" dirty="0" smtClean="0">
                <a:solidFill>
                  <a:schemeClr val="tx1"/>
                </a:solidFill>
                <a:latin typeface="Times New Roman" pitchFamily="18" charset="0"/>
                <a:cs typeface="Times New Roman" pitchFamily="18" charset="0"/>
              </a:rPr>
              <a:t>وأهميتها </a:t>
            </a:r>
            <a:r>
              <a:rPr lang="ar-IQ" sz="3200" dirty="0">
                <a:solidFill>
                  <a:schemeClr val="tx1"/>
                </a:solidFill>
                <a:latin typeface="Times New Roman" pitchFamily="18" charset="0"/>
                <a:cs typeface="Times New Roman" pitchFamily="18" charset="0"/>
              </a:rPr>
              <a:t>: </a:t>
            </a:r>
            <a:br>
              <a:rPr lang="ar-IQ" sz="3200" dirty="0">
                <a:solidFill>
                  <a:schemeClr val="tx1"/>
                </a:solidFill>
                <a:latin typeface="Times New Roman" pitchFamily="18" charset="0"/>
                <a:cs typeface="Times New Roman" pitchFamily="18" charset="0"/>
              </a:rPr>
            </a:br>
            <a:r>
              <a:rPr lang="ar-IQ" sz="3200" dirty="0">
                <a:solidFill>
                  <a:schemeClr val="tx1"/>
                </a:solidFill>
                <a:latin typeface="Times New Roman" pitchFamily="18" charset="0"/>
                <a:cs typeface="Times New Roman" pitchFamily="18" charset="0"/>
              </a:rPr>
              <a:t> العلاقة التي تتطلع </a:t>
            </a:r>
            <a:r>
              <a:rPr lang="ar-IQ" sz="3200" dirty="0" smtClean="0">
                <a:solidFill>
                  <a:schemeClr val="tx1"/>
                </a:solidFill>
                <a:latin typeface="Times New Roman" pitchFamily="18" charset="0"/>
                <a:cs typeface="Times New Roman" pitchFamily="18" charset="0"/>
              </a:rPr>
              <a:t>فلسفة التربية الإسلامية </a:t>
            </a:r>
            <a:r>
              <a:rPr lang="ar-IQ" sz="3200" dirty="0">
                <a:solidFill>
                  <a:schemeClr val="tx1"/>
                </a:solidFill>
                <a:latin typeface="Times New Roman" pitchFamily="18" charset="0"/>
                <a:cs typeface="Times New Roman" pitchFamily="18" charset="0"/>
              </a:rPr>
              <a:t>إلى بنائها </a:t>
            </a:r>
            <a:br>
              <a:rPr lang="ar-IQ" sz="3200" dirty="0">
                <a:solidFill>
                  <a:schemeClr val="tx1"/>
                </a:solidFill>
                <a:latin typeface="Times New Roman" pitchFamily="18" charset="0"/>
                <a:cs typeface="Times New Roman" pitchFamily="18" charset="0"/>
              </a:rPr>
            </a:br>
            <a:r>
              <a:rPr lang="ar-IQ" sz="3200" dirty="0">
                <a:solidFill>
                  <a:schemeClr val="tx1"/>
                </a:solidFill>
                <a:latin typeface="Times New Roman" pitchFamily="18" charset="0"/>
                <a:cs typeface="Times New Roman" pitchFamily="18" charset="0"/>
              </a:rPr>
              <a:t>بين الله وبين الإنسان </a:t>
            </a:r>
            <a:r>
              <a:rPr lang="ar-IQ" sz="3200" dirty="0" smtClean="0">
                <a:solidFill>
                  <a:schemeClr val="tx1"/>
                </a:solidFill>
                <a:latin typeface="Times New Roman" pitchFamily="18" charset="0"/>
                <a:cs typeface="Times New Roman" pitchFamily="18" charset="0"/>
              </a:rPr>
              <a:t>هي </a:t>
            </a:r>
            <a:r>
              <a:rPr lang="ar-IQ" sz="3200" dirty="0">
                <a:solidFill>
                  <a:schemeClr val="tx1"/>
                </a:solidFill>
                <a:latin typeface="Times New Roman" pitchFamily="18" charset="0"/>
                <a:cs typeface="Times New Roman" pitchFamily="18" charset="0"/>
              </a:rPr>
              <a:t>العبودية أو العبادة . </a:t>
            </a:r>
            <a:r>
              <a:rPr lang="en-GB" sz="3200" dirty="0" smtClean="0">
                <a:solidFill>
                  <a:schemeClr val="tx1"/>
                </a:solidFill>
                <a:latin typeface="Times New Roman" pitchFamily="18" charset="0"/>
                <a:cs typeface="Times New Roman" pitchFamily="18" charset="0"/>
              </a:rPr>
              <a:t/>
            </a:r>
            <a:br>
              <a:rPr lang="en-GB" sz="3200" dirty="0" smtClean="0">
                <a:solidFill>
                  <a:schemeClr val="tx1"/>
                </a:solidFill>
                <a:latin typeface="Times New Roman" pitchFamily="18" charset="0"/>
                <a:cs typeface="Times New Roman" pitchFamily="18" charset="0"/>
              </a:rPr>
            </a:br>
            <a:r>
              <a:rPr lang="ar-IQ" sz="3200" dirty="0" smtClean="0">
                <a:solidFill>
                  <a:schemeClr val="tx1"/>
                </a:solidFill>
                <a:latin typeface="Times New Roman" pitchFamily="18" charset="0"/>
                <a:cs typeface="Times New Roman" pitchFamily="18" charset="0"/>
              </a:rPr>
              <a:t>العبادة</a:t>
            </a:r>
            <a:r>
              <a:rPr lang="en-GB" sz="3200" dirty="0" smtClean="0">
                <a:solidFill>
                  <a:schemeClr val="tx1"/>
                </a:solidFill>
                <a:latin typeface="Times New Roman" pitchFamily="18" charset="0"/>
                <a:cs typeface="Times New Roman" pitchFamily="18" charset="0"/>
              </a:rPr>
              <a:t>:</a:t>
            </a:r>
            <a:r>
              <a:rPr lang="ar-IQ" sz="3200" dirty="0" smtClean="0">
                <a:solidFill>
                  <a:schemeClr val="tx1"/>
                </a:solidFill>
                <a:latin typeface="Times New Roman" pitchFamily="18" charset="0"/>
                <a:cs typeface="Times New Roman" pitchFamily="18" charset="0"/>
              </a:rPr>
              <a:t> </a:t>
            </a:r>
            <a:r>
              <a:rPr lang="en-GB" sz="3200" dirty="0" smtClean="0">
                <a:solidFill>
                  <a:schemeClr val="tx1"/>
                </a:solidFill>
                <a:latin typeface="Times New Roman" pitchFamily="18" charset="0"/>
                <a:cs typeface="Times New Roman" pitchFamily="18" charset="0"/>
              </a:rPr>
              <a:t>))</a:t>
            </a:r>
            <a:r>
              <a:rPr lang="ar-IQ" sz="3200" b="1" dirty="0" smtClean="0">
                <a:solidFill>
                  <a:schemeClr val="tx1"/>
                </a:solidFill>
                <a:latin typeface="Times New Roman" pitchFamily="18" charset="0"/>
                <a:cs typeface="Times New Roman" pitchFamily="18" charset="0"/>
              </a:rPr>
              <a:t>اسم </a:t>
            </a:r>
            <a:r>
              <a:rPr lang="ar-IQ" sz="3200" b="1" dirty="0">
                <a:solidFill>
                  <a:schemeClr val="tx1"/>
                </a:solidFill>
                <a:latin typeface="Times New Roman" pitchFamily="18" charset="0"/>
                <a:cs typeface="Times New Roman" pitchFamily="18" charset="0"/>
              </a:rPr>
              <a:t>جامع لكل ما يحبه الله ويرضاه من الأقوال والأفكار والأعمال والمشاعر والعواطف في حياة </a:t>
            </a:r>
            <a:r>
              <a:rPr lang="ar-IQ" sz="3200" b="1" dirty="0" smtClean="0">
                <a:solidFill>
                  <a:schemeClr val="tx1"/>
                </a:solidFill>
                <a:latin typeface="Times New Roman" pitchFamily="18" charset="0"/>
                <a:cs typeface="Times New Roman" pitchFamily="18" charset="0"/>
              </a:rPr>
              <a:t>الأفراد </a:t>
            </a:r>
            <a:r>
              <a:rPr lang="ar-IQ" sz="3200" b="1" dirty="0">
                <a:solidFill>
                  <a:srgbClr val="FF0000"/>
                </a:solidFill>
                <a:latin typeface="Times New Roman" pitchFamily="18" charset="0"/>
                <a:cs typeface="Times New Roman" pitchFamily="18" charset="0"/>
              </a:rPr>
              <a:t/>
            </a:r>
            <a:br>
              <a:rPr lang="ar-IQ" sz="3200" b="1" dirty="0">
                <a:solidFill>
                  <a:srgbClr val="FF0000"/>
                </a:solidFill>
                <a:latin typeface="Times New Roman" pitchFamily="18" charset="0"/>
                <a:cs typeface="Times New Roman" pitchFamily="18" charset="0"/>
              </a:rPr>
            </a:br>
            <a:r>
              <a:rPr lang="ar-IQ" sz="3200" b="1" dirty="0">
                <a:solidFill>
                  <a:prstClr val="black">
                    <a:lumMod val="85000"/>
                    <a:lumOff val="15000"/>
                  </a:prstClr>
                </a:solidFill>
                <a:latin typeface="Times New Roman" pitchFamily="18" charset="0"/>
                <a:cs typeface="Times New Roman" pitchFamily="18" charset="0"/>
              </a:rPr>
              <a:t>والجماعات وفي جميع الميادين الفكرية والاجتماعية والاقتصادية والسياسية والعسكرية وغير ذلك</a:t>
            </a:r>
            <a:r>
              <a:rPr lang="ar-IQ" sz="3200" dirty="0">
                <a:solidFill>
                  <a:prstClr val="black">
                    <a:lumMod val="85000"/>
                    <a:lumOff val="15000"/>
                  </a:prstClr>
                </a:solidFill>
              </a:rPr>
              <a:t>)).</a:t>
            </a:r>
            <a:endParaRPr lang="en-US" sz="3200" dirty="0">
              <a:solidFill>
                <a:srgbClr val="FF0000"/>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a:xfrm>
            <a:off x="531812" y="787782"/>
            <a:ext cx="324531" cy="365125"/>
          </a:xfrm>
        </p:spPr>
        <p:txBody>
          <a:bodyPr/>
          <a:lstStyle/>
          <a:p>
            <a:fld id="{BAEDC528-956A-4287-B638-C62A8F56632C}" type="slidenum">
              <a:rPr lang="en-US" smtClean="0"/>
              <a:t>9</a:t>
            </a:fld>
            <a:endParaRPr lang="en-US" dirty="0"/>
          </a:p>
        </p:txBody>
      </p:sp>
    </p:spTree>
    <p:extLst>
      <p:ext uri="{BB962C8B-B14F-4D97-AF65-F5344CB8AC3E}">
        <p14:creationId xmlns:p14="http://schemas.microsoft.com/office/powerpoint/2010/main" val="352063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182880"/>
            <a:ext cx="10591800" cy="6507480"/>
          </a:xfrm>
          <a:solidFill>
            <a:schemeClr val="accent1">
              <a:lumMod val="20000"/>
              <a:lumOff val="80000"/>
            </a:schemeClr>
          </a:solidFill>
        </p:spPr>
        <p:txBody>
          <a:bodyPr>
            <a:normAutofit/>
          </a:bodyPr>
          <a:lstStyle/>
          <a:p>
            <a:pPr algn="r" rtl="1"/>
            <a:r>
              <a:rPr lang="ar-IQ" dirty="0" smtClean="0"/>
              <a:t>2- </a:t>
            </a:r>
            <a:r>
              <a:rPr lang="ar-IQ" sz="3200" b="1" dirty="0" smtClean="0">
                <a:latin typeface="Arial" pitchFamily="34" charset="0"/>
                <a:cs typeface="Arial" pitchFamily="34" charset="0"/>
              </a:rPr>
              <a:t>دائرة الأسرة والأقارب و الإنسانية  </a:t>
            </a:r>
            <a:br>
              <a:rPr lang="ar-IQ" sz="3200" b="1" dirty="0" smtClean="0">
                <a:latin typeface="Arial" pitchFamily="34" charset="0"/>
                <a:cs typeface="Arial" pitchFamily="34" charset="0"/>
              </a:rPr>
            </a:br>
            <a:r>
              <a:rPr lang="ar-IQ" sz="3200" dirty="0">
                <a:latin typeface="Arial" pitchFamily="34" charset="0"/>
                <a:cs typeface="Arial" pitchFamily="34" charset="0"/>
              </a:rPr>
              <a:t>يقول- عزّوجلّ-: </a:t>
            </a:r>
            <a:r>
              <a:rPr lang="ar-IQ" sz="3200" dirty="0" smtClean="0">
                <a:latin typeface="Arial" pitchFamily="34" charset="0"/>
                <a:cs typeface="Arial" pitchFamily="34" charset="0"/>
              </a:rPr>
              <a:t>«</a:t>
            </a:r>
            <a:r>
              <a:rPr lang="ar-IQ" sz="3200" b="1" dirty="0" smtClean="0">
                <a:latin typeface="Arial" pitchFamily="34" charset="0"/>
                <a:cs typeface="Arial" pitchFamily="34" charset="0"/>
              </a:rPr>
              <a:t>وَقَضَىٰ </a:t>
            </a:r>
            <a:r>
              <a:rPr lang="ar-IQ" sz="3200" b="1" dirty="0">
                <a:latin typeface="Arial" pitchFamily="34" charset="0"/>
                <a:cs typeface="Arial" pitchFamily="34" charset="0"/>
              </a:rPr>
              <a:t>رَبُّكَ أَلَّا تَعْبُدُوا إِلَّا إِيَّاهُ وَبِالْوَالِدَيْنِ </a:t>
            </a:r>
            <a:r>
              <a:rPr lang="ar-IQ" sz="3200" b="1" dirty="0" smtClean="0">
                <a:latin typeface="Arial" pitchFamily="34" charset="0"/>
                <a:cs typeface="Arial" pitchFamily="34" charset="0"/>
              </a:rPr>
              <a:t>إِحْسَانًا</a:t>
            </a:r>
            <a:r>
              <a:rPr lang="ar-IQ" sz="3200" dirty="0" smtClean="0">
                <a:latin typeface="Arial" pitchFamily="34" charset="0"/>
                <a:cs typeface="Arial" pitchFamily="34" charset="0"/>
              </a:rPr>
              <a:t>». (النساء</a:t>
            </a:r>
            <a:r>
              <a:rPr lang="ar-IQ" sz="3200" dirty="0">
                <a:latin typeface="Arial" pitchFamily="34" charset="0"/>
                <a:cs typeface="Arial" pitchFamily="34" charset="0"/>
              </a:rPr>
              <a:t>: </a:t>
            </a:r>
            <a:r>
              <a:rPr lang="ar-IQ" sz="3200" dirty="0" smtClean="0">
                <a:latin typeface="Arial" pitchFamily="34" charset="0"/>
                <a:cs typeface="Arial" pitchFamily="34" charset="0"/>
              </a:rPr>
              <a:t> </a:t>
            </a:r>
            <a:r>
              <a:rPr lang="ar-IQ" sz="3200" dirty="0">
                <a:latin typeface="Arial" pitchFamily="34" charset="0"/>
                <a:cs typeface="Arial" pitchFamily="34" charset="0"/>
              </a:rPr>
              <a:t>36). </a:t>
            </a:r>
            <a:r>
              <a:rPr lang="ar-IQ" sz="3200" dirty="0" smtClean="0">
                <a:latin typeface="Arial" pitchFamily="34" charset="0"/>
                <a:cs typeface="Arial" pitchFamily="34" charset="0"/>
              </a:rPr>
              <a:t> وقوله -تعالى-: «</a:t>
            </a:r>
            <a:r>
              <a:rPr lang="ar-IQ" sz="3200" b="1" dirty="0" smtClean="0">
                <a:latin typeface="Arial" pitchFamily="34" charset="0"/>
                <a:cs typeface="Arial" pitchFamily="34" charset="0"/>
              </a:rPr>
              <a:t>وَإِذْ </a:t>
            </a:r>
            <a:r>
              <a:rPr lang="ar-IQ" sz="3200" b="1" dirty="0">
                <a:latin typeface="Arial" pitchFamily="34" charset="0"/>
                <a:cs typeface="Arial" pitchFamily="34" charset="0"/>
              </a:rPr>
              <a:t>أَخَذْنَا مِيثَاقَ بَنِي إِسْرَائِيلَ لا تَعْبُدُونَ إِلَّا اللَّهَ وَبِالْوَالِدَيْنِ إِحْسَانًا وَذِي الْقُرْبَى وَالْيَتَامَى وَالْمَسَاكِينِ وَقُولُوا لِلنَّاسِ </a:t>
            </a:r>
            <a:r>
              <a:rPr lang="ar-IQ" sz="3200" b="1" dirty="0" smtClean="0">
                <a:latin typeface="Arial" pitchFamily="34" charset="0"/>
                <a:cs typeface="Arial" pitchFamily="34" charset="0"/>
              </a:rPr>
              <a:t>حُسْنًا </a:t>
            </a:r>
            <a:r>
              <a:rPr lang="ar-IQ" sz="3200" dirty="0" smtClean="0">
                <a:latin typeface="Arial" pitchFamily="34" charset="0"/>
                <a:cs typeface="Arial" pitchFamily="34" charset="0"/>
              </a:rPr>
              <a:t>»[البقرة:83].</a:t>
            </a:r>
            <a:br>
              <a:rPr lang="ar-IQ" sz="3200" dirty="0" smtClean="0">
                <a:latin typeface="Arial" pitchFamily="34" charset="0"/>
                <a:cs typeface="Arial" pitchFamily="34" charset="0"/>
              </a:rPr>
            </a:br>
            <a:r>
              <a:rPr lang="ar-IQ" sz="3200" dirty="0" smtClean="0">
                <a:latin typeface="Arial" pitchFamily="34" charset="0"/>
                <a:cs typeface="Arial" pitchFamily="34" charset="0"/>
              </a:rPr>
              <a:t/>
            </a:r>
            <a:br>
              <a:rPr lang="ar-IQ" sz="3200" dirty="0" smtClean="0">
                <a:latin typeface="Arial" pitchFamily="34" charset="0"/>
                <a:cs typeface="Arial" pitchFamily="34" charset="0"/>
              </a:rPr>
            </a:br>
            <a:r>
              <a:rPr lang="ar-IQ" sz="3200" dirty="0">
                <a:latin typeface="Arial" pitchFamily="34" charset="0"/>
                <a:cs typeface="Arial" pitchFamily="34" charset="0"/>
              </a:rPr>
              <a:t> </a:t>
            </a:r>
            <a:r>
              <a:rPr lang="ar-IQ" sz="3200" b="1" dirty="0" smtClean="0">
                <a:solidFill>
                  <a:schemeClr val="accent1"/>
                </a:solidFill>
                <a:latin typeface="Arial" pitchFamily="34" charset="0"/>
                <a:cs typeface="Arial" pitchFamily="34" charset="0"/>
              </a:rPr>
              <a:t>ميادين التي تتطلب فيها أن تتجلى من خلالها علاقة الإحسان وهي:</a:t>
            </a:r>
            <a:r>
              <a:rPr lang="ar-IQ" sz="3200" dirty="0" smtClean="0">
                <a:latin typeface="Arial" pitchFamily="34" charset="0"/>
                <a:cs typeface="Arial" pitchFamily="34" charset="0"/>
              </a:rPr>
              <a:t/>
            </a:r>
            <a:br>
              <a:rPr lang="ar-IQ" sz="3200" dirty="0" smtClean="0">
                <a:latin typeface="Arial" pitchFamily="34" charset="0"/>
                <a:cs typeface="Arial" pitchFamily="34" charset="0"/>
              </a:rPr>
            </a:br>
            <a:r>
              <a:rPr lang="ar-IQ" sz="3200" dirty="0" smtClean="0">
                <a:latin typeface="Arial" pitchFamily="34" charset="0"/>
                <a:cs typeface="Arial" pitchFamily="34" charset="0"/>
              </a:rPr>
              <a:t>1- </a:t>
            </a:r>
            <a:r>
              <a:rPr lang="ar-IQ" sz="3200" b="1" dirty="0">
                <a:latin typeface="Arial" pitchFamily="34" charset="0"/>
                <a:cs typeface="Arial" pitchFamily="34" charset="0"/>
              </a:rPr>
              <a:t>مطلوب في جميع الأحوال والأوقات وفي الرضي </a:t>
            </a:r>
            <a:r>
              <a:rPr lang="ar-IQ" sz="3200" b="1" dirty="0" smtClean="0">
                <a:latin typeface="Arial" pitchFamily="34" charset="0"/>
                <a:cs typeface="Arial" pitchFamily="34" charset="0"/>
              </a:rPr>
              <a:t>والخصومات: </a:t>
            </a:r>
            <a:r>
              <a:rPr lang="ar-IQ" sz="3200" b="1" dirty="0">
                <a:latin typeface="Arial" pitchFamily="34" charset="0"/>
                <a:cs typeface="Arial" pitchFamily="34" charset="0"/>
              </a:rPr>
              <a:t/>
            </a:r>
            <a:br>
              <a:rPr lang="ar-IQ" sz="3200" b="1" dirty="0">
                <a:latin typeface="Arial" pitchFamily="34" charset="0"/>
                <a:cs typeface="Arial" pitchFamily="34" charset="0"/>
              </a:rPr>
            </a:br>
            <a:r>
              <a:rPr lang="ar-IQ" sz="3200" dirty="0">
                <a:latin typeface="Arial" pitchFamily="34" charset="0"/>
                <a:cs typeface="Arial" pitchFamily="34" charset="0"/>
              </a:rPr>
              <a:t>كما يقول -عزّوجلّ-: </a:t>
            </a:r>
            <a:r>
              <a:rPr lang="ar-IQ" sz="3200" b="1" dirty="0">
                <a:latin typeface="Arial" pitchFamily="34" charset="0"/>
                <a:cs typeface="Arial" pitchFamily="34" charset="0"/>
              </a:rPr>
              <a:t>«</a:t>
            </a:r>
            <a:r>
              <a:rPr lang="ar-IQ" sz="3200" b="1" dirty="0" smtClean="0">
                <a:latin typeface="Arial" pitchFamily="34" charset="0"/>
                <a:cs typeface="Arial" pitchFamily="34" charset="0"/>
              </a:rPr>
              <a:t>يَاأَيُّهَا </a:t>
            </a:r>
            <a:r>
              <a:rPr lang="ar-IQ" sz="3200" b="1" dirty="0">
                <a:latin typeface="Arial" pitchFamily="34" charset="0"/>
                <a:cs typeface="Arial" pitchFamily="34" charset="0"/>
              </a:rPr>
              <a:t>الَّذِينَ آمَنُوا كُتِبَ عَلَيْكُمُ الْقِصَاصُ فِي الْقَتْلَى الْحُرُّ بِالْحُرِّ وَالْعَبْدُ بِالْعَبْدِ وَالْأُنْثَى بِالْأُنْثَى فَمَنْ عُفِيَ لَهُ مِنْ أَخِيهِ شَيْءٌ فَاتِّبَاعٌ بِالْمَعْرُوفِ وَأَدَاءٌ إِلَيْهِ </a:t>
            </a:r>
            <a:r>
              <a:rPr lang="ar-IQ" sz="3200" b="1" dirty="0" smtClean="0">
                <a:latin typeface="Arial" pitchFamily="34" charset="0"/>
                <a:cs typeface="Arial" pitchFamily="34" charset="0"/>
              </a:rPr>
              <a:t>بِإِحْسَانٍ» (البقرة: 178). </a:t>
            </a:r>
            <a:br>
              <a:rPr lang="ar-IQ" sz="3200" b="1" dirty="0" smtClean="0">
                <a:latin typeface="Arial" pitchFamily="34" charset="0"/>
                <a:cs typeface="Arial" pitchFamily="34" charset="0"/>
              </a:rPr>
            </a:br>
            <a:r>
              <a:rPr lang="ar-IQ" sz="3200" dirty="0" smtClean="0">
                <a:latin typeface="Arial" pitchFamily="34" charset="0"/>
                <a:cs typeface="Arial" pitchFamily="34" charset="0"/>
              </a:rPr>
              <a:t/>
            </a:r>
            <a:br>
              <a:rPr lang="ar-IQ" sz="3200" dirty="0" smtClean="0">
                <a:latin typeface="Arial" pitchFamily="34" charset="0"/>
                <a:cs typeface="Arial" pitchFamily="34" charset="0"/>
              </a:rPr>
            </a:br>
            <a:endParaRPr lang="en-GB" sz="32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90</a:t>
            </a:fld>
            <a:endParaRPr lang="en-US"/>
          </a:p>
        </p:txBody>
      </p:sp>
    </p:spTree>
    <p:extLst>
      <p:ext uri="{BB962C8B-B14F-4D97-AF65-F5344CB8AC3E}">
        <p14:creationId xmlns:p14="http://schemas.microsoft.com/office/powerpoint/2010/main" val="90069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240" y="167640"/>
            <a:ext cx="10515600" cy="6507480"/>
          </a:xfrm>
          <a:solidFill>
            <a:schemeClr val="tx2">
              <a:lumMod val="20000"/>
              <a:lumOff val="80000"/>
            </a:schemeClr>
          </a:solidFill>
        </p:spPr>
        <p:txBody>
          <a:bodyPr/>
          <a:lstStyle/>
          <a:p>
            <a:pPr algn="r" rtl="1"/>
            <a:r>
              <a:rPr lang="ar-IQ" sz="3200" b="1" dirty="0" smtClean="0">
                <a:latin typeface="Arial" pitchFamily="34" charset="0"/>
                <a:cs typeface="Arial" pitchFamily="34" charset="0"/>
              </a:rPr>
              <a:t>2</a:t>
            </a:r>
            <a:r>
              <a:rPr lang="ar-IQ" dirty="0" smtClean="0"/>
              <a:t>- </a:t>
            </a:r>
            <a:r>
              <a:rPr lang="ar-IQ" sz="3200" b="1" dirty="0" smtClean="0">
                <a:solidFill>
                  <a:schemeClr val="accent1"/>
                </a:solidFill>
                <a:latin typeface="Arial" pitchFamily="34" charset="0"/>
                <a:cs typeface="Arial" pitchFamily="34" charset="0"/>
              </a:rPr>
              <a:t>مطلوب في الملمات </a:t>
            </a:r>
            <a:r>
              <a:rPr lang="ar-IQ" dirty="0"/>
              <a:t/>
            </a:r>
            <a:br>
              <a:rPr lang="ar-IQ" dirty="0"/>
            </a:br>
            <a:r>
              <a:rPr lang="ar-IQ" sz="3200" b="1" dirty="0" smtClean="0">
                <a:solidFill>
                  <a:schemeClr val="tx1"/>
                </a:solidFill>
                <a:latin typeface="Arial" pitchFamily="34" charset="0"/>
                <a:cs typeface="Arial" pitchFamily="34" charset="0"/>
              </a:rPr>
              <a:t>مثل قوله – سبحانه وتعالى- </a:t>
            </a:r>
            <a:r>
              <a:rPr lang="ar-IQ" sz="3200" dirty="0" smtClean="0">
                <a:latin typeface="Arial" pitchFamily="34" charset="0"/>
                <a:cs typeface="Arial" pitchFamily="34" charset="0"/>
              </a:rPr>
              <a:t>«</a:t>
            </a:r>
            <a:r>
              <a:rPr lang="ar-IQ" sz="3200" b="1" dirty="0" smtClean="0">
                <a:latin typeface="Arial" pitchFamily="34" charset="0"/>
                <a:cs typeface="Arial" pitchFamily="34" charset="0"/>
              </a:rPr>
              <a:t>وَاصْبِرْ </a:t>
            </a:r>
            <a:r>
              <a:rPr lang="ar-IQ" sz="3200" b="1" dirty="0">
                <a:latin typeface="Arial" pitchFamily="34" charset="0"/>
                <a:cs typeface="Arial" pitchFamily="34" charset="0"/>
              </a:rPr>
              <a:t>فَإِنَّ اللَّهَ لَا يُضِيعُ أَجْرَ </a:t>
            </a:r>
            <a:r>
              <a:rPr lang="ar-IQ" sz="3200" b="1" dirty="0" smtClean="0">
                <a:latin typeface="Arial" pitchFamily="34" charset="0"/>
                <a:cs typeface="Arial" pitchFamily="34" charset="0"/>
              </a:rPr>
              <a:t>الْمُحْسِنِينَ</a:t>
            </a:r>
            <a:r>
              <a:rPr lang="ar-IQ" sz="3200" dirty="0" smtClean="0">
                <a:latin typeface="Arial" pitchFamily="34" charset="0"/>
                <a:cs typeface="Arial" pitchFamily="34" charset="0"/>
              </a:rPr>
              <a:t>» (هود: 115). </a:t>
            </a:r>
            <a:br>
              <a:rPr lang="ar-IQ" sz="3200" dirty="0" smtClean="0">
                <a:latin typeface="Arial" pitchFamily="34" charset="0"/>
                <a:cs typeface="Arial" pitchFamily="34" charset="0"/>
              </a:rPr>
            </a:br>
            <a:r>
              <a:rPr lang="ar-IQ" sz="3200" b="1" dirty="0" smtClean="0">
                <a:latin typeface="Arial" pitchFamily="34" charset="0"/>
                <a:cs typeface="Arial" pitchFamily="34" charset="0"/>
              </a:rPr>
              <a:t>3</a:t>
            </a:r>
            <a:r>
              <a:rPr lang="ar-IQ" sz="3200" dirty="0" smtClean="0">
                <a:latin typeface="Arial" pitchFamily="34" charset="0"/>
                <a:cs typeface="Arial" pitchFamily="34" charset="0"/>
              </a:rPr>
              <a:t>- </a:t>
            </a:r>
            <a:r>
              <a:rPr lang="ar-IQ" sz="3200" b="1" dirty="0" smtClean="0">
                <a:solidFill>
                  <a:schemeClr val="accent1"/>
                </a:solidFill>
                <a:latin typeface="Arial" pitchFamily="34" charset="0"/>
                <a:cs typeface="Arial" pitchFamily="34" charset="0"/>
              </a:rPr>
              <a:t>مطلوب في الحرب </a:t>
            </a:r>
            <a:r>
              <a:rPr lang="ar-IQ" sz="3200" b="1" dirty="0">
                <a:solidFill>
                  <a:schemeClr val="accent1"/>
                </a:solidFill>
                <a:latin typeface="Arial" pitchFamily="34" charset="0"/>
                <a:cs typeface="Arial" pitchFamily="34" charset="0"/>
              </a:rPr>
              <a:t>والجهاد:</a:t>
            </a:r>
            <a:br>
              <a:rPr lang="ar-IQ" sz="3200" b="1" dirty="0">
                <a:solidFill>
                  <a:schemeClr val="accent1"/>
                </a:solidFill>
                <a:latin typeface="Arial" pitchFamily="34" charset="0"/>
                <a:cs typeface="Arial" pitchFamily="34" charset="0"/>
              </a:rPr>
            </a:br>
            <a:r>
              <a:rPr lang="ar-IQ" sz="3200" b="1" dirty="0">
                <a:solidFill>
                  <a:schemeClr val="tx1"/>
                </a:solidFill>
                <a:latin typeface="Arial" pitchFamily="34" charset="0"/>
                <a:cs typeface="Arial" pitchFamily="34" charset="0"/>
              </a:rPr>
              <a:t>مثل قوله – تعالى-: «وَالَّذِينَ جَاهَدُوا فِينَا لَنَهْدِيَنَّهُمْ سُبُلَنَا ۚ وَإِنَّ اللَّهَ لَمَعَ </a:t>
            </a:r>
            <a:r>
              <a:rPr lang="ar-IQ" sz="3200" b="1" dirty="0" smtClean="0">
                <a:solidFill>
                  <a:schemeClr val="tx1"/>
                </a:solidFill>
                <a:latin typeface="Arial" pitchFamily="34" charset="0"/>
                <a:cs typeface="Arial" pitchFamily="34" charset="0"/>
              </a:rPr>
              <a:t>الْمُحْسِنِينَ» ( العنكبوت: 69). </a:t>
            </a:r>
            <a:br>
              <a:rPr lang="ar-IQ" sz="3200" b="1" dirty="0" smtClean="0">
                <a:solidFill>
                  <a:schemeClr val="tx1"/>
                </a:solidFill>
                <a:latin typeface="Arial" pitchFamily="34" charset="0"/>
                <a:cs typeface="Arial" pitchFamily="34" charset="0"/>
              </a:rPr>
            </a:br>
            <a:r>
              <a:rPr lang="ar-IQ" sz="3200" b="1" dirty="0" smtClean="0">
                <a:solidFill>
                  <a:schemeClr val="tx1"/>
                </a:solidFill>
                <a:latin typeface="Arial" pitchFamily="34" charset="0"/>
                <a:cs typeface="Arial" pitchFamily="34" charset="0"/>
              </a:rPr>
              <a:t>4- </a:t>
            </a:r>
            <a:r>
              <a:rPr lang="ar-IQ" sz="3200" b="1" dirty="0" smtClean="0">
                <a:solidFill>
                  <a:schemeClr val="accent1"/>
                </a:solidFill>
                <a:latin typeface="Arial" pitchFamily="34" charset="0"/>
                <a:cs typeface="Arial" pitchFamily="34" charset="0"/>
              </a:rPr>
              <a:t>مطلوب في القول والكلام</a:t>
            </a:r>
            <a:r>
              <a:rPr lang="ar-IQ" sz="3200" b="1" dirty="0">
                <a:solidFill>
                  <a:schemeClr val="accent1"/>
                </a:solidFill>
                <a:latin typeface="Arial" pitchFamily="34" charset="0"/>
                <a:cs typeface="Arial" pitchFamily="34" charset="0"/>
              </a:rPr>
              <a:t>: </a:t>
            </a:r>
            <a:br>
              <a:rPr lang="ar-IQ" sz="3200" b="1" dirty="0">
                <a:solidFill>
                  <a:schemeClr val="accent1"/>
                </a:solidFill>
                <a:latin typeface="Arial" pitchFamily="34" charset="0"/>
                <a:cs typeface="Arial" pitchFamily="34" charset="0"/>
              </a:rPr>
            </a:br>
            <a:r>
              <a:rPr lang="ar-IQ" sz="3200" b="1" dirty="0">
                <a:solidFill>
                  <a:schemeClr val="tx1"/>
                </a:solidFill>
                <a:latin typeface="Arial" pitchFamily="34" charset="0"/>
                <a:cs typeface="Arial" pitchFamily="34" charset="0"/>
              </a:rPr>
              <a:t>كقوله – تعالى- : «وَقُلْ لِعِبَادِي يَقُولُوا الَّتِي هِيَ </a:t>
            </a:r>
            <a:r>
              <a:rPr lang="ar-IQ" sz="3200" b="1" dirty="0" smtClean="0">
                <a:solidFill>
                  <a:schemeClr val="tx1"/>
                </a:solidFill>
                <a:latin typeface="Arial" pitchFamily="34" charset="0"/>
                <a:cs typeface="Arial" pitchFamily="34" charset="0"/>
              </a:rPr>
              <a:t>أَحْسَنُ</a:t>
            </a:r>
            <a:r>
              <a:rPr lang="ar-IQ" sz="3200" b="1" dirty="0" smtClean="0">
                <a:solidFill>
                  <a:schemeClr val="accent1"/>
                </a:solidFill>
                <a:latin typeface="Arial" pitchFamily="34" charset="0"/>
                <a:cs typeface="Arial" pitchFamily="34" charset="0"/>
              </a:rPr>
              <a:t>» ( الإسراء: 53). </a:t>
            </a:r>
            <a:br>
              <a:rPr lang="ar-IQ" sz="3200" b="1" dirty="0" smtClean="0">
                <a:solidFill>
                  <a:schemeClr val="accent1"/>
                </a:solidFill>
                <a:latin typeface="Arial" pitchFamily="34" charset="0"/>
                <a:cs typeface="Arial" pitchFamily="34" charset="0"/>
              </a:rPr>
            </a:br>
            <a:r>
              <a:rPr lang="ar-IQ" sz="3200" b="1" dirty="0" smtClean="0">
                <a:solidFill>
                  <a:schemeClr val="tx1"/>
                </a:solidFill>
                <a:latin typeface="Arial" pitchFamily="34" charset="0"/>
                <a:cs typeface="Arial" pitchFamily="34" charset="0"/>
              </a:rPr>
              <a:t>5- </a:t>
            </a:r>
            <a:r>
              <a:rPr lang="ar-IQ" sz="3200" b="1" dirty="0">
                <a:solidFill>
                  <a:schemeClr val="accent1"/>
                </a:solidFill>
                <a:latin typeface="Arial" pitchFamily="34" charset="0"/>
                <a:cs typeface="Arial" pitchFamily="34" charset="0"/>
              </a:rPr>
              <a:t> مطلوب حين يفلت رباط الأسرة ويحدث </a:t>
            </a:r>
            <a:r>
              <a:rPr lang="ar-IQ" sz="3200" b="1" dirty="0" smtClean="0">
                <a:solidFill>
                  <a:schemeClr val="accent1"/>
                </a:solidFill>
                <a:latin typeface="Arial" pitchFamily="34" charset="0"/>
                <a:cs typeface="Arial" pitchFamily="34" charset="0"/>
              </a:rPr>
              <a:t>الطلاق: </a:t>
            </a:r>
            <a:br>
              <a:rPr lang="ar-IQ" sz="3200" b="1" dirty="0" smtClean="0">
                <a:solidFill>
                  <a:schemeClr val="accent1"/>
                </a:solidFill>
                <a:latin typeface="Arial" pitchFamily="34" charset="0"/>
                <a:cs typeface="Arial" pitchFamily="34" charset="0"/>
              </a:rPr>
            </a:br>
            <a:r>
              <a:rPr lang="ar-IQ" sz="3200" b="1" dirty="0" smtClean="0">
                <a:solidFill>
                  <a:schemeClr val="tx1"/>
                </a:solidFill>
                <a:latin typeface="Arial" pitchFamily="34" charset="0"/>
                <a:cs typeface="Arial" pitchFamily="34" charset="0"/>
              </a:rPr>
              <a:t>كما قال نعالى</a:t>
            </a:r>
            <a:r>
              <a:rPr lang="ar-IQ" sz="3200" b="1" dirty="0">
                <a:solidFill>
                  <a:schemeClr val="tx1"/>
                </a:solidFill>
                <a:latin typeface="Arial" pitchFamily="34" charset="0"/>
                <a:cs typeface="Arial" pitchFamily="34" charset="0"/>
              </a:rPr>
              <a:t>: «الطَّلَاقُ مَرَّتَانِ فَإِمْسَاكٌ بِمَعْرُوفٍ أَوْ تَسْرِيحٌ </a:t>
            </a:r>
            <a:r>
              <a:rPr lang="ar-IQ" sz="3200" b="1" dirty="0" smtClean="0">
                <a:solidFill>
                  <a:schemeClr val="tx1"/>
                </a:solidFill>
                <a:latin typeface="Arial" pitchFamily="34" charset="0"/>
                <a:cs typeface="Arial" pitchFamily="34" charset="0"/>
              </a:rPr>
              <a:t>بِإِحْسَانٍ»</a:t>
            </a:r>
            <a:r>
              <a:rPr lang="ar-IQ" dirty="0" smtClean="0"/>
              <a:t/>
            </a:r>
            <a:br>
              <a:rPr lang="ar-IQ" dirty="0" smtClean="0"/>
            </a:br>
            <a:r>
              <a:rPr lang="ar-IQ" sz="3200" dirty="0">
                <a:latin typeface="Arial" pitchFamily="34" charset="0"/>
                <a:cs typeface="Arial" pitchFamily="34" charset="0"/>
              </a:rPr>
              <a:t>6- </a:t>
            </a:r>
            <a:r>
              <a:rPr lang="ar-IQ" sz="3200" b="1" dirty="0">
                <a:solidFill>
                  <a:schemeClr val="accent1"/>
                </a:solidFill>
                <a:latin typeface="Arial" pitchFamily="34" charset="0"/>
                <a:cs typeface="Arial" pitchFamily="34" charset="0"/>
              </a:rPr>
              <a:t>مطلوب في </a:t>
            </a:r>
            <a:r>
              <a:rPr lang="ar-IQ" sz="3200" b="1" dirty="0" smtClean="0">
                <a:solidFill>
                  <a:schemeClr val="accent1"/>
                </a:solidFill>
                <a:latin typeface="Arial" pitchFamily="34" charset="0"/>
                <a:cs typeface="Arial" pitchFamily="34" charset="0"/>
              </a:rPr>
              <a:t>الخصومات:  </a:t>
            </a:r>
            <a:br>
              <a:rPr lang="ar-IQ" sz="3200" b="1" dirty="0" smtClean="0">
                <a:solidFill>
                  <a:schemeClr val="accent1"/>
                </a:solidFill>
                <a:latin typeface="Arial" pitchFamily="34" charset="0"/>
                <a:cs typeface="Arial" pitchFamily="34" charset="0"/>
              </a:rPr>
            </a:br>
            <a:r>
              <a:rPr lang="ar-IQ" sz="3200" b="1" dirty="0" smtClean="0">
                <a:solidFill>
                  <a:schemeClr val="tx1"/>
                </a:solidFill>
                <a:latin typeface="Arial" pitchFamily="34" charset="0"/>
                <a:cs typeface="Arial" pitchFamily="34" charset="0"/>
              </a:rPr>
              <a:t>كقوله </a:t>
            </a:r>
            <a:r>
              <a:rPr lang="ar-IQ" sz="3200" b="1" dirty="0">
                <a:solidFill>
                  <a:schemeClr val="tx1"/>
                </a:solidFill>
                <a:latin typeface="Arial" pitchFamily="34" charset="0"/>
                <a:cs typeface="Arial" pitchFamily="34" charset="0"/>
              </a:rPr>
              <a:t>-سبحانه-: «ادْفَعْ بِالَّتِي هِيَ أَحْسَنُ فَإِذَا الَّذِي بَيْنَكَ وَبَيْنَهُ عَدَاوَةٌ كَأَنَّهُ وَلِيٌّ </a:t>
            </a:r>
            <a:r>
              <a:rPr lang="ar-IQ" sz="3200" b="1" dirty="0" smtClean="0">
                <a:solidFill>
                  <a:schemeClr val="tx1"/>
                </a:solidFill>
                <a:latin typeface="Arial" pitchFamily="34" charset="0"/>
                <a:cs typeface="Arial" pitchFamily="34" charset="0"/>
              </a:rPr>
              <a:t>حَمِيمٌ» (فصلت: 34) . </a:t>
            </a:r>
            <a:endParaRPr lang="en-GB" b="1" dirty="0">
              <a:solidFill>
                <a:schemeClr val="tx1"/>
              </a:solidFill>
            </a:endParaRPr>
          </a:p>
        </p:txBody>
      </p:sp>
      <p:sp>
        <p:nvSpPr>
          <p:cNvPr id="3" name="Slide Number Placeholder 2"/>
          <p:cNvSpPr>
            <a:spLocks noGrp="1"/>
          </p:cNvSpPr>
          <p:nvPr>
            <p:ph type="sldNum" sz="quarter" idx="12"/>
          </p:nvPr>
        </p:nvSpPr>
        <p:spPr/>
        <p:txBody>
          <a:bodyPr/>
          <a:lstStyle/>
          <a:p>
            <a:fld id="{BAEDC528-956A-4287-B638-C62A8F56632C}" type="slidenum">
              <a:rPr lang="en-US" smtClean="0"/>
              <a:t>91</a:t>
            </a:fld>
            <a:endParaRPr lang="en-US"/>
          </a:p>
        </p:txBody>
      </p:sp>
    </p:spTree>
    <p:extLst>
      <p:ext uri="{BB962C8B-B14F-4D97-AF65-F5344CB8AC3E}">
        <p14:creationId xmlns:p14="http://schemas.microsoft.com/office/powerpoint/2010/main" val="356532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167640"/>
            <a:ext cx="10698480" cy="6507480"/>
          </a:xfrm>
          <a:solidFill>
            <a:schemeClr val="accent3">
              <a:lumMod val="60000"/>
              <a:lumOff val="40000"/>
            </a:schemeClr>
          </a:solidFill>
        </p:spPr>
        <p:txBody>
          <a:bodyPr>
            <a:normAutofit/>
          </a:bodyPr>
          <a:lstStyle/>
          <a:p>
            <a:pPr algn="r" rtl="1"/>
            <a:r>
              <a:rPr lang="ar-IQ" sz="3200" dirty="0" smtClean="0"/>
              <a:t>7- </a:t>
            </a:r>
            <a:r>
              <a:rPr lang="ar-SA" sz="3200" b="1" dirty="0" smtClean="0">
                <a:latin typeface="Calibri"/>
                <a:ea typeface="Calibri"/>
                <a:cs typeface="Arial"/>
              </a:rPr>
              <a:t>مطلوب </a:t>
            </a:r>
            <a:r>
              <a:rPr lang="ar-SA" sz="3200" b="1" dirty="0">
                <a:latin typeface="Calibri"/>
                <a:ea typeface="Calibri"/>
                <a:cs typeface="Arial"/>
              </a:rPr>
              <a:t>في مجادلة المخالفين في </a:t>
            </a:r>
            <a:r>
              <a:rPr lang="ar-SA" sz="3200" b="1" dirty="0" smtClean="0">
                <a:latin typeface="Calibri"/>
                <a:ea typeface="Calibri"/>
                <a:cs typeface="Arial"/>
              </a:rPr>
              <a:t>العقيدة</a:t>
            </a:r>
            <a:r>
              <a:rPr lang="ar-IQ" sz="3200" b="1" dirty="0">
                <a:latin typeface="Calibri"/>
                <a:ea typeface="Calibri"/>
                <a:cs typeface="Arial"/>
              </a:rPr>
              <a:t>:    </a:t>
            </a:r>
            <a:br>
              <a:rPr lang="ar-IQ" sz="3200" b="1" dirty="0">
                <a:latin typeface="Calibri"/>
                <a:ea typeface="Calibri"/>
                <a:cs typeface="Arial"/>
              </a:rPr>
            </a:br>
            <a:r>
              <a:rPr lang="ar-IQ" sz="3200" b="1" dirty="0">
                <a:latin typeface="Calibri"/>
                <a:ea typeface="Calibri"/>
                <a:cs typeface="Arial"/>
              </a:rPr>
              <a:t>كقوله – تعالى- : «</a:t>
            </a:r>
            <a:r>
              <a:rPr lang="ar-IQ" sz="3200" b="1" dirty="0">
                <a:solidFill>
                  <a:schemeClr val="accent1"/>
                </a:solidFill>
                <a:latin typeface="Calibri"/>
                <a:ea typeface="Calibri"/>
                <a:cs typeface="Arial"/>
              </a:rPr>
              <a:t>وَلَا </a:t>
            </a:r>
            <a:r>
              <a:rPr lang="ar-IQ" sz="3200" b="1" dirty="0" smtClean="0">
                <a:solidFill>
                  <a:schemeClr val="accent1"/>
                </a:solidFill>
                <a:latin typeface="Calibri"/>
                <a:ea typeface="Calibri"/>
                <a:cs typeface="Arial"/>
              </a:rPr>
              <a:t>تُجَادِلُوا أَهْلَ </a:t>
            </a:r>
            <a:r>
              <a:rPr lang="ar-IQ" sz="3200" b="1" dirty="0">
                <a:solidFill>
                  <a:schemeClr val="accent1"/>
                </a:solidFill>
                <a:latin typeface="Calibri"/>
                <a:ea typeface="Calibri"/>
                <a:cs typeface="Arial"/>
              </a:rPr>
              <a:t>الْكِتَابِ إِلَّا بِالَّتِى هِى </a:t>
            </a:r>
            <a:r>
              <a:rPr lang="ar-IQ" sz="3200" b="1" dirty="0" smtClean="0">
                <a:solidFill>
                  <a:schemeClr val="accent1"/>
                </a:solidFill>
                <a:latin typeface="Calibri"/>
                <a:ea typeface="Calibri"/>
                <a:cs typeface="Arial"/>
              </a:rPr>
              <a:t>أَحْسَنُ</a:t>
            </a:r>
            <a:r>
              <a:rPr lang="ar-IQ" sz="3200" b="1" dirty="0" smtClean="0">
                <a:latin typeface="Calibri"/>
                <a:ea typeface="Calibri"/>
                <a:cs typeface="Arial"/>
              </a:rPr>
              <a:t>» (العنكبوت: 46</a:t>
            </a:r>
            <a:r>
              <a:rPr lang="ar-IQ" sz="3200" b="1" dirty="0">
                <a:latin typeface="Calibri"/>
                <a:ea typeface="Calibri"/>
                <a:cs typeface="Arial"/>
              </a:rPr>
              <a:t>) </a:t>
            </a:r>
            <a:br>
              <a:rPr lang="ar-IQ" sz="3200" b="1" dirty="0">
                <a:latin typeface="Calibri"/>
                <a:ea typeface="Calibri"/>
                <a:cs typeface="Arial"/>
              </a:rPr>
            </a:br>
            <a:r>
              <a:rPr lang="ar-IQ" sz="3200" b="1" dirty="0">
                <a:latin typeface="Calibri"/>
                <a:ea typeface="Calibri"/>
                <a:cs typeface="Arial"/>
              </a:rPr>
              <a:t>8- مطلوب في معاملة الأيتام:</a:t>
            </a:r>
            <a:br>
              <a:rPr lang="ar-IQ" sz="3200" b="1" dirty="0">
                <a:latin typeface="Calibri"/>
                <a:ea typeface="Calibri"/>
                <a:cs typeface="Arial"/>
              </a:rPr>
            </a:br>
            <a:r>
              <a:rPr lang="ar-IQ" sz="3200" b="1" dirty="0" smtClean="0">
                <a:latin typeface="Calibri"/>
                <a:ea typeface="Calibri"/>
                <a:cs typeface="Arial"/>
              </a:rPr>
              <a:t>مثل </a:t>
            </a:r>
            <a:r>
              <a:rPr lang="ar-IQ" sz="3200" b="1" dirty="0">
                <a:latin typeface="Calibri"/>
                <a:ea typeface="Calibri"/>
                <a:cs typeface="Arial"/>
              </a:rPr>
              <a:t>قوله – تعالى-: «</a:t>
            </a:r>
            <a:r>
              <a:rPr lang="ar-IQ" sz="3200" b="1" dirty="0">
                <a:solidFill>
                  <a:schemeClr val="accent1"/>
                </a:solidFill>
                <a:latin typeface="Calibri"/>
                <a:ea typeface="Calibri"/>
                <a:cs typeface="Arial"/>
              </a:rPr>
              <a:t>وَلَا تَقْرَبُوا مَالَ الْيَتِيمِ إِلَّا بِالَّتِي هِيَ أَحْسَنُ حَتَّى يَبْلُغَ </a:t>
            </a:r>
            <a:r>
              <a:rPr lang="ar-IQ" sz="3200" b="1" dirty="0" smtClean="0">
                <a:solidFill>
                  <a:schemeClr val="accent1"/>
                </a:solidFill>
                <a:latin typeface="Calibri"/>
                <a:ea typeface="Calibri"/>
                <a:cs typeface="Arial"/>
              </a:rPr>
              <a:t>أَشُدَّهُ</a:t>
            </a:r>
            <a:r>
              <a:rPr lang="ar-IQ" sz="3200" b="1" dirty="0" smtClean="0">
                <a:latin typeface="Calibri"/>
                <a:ea typeface="Calibri"/>
                <a:cs typeface="Arial"/>
              </a:rPr>
              <a:t>» ( الإسراء: 17). </a:t>
            </a:r>
            <a:br>
              <a:rPr lang="ar-IQ" sz="3200" b="1" dirty="0" smtClean="0">
                <a:latin typeface="Calibri"/>
                <a:ea typeface="Calibri"/>
                <a:cs typeface="Arial"/>
              </a:rPr>
            </a:br>
            <a:r>
              <a:rPr lang="ar-IQ" sz="3200" b="1" dirty="0">
                <a:latin typeface="Calibri"/>
                <a:ea typeface="Calibri"/>
                <a:cs typeface="Arial"/>
              </a:rPr>
              <a:t>9- </a:t>
            </a:r>
            <a:r>
              <a:rPr lang="ar-IQ" sz="3200" b="1" dirty="0">
                <a:solidFill>
                  <a:schemeClr val="accent1"/>
                </a:solidFill>
                <a:latin typeface="Calibri"/>
                <a:ea typeface="Calibri"/>
                <a:cs typeface="Arial"/>
              </a:rPr>
              <a:t>مطلوب في جميع أشكال التعامل والعلاقات على مستوى الأفراد والجماعات وهو المقياس الذي يقاس حسن التصرف بالثروات والنعم: </a:t>
            </a:r>
            <a:r>
              <a:rPr lang="ar-IQ" sz="3200" b="1" dirty="0">
                <a:latin typeface="Calibri"/>
                <a:ea typeface="Calibri"/>
                <a:cs typeface="Arial"/>
              </a:rPr>
              <a:t/>
            </a:r>
            <a:br>
              <a:rPr lang="ar-IQ" sz="3200" b="1" dirty="0">
                <a:latin typeface="Calibri"/>
                <a:ea typeface="Calibri"/>
                <a:cs typeface="Arial"/>
              </a:rPr>
            </a:br>
            <a:r>
              <a:rPr lang="ar-IQ" sz="3200" b="1" dirty="0">
                <a:latin typeface="Calibri"/>
                <a:ea typeface="Calibri"/>
                <a:cs typeface="Arial"/>
              </a:rPr>
              <a:t>مثل قوله- عزّوجلّ-: «إِنَّا جَعَلْنَا مَا عَلَى الْأَرْضِ زِينَةً لَهَا لِنَبْلُوَهُمْ أَيُّهُمْ أَحْسَنُ,عَمَلًا» (الكهف: 7) </a:t>
            </a:r>
            <a:br>
              <a:rPr lang="ar-IQ" sz="3200" b="1" dirty="0">
                <a:latin typeface="Calibri"/>
                <a:ea typeface="Calibri"/>
                <a:cs typeface="Arial"/>
              </a:rPr>
            </a:br>
            <a:r>
              <a:rPr lang="ar-IQ" sz="3200" b="1" dirty="0">
                <a:latin typeface="Calibri"/>
                <a:ea typeface="Calibri"/>
                <a:cs typeface="Arial"/>
              </a:rPr>
              <a:t>وخلال التأكيد على ـ علاقة الإحسان بين الإنسان والإنسان ـ تقدم المصادر </a:t>
            </a:r>
            <a:r>
              <a:rPr lang="ar-IQ" sz="3200" b="1" dirty="0" smtClean="0">
                <a:latin typeface="Calibri"/>
                <a:ea typeface="Calibri"/>
                <a:cs typeface="Arial"/>
              </a:rPr>
              <a:t>الإسلامية، </a:t>
            </a:r>
            <a:r>
              <a:rPr lang="ar-IQ" sz="3200" b="1" dirty="0">
                <a:latin typeface="Calibri"/>
                <a:ea typeface="Calibri"/>
                <a:cs typeface="Arial"/>
              </a:rPr>
              <a:t>نماذج كثيرة جد لثمرات هذه العلاقات وآثار هيمنتها وانتشارها بين الناس وجزاء المحسنين. فتذكر أن من ثمراتها محبة الله والتمكين في الأرض والحكمة والعلم والسلام والأمن والمغفرة وغير ذلك .</a:t>
            </a:r>
            <a:endParaRPr lang="en-GB" sz="3200" b="1" dirty="0"/>
          </a:p>
        </p:txBody>
      </p:sp>
      <p:sp>
        <p:nvSpPr>
          <p:cNvPr id="3" name="Slide Number Placeholder 2"/>
          <p:cNvSpPr>
            <a:spLocks noGrp="1"/>
          </p:cNvSpPr>
          <p:nvPr>
            <p:ph type="sldNum" sz="quarter" idx="12"/>
          </p:nvPr>
        </p:nvSpPr>
        <p:spPr/>
        <p:txBody>
          <a:bodyPr/>
          <a:lstStyle/>
          <a:p>
            <a:fld id="{BAEDC528-956A-4287-B638-C62A8F56632C}" type="slidenum">
              <a:rPr lang="en-US" smtClean="0"/>
              <a:t>92</a:t>
            </a:fld>
            <a:endParaRPr lang="en-US"/>
          </a:p>
        </p:txBody>
      </p:sp>
    </p:spTree>
    <p:extLst>
      <p:ext uri="{BB962C8B-B14F-4D97-AF65-F5344CB8AC3E}">
        <p14:creationId xmlns:p14="http://schemas.microsoft.com/office/powerpoint/2010/main" val="403347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198120"/>
            <a:ext cx="10591800" cy="6522720"/>
          </a:xfrm>
          <a:solidFill>
            <a:schemeClr val="accent1">
              <a:lumMod val="20000"/>
              <a:lumOff val="80000"/>
            </a:schemeClr>
          </a:solidFill>
        </p:spPr>
        <p:txBody>
          <a:bodyPr/>
          <a:lstStyle/>
          <a:p>
            <a:pPr algn="r" rtl="1"/>
            <a:r>
              <a:rPr lang="ar-SA" dirty="0">
                <a:latin typeface="Calibri"/>
                <a:ea typeface="Calibri"/>
                <a:cs typeface="Arial"/>
              </a:rPr>
              <a:t>وغياب ـ </a:t>
            </a:r>
            <a:r>
              <a:rPr lang="ar-SA" b="1" dirty="0">
                <a:solidFill>
                  <a:schemeClr val="accent1"/>
                </a:solidFill>
                <a:latin typeface="Calibri"/>
                <a:ea typeface="Calibri"/>
                <a:cs typeface="Arial"/>
              </a:rPr>
              <a:t>علاقة العدل والإحسان </a:t>
            </a:r>
            <a:r>
              <a:rPr lang="ar-SA" dirty="0">
                <a:latin typeface="Calibri"/>
                <a:ea typeface="Calibri"/>
                <a:cs typeface="Arial"/>
              </a:rPr>
              <a:t>ـ من واقع الحياة معناه في نظرة فلسفة التربية الإسلام شيوع علاقة أخرى دميمة هي ـ </a:t>
            </a:r>
            <a:r>
              <a:rPr lang="ar-SA" b="1" dirty="0">
                <a:solidFill>
                  <a:schemeClr val="accent1"/>
                </a:solidFill>
                <a:latin typeface="Calibri"/>
                <a:ea typeface="Calibri"/>
                <a:cs typeface="Arial"/>
              </a:rPr>
              <a:t>علاقة الظلم </a:t>
            </a:r>
            <a:r>
              <a:rPr lang="ar-SA" dirty="0" smtClean="0">
                <a:latin typeface="Calibri"/>
                <a:ea typeface="Calibri"/>
                <a:cs typeface="Arial"/>
              </a:rPr>
              <a:t>ـ </a:t>
            </a:r>
            <a:r>
              <a:rPr lang="ar-SA" dirty="0">
                <a:latin typeface="Calibri"/>
                <a:ea typeface="Calibri"/>
                <a:cs typeface="Arial"/>
              </a:rPr>
              <a:t>وتلفت الأصول الإسلامية الانتباه إلى خطورة هذه العلاقة وتحث على اتخاذ الوسائل اللازمة للتنفير منها والتعريف بآثارها </a:t>
            </a:r>
            <a:r>
              <a:rPr lang="ar-SA" dirty="0" smtClean="0">
                <a:latin typeface="Calibri"/>
                <a:ea typeface="Calibri"/>
                <a:cs typeface="Arial"/>
              </a:rPr>
              <a:t>الضار</a:t>
            </a:r>
            <a:r>
              <a:rPr lang="ar-IQ" dirty="0" smtClean="0">
                <a:latin typeface="Calibri"/>
                <a:ea typeface="Calibri"/>
                <a:cs typeface="Arial"/>
              </a:rPr>
              <a:t>ة</a:t>
            </a:r>
            <a:r>
              <a:rPr lang="ar-SA" dirty="0" smtClean="0">
                <a:latin typeface="Calibri"/>
                <a:ea typeface="Calibri"/>
                <a:cs typeface="Arial"/>
              </a:rPr>
              <a:t>.</a:t>
            </a:r>
            <a:r>
              <a:rPr lang="ar-IQ" dirty="0" smtClean="0">
                <a:latin typeface="Calibri"/>
                <a:ea typeface="Calibri"/>
                <a:cs typeface="Arial"/>
              </a:rPr>
              <a:t/>
            </a:r>
            <a:br>
              <a:rPr lang="ar-IQ" dirty="0" smtClean="0">
                <a:latin typeface="Calibri"/>
                <a:ea typeface="Calibri"/>
                <a:cs typeface="Arial"/>
              </a:rPr>
            </a:br>
            <a:r>
              <a:rPr lang="ar-IQ" dirty="0">
                <a:latin typeface="Calibri"/>
                <a:ea typeface="Calibri"/>
                <a:cs typeface="Arial"/>
              </a:rPr>
              <a:t/>
            </a:r>
            <a:br>
              <a:rPr lang="ar-IQ" dirty="0">
                <a:latin typeface="Calibri"/>
                <a:ea typeface="Calibri"/>
                <a:cs typeface="Arial"/>
              </a:rPr>
            </a:br>
            <a:r>
              <a:rPr lang="ar-IQ" dirty="0">
                <a:latin typeface="Calibri"/>
                <a:ea typeface="Calibri"/>
                <a:cs typeface="Arial"/>
              </a:rPr>
              <a:t>فهي تذكر أن الظلم </a:t>
            </a:r>
            <a:r>
              <a:rPr lang="ar-IQ" dirty="0" smtClean="0">
                <a:latin typeface="Calibri"/>
                <a:ea typeface="Calibri"/>
                <a:cs typeface="Arial"/>
              </a:rPr>
              <a:t>نوعان: </a:t>
            </a:r>
            <a:r>
              <a:rPr lang="ar-IQ" dirty="0">
                <a:latin typeface="Calibri"/>
                <a:ea typeface="Calibri"/>
                <a:cs typeface="Arial"/>
              </a:rPr>
              <a:t>ظلم للنفس مثل: الكفر والشرك والمعصية والبطر والترف والخنوع والذل. وظلم للآخرين مثل اغتصاب حقوقهم والتعدي على ممتلكاتهم والتعامل بالربا والاعتداء على الأنفس والأموال. ولكن أعظم مظاهر الظلم هي الإعراض عن رسالات الله </a:t>
            </a:r>
            <a:r>
              <a:rPr lang="ar-IQ" dirty="0" smtClean="0">
                <a:latin typeface="Calibri"/>
                <a:ea typeface="Calibri"/>
                <a:cs typeface="Arial"/>
              </a:rPr>
              <a:t>والتكذيب بآياته.  </a:t>
            </a: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93</a:t>
            </a:fld>
            <a:endParaRPr lang="en-US"/>
          </a:p>
        </p:txBody>
      </p:sp>
    </p:spTree>
    <p:extLst>
      <p:ext uri="{BB962C8B-B14F-4D97-AF65-F5344CB8AC3E}">
        <p14:creationId xmlns:p14="http://schemas.microsoft.com/office/powerpoint/2010/main" val="4602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198120"/>
            <a:ext cx="10500360" cy="6522720"/>
          </a:xfrm>
          <a:solidFill>
            <a:schemeClr val="accent6">
              <a:lumMod val="40000"/>
              <a:lumOff val="60000"/>
            </a:schemeClr>
          </a:solidFill>
        </p:spPr>
        <p:txBody>
          <a:bodyPr/>
          <a:lstStyle/>
          <a:p>
            <a:pPr algn="r" rtl="1">
              <a:lnSpc>
                <a:spcPct val="115000"/>
              </a:lnSpc>
              <a:spcAft>
                <a:spcPts val="1000"/>
              </a:spcAft>
            </a:pPr>
            <a:r>
              <a:rPr lang="ar-SA" dirty="0">
                <a:latin typeface="Calibri"/>
                <a:ea typeface="Calibri"/>
                <a:cs typeface="Arial"/>
              </a:rPr>
              <a:t>وتفصل الأحاديث النبوية في علاقة الظلم تفصيلاً دقيقاً وتجعل اثاره الدنيوية أعظم من الكفر في تدمير المجتمعات </a:t>
            </a:r>
            <a:r>
              <a:rPr lang="ar-SA" dirty="0" smtClean="0">
                <a:latin typeface="Calibri"/>
                <a:ea typeface="Calibri"/>
                <a:cs typeface="Arial"/>
              </a:rPr>
              <a:t>والدول</a:t>
            </a:r>
            <a:r>
              <a:rPr lang="ar-SA" dirty="0">
                <a:latin typeface="Calibri"/>
                <a:ea typeface="Calibri"/>
                <a:cs typeface="Arial"/>
              </a:rPr>
              <a:t>، وإن الدول التي يشيع فيها الظلم إلى جانب الإسلام تتداعى قبل الدول التي يشيع فيها العدل إلى جانب الكفر. وكذلك تضيف الأحاديث النبوية أن النار مثوى الظلمة وأعوانهم من الإداريين والشرطة والجند </a:t>
            </a:r>
            <a:r>
              <a:rPr lang="ar-SA" dirty="0" smtClean="0">
                <a:latin typeface="Calibri"/>
                <a:ea typeface="Calibri"/>
                <a:cs typeface="Arial"/>
              </a:rPr>
              <a:t>وغيرهم،و</a:t>
            </a:r>
            <a:r>
              <a:rPr lang="ar-IQ" dirty="0" smtClean="0">
                <a:latin typeface="Calibri"/>
                <a:ea typeface="Calibri"/>
                <a:cs typeface="Arial"/>
              </a:rPr>
              <a:t>أ</a:t>
            </a:r>
            <a:r>
              <a:rPr lang="ar-SA" dirty="0" smtClean="0">
                <a:latin typeface="Calibri"/>
                <a:ea typeface="Calibri"/>
                <a:cs typeface="Arial"/>
              </a:rPr>
              <a:t>ن</a:t>
            </a:r>
            <a:r>
              <a:rPr lang="ar-IQ" dirty="0" smtClean="0">
                <a:latin typeface="Calibri"/>
                <a:ea typeface="Calibri"/>
                <a:cs typeface="Arial"/>
              </a:rPr>
              <a:t>«...</a:t>
            </a:r>
            <a:r>
              <a:rPr lang="ar-IQ" dirty="0" smtClean="0">
                <a:solidFill>
                  <a:schemeClr val="accent1"/>
                </a:solidFill>
                <a:latin typeface="Calibri"/>
                <a:ea typeface="Calibri"/>
                <a:cs typeface="Arial"/>
              </a:rPr>
              <a:t>و</a:t>
            </a:r>
            <a:r>
              <a:rPr lang="ar-SA" b="1" dirty="0" smtClean="0">
                <a:solidFill>
                  <a:schemeClr val="accent1"/>
                </a:solidFill>
                <a:latin typeface="Calibri"/>
                <a:ea typeface="Calibri"/>
                <a:cs typeface="Arial"/>
              </a:rPr>
              <a:t>دَعْوَةُ </a:t>
            </a:r>
            <a:r>
              <a:rPr lang="ar-SA" b="1" dirty="0">
                <a:solidFill>
                  <a:schemeClr val="accent1"/>
                </a:solidFill>
                <a:latin typeface="Calibri"/>
                <a:ea typeface="Calibri"/>
                <a:cs typeface="Arial"/>
              </a:rPr>
              <a:t>الْمَظْلُومِ تُحْمَلُ عَلَى الْغَمَامِ وَتُفْتَحُ لَهَا أَبْوَابُ السَّمَاءِ وَيَقُولُ الرَّبُّ </a:t>
            </a:r>
            <a:r>
              <a:rPr lang="ar-IQ" b="1" dirty="0" smtClean="0">
                <a:solidFill>
                  <a:schemeClr val="accent1"/>
                </a:solidFill>
                <a:latin typeface="Calibri"/>
                <a:ea typeface="Calibri"/>
                <a:cs typeface="Arial"/>
              </a:rPr>
              <a:t>-</a:t>
            </a:r>
            <a:r>
              <a:rPr lang="ar-SA" b="1" dirty="0" smtClean="0">
                <a:solidFill>
                  <a:schemeClr val="accent1"/>
                </a:solidFill>
                <a:latin typeface="Calibri"/>
                <a:ea typeface="Calibri"/>
                <a:cs typeface="Arial"/>
              </a:rPr>
              <a:t>عَزَّ وَجَلَّ</a:t>
            </a:r>
            <a:r>
              <a:rPr lang="ar-IQ" b="1" dirty="0" smtClean="0">
                <a:solidFill>
                  <a:schemeClr val="accent1"/>
                </a:solidFill>
                <a:latin typeface="Calibri"/>
                <a:ea typeface="Calibri"/>
                <a:cs typeface="Arial"/>
              </a:rPr>
              <a:t>-:</a:t>
            </a:r>
            <a:r>
              <a:rPr lang="ar-SA" b="1" dirty="0" smtClean="0">
                <a:solidFill>
                  <a:schemeClr val="accent1"/>
                </a:solidFill>
                <a:latin typeface="Calibri"/>
                <a:ea typeface="Calibri"/>
                <a:cs typeface="Arial"/>
              </a:rPr>
              <a:t> </a:t>
            </a:r>
            <a:r>
              <a:rPr lang="ar-SA" b="1" dirty="0">
                <a:solidFill>
                  <a:schemeClr val="accent1"/>
                </a:solidFill>
                <a:latin typeface="Calibri"/>
                <a:ea typeface="Calibri"/>
                <a:cs typeface="Arial"/>
              </a:rPr>
              <a:t>وَعِزَّتِي لَأَنْصُرَنَّكَ وَلَوْ بَعْدَ حِينٍ</a:t>
            </a:r>
            <a:r>
              <a:rPr lang="ar-IQ" dirty="0" smtClean="0">
                <a:latin typeface="Calibri"/>
                <a:ea typeface="Calibri"/>
                <a:cs typeface="Arial"/>
              </a:rPr>
              <a:t>» (مسند أحمد: 237/19).</a:t>
            </a:r>
            <a:br>
              <a:rPr lang="ar-IQ" dirty="0" smtClean="0">
                <a:latin typeface="Calibri"/>
                <a:ea typeface="Calibri"/>
                <a:cs typeface="Arial"/>
              </a:rPr>
            </a:br>
            <a:endParaRPr lang="en-GB" dirty="0"/>
          </a:p>
        </p:txBody>
      </p:sp>
      <p:sp>
        <p:nvSpPr>
          <p:cNvPr id="3" name="Slide Number Placeholder 2"/>
          <p:cNvSpPr>
            <a:spLocks noGrp="1"/>
          </p:cNvSpPr>
          <p:nvPr>
            <p:ph type="sldNum" sz="quarter" idx="12"/>
          </p:nvPr>
        </p:nvSpPr>
        <p:spPr/>
        <p:txBody>
          <a:bodyPr/>
          <a:lstStyle/>
          <a:p>
            <a:fld id="{BAEDC528-956A-4287-B638-C62A8F56632C}" type="slidenum">
              <a:rPr lang="en-US" smtClean="0"/>
              <a:t>94</a:t>
            </a:fld>
            <a:endParaRPr lang="en-US"/>
          </a:p>
        </p:txBody>
      </p:sp>
    </p:spTree>
    <p:extLst>
      <p:ext uri="{BB962C8B-B14F-4D97-AF65-F5344CB8AC3E}">
        <p14:creationId xmlns:p14="http://schemas.microsoft.com/office/powerpoint/2010/main" val="85514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440" y="167640"/>
            <a:ext cx="10439400" cy="6477000"/>
          </a:xfrm>
          <a:solidFill>
            <a:schemeClr val="bg1">
              <a:lumMod val="85000"/>
            </a:schemeClr>
          </a:solidFill>
        </p:spPr>
        <p:txBody>
          <a:bodyPr>
            <a:noAutofit/>
          </a:bodyPr>
          <a:lstStyle/>
          <a:p>
            <a:pPr algn="r" rtl="1">
              <a:lnSpc>
                <a:spcPct val="115000"/>
              </a:lnSpc>
              <a:spcAft>
                <a:spcPts val="1000"/>
              </a:spcAft>
            </a:pPr>
            <a:r>
              <a:rPr lang="ar-IQ" sz="3200" b="1" dirty="0" smtClean="0">
                <a:solidFill>
                  <a:schemeClr val="accent1"/>
                </a:solidFill>
                <a:latin typeface="Calibri"/>
                <a:ea typeface="Calibri"/>
                <a:cs typeface="Arial"/>
              </a:rPr>
              <a:t>آثار الظلم </a:t>
            </a:r>
            <a:r>
              <a:rPr lang="ar-IQ" sz="3200" dirty="0" smtClean="0">
                <a:latin typeface="Calibri"/>
                <a:ea typeface="Calibri"/>
                <a:cs typeface="Arial"/>
              </a:rPr>
              <a:t/>
            </a:r>
            <a:br>
              <a:rPr lang="ar-IQ" sz="3200" dirty="0" smtClean="0">
                <a:latin typeface="Calibri"/>
                <a:ea typeface="Calibri"/>
                <a:cs typeface="Arial"/>
              </a:rPr>
            </a:br>
            <a:r>
              <a:rPr lang="ar-IQ" sz="3200" dirty="0">
                <a:latin typeface="Calibri"/>
                <a:ea typeface="Calibri"/>
                <a:cs typeface="Arial"/>
              </a:rPr>
              <a:t>أ</a:t>
            </a:r>
            <a:r>
              <a:rPr lang="ar-SA" sz="3200" dirty="0" smtClean="0">
                <a:latin typeface="Calibri"/>
                <a:ea typeface="Calibri"/>
                <a:cs typeface="Arial"/>
              </a:rPr>
              <a:t>ما </a:t>
            </a:r>
            <a:r>
              <a:rPr lang="ar-SA" sz="3200" dirty="0">
                <a:latin typeface="Calibri"/>
                <a:ea typeface="Calibri"/>
                <a:cs typeface="Arial"/>
              </a:rPr>
              <a:t>وأخطر آثار الظلم أنه يتسبب في مرض «انتفاخ الشخصية وتقلصها، الذي تتعاظم مضاعفاته العقلية والنفسية </a:t>
            </a:r>
            <a:r>
              <a:rPr lang="ar-SA" sz="3200" dirty="0" smtClean="0">
                <a:latin typeface="Calibri"/>
                <a:ea typeface="Calibri"/>
                <a:cs typeface="Arial"/>
              </a:rPr>
              <a:t>والاجتماعية</a:t>
            </a:r>
            <a:r>
              <a:rPr lang="ar-IQ" sz="3200" dirty="0" smtClean="0">
                <a:latin typeface="Calibri"/>
                <a:ea typeface="Calibri"/>
                <a:cs typeface="Arial"/>
              </a:rPr>
              <a:t>.</a:t>
            </a:r>
            <a:br>
              <a:rPr lang="ar-IQ" sz="3200" dirty="0" smtClean="0">
                <a:latin typeface="Calibri"/>
                <a:ea typeface="Calibri"/>
                <a:cs typeface="Arial"/>
              </a:rPr>
            </a:br>
            <a:r>
              <a:rPr lang="ar-SA" sz="3200" b="1" dirty="0">
                <a:solidFill>
                  <a:schemeClr val="accent1"/>
                </a:solidFill>
                <a:latin typeface="Calibri"/>
                <a:ea typeface="Calibri"/>
                <a:cs typeface="Arial"/>
              </a:rPr>
              <a:t> </a:t>
            </a:r>
            <a:r>
              <a:rPr lang="ar-IQ" sz="3200" b="1" dirty="0" smtClean="0">
                <a:solidFill>
                  <a:schemeClr val="accent1"/>
                </a:solidFill>
                <a:latin typeface="Calibri"/>
                <a:ea typeface="Calibri"/>
                <a:cs typeface="Arial"/>
              </a:rPr>
              <a:t>1- </a:t>
            </a:r>
            <a:r>
              <a:rPr lang="ar-SA" sz="3200" b="1" dirty="0" smtClean="0">
                <a:solidFill>
                  <a:schemeClr val="accent1"/>
                </a:solidFill>
                <a:latin typeface="Calibri"/>
                <a:ea typeface="Calibri"/>
                <a:cs typeface="Arial"/>
              </a:rPr>
              <a:t>أما </a:t>
            </a:r>
            <a:r>
              <a:rPr lang="ar-SA" sz="3200" b="1" dirty="0">
                <a:solidFill>
                  <a:schemeClr val="accent1"/>
                </a:solidFill>
                <a:latin typeface="Calibri"/>
                <a:ea typeface="Calibri"/>
                <a:cs typeface="Arial"/>
              </a:rPr>
              <a:t>مضاعفاته العقلية </a:t>
            </a:r>
            <a:r>
              <a:rPr lang="ar-SA" sz="3200" dirty="0">
                <a:latin typeface="Calibri"/>
                <a:ea typeface="Calibri"/>
                <a:cs typeface="Arial"/>
              </a:rPr>
              <a:t>فهو يفرز أفكار (</a:t>
            </a:r>
            <a:r>
              <a:rPr lang="ar-SA" sz="3200" b="1" dirty="0">
                <a:latin typeface="Calibri"/>
                <a:ea typeface="Calibri"/>
                <a:cs typeface="Arial"/>
              </a:rPr>
              <a:t>التطرف</a:t>
            </a:r>
            <a:r>
              <a:rPr lang="ar-SA" sz="3200" dirty="0">
                <a:latin typeface="Calibri"/>
                <a:ea typeface="Calibri"/>
                <a:cs typeface="Arial"/>
              </a:rPr>
              <a:t>)، </a:t>
            </a:r>
            <a:r>
              <a:rPr lang="ar-SA" sz="3200" dirty="0" smtClean="0">
                <a:latin typeface="Calibri"/>
                <a:ea typeface="Calibri"/>
                <a:cs typeface="Arial"/>
              </a:rPr>
              <a:t>وأفكار(</a:t>
            </a:r>
            <a:r>
              <a:rPr lang="ar-SA" sz="3200" b="1" dirty="0" smtClean="0">
                <a:latin typeface="Calibri"/>
                <a:ea typeface="Calibri"/>
                <a:cs typeface="Arial"/>
              </a:rPr>
              <a:t>الجمود</a:t>
            </a:r>
            <a:r>
              <a:rPr lang="ar-SA" sz="3200" dirty="0" smtClean="0">
                <a:latin typeface="Calibri"/>
                <a:ea typeface="Calibri"/>
                <a:cs typeface="Arial"/>
              </a:rPr>
              <a:t>)</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وليست عقائد التطرف اليساري </a:t>
            </a:r>
            <a:r>
              <a:rPr lang="ar-SA" sz="3200" dirty="0" smtClean="0">
                <a:latin typeface="Calibri"/>
                <a:ea typeface="Calibri"/>
                <a:cs typeface="Arial"/>
              </a:rPr>
              <a:t>والماركسي</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إلا رد فعل للظلم المبرح الذي زخر بها تاريخ المجتمعات التي شهدت ولادة هذه العقائد، وليست مفاهيم التطرف الخارجي والشيعي وعقائد التكفير والهجرة إلا بعض إفرازات علاقات الظلم التي شهدتها المجتمعات الإسلامية في الماضي والحاضر. </a:t>
            </a:r>
            <a:br>
              <a:rPr lang="ar-SA" sz="3200" dirty="0">
                <a:latin typeface="Calibri"/>
                <a:ea typeface="Calibri"/>
                <a:cs typeface="Arial"/>
              </a:rPr>
            </a:br>
            <a:r>
              <a:rPr lang="ar-SA" sz="3200" dirty="0">
                <a:latin typeface="Calibri"/>
                <a:ea typeface="Calibri"/>
                <a:cs typeface="Arial"/>
              </a:rPr>
              <a:t>ومثله </a:t>
            </a:r>
            <a:r>
              <a:rPr lang="ar-SA" sz="3200" b="1" dirty="0">
                <a:latin typeface="Calibri"/>
                <a:ea typeface="Calibri"/>
                <a:cs typeface="Arial"/>
              </a:rPr>
              <a:t>مفاهيم والجمود</a:t>
            </a:r>
            <a:r>
              <a:rPr lang="ar-SA" sz="3200" dirty="0">
                <a:latin typeface="Calibri"/>
                <a:ea typeface="Calibri"/>
                <a:cs typeface="Arial"/>
              </a:rPr>
              <a:t>، التي مثلتها </a:t>
            </a:r>
            <a:r>
              <a:rPr lang="ar-SA" sz="3200" b="1" dirty="0">
                <a:latin typeface="Calibri"/>
                <a:ea typeface="Calibri"/>
                <a:cs typeface="Arial"/>
              </a:rPr>
              <a:t>العقم </a:t>
            </a:r>
            <a:r>
              <a:rPr lang="ar-SA" sz="3200" b="1" dirty="0" smtClean="0">
                <a:latin typeface="Calibri"/>
                <a:ea typeface="Calibri"/>
                <a:cs typeface="Arial"/>
              </a:rPr>
              <a:t>الفكري، </a:t>
            </a:r>
            <a:r>
              <a:rPr lang="ar-SA" sz="3200" b="1" dirty="0">
                <a:latin typeface="Calibri"/>
                <a:ea typeface="Calibri"/>
                <a:cs typeface="Arial"/>
              </a:rPr>
              <a:t>وعدم الفاعلية الاجتماعية، والقعود عن العمل وتحمل المسؤولية في فترات مختلفة </a:t>
            </a:r>
            <a:r>
              <a:rPr lang="ar-SA" sz="3200" dirty="0">
                <a:latin typeface="Calibri"/>
                <a:ea typeface="Calibri"/>
                <a:cs typeface="Arial"/>
              </a:rPr>
              <a:t>من تاريخ المجتمعات في </a:t>
            </a:r>
            <a:r>
              <a:rPr lang="ar-SA" sz="3200" dirty="0" smtClean="0">
                <a:latin typeface="Calibri"/>
                <a:ea typeface="Calibri"/>
                <a:cs typeface="Arial"/>
              </a:rPr>
              <a:t>الماضي </a:t>
            </a:r>
            <a:r>
              <a:rPr lang="ar-SA" sz="3200" dirty="0">
                <a:latin typeface="Calibri"/>
                <a:ea typeface="Calibri"/>
                <a:cs typeface="Arial"/>
              </a:rPr>
              <a:t>والحاضر.</a:t>
            </a:r>
            <a:br>
              <a:rPr lang="ar-SA" sz="3200" dirty="0">
                <a:latin typeface="Calibri"/>
                <a:ea typeface="Calibri"/>
                <a:cs typeface="Arial"/>
              </a:rPr>
            </a:br>
            <a:r>
              <a:rPr lang="en-GB" sz="3200" dirty="0">
                <a:latin typeface="Calibri"/>
                <a:ea typeface="Calibri"/>
                <a:cs typeface="Arial"/>
              </a:rPr>
              <a:t/>
            </a:r>
            <a:br>
              <a:rPr lang="en-GB" sz="3200" dirty="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95</a:t>
            </a:fld>
            <a:endParaRPr lang="en-US"/>
          </a:p>
        </p:txBody>
      </p:sp>
    </p:spTree>
    <p:extLst>
      <p:ext uri="{BB962C8B-B14F-4D97-AF65-F5344CB8AC3E}">
        <p14:creationId xmlns:p14="http://schemas.microsoft.com/office/powerpoint/2010/main" val="35159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240" y="152400"/>
            <a:ext cx="10515600" cy="6553200"/>
          </a:xfrm>
          <a:solidFill>
            <a:schemeClr val="accent2">
              <a:lumMod val="40000"/>
              <a:lumOff val="60000"/>
            </a:schemeClr>
          </a:solidFill>
        </p:spPr>
        <p:txBody>
          <a:bodyPr>
            <a:normAutofit/>
          </a:bodyPr>
          <a:lstStyle/>
          <a:p>
            <a:pPr algn="r" rtl="1"/>
            <a:r>
              <a:rPr lang="ar-IQ" sz="3200" b="1" dirty="0" smtClean="0">
                <a:solidFill>
                  <a:schemeClr val="accent1"/>
                </a:solidFill>
                <a:latin typeface="Calibri"/>
                <a:ea typeface="Calibri"/>
                <a:cs typeface="Arial"/>
              </a:rPr>
              <a:t>2- </a:t>
            </a:r>
            <a:r>
              <a:rPr lang="ar-SA" sz="3200" b="1" dirty="0" smtClean="0">
                <a:solidFill>
                  <a:schemeClr val="accent1"/>
                </a:solidFill>
                <a:latin typeface="Calibri"/>
                <a:ea typeface="Calibri"/>
                <a:cs typeface="Arial"/>
              </a:rPr>
              <a:t>وأما </a:t>
            </a:r>
            <a:r>
              <a:rPr lang="ar-SA" sz="3200" b="1" dirty="0">
                <a:solidFill>
                  <a:schemeClr val="accent1"/>
                </a:solidFill>
                <a:latin typeface="Calibri"/>
                <a:ea typeface="Calibri"/>
                <a:cs typeface="Arial"/>
              </a:rPr>
              <a:t>مضاعفاته النفسية </a:t>
            </a:r>
            <a:r>
              <a:rPr lang="ar-SA" sz="3200" dirty="0" smtClean="0">
                <a:latin typeface="Calibri"/>
                <a:ea typeface="Calibri"/>
                <a:cs typeface="Arial"/>
              </a:rPr>
              <a:t>فهو</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يفرز نوعين من البشر: </a:t>
            </a:r>
            <a:r>
              <a:rPr lang="ar-SA" sz="3200" b="1" dirty="0">
                <a:latin typeface="Calibri"/>
                <a:ea typeface="Calibri"/>
                <a:cs typeface="Arial"/>
              </a:rPr>
              <a:t>نوع يحمل مشاعر التطرف ويندفع بما يشبه الانتحار، ونوع يتحنط في أكفان الجمود ويموت عقلياً ونفسياً بانتظار المحت الجسدي </a:t>
            </a:r>
            <a:r>
              <a:rPr lang="ar-SA" sz="3200" dirty="0">
                <a:latin typeface="Calibri"/>
                <a:ea typeface="Calibri"/>
                <a:cs typeface="Arial"/>
              </a:rPr>
              <a:t>. </a:t>
            </a:r>
            <a:r>
              <a:rPr lang="ar-IQ" sz="3200" dirty="0" smtClean="0">
                <a:latin typeface="Calibri"/>
                <a:ea typeface="Calibri"/>
                <a:cs typeface="Arial"/>
              </a:rPr>
              <a:t/>
            </a:r>
            <a:br>
              <a:rPr lang="ar-IQ" sz="3200" dirty="0" smtClean="0">
                <a:latin typeface="Calibri"/>
                <a:ea typeface="Calibri"/>
                <a:cs typeface="Arial"/>
              </a:rPr>
            </a:br>
            <a:r>
              <a:rPr lang="ar-IQ" sz="3200" b="1" dirty="0" smtClean="0">
                <a:solidFill>
                  <a:schemeClr val="accent1"/>
                </a:solidFill>
                <a:latin typeface="Calibri"/>
                <a:ea typeface="Calibri"/>
                <a:cs typeface="Arial"/>
              </a:rPr>
              <a:t>3- </a:t>
            </a:r>
            <a:r>
              <a:rPr lang="ar-SA" sz="3200" b="1" dirty="0" smtClean="0">
                <a:solidFill>
                  <a:schemeClr val="accent1"/>
                </a:solidFill>
                <a:latin typeface="Calibri"/>
                <a:ea typeface="Calibri"/>
                <a:cs typeface="Arial"/>
              </a:rPr>
              <a:t>وأما </a:t>
            </a:r>
            <a:r>
              <a:rPr lang="ar-SA" sz="3200" b="1" dirty="0">
                <a:solidFill>
                  <a:schemeClr val="accent1"/>
                </a:solidFill>
                <a:latin typeface="Calibri"/>
                <a:ea typeface="Calibri"/>
                <a:cs typeface="Arial"/>
              </a:rPr>
              <a:t>مضاعفات الظلم الاجتماعي </a:t>
            </a:r>
            <a:r>
              <a:rPr lang="ar-SA" sz="3200" b="1" dirty="0" smtClean="0">
                <a:solidFill>
                  <a:schemeClr val="accent1"/>
                </a:solidFill>
                <a:latin typeface="Calibri"/>
                <a:ea typeface="Calibri"/>
                <a:cs typeface="Arial"/>
              </a:rPr>
              <a:t>فهو</a:t>
            </a:r>
            <a:r>
              <a:rPr lang="ar-IQ" sz="3200" b="1" dirty="0" smtClean="0">
                <a:solidFill>
                  <a:schemeClr val="accent1"/>
                </a:solidFill>
                <a:latin typeface="Calibri"/>
                <a:ea typeface="Calibri"/>
                <a:cs typeface="Arial"/>
              </a:rPr>
              <a:t>:</a:t>
            </a:r>
            <a:r>
              <a:rPr lang="ar-SA" sz="3200" b="1" dirty="0" smtClean="0">
                <a:solidFill>
                  <a:schemeClr val="accent1"/>
                </a:solidFill>
                <a:latin typeface="Calibri"/>
                <a:ea typeface="Calibri"/>
                <a:cs typeface="Arial"/>
              </a:rPr>
              <a:t> </a:t>
            </a:r>
            <a:r>
              <a:rPr lang="ar-SA" sz="3200" dirty="0">
                <a:latin typeface="Calibri"/>
                <a:ea typeface="Calibri"/>
                <a:cs typeface="Arial"/>
              </a:rPr>
              <a:t>يعزز نوعاً من البشر إذا كانوا في موقع القيادة «</a:t>
            </a:r>
            <a:r>
              <a:rPr lang="ar-SA" sz="3200" b="1" dirty="0">
                <a:solidFill>
                  <a:schemeClr val="tx1"/>
                </a:solidFill>
                <a:latin typeface="Calibri"/>
                <a:ea typeface="Calibri"/>
                <a:cs typeface="Arial"/>
              </a:rPr>
              <a:t>تفرعنوا</a:t>
            </a:r>
            <a:r>
              <a:rPr lang="ar-SA" sz="3200" dirty="0">
                <a:latin typeface="Calibri"/>
                <a:ea typeface="Calibri"/>
                <a:cs typeface="Arial"/>
              </a:rPr>
              <a:t>» وانتفخوا وتعاظموا وتعدوا حدود الإنسان، وإذا كانوا في موقع </a:t>
            </a:r>
            <a:r>
              <a:rPr lang="ar-SA" sz="3200" dirty="0" smtClean="0">
                <a:latin typeface="Calibri"/>
                <a:ea typeface="Calibri"/>
                <a:cs typeface="Arial"/>
              </a:rPr>
              <a:t>التبعية</a:t>
            </a:r>
            <a:r>
              <a:rPr lang="ar-IQ" sz="3200" dirty="0" smtClean="0">
                <a:latin typeface="Calibri"/>
                <a:ea typeface="Calibri"/>
                <a:cs typeface="Arial"/>
              </a:rPr>
              <a:t>، </a:t>
            </a:r>
            <a:r>
              <a:rPr lang="ar-SA" sz="3200" dirty="0" smtClean="0">
                <a:latin typeface="Calibri"/>
                <a:ea typeface="Calibri"/>
                <a:cs typeface="Arial"/>
              </a:rPr>
              <a:t>تصاغروا </a:t>
            </a:r>
            <a:r>
              <a:rPr lang="ar-SA" sz="3200" dirty="0">
                <a:latin typeface="Calibri"/>
                <a:ea typeface="Calibri"/>
                <a:cs typeface="Arial"/>
              </a:rPr>
              <a:t>وتقلصوا ورضوا </a:t>
            </a:r>
            <a:r>
              <a:rPr lang="ar-SA" sz="3200" dirty="0" smtClean="0">
                <a:latin typeface="Calibri"/>
                <a:ea typeface="Calibri"/>
                <a:cs typeface="Arial"/>
              </a:rPr>
              <a:t>بالهوان</a:t>
            </a:r>
            <a:r>
              <a:rPr lang="ar-IQ" sz="3200" dirty="0" smtClean="0">
                <a:latin typeface="Calibri"/>
                <a:ea typeface="Calibri"/>
                <a:cs typeface="Arial"/>
              </a:rPr>
              <a:t>. </a:t>
            </a:r>
            <a:br>
              <a:rPr lang="ar-IQ" sz="3200" dirty="0" smtClean="0">
                <a:latin typeface="Calibri"/>
                <a:ea typeface="Calibri"/>
                <a:cs typeface="Arial"/>
              </a:rPr>
            </a:b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96</a:t>
            </a:fld>
            <a:endParaRPr lang="en-US"/>
          </a:p>
        </p:txBody>
      </p:sp>
    </p:spTree>
    <p:extLst>
      <p:ext uri="{BB962C8B-B14F-4D97-AF65-F5344CB8AC3E}">
        <p14:creationId xmlns:p14="http://schemas.microsoft.com/office/powerpoint/2010/main" val="130388979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167640"/>
            <a:ext cx="10515600" cy="6507480"/>
          </a:xfrm>
          <a:solidFill>
            <a:schemeClr val="bg1">
              <a:lumMod val="75000"/>
            </a:schemeClr>
          </a:solidFill>
        </p:spPr>
        <p:txBody>
          <a:bodyPr>
            <a:normAutofit/>
          </a:bodyPr>
          <a:lstStyle/>
          <a:p>
            <a:pPr algn="r" rtl="1"/>
            <a:r>
              <a:rPr lang="ar-SA" sz="3200" dirty="0">
                <a:latin typeface="Calibri"/>
                <a:ea typeface="Calibri"/>
                <a:cs typeface="Arial"/>
              </a:rPr>
              <a:t>وإذا تفشى </a:t>
            </a:r>
            <a:r>
              <a:rPr lang="ar-SA" sz="3200" b="1" dirty="0">
                <a:solidFill>
                  <a:schemeClr val="accent1"/>
                </a:solidFill>
                <a:latin typeface="Calibri"/>
                <a:ea typeface="Calibri"/>
                <a:cs typeface="Arial"/>
              </a:rPr>
              <a:t>الظلم</a:t>
            </a:r>
            <a:r>
              <a:rPr lang="ar-SA" sz="3200" dirty="0">
                <a:latin typeface="Calibri"/>
                <a:ea typeface="Calibri"/>
                <a:cs typeface="Arial"/>
              </a:rPr>
              <a:t> في شعب معين أو أمة </a:t>
            </a:r>
            <a:r>
              <a:rPr lang="ar-SA" sz="3200" dirty="0" smtClean="0">
                <a:latin typeface="Calibri"/>
                <a:ea typeface="Calibri"/>
                <a:cs typeface="Arial"/>
              </a:rPr>
              <a:t>معينة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شاعت فيه مضاعفات مرض «</a:t>
            </a:r>
            <a:r>
              <a:rPr lang="ar-SA" sz="3200" b="1" dirty="0">
                <a:solidFill>
                  <a:schemeClr val="accent1"/>
                </a:solidFill>
                <a:latin typeface="Calibri"/>
                <a:ea typeface="Calibri"/>
                <a:cs typeface="Arial"/>
              </a:rPr>
              <a:t>انتفاخ الشخصية </a:t>
            </a:r>
            <a:r>
              <a:rPr lang="ar-SA" sz="3200" b="1" dirty="0" smtClean="0">
                <a:solidFill>
                  <a:schemeClr val="accent1"/>
                </a:solidFill>
                <a:latin typeface="Calibri"/>
                <a:ea typeface="Calibri"/>
                <a:cs typeface="Arial"/>
              </a:rPr>
              <a:t>وتقلصها</a:t>
            </a:r>
            <a:r>
              <a:rPr lang="ar-IQ" sz="3200" b="1" dirty="0" smtClean="0">
                <a:solidFill>
                  <a:schemeClr val="accent1"/>
                </a:solidFill>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وتحدرت مع العادات </a:t>
            </a:r>
            <a:r>
              <a:rPr lang="ar-SA" sz="3200" dirty="0" smtClean="0">
                <a:latin typeface="Calibri"/>
                <a:ea typeface="Calibri"/>
                <a:cs typeface="Arial"/>
              </a:rPr>
              <a:t>والتقاليد</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وتفشت في اللغة والثقافة والعلاقات وصارت جزءاً من التراث المتحدر مع الأجيال وأفرزت نماذج </a:t>
            </a:r>
            <a:r>
              <a:rPr lang="ar-SA" sz="3200" dirty="0" smtClean="0">
                <a:latin typeface="Calibri"/>
                <a:ea typeface="Calibri"/>
                <a:cs typeface="Arial"/>
              </a:rPr>
              <a:t>بشرية</a:t>
            </a:r>
            <a:r>
              <a:rPr lang="ar-IQ" sz="3200" dirty="0" smtClean="0">
                <a:latin typeface="Calibri"/>
                <a:ea typeface="Calibri"/>
                <a:cs typeface="Arial"/>
              </a:rPr>
              <a:t>،</a:t>
            </a:r>
            <a:r>
              <a:rPr lang="ar-SA" sz="3200" dirty="0" smtClean="0">
                <a:latin typeface="Calibri"/>
                <a:ea typeface="Calibri"/>
                <a:cs typeface="Arial"/>
              </a:rPr>
              <a:t> </a:t>
            </a:r>
            <a:r>
              <a:rPr lang="ar-SA" sz="3200" dirty="0">
                <a:latin typeface="Calibri"/>
                <a:ea typeface="Calibri"/>
                <a:cs typeface="Arial"/>
              </a:rPr>
              <a:t>تبالغ في المدح والمداهنة إذا تكلمت، وتبالغ في العجرفة إذا تسلطت، وتبالغ في الصغار إذا استضعفت، واتصفت بالتردد والجبن وعـدم القدرة على اتخاذ القرارات وعدم القدرة على تحمل المسؤولية، وعدم القيام بالواجب، وشاع فيها عدم </a:t>
            </a:r>
            <a:r>
              <a:rPr lang="ar-SA" sz="3200" dirty="0" smtClean="0">
                <a:latin typeface="Calibri"/>
                <a:ea typeface="Calibri"/>
                <a:cs typeface="Arial"/>
              </a:rPr>
              <a:t>ال</a:t>
            </a:r>
            <a:r>
              <a:rPr lang="ar-IQ" sz="3200" dirty="0">
                <a:latin typeface="Calibri"/>
                <a:ea typeface="Calibri"/>
                <a:cs typeface="Arial"/>
              </a:rPr>
              <a:t>أ</a:t>
            </a:r>
            <a:r>
              <a:rPr lang="ar-SA" sz="3200" dirty="0" smtClean="0">
                <a:latin typeface="Calibri"/>
                <a:ea typeface="Calibri"/>
                <a:cs typeface="Arial"/>
              </a:rPr>
              <a:t>قدام والمبادرة، </a:t>
            </a:r>
            <a:r>
              <a:rPr lang="ar-SA" sz="3200" dirty="0">
                <a:latin typeface="Calibri"/>
                <a:ea typeface="Calibri"/>
                <a:cs typeface="Arial"/>
              </a:rPr>
              <a:t>وقتلت فيها روح المغامرة، وشاع فيها الغش والخداع والعجز صفات العقم </a:t>
            </a:r>
            <a:r>
              <a:rPr lang="ar-SA" sz="3200" dirty="0" smtClean="0">
                <a:latin typeface="Calibri"/>
                <a:ea typeface="Calibri"/>
                <a:cs typeface="Arial"/>
              </a:rPr>
              <a:t>الاجتماعي</a:t>
            </a:r>
            <a:r>
              <a:rPr lang="ar-IQ" sz="3200">
                <a:latin typeface="Calibri"/>
                <a:ea typeface="Calibri"/>
                <a:cs typeface="Arial"/>
              </a:rPr>
              <a:t> </a:t>
            </a:r>
            <a:r>
              <a:rPr lang="ar-IQ" sz="3200" smtClean="0">
                <a:latin typeface="Calibri"/>
                <a:ea typeface="Calibri"/>
                <a:cs typeface="Arial"/>
              </a:rPr>
              <a:t>والأخلاقي </a:t>
            </a:r>
            <a:r>
              <a:rPr lang="ar-IQ" sz="3200">
                <a:latin typeface="Calibri"/>
                <a:ea typeface="Calibri"/>
                <a:cs typeface="Arial"/>
              </a:rPr>
              <a:t>والإنتاجي </a:t>
            </a:r>
            <a:r>
              <a:rPr lang="ar-IQ" sz="3200" smtClean="0">
                <a:latin typeface="Calibri"/>
                <a:ea typeface="Calibri"/>
                <a:cs typeface="Arial"/>
              </a:rPr>
              <a:t>؛ ولذلك </a:t>
            </a:r>
            <a:r>
              <a:rPr lang="ar-IQ" sz="3200" dirty="0">
                <a:latin typeface="Calibri"/>
                <a:ea typeface="Calibri"/>
                <a:cs typeface="Arial"/>
              </a:rPr>
              <a:t>تلجأ الدول الغازية والمستعمرة إلى مساندة الأنظمة الدكتاتورية والمستبدة كوسيلة لتعطيل فاعلية الشعوب في المقاومة وطلب الاستقلال، ومتطلبات الإنتاج . </a:t>
            </a:r>
            <a:endParaRPr lang="en-GB" sz="3200" dirty="0"/>
          </a:p>
        </p:txBody>
      </p:sp>
      <p:sp>
        <p:nvSpPr>
          <p:cNvPr id="3" name="Slide Number Placeholder 2"/>
          <p:cNvSpPr>
            <a:spLocks noGrp="1"/>
          </p:cNvSpPr>
          <p:nvPr>
            <p:ph type="sldNum" sz="quarter" idx="12"/>
          </p:nvPr>
        </p:nvSpPr>
        <p:spPr/>
        <p:txBody>
          <a:bodyPr/>
          <a:lstStyle/>
          <a:p>
            <a:fld id="{BAEDC528-956A-4287-B638-C62A8F56632C}" type="slidenum">
              <a:rPr lang="en-US" smtClean="0"/>
              <a:t>97</a:t>
            </a:fld>
            <a:endParaRPr lang="en-US"/>
          </a:p>
        </p:txBody>
      </p:sp>
    </p:spTree>
    <p:extLst>
      <p:ext uri="{BB962C8B-B14F-4D97-AF65-F5344CB8AC3E}">
        <p14:creationId xmlns:p14="http://schemas.microsoft.com/office/powerpoint/2010/main" val="3052838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4696</TotalTime>
  <Words>3546</Words>
  <Application>Microsoft Office PowerPoint</Application>
  <PresentationFormat>Custom</PresentationFormat>
  <Paragraphs>208</Paragraphs>
  <Slides>97</Slides>
  <Notes>0</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Wisp</vt:lpstr>
      <vt:lpstr>  فلسفة التربية الإسلامية   د. محمد فخرالدين محمد </vt:lpstr>
      <vt:lpstr>ثانياً: الفلسفة جهد عقلي يستهدف الكشف عن معارف جديدة او النزوع إلى طلب المعرفة من أجل معرفة الحقيقة. ثالثاً: الفلسفة هي بساطة، لكنها بساطة يتوصل إليها بعد مجهود شاق.  رابعاً: الفلسفة هو الشك في كلِّ شيء، والإيمِّان بكلِّ شيء. خامساً: الفلسفة لا تعرف التوقف، وليس لها حدود. ووسيلتها في ذلك خلق المشاكل، عن طريق طرح الأسئلة. سادساً: الفلسفة تحاول الوصول إلى الحقيقة، ولا تحاول تقديم الحلول لمشاكل، وإنّما في تفنيد الحلول الموضوعية. سابعاً: يذهب البعض إلى أنَّ الفلسفة لا محل لها من الإعراب، لأنَّها هو الإعراب نفسه، ولها مكان في كل مكان وزمان. ثامناً: الفلسفة هو التفكير في التفكير ذاته، يمكن تطبيقه على كلِّ علم.  تاسعاً: الفلسفة هي محاولة دقيقة منظمة للربط بين الكون والحياة البشرية على نحو له مغزاه.  </vt:lpstr>
      <vt:lpstr>تعريف التربية   التربية تشمل أصول التدريس –نظرياً وتطبيقياً- عملية التعليم والتعلم،ويتعامل مع فروع المعرفة مثل: علم النفس وعلم النفس التربوي والفلسفة والعلوم الأخرى. ولقد عرفت التربية تعريفات عديدة منها: أولاً: التربية هي: تحصيلٌ للمعرفة وتوريثٌ للقيم، كما هي توجيهٌ للتفكير وتهذيبٌ للسلوك.   ثانياً: التربية هي عملية صناعة الإنسان. ثالثاً: مفهوم التربية هي: البرمجة الجزئية على رد الفعل السوي، في جميع مناحي الحياة.  رابعاً: علم "التربية" pédagogy)), ويعني: توجيه المتعلم بأفضل طريقة نحو التحصيل المعرفي.    </vt:lpstr>
      <vt:lpstr>تعريف المصطلحات:  الفلسفة- التربية - فلسفة التربية</vt:lpstr>
      <vt:lpstr> خامساً:  تطلق التربية على كلِّ عملية أو مجهود أو نشاط، يؤثر في قوة الإنسان أو تكوينه. سادساً: التربية هي الوسيلة التي تساعد الإنسان على بقائه واستمراره، ببقاء قيمه   وعاداته ونظمه، السياسية والاجتماعية والاقتصادية ... سابعاً: التربية في نظر البعض تأخذ منظوراً دينياً، ويعتبره البعض عملية هدفها هو: الحصول على الإنسان السوي المعتدل، كما أقرت بذلك كلُّ الديانات السّماوية.</vt:lpstr>
      <vt:lpstr>                                         تعريف فلسفة التربية   نستطيع أن نعرِّف فلسفة التربية تعريفات عديدة, منها: أولاً: فلسفة التربية،هي: (العملية التي تعمل على التنسيق المتعلق بالعمليات التربوية، وجعلها تتناسب مع المجتمع وطبيعته ومشاكله).  ثانياً: فلسفة التربية: يطلق على الطريقة التي من خلالها يمكن تطبيق منهج الفلسفة ونظرياتها على التربية، بسبب دورها في تحديد الطريق المتعلق بالتربية، وتعديلها، ونقدها، وتنسيقها، حتّى تواكب المشاكل والصراعات الثقافية. ثالثاً: كما يُقصد بفلسفة التربية: الجهد المستخدم في تنفيذ الأفكار الفلسفية في بيئة التربية، والبحث عن القيم والمعرفة، وتنفيذ الفروض المترتبة عليها. رابعاً:فلسفة التربية أو فلسفة التعليم: يمكن أن تشير إمّا إلى المجال الأكاديمي للفلسفة التطبيقية، أو إلى واحدة من فلسفات التعليم، التي تروِّج لنوع أو رؤية تربوية معينة، والتي تدرس تعريف التعليم، ومعناه، وأهدافه.  </vt:lpstr>
      <vt:lpstr> خامساً: فلسفة التربية: تشير إلى مجموعة الأنشطة والعمليات التي تساعد المجتمع على التقدم والتطور، من خلال الاعتماد على المعارف المكتسبة، والتي تساعده على البقاء.  سادساً: فلسفة التربية: هي تلك المحاولة الجادة للوعى بالمحركات الأساسية للعمل التربوي، سواء من داخله، أو من داخل البنية المجتمعية. في إطار من التحليل والنقد القائمين على استخدام الأدلة العقلية والبراهين المنطقية، والالتزام الدائم بها على أرض الواقع. سابعاً: فلسفة التربية: هي فلسفة اجتماعية تبحث في المحسوس ولا تخرج إلى الغيبيات، وتركز على موضوعات تتصل بالتعليم بشكل مباشر، مثل: التكيف، والثقافة، والذاكرة، والتفكير، والرغبات، وبناء المناهج، والطريقة العلمية، والمهارات العقلية ، والخبرة ، والتطبيع الاجتماعي، والنشاط....  </vt:lpstr>
      <vt:lpstr>  علاقة بين الخالق والإنسان  في فلسفة التربية الإسلامية                   </vt:lpstr>
      <vt:lpstr>   العلاقة بين الخالق والإنسان علاقة عبودية  معنى العبودية وأهميتها :   العلاقة التي تتطلع فلسفة التربية الإسلامية إلى بنائها  بين الله وبين الإنسان هي العبودية أو العبادة .  العبادة: ))اسم جامع لكل ما يحبه الله ويرضاه من الأقوال والأفكار والأعمال والمشاعر والعواطف في حياة الأفراد  والجماعات وفي جميع الميادين الفكرية والاجتماعية والاقتصادية والسياسية والعسكرية وغير ذلك)).</vt:lpstr>
      <vt:lpstr>وأهمية هذه - العبادة – تكمن في أنها العلة الرئيسة للخلق والإيجاد، كما يقول -سبحانه وتعالى-:   ((وَمَا خَلَقْتُ الْجِنَّ وَالْإِنْسَ إِلَّا لِيَعْبُدُونِ)). (الذاريات:٥٦)  وبالعبودية طولبت جميع الأمم كما يقول -عزّوجلّ- ((وَلَقَدْ بَعَثْنَا فِى كُلِّ أُمَّةٍۢ رَّسُولًا أَنِ ٱعْبُدُواْ ٱللَّهَ)). (النحل : ٣٦) .  وبالعبودية جاءت جميع الرسل كما أشار -سبحانه وتعالى-  ((وَمَآ أَرْسَلْنَا مِن قَبْلِكَ مِن رَّسُولٍ إِلَّا نُوحِىٓ إِلَيْهِ أَنَّهُۥ لَآ إِلَٰهَ إِلَّآ أَنَا۠ فَٱعْبُدُونِ)). (الأنبياء: (٢٥).  </vt:lpstr>
      <vt:lpstr>فقد جاء بها نوح -عليه السلام- :((لَقَدْ أَرْسَلْنَا نُوحًا إِلَىٰ قَوْمِهِۦ فَقَالَ يَٰقَوْمِ ٱعْبُدُواْ ٱللَّهَ)) (المؤمنون: ۲۳).  وجاء بها ابراهيم -عليه السلام-:((وَإِبْرَاهِيمَ إِذْ قَالَ لِقَوْمِهِ اعْبُدُوا اللَّهَ وَاتَّقُوهُ)). (العنكبوت: ١٦).  وجاء بها هود -عليه السلام-:- ((وَإِلَى عَادٍ أَخَاهُمْ هُودًا قَالَ يَا قَوْم اعْبُدُوا اللَّهَ مَا لَكُم مِّنْ إِلَهٍ غَيْرُهُ)) . (الأعراف: ٦٥ ) وجاء بها صالح -عليه السلام-:((إلَىٰ ثَمُودَ أَخَاهُمْ صَالِحًا ۚ قَالَ يَا قَوْمِ اعْبُدُوا اللَّهَ مَا لَكُم مِّنْ إِلَٰهٍ غَيْرُهُ)) (الأعراف :  ۷۳).  وجاء بها شعيب -عليه السلام-:((وَإِلَى مَدْيَنَ أَخَاهُمْ شُعَيْبًا قَالَ يَا قَوْمِ اعْبُدُوا اللَّهَ)) (هود: ٨٤)  وجاء بها موسى -عليه السلام-:((وَإِذْ أَخَذْنَا مِيثَاقَ بَنِي إِسْرَائِيلَ لَا تَعْبُدُونَ إِلَّا اللَّهَ)) (البقرة: ۸۳)  </vt:lpstr>
      <vt:lpstr>   وجاء بها المسيح -عليه السلام-:((وَقَالَ الْمَسِيحُ يَا بَنِي إِسْرَائِيلَ اعْبُدُوا اللَّهَ رَبِّي وَرَبَّكُمْ ۖ)). (المائدة: ٧٢) .  وبها توجه محمد صلى الله عليه وسلم إلى الناس كافة كما يقول –عزّوجلّ-:((يَٰٓأَيُّهَا ٱلنَّاسُ ٱعْبُدُواْ رَبَّكُمُ ٱلَّذِى خَلَقَكُمْ وَٱلَّذِينَ مِن قَبْلِكُمْ لَعَلَّكُمْ تَتَّقُونَ)). (البقرة:  21)     وبسبب العبادة شرعت الهجرة وترك الأوطان والديار كما قال – سبحانه وتعالى–:((يَا عِبَادِيَ الَّذِينَ آَمَنُوا إِنَّ أَرْضِي وَاسِعَةٌ فَإِيَّايَ فَاعْبُدُونِ)). (العنكبوت: 56). ولو أننا استقصينا الأهمية الاجتماعية للعبادة لأدركنا السبب الذي جعلها تحتل هذه المكانة في تاريخ الرسالات، فالإنسان بحاجة إلى هدف سام يعيش من أجله ويتفانى في محبته، وتتوجه إلى أشواقه، ويتفاعل معه طلباً وطاعة ولذة،  </vt:lpstr>
      <vt:lpstr> وعبادة الله هي (المثل الأعلى) الذي يوفر هذه الهدف للأفراد، وعليها تجتمع كلمة الجماعات ويتألفون ويتأخون، وحين يُضل الإنسان هذا الهدف السامي، فإنه ينكفىء إلى أهداف دنيا، تتمثل في خدمة دوافع الشهوة بمظاهرها المختلفة.  وهناك فرق بين أن يكون الهدف من الحياة هو عبادة الله، وبين أن يكون الهدف هو عبادة الغرائز والشهوات .       فلقد أثبت تاريخ الإنسان على الأرض، أن الإنسان يرتقي ويتسامى ويتقدم علمياً واجتماعيا، حين يعبدالله، ولكنه حين يعبد شهواته، يقع ضحية الفرقة والصراع والعزلة والوحدة والاغتراب،وكلها تنتهي بتحطيم الإنسان أفراداً وجماعات!  </vt:lpstr>
      <vt:lpstr>ولقد كشف الله للباحثين في -آيات الأنفس-،جوانب مؤثرة عن دور محبة «المثل الأعلى» في وجود الإنسان ورقيه وتقدمه واستمراره، وممن ناقش هذا الدور عالم النفس الشهير- ايرك فروم Erich Fromm - - في بحثه «المحبة». ومما قاله في هذا المجال:  «إن أعمق الحاجة في كيان الإنسان، هي حاجته للتغلب على انفصاله والخروج من سجن العزلة، وأن الفشل في تحقيق هذا الهدف، يعني الجنون؛ والسبب أن رعب العزلة التامة لا يمكن التغلب عليه إلا بالانسحاب الكامل من العالم مع عدم الإحساس بهذا الانسحاب، وهذا لا يتحقق إلا إذا اختفى العالم نفسه؛ لذلك كانت المشلكة التي يواجهها الإنسان- في كل العصور و الثقافات-،هي كيفية التغلب على العزلة و تحقيق الاتحاد و تخطي الحياة الفردية».  </vt:lpstr>
      <vt:lpstr>ويمضي -فروم- في استعراض الحلول التي يلجأ إليها الإنسان لمعالجة هذه العزلة و تحقيق الاتحاد فيقول:  «إن الإنسان يحققها في مرحلة الطفولة من خلال الاندماج مع والدته والالتصاق بها رضاعة وأمومة،ولكنه لا يلبث أن يتخطاها إلى العلاقات الجسدية التي تأخذ أشكالاً شرعية كالزواج أو أشكالاً متطرفة كالعربدة الجنسية،ولكنها كلها علاقات جسدية مؤقتة ودورية من آن لآخر؛ ولذلك يظل الجانب النفسي في الإنسان في وحدة وعزلة مما يدفعه إلى تخطي العلاقات الجسدية إلى الأعمال العقلية كالفنون والإنتاج الفكري المبدع، ولكنها علاقة غير كاملة كذلك؛ لأنها تبقى الإنسان مع الوجود المادي حوله ويظل الجانب النفسي في حاجة إلى تبادل الحب مع طرف دائم العطاء والتفاعل».</vt:lpstr>
      <vt:lpstr>وهنا يتيه -فروم- فلا يهتدي لهذا الطرف الدائم العطاء الموجود خارج الوجود المادي، ويعود -فروم- للدوران في حلقة بني الإنسان.  ومن الطبيعي أن يتيه -فروم-؛ لأنه لم يجد الوحي الصحيح الذي يساعده على عملية المعرفة خارج دائرة الإنسانية التي ينتهي العقل عند حدودها، فالإنسان لا يمكن أن تشبع حاجته إلى المحبة ضمن دائرة الوجود المادي خاصة، حين يتعدى الشباب، تبدأ الكهولة ثم الشيخوخة حيث يبدأ التفكير في محطات رحلته بعد الموت، وهنا يحس بالمجهول والعزلة القادمة ما يحيط بها من أخطار فتشتد حاجته إلى أنيس يؤنِسه وصاحب يسنده، ومحب ينصره، ومن الطبيعي أن المحبوبات التي مر عنها في محطات الشباب ابتداءً من الأم أو الزوجة لا تفيد في هذه المراحل ولا تستمر، هنا يأتي دور الإيمان و عبادة الله؛ لتقرر أن الصاحب والأنيس في هذه المحطات، هو الله وحده سبحانه . </vt:lpstr>
      <vt:lpstr> والإنسان بحاجة إلى الحرية والانعتاق من ذل استرقاق، وأسوأ أنواع الاسترقاق هي: استرقاق الإنسان من قبل غرائزه وشهواته، بل أن -الرق الخارجي- أو -الرق اجتماعي- لا يحدث في حياة الإنسان إلا إذا سهل طريقة -الرق الداخلي -أو الرق النفسي-، وفي هذه الحالة يسجن الإنسان في أضيق سجون الوحدة وتدمر حاجته الأولى- حاجة المحبة-؛ لذلك كان كفاح الإنسان وصراعه الاجتماعي من أجل حريته ابتداءً من وجوده على الأرض واستعداده للتخلي عن الحياة مقابل هذه الحرية، وكذلك كان كفاح قادة الفكر الإنساني وأهل المثل والقيم من أجل الحرية النفسية والتسامي بالنفس والعقل. </vt:lpstr>
      <vt:lpstr>وهذه الحرية -بمظهريها الخارجي (الاجتماعي) والداخلي (النفسي)- هي التي تضمن للإنسان استمرار التقدم واتقاء السقوط والتخلف؛ ولذلك وصفت العبادة بأن من ثمراتها التقوى أو اتقاء أسباب السقوط.  فالعبادة الله،ترقى بالإنسان إلى ما يناسب إنسانيته من فضائل في الفكر والسلوك، وتقيه مخاطر التخلف في الفكر والسلوك،والرقي حالة من الترفع العقلي والنفسي والاجتماعي وترفع بالإنسان إلى مستوى السلوك الحضاري، والقرآن يسمي هذا -الرقي- في مواطن عديدة باسم -التقوى-، ويجعله نتيجة لازمة للعبادة ويتوجه بها الجميع البشر: كما أشار-عزّ وجلّ-   ((يَا أَيُّهَا النَّاسُ اعْبُدُوا رَبَّكُمُ الَّذِي خَلَقَكُمْ وَالَّذِينَ مِنْ قَبْلِكُمْ لَعَلَّكُمْ تَتَّقُونَ)). (البقرة: ٢١). </vt:lpstr>
      <vt:lpstr>وبذلك تكون حاجة الإنسان إلى عبادة الله ومحبته، تقابل حاجته إلى الطعام والشراب، هذه لاستمرار حياة روحه وقلبه، والثانية لاستمرارحياة جسده. </vt:lpstr>
      <vt:lpstr>                                                    مظاهر العبادة :</vt:lpstr>
      <vt:lpstr>.   تؤكد فلسفة التربية الإسلامية، على وجوب تكامل المظاهر الثلاثة للعبادة ووحدتها؛ لأن الفصل بينها يؤدي إلى تعطيل فاعلية كل منها ويفضي إلى خراب المجتمع الذي يمارس هذا الفصل أو يسمح به ولا يقف في طريقه لأسباب هي:  السبب الأول: أن حصر مفهوم العبادة في «المظهر الديني» يقود إلى الغفلة عن «المظهر الاجتماعي» وعن «المظهر الكوني»، فيتعطل البحث فيهما وتنحسر العلوم الاجتماعية والكونية أو تنحرف عن غاياتها ومسارها الصحيح، وبذلك ينتهي أمر المجتمع إلى التفكيك والانهيار.</vt:lpstr>
      <vt:lpstr> والسبب الثاني: أن حصر مفهوم العبادة في «المظهر الديني» يؤدي إلى إخراج فريق من المتدينين يتصف بالتواكل والكسل والجبرية، وهذا هو ما حدث في العصور الإسلامية المتأخرة حين تفتت مظاهر العبادة، فتفتت مفهوم -المعرفة- وحصرت مؤسسات التربية والتعليم مفهوم العبادة في المظهر الديني، فشاع الكسل والعجز والجبرية والسلبية، إزاء الكوارث من داخل والتحديات من خارج.   </vt:lpstr>
      <vt:lpstr>والسبب الثالث: أن حصر مفهوم العبادة في «المظهر الديني» يَحرُم المشتغلين في ميادين «الاجتماع» و «الكون» من التوجيه والإرشاد، فتشيع في حياتهم التمرد على القيم والأخلاق والتصارع على الدنيا، ويقتصر اهتمامهم عليها، وهذا ماضرب المجتمعات الإسلامية في العصور المتأخرة وأدى إلى الفتن وأسباب الانقسام. .   تخصص مقلدوا القديم، بالعلوم العبادة في المظهر الديني، وتخصص مقلدو الجديد بالعلوم الاجتماعية والكونية، المنفصلة عن العلوم الدينية.  ونتج عن ذلك كله؛ ثنائية متنافرة في الأجيال الحديثة للمجتمعات الإسلامية، وتدني مستوى الشخصية الإسلامية،عما كانت عليه في مطلع الرسالة.  </vt:lpstr>
      <vt:lpstr>والسبب الرابع: أن حصر مفهوم العبادة في «المظهر الديني» يعطل رسالة الدين في الإصلاح الاجتماعي،ويكبله عن محاربة الشر، بل يحيله إلى عامل دعم للشرور اليومية الجارية، وهذا هو السبب الذي جعل -المترفين- في كل جيل، ينادون بفصل الدين عن الحياة!.      انطلاقا من هذه الحقيقة وإلى التحام المظهر الديني والمظهر الاجتماعي، يشير القرآن الكريم عند قوله -سبحانه وتعالى-:((لَّيْسَ الْبِرَّ أَن تُوَلُّوا وُجُوهَكُمْ قِبَلَ الْمَشْرِقِ وَالْمَغْرِبِ وَلَٰكِنَّ الْبِرَّ مَنْ آمَنَ بِاللَّهِ وَالْيَوْمِ الْآخِرِ وَالْمَلَائِكَةِ وَالْكِتَابِ وَالنَّبِيِّينَ وَآتَى الْمَالَ عَلَىٰ حُبِّهِ ذَوِي الْقُرْبَىٰ وَالْيَتَامَىٰ وَالْمَسَاكِينَ وَابْنَ السَّبِيلِ وَالسَّائِلِينَ وَفِي الرِّقَابِ وَأَقَامَ الصَّلَاةَ وَآتَى الزَّكَاةَ وَالْمُوفُونَ بِعَهْدِهِمْ إِذَا عَاهَدُوا وَالصَّابِرِينَ فِي الْبَأْسَاءِ وَالضَّرَّاءِ وَحِينَ الْبَأْسِ ۗ أُولَٰئِكَ الَّذِينَ صَدَقُوا ۖ وَأُولَٰئِكَ هُمُ الْمُتَّقُونَ)). (البقرة: ۱۷۷) </vt:lpstr>
      <vt:lpstr> و«الْبِرَّ» - المشار إليه في الآية والذي هو اسم جامع الجميع الخصال الحميدة  ليس حركات وتوجهات، وإنما هو اعتقاد صحيح، وعبادة مخلصة، وتكامل اقتصادي واجتماعي واجتماع قائم على الأخلاق الرفيعة، وصبر على تكاليف الجهاد والعمل.   أما الإشارة إلى التحام المظهر الديني للعبادة بالمظهر الكوني فمثلها قوله -سبحانه وتعالى-: ((إِنَّ فِي خَلْقِ السَّمَاوَاتِ وَالْأَرْضِ وَاخْتِلَافِ اللَّيْلِ وَالنَّهَارِ لَآيَاتٍ لِأُولِي الْأَلْبَابِ الَّذِينَ يَذْكُرُونَ اللَّهَ قِيَامًا وَقُعُودًا وَعَلَى جُنُوبِهِمْ وَيَتَفَكَّرُونَ فِي خَلْقِ السَّمَاوَاتِ وَالْأَرْضِ رَبَّنَا مَا خَلَقْتَ هَذَا بَاطِلًا سُبْحَانَكَ فَقِنَا عَذَابَ النَّارِ)). (آل عمران: 190- ۱۹۱).   </vt:lpstr>
      <vt:lpstr> والتوجيه الإلهي للرسول صلى الله عليه وسلم يقرن «المظهر الديني» للعبادة الذي أهم تطبيقاته الصلاة بـ «المظهر الاجتماعي» الذي أهم تطبيقاته بذل المال، حينما قال – عزّوجلّ- ((فَصَلِّ لِرَبِّكَ وَانْحَرْ)) (الكوثر:2).  والنحر آنذاك كان يتناول أثمن الممتلكات عند العربي ورأس ماله الأساسي. ورد في الحديث القدسي:-«إنا أنزلنا المال لإقامة الصلاة وإيتاء الزكاة» (رواه أحمد في مسنده: برقم: 21906)، وهذا ما فهمه أصحاب رسول الله -صلى الله عليه وسلم- من ذلك قول ابن مسعود:- «ما دمت تذكر الله فأنت في صلاة وإن كنت في السوق» (اقتضاء الصراط المستقيم: ص:20). وفي أركان الإسلام تقترن الصلاة بالزكاة اقتراناً لا انفكاك له بحيث لا تكفي إحداهما عن الأخرى.  </vt:lpstr>
      <vt:lpstr> ويبدأ التنكر للدين عند تعطيل "المظهر الاجتماعي" للعبادة. ويتم ذلك على خطوتين:  الأولى: قيام الفئات المُترِفة بتعطيل المظهر الاجتماعي للعبادة والإبقاء على "المظهر الديني" فقط. وهم يفعلون ذلك؛ لأن «المظهر الاجتماعي» للعبادة يفرض عليها أشكالا من المسؤولية الاجتماعية والاقتصادية إزاء أصحاب الحاجات والطبقات الأخرى؛ ولذلك كان محبو النعيم والتلذذ بالشهوات الذين يشير إليهم القرآن الكريم بإسم -المترفين- طوال عصور التاريخ، يعملون على الفصل بين «المظهر الديني» وبين «المظهر الاجتماعي»؛ وإلى مثل ذلك كانت الإشارة إلى قوم شعيب: ((قَالُوا يَا شُعَيْبُ أَصَلَاتُكَ تَأْمُرُكَ أَن نَّتْرُكَ مَا يَعْبُدُ آبَاؤُنَا أَوْ أَن نَّفْعَلَ فِي أَمْوَالِنَا مَا نَشَاءُ ۖ إِنَّكَ لَأَنتَ الْحَلِيمُ الرَّشِيدُ)). (هود: ۸۷).  </vt:lpstr>
      <vt:lpstr>  والذين يعطلون (المظهر الاجتماعي) للعبادة غالباً ما يضيفون لـ «المظهر الديني» أشكالاً مخترعة من البدع والطقوس ومظاهر التدين السلبي، كتقديس الأموات والاحتفالات الدينية، وكثيراً ما يقلبون معاني المصطلحات الدينية نفسها، كأن يحولوا معنى الزهد من كونه زهد الأغنياء بما في أيديهم، ليجعلوه زهد الفقراء بما يحتاجونه من ضروريات حياتهم.  ثم تأتي الخطوة الثانية من التنكر للدين كنتيجة لازمة للخطوة الأولى، فحين يتعطل «المظهر الاجتماعي» للعبادة، فإن الدين يتوقف عن رسالته في العدل الاجتماعي  والتكافل الاقتصادي .  </vt:lpstr>
      <vt:lpstr> ويتوقف عن رسالته في مكافحة الشر، بل يستحيل إلى إحدى الوسائل التي تدعم الشر، وتكرس آلام أصحاب الماسي، وتحذرهم عن العمل للتخلص منها.  وهنا تصبح الجماهير المحرومة، مهيأة للتنكر للدين والثورة عليه؛  لذلك كله،  اعتبر الإسلام الفصل بين المظهر الديني للعبادة وبين المظهر الاجتماعي، تكذيباً بالدين نفسه، عندما یقول الله -عزوجل-:((أرَأَيْتَ الَّذِي يُكَذِّبُ بِالدِّينِ فَذَٰلِكَ الَّذِي يَدُعُّ الْيَتِيمَ وَلَا يَحُضُّ عَلَىٰ طَعَامِ الْمِسْكِينِ فَوَيْلٌ لِّلْمُصَلِّينَ الَّذِينَ هُمْ عَن صَلَاتِهِمْ سَاهُونَ الَّذِينَ هُمْ يُرَاءُونَ وَيَمْنَعُونَ الْمَاعُونَ)) (الماعون:1-7)     .  </vt:lpstr>
      <vt:lpstr>والدع - هو القهر والتسلط وـاليتيم- لا يقتصر معناه على الصغير الذي فقد أباه، وإنما هو الصغير والكبير الذي فقد النصرة والإنصاف، قال ابن عباس-رضي الله عنه- في رسالة أجاب بها عن أسئلة وجهت إليه:(..... وكَتَبْتَ تَسْأَلُنِى مَتَى يَنْقَضِى يُتْمُ الْيَتِيمِ فَلَعَمْرِى إِنَّ الرَّجُلَ لَتَنْبُتُ لِحْيَتُهُ وَإِنَّهُ لَضَعِيفُ الأَخْذِ لِنَفْسِهِ ضَعِيفُ الْعَطَاءِ مِنْهَا فَإِذَا أَخَذَ لِنَفْسِهِ مِنْ صَالِحِ مَا يَأْخُذُ النَّاسُ فَقَدْ ذَهَبَ عَنْهُ الْيُتْمُ ......) (رواه مسلم في صحيحه، برقم: 4787). وعلق النووي على ذلك بقوله:«إن حكم اليتيم لا ينقضي بمجرد البلوغ ولا بعلو السن» (شرح النووي على المسلم: 191)، وبذلك تكون جماهير الشعب المستضعفة أيتاماً، فمن قهرهم وتسلط عليهم، فهو مكذب بالدين. ولذلك تابعت السورة التنديد بـ -المصلين- الذي يمارسون (المظهر الديني) للعبادة ويسهون عن (المظهر الاجتماعي) المشار إليه، هنا باسم -الماعون– الذي فسره الإمام (علي) -رضي الله عنه- بأنه الزكاة المفروضة. (كنز العمال، برقم:4720). </vt:lpstr>
      <vt:lpstr>بينما فسره ابن عباس –رضي الله عنه- بأنه كل ما يعين الناس على شؤون حياتهم ويجعلهم يتفرغون من الهموم لأداء دينهم ( تفسير ابن كثير: 497/8)   ويلاحظ على السور القرآنية القصيرة التي اختصرت مشاهد الآخرة مثل: سورة «الليل» و «البلد» و «الفجر» و «الماعون» أنها تكرر فيها ورود صورتين متقابلتين صورة أهل الجنة، وصورة أهل النار وتتركز الصفات المفصلة لكل من الفريقين حول موقفهما من المال من حيث جمعه وإنفاقه كما أمر الله تعالى، أو نهبه وبعثرته طبقاً للنزوات والشهوات. وهذا يؤكد على أن «المظهر الاجتماعي» للعبادة هو محك الصدق في «المظهر الديني». فالأول هو (الإيمان العملي)، والثاني  هو (الادعاء النظري) ! </vt:lpstr>
      <vt:lpstr>والرسول صلى الله عليه وسلم كان يشترط على من يبايعه أن يجمع في إسلامه المظاهر الدينية والمظاهر الاجتماعية للعبادة، ((عن السَّدُوسِيَّ يَعْنِي ابْنَ الْخَصَاصِيَّةِ قَالَ: أَتَيْتُ النَّبِيَّ -صَلَّى اللَّهُ عَلَيْهِ وَسَلَّمَ-لِأُبَايِعَهُ قَالَ:فَاشْتَرَطَ عَلَيَّ شَهَادَةَ أَنْ لَا إِلَهَ إِلَّا اللَّهُ وَأَنَّ مُحَمَّدًا عَبْدُهُ وَرَسُولُهُ وَأَنْ أُقِيمَ الصَّلَاةَ وَأَنْ أُؤَدِّيَ الزَّكَاةَ وَأَنْ أَحُجَّ حَجَّةَ الْإِسْلَامِ وَأَنْ أَصُومَ شَهْرَ رَمَضَانَ وَأَنْ أُجَاهِدَ فِي سَبِيلِ اللَّهِ، فَقُلْتُ يَا رَسُولَ اللَّهِ: أَمَّا اثْنَتَانِ فَوَاللَّهِ مَا أُطِيقُهُمَا الْجِهَادُ وَالصَّدَقَةُ؛ فَإِنَّهُمْ زَعَمُوا أَنَّهُ مَنْ وَلَّى الدُّبُرَ فَقَدْ بَاءَ بِغَضَبٍ مِنْ اللَّهِ، فَأَخَافُ إِنْ حَضَرْتُ تِلْكَ،جَشِعَتْ نَفْسِي وَكَرِهَتْ الْمَوْتَ وَالصَّدَقَةُ، فَوَاللَّهِ مَا لِي إِلَّا غُنَيْمَةٌ وَعَشْرُ ذَوْدٍ هُنَّ رَسَلُ أَهْلِي وَحَمُولَتُهُمْ قَالَ: فَقَبَضَ رَسُولُ اللَّهِ -صَلَّى اللَّهُ عَلَيْهِ وَسَلَّمَ- يَدَهُ ثُمَّ حَرَّكَ يَدَهُ ثُمَّ قَالَ فَلَا جِهَادَ وَلَا صَدَقَةَ فَلِمَ تَدْخُلُ الْجَنَّةَ إِذًا؟ قَالَ: قُلْتُ يَا رَسُولَ اللَّهِ أَنَا أُبَايِعُكَ قَالَ: فَبَايَعْتُ عَلَيْهِنَّ كُلِّهِنَّ)) (رواه أحمد في مسنده، برقم:21952)     </vt:lpstr>
      <vt:lpstr>وهذا الفهم الذي يجمع بين المظهر الديني والمظهر الاجتماعي للعبادة كان وراء الموقف الحازم الذي وقفه أبو بكر- رضي الله عنه- من حركة- الردة والمرتدين - بعد وفاة الرسول صلى الله عليه وسلم، ومن هذا الفهم كانت صيحته المشهورة أمام عمر بن الخطاب- رضي الله عنه- والله لأقاتلن من فرق بين الصلاة والزكاة . متفق عليه  </vt:lpstr>
      <vt:lpstr> كمال العبادة:   ومن الإشارات التي تدل على كمال العبادة أن يتوفر في الشخصية الإنسان العابد ثلاثة أمور:  الأولى: محبة كاملة لله من خلال  العلم بنعمه.  والثانية: رجاء وتوكل كامل عليه من خلال العلم بقدرته، والثالثة: خوف كامل منه وحده من خلال العلم بقوته وجبروته وسلطانه .  ومحصلة هذه الأمور الثلاثة هي - التقوى وخشية لله- ولذلك قال –سبحانه وتعالى-:((إِنَّمَا يَخْشَى اللَّهَ مِنْ عِبَادِهِ الْعُلَمَاءُ). ( فاطر: ۲۸) . وهذا ما فهمه الرازي في تفسيره حين قال: «الأمر بالعبادة مشروط بحصول المعرفة، كما أن الأمر بالزكاة مشروط بحصول النصاب» .  </vt:lpstr>
      <vt:lpstr>-       أثر غياب مفهوم «العبادة» في التربية الحديثة ونقد المعاصرين لذلك </vt:lpstr>
      <vt:lpstr>وخلاصة آرائهم:(أن التفكير العلمي قاد إلى تقدم العقل وتقدم الحضارة التي ما زالت في طفولتها، وأن العصر الذهبي قادم في المستقبل حيث تلغى الحروب وتحل الحكومات ويبلغ الإنسان درجة الكمال، ويتحد الناس في مجتمع واحد ويدخلون العصر الذهبي وهو إقامة الجنة على الأرض).  ثم جاء ـ سان سيمون - وأمثاله في القرن التاسع عشر فقال: «إن الكنيسة أدت دورها في العصور الوسطى. والآن يجيء دور العلم والعلماء ليوجهوا التقدم والتربية العامة» . ثم جاءت مدرسة (أوجست كونت) فقدم عرضاً للتطور التاريخي كما يراه معتمداً على تطور التاريخ الأوروبي، وخلاصة آرائه أن التاريخ مر بفترات ثلاث: الأولى، الفترة الدينية حيث الكنيسة وجهت الفكر والتربية، وهي فترة انتهت حوالي عام ١٤٠٠ ميلادي. </vt:lpstr>
      <vt:lpstr>والفترة الثانية: فترة الفلسفة الميتافيزيقية التي قامت بنقد الكنيسة وتقليل نفوذها وهي مرحلة ضرورية على طريق التقدم وتكاد تكون في طريقها إلى الانتهاء في عصر (كونت) نفسه. ثم الفترة الثالثة: وهي فترة الفلسفة الوضعية التي يمهد لها ـ كونت ـ نفسه.  وذكرأن من مزايا الفترة الثالثة التي يدعو إليها هي: تنظيم المجتمع من خلال علم الاجتماع العلمي،وأن العالم ستقوده القوانين العلمية والعلماء الذين يرسخون في هذه القوانين ويديرون نظام تربية عالمية ويضعون قواعد الأخلاق للجنس البشري. وسيكون هذا العلم أكثر قدرة من الكنيسة على حفظ حقوق الطبقات الدنيا. وأخيراً دعا إلى دين جديد هو عبادة الإنسانية.</vt:lpstr>
      <vt:lpstr>ثم دخل القرن العشرين وأخذت ثمار التطبيقات العلمانية للتربية تبرز أولاً بأول. فلم تقم جنة الأرض التي وعد بها مفكرو القرن الثامن عشر والتاسع عشر من أمثال فونتانل و سانت بيير - ولم يتحقق السلام وإنما انفجرت جهنم أرضية فيها مسلسلات من الحروب العالمية التي أصابت آثارها العسكريين والمدنيين والصراعات الطبقية والمشكلات الاجتماعية وبدأت النتائج السيئة للتربية الجديدة تثير الشكوى - كما يقول جون بروباخر ـ من أن التعليم العام قد غالى في تجنب التعصب الديني حتى أهمل الدين أكثر مما يقتضي الأمر، وبدأت التساؤلات عن طبيعة الدين المطلوب والتعاليم الدينية المطلوبة كما فصلنا في مطلع هذا البحث، وما زال مسلسل الآثار السلبية للتربية الحديثة وتعالي النقد لها مستمراً وفي اتساع مضطرد. ولقد علق - فيليب ريف - على هذا التطور بقوله : </vt:lpstr>
      <vt:lpstr>“ توقع التكنولوجيون في القرن الثامن عشر والتاسع عشر وفي أوائل هذا القرن أن يتطور ضمير الإنسان. وتوقع بنيامين فرانكلين هذا التطور أكثر من غيره. فأنشأ هو وأصحابه أول جامعة أميركية هي جامعة بنسلفانيا وأكسبوها طابعاً دنيوياً علمانياً لم يثبتوا فيها برامج تقدم تراثاً دينياً أو فلسفياً، وإنما ركزت على الفنون المهنية ولذا كانت عنايتها بالتكنولوجيا وفي رأيي أن هذا التطور لضمير الإنسان لم يتحقق في واقع الإنسان“. </vt:lpstr>
      <vt:lpstr> ولقد علق -ماسلو- على هذا التطور حينها قال:   “.... فإن ملحد القرن التاسع عشر قد حرق البيت بدل أن يعيد ترميمه. فلقد رمى بجميع الأسئلة التي يطرحها الدين وبإجاباتها معاً، وأدار ظهره لكل مقررات الدين؛ لأن القائمين على الدين قد طلعوا عليه بإجابات لا يستطيع قبولها، ولا تقوم على شواهد وبراهين يمكن أن يبلعها العالم الذي يحترم نفسه “. </vt:lpstr>
      <vt:lpstr>   لذلك يكفي أن نستعرض قائمة المعلومات التالية كدليل على فشل التربية الحديثة:    ۱ - في آب عام ١٩٧٥ أقدم تلميذان توأمان من مدينة بتسبرج على الانتحار؛ لأن والدهما وبخهما بسبب السرقة والكذب، علما بأن عمر كل منهما عشر سنوات.  ۲ - في أيلول ۱۹۷۵ أقدم الطالب - إيجل سكاوت - البالغ من العمر ١٨ سنة ومن مدينة ساندياجو على قتل والديه وأخته بالبلطة؛ لأن والده عاقبه لتدني علاماته المدرسية</vt:lpstr>
      <vt:lpstr>٣ - في المدة نفسها أقدم الطالب - مايكل سلوبوديان وطالباً آخر  - على قتل معلمه و جرح ١٣ طالباً ثم قتل نفسه بالرصاص؛ لأن معلم الفيزياء ومعلم الرياضيات ٲرسلا إلى والديه يعلمانهما بكثرة غيابه.  ٤ - تنفق الولايات المتحدة سنوياً ٥٩٠ مليون دولار لإصلاح الخراب الذي يحدثه الطلبة في المدارس، وأن ثمن الزجاج الذي يحطم في مدارس مدينة واحدة يعادل ثمن بناء مدرسة جديدة. 5- تنفق المدارس رواتب للحراس ما يعادل أثمان الكتب المدرسية سنوياً. ففي مدينة لوس انجلوس وحدها تنفق إدارة التعليم مليونين دولار رواتب حراس مدارس، وفي مدينة نيويورك تنفق ٤ ملايين دولار للحراسات المدرسية. </vt:lpstr>
      <vt:lpstr>6 - يتكرر الاعتداء على المعلمين والمعلمات في كل يوم مئات المرات ويتكرر اغتصاب الطالبات، ومن التعليمات التي توزع على الطالبات والمعلمات أن لا يقفن منفردات في آية ساحة من ساحات المدرسة.  7- في مدينة لوس انجلوس هناك حوالي ٣٠٠ ضابط أمن في المدارس ومع هذا فقد ذكر مساعد مدير التربية أن طالباً هاجم معلمة بالسكين وذبحها في قاعة الدرس ثم نزع ملابسها واغتصبها أمام الصف، واسم الطالب هو - جري هالفرسون Jerry Halverson - . 8- ذكر السيناتور - بيرتش باي - في مقدمته للكتاب ما يلي : إن عدد الطلبة الأمريكان الذين قتلوا خلال الخصومات في ساحات المدارس ما بين عامي ۱۹۷۰ - ١٩٧٤ يفوق عدد القتلى من الجنود الأميركان في فيتنام خلال الفترة المذكورة.   .   </vt:lpstr>
      <vt:lpstr>9- في مدارس مدينة نيويورك يباع بين طلاب المدارس من المخدرات يومياً ما قيمته ٦٠٠ مائة دولار. وعند الحديث عن هذا الموضوع أضاف الباحث - روبين لويد - التعليق التالي :  .... ومن الخطأ الفادح أن يستنتج من هذه الأمثلة أن مشكلات الخمر والمخدرات موجودة في مدارس المدن الكبرى فقط. ففي دراسة أجرتها كلية الصحة العامة والإدارة الطبية في جامعة كولومبيا في المدارس الواقعة في ضواحي ولاية ألينوي، تبين أن ٣٤,١ ٪ من الطلبة يتعاطون الماريجوانا، و ۱۸,۲ % يتعاطون الباربتوريك و ١٥,٧% يتعاطون الأمفتامين و ٢٦% يتعاطون مادة الـس. د. LSD) )و %۸,۲ يتعاطون الكوكايين و ٤,٧% يتعاطون الهرويين. ولقد علق على ذلك مدير التربية قائلاً : «إن أي مدير تربية يدعي أنه ليس لديه مشكلة المخدرات في المدارس العامة هو إما أن يكون مذنباً بإخفاء الحقائق أو جاهلاً بما يجري» .  </vt:lpstr>
      <vt:lpstr>   إن التربية الحديثة تحرم من حاجتين أساسيتين في وجود الإنسان هما:  - وجود "مثل أعلى" يتبناه الناشئة ويفنون فيه.  - وتوفير فرص المشاركة الجدية لخدمة هذا المثل الأعلى وصرف الطاقات المتفجرة في سبيله.  وهاتان الحاجتان هما ما تتميز به - علاقة العبادة - في فلسفة التربية الإسلامية إن فقدان هاتين الحاجتين من التربية الحديثة أفرز مضاعفات سلبية في حياة الناشئة أهمها ما أسماه «فقهاء» التربية الحديثة بـ «المراهقة»، وهذه فتوى خاطئة أصدرها علماء النفس الحديثين تبريراً للسياسات الجائرة التي يمارسها مترفو العصر من أصحاب الرأسمالية والشركات الدولية، فالمراهقة ليست ظاهرة حتمية في تطور العمر الزمني للانسان، إنها مشكلة يمكن تجنبها كلياً من حياة الفرد وأن لا يمر الٳنسان بها ٲبداً .</vt:lpstr>
      <vt:lpstr>وهي من مزاعم - علماء النفس - في المجتمعات الصناعية الرأسمالية ومرض من أمراضه الاجتماعية وهي تحصل كالتالي:   في المجتمعات الرأسمالية الصناعية يجري الفرد ليكون عاملاً (منتجاً – مستهلكاً)، ولكن في كثير من الأحيان يصبح عدد العمال أكثر من الوظائف المتوفرة، ولذلك يبقى الفرد مستهلكاً غير منتج. وتتضاعف حدة هذه المشكلة عند الناشئة حيث يبقون دون عمل ولا رسالة في الحياة تستهلك قدراتهم وطاقاتهم العارمة، ويطلب إليهم أن يتكدسوا في شوارع الاحتياط دون عمل أو نشاط حتى تأتي الحاجة إليهم. وفي هذه الحالة بدل أن يستهلك الإنسان طاقاته في عمل بناء يدخل في صراع مع هذه الطاقات النفسية والجسدية الباحثة عن متنفس وهو ما أسموه بالمراهقة. </vt:lpstr>
      <vt:lpstr>فالمراهقة هي مصارعة طاقات وقدرات عقلية ونفسية وجسدية معطلة محبوسة، ولمواجهة هذه المشكلة لجأت المجتمعات الحديثة إلى وسيلتين:  الوسيلة الأولى: إطالة مدة الدراسة المدرسية حيث يسجن الشباب والشابات في غرف الدرس حوالي ٢٥ سنة من عمرهم ليستمعوا للكلام دون العمل وليعانوا من ضيق الطاقات المحبوسة وما قد يتبع ذلك من انفجارات نفسية وجسدية تتمثل في الانحرافات والممارسات التي استعرضنا نماذج منها . الوسيلة الثانية: هي محاولة إشغال الناشئة بمشروعات الرياضة وبرامج الشباب والفن، ولكنها حلول سطحية لا تتناسب ووسع الإنسان الذي أودعه الله فيه، ولا توفر النشاط إلا لعدد قليل جداً تصيبهم الأمراض النفسية والاجتماعية أكثر من غيرهم عن طريق ألقاب البطولة الرياضية والفنية التي يطلقونها عليهم .  </vt:lpstr>
      <vt:lpstr>لقد تجنبت التربية الإسلامية مرض المراهقة ومضاعفاته حين أوجدت للشباب (مثل أعلى) أو رسالة يصرف طاقاته خلال الجهاد في سبيلها، وحين وفرت للشباب فرص المشاركة جنباً إلى جنب مع الكبار من خلال المجالس العامة والمواجهات العامة التي كان يمارسها الكبار، ومن خلال المشاركة في فرص العمل الجهادي والاجتماعي، وليست ظاهرة التربية الإسلامية ظاهرة تاريخية بل ظاهرة مستمرة فكل فرد يجد الفرصة لتلبية حاجته النفسية في (المثل الأعلى) والعمل في سبيله لا يمر في مرحلة المراهقة السلبية، وأحسن مثال لذلك هم الناشئة الذين يشاركون في المبادىء والنشاطات الايديولوجية التي تتبناها حركات الإصلاح المختلفة .   ومن الموضوعية أن مؤسسات التربية في العالم الإسلامي، تعاني من عدة المشاكل وهي: </vt:lpstr>
      <vt:lpstr> التقليد والاغتراب، وتتجلى مضاعفات هذه المشكلة في أمرين:  الأمر الأول؛ في مؤسسات التربية الحديثة، وهذه تقلد المؤسسات التربوية في الغرب وتقوم بنفس المهمة ولكن بدرجة أسوأ. فالفرد في هذه المؤسسات يعد ـ كما هو في العالم الثالث عامة - ليكون بالدرجة الأولى مستهلكاً لكل ما يرد إلى الأسواق من المصانع الخارجية، ولا يكون «منتجاً»، وهي مؤسسات مغتربة عن قضايا المجتمعات الإسلامية الحاضرة؛ لذلك فإن مشكلة المراهقة أخذت تبرز في هذه المجتمعات وبحدة قد تكون أسوأ في بعض الأحيان.   </vt:lpstr>
      <vt:lpstr> والأمر الثاني: في مؤسسات التربية الإسلامية وهذه عزلت عن واقع الحياة فهي تُحدث الناشئة عن «المثل الأعلى» الذي رفعه الآباء ولكن لا توفر لهم فرص المشاركة في خدمة (المثل الأعلى)، وتكون النتيجة هي قول لا عمل تتفجر مضاعفاته في أشكال التطرف والتزمت أو التحلل والمروق. </vt:lpstr>
      <vt:lpstr> ثانياً:العلاقة بين الإنسان والكون -عـلاقـة تسخير- </vt:lpstr>
      <vt:lpstr>1ـ معنى التسخير: العلاقة التي تتطلع فلسفة التربية الإسلامية إلى بنائها بين الإنسان والكون هي ـ علاقة تسخير-.  وهي مشتقة من معنی علاقة الإنسان بالله ـ علاقة العبودية ــ لأنها تطبيق لـ «المظهر الكوني» للعبادة وسبب من أسباب تحقيق الشق الأول من العبادة وهو: كمال المحبة المفضية إلى الطاعة الكاملة.   والتسخير ـ لغة ـ معناه: العمل والخدمة مجاناً.  أما اصطلاحاً فمعناه: أن الله مكّن الإنسان من استخدام مظاهر الكون في تطبيقات عملية نافعة للإنسان في مجالات حياته المختلفة دون ثمن يقدمه لله.  ولكن الكون لا يخدم الإنسان مجاناً إلا إذا فهم الإنسان كيف يوجه الأوامر إلى مظاهر الكون ومكوناته. وتوجيـه الأوامر هو: معرفة القوانين التي تسير هذه المكونات.</vt:lpstr>
      <vt:lpstr>فهذا الكون خلقه الله خادماً مطيعاً للإنسان، ولكن شرّط  الله على الكون أن لا يطيع الإنسان إلا إذا دعاه عن طريق معين، فإذا دعاه عن غير هذا الطريق فلا يستجيب الكون ويظل معرضاً صامتاً أمام الإنسان. وبذلك يكون الذي لا يستفيد من مقدرات الكون حوله هو إنسان جاهل للنداء الذي يستجيب الكون من خلاله. وهذا النداء هو كشف القوانين الكونية واستخدامها. وكما يستعصي القفل أن يفتح بغير مفتاحه، كذلك الكون لا يستجيب بغير قوانينه.  مثله في ذلك مثل السيارة التي لا تتحرك إلا مع من يعرف قوانين قيادتها. بل إن كل الآلات لا تتحرك للإنسان الذي يجهل قوانين تحريكها. وهكذا الزرع والشجر فإنه ازداد عطاؤه بمعرفة قوانين زرعه، والحيوان يزداد عطاؤه بمعرفة قوانين تدجينه.   فالتسخير، يزداد بازدياد العلم بقوانين الله في خلقه. فالعلم والتسخير والقانون هي أمور مرتبطة بعضها ببعض. فالقانون هو: الأداة التي خلقها الله لإعطاء الأوامر للكون. والعلم هو معرفة هذا القانون، والتسخير هو نتيجة هذه المعرفة .</vt:lpstr>
      <vt:lpstr>وتبدأ معرفة القانون باستخدام السمع والبصر والعقل استعمالاً صحيحا والذين لا يستخدمون أجهزة الوعي هذه لا يسخر لهم الكون. ولذلك يحث -القرآن الكريم- على استخدام هذه الأجهزة الثلاثة؛ للوصول إلى العلم بمفاتيح الكون، كما يقول – سبحانه وتعالى-:  ((وَلاَ تَقْفُ مَا لَيْسَ لَكَ بِهِ عِلْمٌ إِنَّ السَّمْعَ وَالْبَصَرَ وَالْفُؤَادَ كُلُّ أُولئِكَ كَانَ عَنْهُ مَسْؤُولاً)). (الإسراء: 36).  وكما يجب على كل فرد أن يستعمل هذه الأجهزة الثلاثة لنجاته في الآخرة، فإنه يجب على البشرية ـ وعلى الدوام ـ أن تتدرب على حسن استخدام هذه الأجهزة لنجاحها في الحياة الدنيا. والتدريب على حسن هذا الاستخدام هو وظيفة التربية الصحيحة .</vt:lpstr>
      <vt:lpstr>٢ ـ أهداف التسخير:     الغاية من التسخير هي أن يعلم الإنسان من خلاله قدرة الله المطلقة وعلمه المطلق ورحمته المطلقة.   فالكون مختبر يتحقق الإنسان فيه من «صحة» ما أخبر به الوحي ويطمأن إلى «صدق» ما جاء به الرسول محمد صلى الله عليه وسلم. ففي الكون يشهد الإنسان دقة خلق الكائنات وقوانين وجودها وتقلب أحوالها، ويتحقق من خلال ذلك من عظمة التربية الإلهية لعوالم الإنسان والحيوان والنبات والجماد. وهذه علوم إذا شهدها الإنسان بعقله وحسه، عرف أن الله «رب العالمين»، وصدق ما تلقاه سمعه من الوحي وأدرك ضرورة انفراد الله بالحب والعبادة كما قال -تعالى-:-  ((اللَّهُ الَّذِي خَلَقَ سَبْعَ سَمَاوَاتٍ وَمِنَ الْأَرْضِ مِثْلَهُنَّ يَتَنَزَّلُ الْأَمْرُ بَيْنَهُنَّ لِتَعْلَمُوا أَنَّ اللَّهَ عَلَى كُلِّ شَيْءٍ قَدِيرٌ وَأَنَّ اللَّهَ قَدْ أَحَاطَ بِكُلِّ شَيْءٍ عِلْمًا)).(الطلاق:12).</vt:lpstr>
      <vt:lpstr>فالوحي والكون، جزءان في سفر إلهي واحد: أحدهما يقدم «آيات الله في القرآن»، والجزء الثاني يقدم «آيات الله في الآفاق والأنفس» .  وهذا التكامل بين النوعين من الآيات هو معجزة الرسول الخالدة. وهو أمر أساسي في منهاج الدعوة ومنهاج التربية الإسلامية. فحين طلبت قريش من رسول الله صلى الله عليه وسلم معجزة مادية وشواهد حسية لصدق ما جاء به، تنزل الوحي بأن في مقدور أولي الألباب والأذكياء الموهوبين، أن يدخلوا مختبر الكون ويشهدوا المعجزات والبراهين التي طلبوها. روى الواحدي في ـ أسباب النزول ـ أن قريشاً ذهبوا إلى اليهود وسألوهم: ما جاءكم به موسى من الآيات؟ قالوا: عصاه ويده بيضاء للناظرين. وأتوا النصارى فقالوا: كيف كان عيسى فيكم؟ فقالوا: يبرىء الأكمه والأبرص ويحيي الموتى، فأتوا النبي -صلى الله عليه وسلم- فقالوا: ادع ـ لنا ربك يجعل لنا الصفا ذهباً</vt:lpstr>
      <vt:lpstr>فأنزل الله تعالى: «إِنَّ فِي خَلْقِ السَّمَاوَاتِ وَالْأَرْضِ وَاخْتِلَافِ اللَّيْلِ وَالنَّهَارِ لَآيَاتٍ لِأُولِي الْأَلْبَابِ». ( آل عمـران: 190).  فالذي تتكشف عنه المعرفة العلمية والتكنـولـوجيـا ـ وما سوف تتكشف عنه ـ هو معجزات الرسالة الإسلامية، وإلى هذه المعجزات أشار قوله تعالى:ـ  «سَنُرِيهِمْ آيَاتِنَا فِي الْآفَاقِ وَفِي أَنْفُسِهِمْ حَتَّى يَتَبَيَّنَ لَهُمْ أَنَّهُ الْحَقُّ ﴾. ( فصلت: 53).  ومن هنا نعرف أهمية العلم بالنسبة للمسلم. فإذا رسخ المسلم في فهم معنى العلم، فإن هذا العلم سيشهد بصدق الإيمان بالله واليوم الآخر وضرورتها، كما شهد العلم بصدق قوانين الجاذبية وأقنع الإنسان بمراعاة هذه القوانين وهو يقفز من السطح أو الطائرة ليتجنب كارثة التحطم. ولقد ازداد التسخير ـ في آيات الآفاق في الكون - بازدياد العلم بقوانين هذا الكون، وهو ما نسميه بتقدم التكنولوجيا</vt:lpstr>
      <vt:lpstr> أما التسخير في آيات الأنفس فما زال أقل وضوحاً وتقدماً. والذي تريده فلسفة التربية الإسلامية من الحض على النظر في ـ آيات الأنفس-، هو اكتشاف قوانين النفس والرسوخ في فهم هذه القوانين بغية إقناع الإنسان على أن مخالفة قوانين الله في الأنفس كمخالفة قوانينه في الكون، ومعرفة أن الذين لا يراعون قواعد الإيمان بالله واليوم الآخر، فسوف يتحطمون ويتكسرون كا يتكسر الذين يقفزون من الطائرات ومن الأسطح دون مراعاة قوانين الجاذبية، وإن المجتمع الذي لا يراعي الناس فيه مسؤولياتهم التي أمر الله بها في علاقات الناس بعضهم ببعض، فسوف يتحطم بسبب خروجه على قوانين الأخلاق أو قوانين الله في البشر كما يتحطم .  الذي يخرج على قوانين الطبيعة في الجاذبية والاحتراق. </vt:lpstr>
      <vt:lpstr>3- ميادين التسخير:  حددت ـ فلسفة التربية الإسلامية ـ ميادين التسخير التي يجب أن تتوجه إليها أجهزة الوعي في الإنسان ـ العقل والسمع والبصر- . وقيمة هذا التحديد هو حفظ هذه الأجهزة من التوجه إلى ما لا يمكن البحث فيه، ومن تبديد هذه الطاقات فيها لا طائل تحته من ـ الميتافيزيقا ـ التي لا برهان عليها ولا شواهد لها. ولقد تحددت ميادين التسخير المذكورة في ميدانين رئيسيين هما: ميدان الكون، وميدان النفس. ونحن هنا نركز البحث على ميدان الكون مؤجلين الإشارة إلى ميدان النفس إلى مكان آخر لعدم علاقته علاقة مباشرة بعلاقة الإنسان بالكون .  </vt:lpstr>
      <vt:lpstr>وتتحدد جوانب التسخير في ميدان الكون في عناصر الكون الرئيسة الثلاثة: الفضاء المحسوس، اليابسة الملموسة، الماء الكائن في المحيطات والبحار وما يتفرع عنها. ومن هذه الميادين الثلاثة تتفرع ميادين فرعية  لا حصر لها، يقول – عز وجل-:ـ  «قُلْ لِعِبَادِيَ الَّذِينَ آمَنُوا يُقِيمُوا الصَّلَاةَ وَيُنْفِقُوا مِمَّا رَزَقْنَاهُمْ سِرًّا وَعَلَانِيَةً مِنْ قَبْلِ أَنْ يَأْتِيَ يَوْمٌ لَا بَيْعٌ فِيهِ وَلَا خِلَالٌ  اللَّهُ الَّذِي خَلَقَ السَّمَوَاتِ وَالْأَرْضَ وَأَنْزَلَ مِنَ السَّمَاءِ مَاءً فَأَخْرَجَ بِهِ مِنَ الثَّمَرَاتِ رِزْقًا لَكُمْ وَسَخَّرَ لَكُمُ الْفُلْكَ لِتَجْرِيَ فِي الْبَحْرِ بِأَمْرِهِ وَسَخَّرَ لَكُمُ الْأَنْهَارَ» . ( إبراهيم: ٣٢ – ٣٣) . </vt:lpstr>
      <vt:lpstr>وأيضاً قوله -تعالى- «أَلَمْ تَرَوْا أَنَّ اللَّهَ سَخَّرَ لَكُمْ مَا فِي السَّمَاوَاتِ وَمَا فِي الْأَرْضِ وَأَسْبَغَ عَلَيْكُمْ نِعَمَهُ ظَاهِرَةً وَبَاطِنَةً وَمِنَ النَّاسِ مَنْ يُجَادِلُ فِي اللَّهِ بِغَيْرِ عِلْمٍ وَلَا هُدًى وَلَا كِتَابٍ مُنِيرٍ» (لقمان- 20) . «وَسَخَّرَ لَكُم مَّا فِى ٱلسَّمَٰوَٰتِ وَمَا فِى ٱلْأَرْضِ جَمِيعًا مِّنْهُ ۚ إِنَّ فِى ذَٰلِكَ لآيات لِقَوْمٍۢ يَتَفَكَّرُونَ ». ( الجاثية : 13).  والذي في السموات والأرض له تفاصيل عريضة منها ما يلي:   1- ميدان الأفلاك والكواكب: فهذه الأفلاك مسخرة للإنسان وبقدرته اكتشاف قوانينها وخصائصها والاستفادة من ذلك في حياته العملية والعقلية .</vt:lpstr>
      <vt:lpstr>« وَسَخَّرَ ٱلشَّمْسَ وَٱلْقَمَرَ كُلٌّ يَجْرِى لِأَجَلٍۢ مُّسَمًّى ۚ يُدَبِّرُ ٱلْأَمْرَ يُفَصِّلُ الآيات لَعَلَّكُم بِلِقَآءِ رَبِّكُمْ تُوقِنُونَ» ( الرعد :  ٢).   «وَسَخَّرَ لَكُمُ اللَّيْلَ وَالنَّهَارَ وَالشَّمْسَ وَالْقَمَرَ ۖ وَالنُّجُومُ مُسَخَّرَاتٌ بِأَمْرِهِ ۗ إِنَّ فِي ذَٰلِكَ لَآيَاتٍ لِّقَوْمٍ يَعْقِلُونَ» (النحل: 12).  ويلحق بميدان الأفلاك والكواكب ـ الفضاء المحيط بها ـ وما فيه من الرياح والظواهر الطبيعية، وما يجري فيه ـ أو يتوصل إلى اكتشافه ـ من وسائل التنقل في الفضاء الكبير.   2- - ميدان البحار والمحيطات : فهذه وما فيها من الكائنات مسخرة للإنسان عليه أن يستفيد منها في حياته المادية ويسترشد بالحكمة الكائنة في خلقها وقوانينها في حياته العقلية والنفسية. </vt:lpstr>
      <vt:lpstr> قال – سبحانه- «اللَّهُ الَّذِي سَخَّرَ لَكُمُ الْبَحْرَ لِتَجْرِيَ الْفُلْكُ فِيهِ بِأَمْرِهِ وَلِتَبْتَغُوا مِن فَضْلِهِ وَلَعَلَّكُمْ تَشْكُرُونَ» (الجاثية:  12)  «وَهُوَ الَّذِي سَخَّرَ الْبَحْرَ لِتَأْكُلُوا مِنْهُ لَحْمًا طَرِيًّا وَتَسْتَخْرِجُوا مِنْهُ حِلْيَةً تَلْبَسُونَهَا وَتَرَى الْفُلْكَ مَوَاخِرَ فِيهِ وَلِتَبْتَغُوا مِن فَضْلِهِ وَلَعَلَّكُمْ تَشْكُرُونَ» (النحل :  ١٤).  3- ميدان اليابسة: والآيات التي تتحدث عن هذا الميدان، تأتي مقرونة باليابسة لنفس الغايات والأهداف المادية والعقلية .  «أَلَمْ تَرَ أَنَّ اللَّهَ سَخَّرَ لَكُمْ مَا فِي الأَرْضِ وَالْفُلْكَ تَجْرِي فِي الْبَحْرِ بِأَمْرِهِ وَيُمْسِكُ السَّمَاءَ أَنْ تَقَعَ عَلَى الأَرْضِ إِلا بإذنه إن الله بالناس لرؤوف رحيم» (الحج: 65)  </vt:lpstr>
      <vt:lpstr> ويشير«التسخير» في الآية السابقة إلى وحدة الميادين الرئيسة الثلاث والتوازن القائم بينها، ومن مظاهر هذا التوازن أن الله يمسك ما في الفضاء من شمس وقمر وكواكب وما يمخر فيه من طيارات وصواريخ وحاملات قنابل ذرية أن تقع على الأرض، ولكن هذا الإمساك ليس مطلقاً فقد تقدر الإرادة والإذن الإلهي سقوط بعض النيازك والنجـوم والطائرات والصواريخ ولا ندري مصيرهذه الأسلحة النووية والأقمار الصناعية التي تحمل الدمار .</vt:lpstr>
      <vt:lpstr>وليسهل على الإنسان ممارسة علاقة التسخير بالشكل الذي تطرحه فلسفة التربية الإسلامية أمده الله بالمؤهلات والقدرات التي تمكنه من إقامة هذه العلاقة المشار إليها. وهذه المؤهلات هي:  المؤهل الأولى: أن الله منح الإنسان القدرة على تسخير الكون ومنحه منزلة الخلافة على الأرض.  والمؤهل الثاني: أن الله أمد الإنسان بقابلية التعلم والقدرات التي تمكنه من كشف أسرار الكون وقوانينه وفهم مكوناته وعناصره وهذه القدرات هي ما أشار إليه القرآن حول تعليم آدم الأسماء كلها، وأنه علم الإنسان ما لم يعلم، وغير ذلك.  والمؤهل الثالث: هو تناسق تكوين الإنسان مع طبيعة هذه الخلافة. فالله –سبحانه وتعالى- فطّر ما في السموات والأرض كوحدة متناسقة تؤدي وظائفها طبقاً للتصميم المذكور. والإنسان وحـده هوالذي يملك حرية الانتظام هذا التصميم الكبير أو الخروج عليه. </vt:lpstr>
      <vt:lpstr>أن القدرة على ممارسة علاقة التسخير والربط بين آيات الكتاب وآيات الكون هي التي تفرز اليقين الكامل، فإذا لم تحدث هذه القدرة فلا فائدة من اكتشاف آيات الكون ولا فائدة من تلاوة آيات الكتاب .  ومن الحق أن نقول: إن مؤسسات التربية الإسلامية ـ منذ قرون ـ قد عطلت «علاقة التسخير» وعطلت «المظهر الكوني» للعبادة، وفقدت الإحساس بخطورة الذنب الذي اقترفته حين عطلت هذه العلاقة وقعرت مفهوم الذنب على الجوانب الدينية والأخلاقية، وبررت للمسلم جميع أشكال القصور والذنوب التي اقترفها في ميادين «المظهر الكوني» للعبادة . </vt:lpstr>
      <vt:lpstr>ولقد أدى عجز هذه المؤسسات عن القيام بواجبها المذكور إلى مضاعفتين اثنتين:  المضاعفة الأولى: أن هذه المؤسسات لم تستطع ـ وما زالت لا تستطيع ـ أسلمة التربية والمعرفة الكونية التي بدأت تفد إلى العالم الإسلامي في مطلع العصر الحديث . وتركت الباب مفتوحاً لنماذج المؤسسات التربوية الأوروبية لأن تقوم وتنتشر وتقدم العلوم الكونية عارية من علاقة التسخير ـ موجهة بـ (علاقة قهر الطبيعة والسيطرة عليها) وبذلك أخذت التربية في العالم الإسلامي تشارك التربية الغربية نقائصها في هذا الميدان، وصار التعليم في هذا العالم يخرِّج «مستهلكين» يقلون عن الخريجين في الغرب بأنهم «غير منتجين». فأدى ذلك كله إلى امتداد مفاهيم الصراع والاستهلاك واللادينية وانقلبت التربية إلى عامل من عوامل الاضطراب بدل أن تكون من عوامل الخير والاستقرار .  </vt:lpstr>
      <vt:lpstr>والمضاعفة الثانية: أن الاقتصار على العلوم الدينية في مؤسسات التربية الإسلامية والانشقاق بين العلوم الدينية والعلوم الكونية في المؤسسات التربوية الحديثة، قد أدى إلى عقم كلا النظامين من التربية في العالم الإسلامي ومنع ولادة الإيمان وإخراج أمة المؤمنين؛ لأن الإيمان يهبه الله لمن تزاوجت في نفوسهم «الحقائق الدينية» مع «الحقائق الكونية» وسنة الله أن يخلق من كل زوجين اثنين. </vt:lpstr>
      <vt:lpstr>علاقة التسخير وعلاقة الصراع مع الطبيعة في الفلسفات التربوية المعاصرة:   لعل من أكبر الأخطار التي تمثلها ـ فلسفات التربية المعاصرة ـ أن هذه الفلسفات بتأثير الدارونية الاجتماعية–  قد خرجت بعلاقة الإنسان مع الكون عن مفهوم «التسخير وقلبتها إلى ـ علاقة الصراع والسيطرة على الطبيعة ـ حيث يصارع الإنسان الطبيعة للسيطرة عليها وانتزاع ثرواتها دون هدف ولا غاية إلاّ هدف الاستهلاك والاستمتاع الدنيوي . وتنطلق الصيحات المتكررة من عواقب هذا التصور الخاطىء، خاصة بعد تقدم ـ علم البيئة - (Ecology) ومن أمثلة هذه النداءات التحذيرية الكتابات المتكررة لأمثال ـ رينه دوبوا ـ ومما قاله في هذا المجال:  </vt:lpstr>
      <vt:lpstr>«ولن نستطيع تغيير العالم ما لم نقص من عقلنا الجماعي المفهوم القائل: إن أهداف الإنسان هي قهر الطبيعة وإخضاع العقل الإنساني. والوصول إلى تغيير هذا الاتجاه، لن يكون أمراً سهلا؛ لأن السعي للسيطرة على الطبيعة وقيام تنمية غير محدودة، يثيران جواً يكاد يكون مسكراً، بينها الإيحاء بالاقتراب من الاستقرار يخلق حالة من التبلد. ولهذا السبب فإننا لن نقدر على تغيير طرائقنا إلا إذا تبنينا أخلاقاً اجتماعية جديدة، بل ديناً اجتماعياً جديداً. ومهما كان شكل هذا الدين الجديد فإن أصوله يجب أن تكون على وفاق وتناسق بين  الإنسان والـطـبيعـة بـدل الانـدفـاع المتهور للسيطرة والإخضاع»</vt:lpstr>
      <vt:lpstr>ولعل من الموضوعية أن نقول: إن العقل الغربي الحديث قد أبدع في اكتشاف قوانين الكون، وخصائص و مكونات هذا الكون، وأبدع كذلك في تحويل هذه القوانين إلى تطبيقات علمية وتكنولوجية، ولكنه أخطأ في تفسير علاقة التسخير ـ وضّل كثيراً عن أهدافها وغاياتها بسبب الظلمة الفكرية التي رعتها كنيسة العصور الوسطى ودفعت بالعقل الغربي في ميادين آيات الآفاق والأنفس دون بصائر من آيات الكتاب . ومع تقديرنا واحترامنا للجد والمعاناة الشاقة والصبر على متطلبات البحث والدراسة التي اتصف بها العقل الغربي والتي انتهت بأمثال (رينه دوبوا)،وأبراهام ماسلو إلى نقد مفهوم الصراع مع الطبيعة، وإلى الاقتراب من التفسير الإسلامي، وخرجت بأمثال موريس بوكاي وروجيه جارودي إلى نور الإسلام. </vt:lpstr>
      <vt:lpstr>فإننا نصارح العقل الغربي بأنه قد آن الأوان له لأن يتخلص من العقد النفسية التي قيدت عقول أسلافه في العصور الوسطى وجعلتهم ينظرون إلى الإسلام تلك النظرة السلبية التي جانبت الموضوعية. وإنه لمن الازدراء للفكر وأهله أن يبقى الفكر وأهله مستأجرين لأهواء أصحاب المال وأهواء الساسة وأن تتشكل مواقف المفكرين إيجاباً وسلباً طبقاً للمصالح المتلونة المتقلبة.   صحيح أن الحياة الاجتماعية والمستوى الحضاري في الأقطار الإسلامية المعاصرة قد أسهما في خلق الصورة المشوهة للإسلام في نفس الغربي. صحيح أن العقلية المعاصرة لأجيال المسلمين تثير الاشمئزاز وهي تلقي تبعة تخلفها على غيرها ـ ولا تغير ما بأنفسها ـ لتتخلص من هذا التخلف . </vt:lpstr>
      <vt:lpstr>ولكن ليس من الضرورة أن يكون تخلف المسلمين الحاضر سبباً في الاستنتاج والحكم بتخلف الثروات الفكرية والعقائدية عندهم. وأنه لمن العار أن يقتصر اهتمام العقل الغربي على شهود الثروات المادية المخزونة في باطن الأرض العربية والإسلامية أو الكائنة فوقها ثم لا يبحث في الثروات الفكرية والعقائدية المخزونة في أسفارها خاصة، وأن حاجة الغرب إلى هذه الثروات الفكرية والعقائدية أشد من حاجته إلى الثروات المادية. إن العقل الغربي يظلم نفسه ومستقبل أجياله، ويظلم القرآن ويظلم رسول الإسلام حين يجعل الإسلام ديناً قومياً مختصاً بالعرب، أوديناً آسيوياً أو افريقياً يندرج في قائمة الأديان الشرقية. فالصفة العالمية واضحة تمام الوضوح في رسالة الإسلام وسيرة نبي الإسلام .  والغرب يظلم نفسه أكثر، ويظلم الإسلام أكثر فأكثر حين يتصور أن العلاقة بينه وبين الإسلام علاقة عداء مستمرة، فالقرآن قد أطلق اسم أسلاف الغرب ـ من الروم ـ على سورة من سوره وبدأها بالبشارة بانتصار الروم الذي سيؤدي إلى فرح المؤمنين بالإسلام.</vt:lpstr>
      <vt:lpstr>ورسول الإسلام يبشر المسلمين ـ كما ورد في السيرة النبوية  ـ بأن صهيب أول ثمار الروم. وهو يشيد بإيجابيات الغرب ويوجه المسلمين إلى مصادقتهم حين يقول: «وَالرُّومُ ذَاتُ الْقُرونِ كُلَّمَا هَلَكَ قَرْنٌ خَلَفَهُ قَرْنٌ أَهْلُ صَبْرٍ وَأَهْلُهُ لآخر الدهر هُم أصحابكم ما دام فِي الْعَيْشِ خَيْرٌ) ( كنز العمال: 35125).  وحين سأل أحد أصحاب النبي-عليه السلام- أي الجماعات عني بقوله «الأمم والقرون» قبل المسلمين وهل هم فارس والروم: أجاب الرسول صلى الله عليه وسلم: «وهـل النـاس إلا أولئك؟» ( صحيح البخاري و مسند أحمد)، وفي حديث آخر قال المستورد القرشي عند عمرو بن العاص : سمعت رسول الله صلى الله عليه وسلم يقول: «تَقُومُ السَّاعَةُ وَالرُّومُ أَكْثَرُ النَّاسِ ». فَقَالَ لَهُ عَمْرٌو أَبْصِرْ مَا تَقُولُ. قَالَ أَقُولُ مَا سَمِعْتُ مِنْ رَسُولِ اللَّهِ -صلى الله عليه وسلم- قَالَ لَئِنْ قُلْتَ ذَلِكَ إِنَّ فِيهِمْ لَخِصَالاً أَرْبَعًا إِنَّهُمْ لأَحْلَمُ النَّاسِ عِنْدَ فِتْنَةٍ وَأَسْرَعُهُمْ إِفَاقَةً بَعْدَ مُصِيبَةٍ وَأَوْشَكُهُمْ كَرَّةً بَعْدَ فَرَّةٍ وَخَيْرُهُمْ لِمِسْكِينٍ وَيَتِيمٍ وَضَعِيفٍ وَخَامِسَةٌ حَسَنَةٌ جَمِيلَةٌ وَأَمْنَعُهُمْ مِنْ ظُلْمِ الْمُلُوكِ.»</vt:lpstr>
      <vt:lpstr>إن العقل الإسلامي يرى في الغرب الإيجابيات ويعترف لهم بها فهم أحلم الناس في مواجهة المشكلات، وأسرعهم نهوضا بعد النكسات، وأوشكهم كرة وانتصارا بعد هزيمة وخيرهم في توفير الضمان الاجتماعي للمساكين والأيتام والضعفاء. ويتوج هذه الصفات الأربع صفة خامسة جميلة هي تعشقهم للحرية والديموقراطية ومناعتهم ضد استبداد الملوك والرؤساء. إنني أؤمن بأن للعقل الغربي دوراً كبيراً في إبراز مظهر من أعظم مظاهر الإعجاز في القرآن وهو الإعجاز العلمي . ذلك أن مظاهر الإعجاز في القرآن تتوازى في البروز مع التطورات التي يمر بها المجتمع البشري ومع القـدرات والاستعدادات التي تتسم بها الأمم والأجناس.  ففي طور العلم للأمم التي تتصف بالنظر العلمي دور في إبراز الإعجاز العلمي للقرآن، كما كان للأمم التي اتصفت بطابع الفقه التشريعي دوراً في إبراز الإعجاز التشريعي فيه، </vt:lpstr>
      <vt:lpstr>وكما كان للأمم التي اتصفت بطابع الفقه اللغوي والأدبي دوراً في إبراز الإعجاز اللغوي والأدبي فيه وهكذا. فكل مظهر من مظاهر الإعجاز هو الجانب الذي يحدث ـ الجاذبية ويعقد صلات العشق والمحبة بين القرآن وبين الإنسان الذي يتصف بتفوق في فهم هذا المظهر. وإن هذا العشق والمحبة ليتصاعدان حتى يدفعان بصاحبهما البذل نفسه وماله في سبيل رسالة الإسلام. فحين كان القرآن يلامس مشاعر الإحساس بالجمال الأدبي في داخل ذلك العربي كان يصنع فيه من الوله والانجذاب للقرآن ما تصنع النظرة أو الابتسامة من المحبوب الجميل في نفس العاشق المتيم. وفي كتابات أمثال موريس بوكاي ما يقدم مثلا على أن الغربي حين يشهد جانب الإعجاز العلمي في القرآن فإن هذا الشهود يصنع في نفسه ما صنعه القرآن في نفس العربي الذي عاصر بزوغ رسالة الإسلام. </vt:lpstr>
      <vt:lpstr>  ثالثاً:  علاقة الإنسان بالإنسان -علاقة عدل وإحسان ـ </vt:lpstr>
      <vt:lpstr> العلاقة التي تقيمها ـ فلسفة التربية الإسلامية ـ بين الإنسان والإنسان هي علاقة «العدل والإحسان».  والعدل معناه الإنصاف. أما الإحسان فمعناه التفضل والزيادة في المعاملة الحسنة.  ولقد حددت الأصول العقدية للتربية الإسلامية الإطار العام لهذه العلاقة عند قوله –تعالى-: «إنَّ اللَّهَ يَأْمُرُ بِالْعَدْلِ وَالْإِحْسَانِ » (النحل: 90). وهذه العلاقة هي الترجمة العملية لـ «المظهر الاجتماعي» لعلاقة الإنسان بالله أي علاقة العبودية ـ. وفيما يلي تفصيل لكل من علاقة العدل وعلاقة الإحسان ا - علاقة العدل:  العدل هو الحد الأدنى للعلاقات بين بني الإنسان. والوقوف عند هذا الحد والتحذير من تجاوزه إلى ما هو أدنى رخصة مقبولة حين تثور الخصومات وتقع النفـوس فريسة الانفعال والغضب والكراهية المؤدية إلى الجور والظلم والعدوان، أو حين تتحرك مشاعر الهوى والشهوات وتصبح النفوس عرضة للميل والتحيز .  </vt:lpstr>
      <vt:lpstr>والعدل دوائر تتدرج في سعتها حسب سعة دوائر الانتهاء البشري .  1- وتبدأ الدائرة الأولى مع النفس  قال- سبحانه-:(يَا أَيُّهَا الَّذِينَ آمَنُوا كُونُوا قَوَّامِينَ بِالْقِسْطِ شُهَدَاءَ لِلَّهِ وَلَوْ عَلَى أَنْفُسِكُمْ﴾. (النساء: 135).  2- ثم تليها دائرة الأسرة كعلاقة الأزواج بالزوجات، والآباء بالأبناء يقول- سبحانه وتعالى-:(فَانْكِحُوا مَا طَابَ لَكُمْ مِنَ النِّسَاءِ مَثْنَى وَثُلَاثَ وَرُبَاعَ فَإِنْ خِفْتُمْ أَلَّا تَعْدِلُوا فَوَاحِدَةً(. (النساء : 3) .  3- ثم تليها دائرة القربي  يقول -عزّوجلّ-(وَإِذَا قُلْتُمْ فَاعْدِلُوا وَلَوْ كَانَ ذَا قُرْبَىٰ». (الأنعام : ١٥٢).  وفي مكان آخر تجمع الدوائر الثلاث في قوله -تعالى-:«يَا أَيُّهَا الَّذِينَ آمَنُوا كُونُوا قَوَّامِينَ بِالْقِسْطِ شُهَدَاءَ لِلَّهِ وَلَوْ عَلَى أَنْفُسِكُمْ أَوِ الْوَالِدَيْنِ وَالْأَقْرَبِينَ إِنْ يَكُنْ غَنِيًّا أَوْ فَقِيرًا فَاللَّهُ أَوْلَى بِهِمَا فَلَا تَتَّبِعُوا الْهَوَى أَنْ تَعْدِلُوا وَإِنْ تَلْوُوا أَوْ تُعْرِضُوا فَإِنَّ اللَّهَ كَانَ بِمَا تَعْمَلُونَ خَبِيرًا» (النساء: 135).  </vt:lpstr>
      <vt:lpstr>4- ثم تليها دائرة الأمة التي ينتمي إليها الفرد أو الجماعة ذوي العلاقة  وفي ذلك يقول -تعالى-: ) وَإِنْ طَائِفَتَانِ مِنَ الْمُؤْمِنِينَ اقْتَتَلُوا فَأَصْلِحُوا بَيْنَهُمَا فَإِنْ بَغَتْ إِحْدَاهُمَا عَلَى الأُخْرَى فَقَاتِلُوا الَّتِي تَبْغِي حَتَّى تَفِيءَ إِلَى أَمْرِ اللَّهِ فَإِنْ فَاءَتْ فَأَصْلِحُوا بَيْنَهُمَا بِالْعَدْلِ وَأَقْسِطُوا إِنَّ اللَّهَ يُحِبُّ الْمُقْسِطِينَ إِنَّمَا الْمُؤْمِنُونَ إِخْوَةٌ فَأَصْلِحُوا بَيْنَ أَخَوَيْكُمْ وَاتَّقُوا اللَّهَ لَعَلَّكُمْ تُرْحَمُونَ﴾. (الحجرات: 9).  5- وأخيراً تليها كلها الدائرة لإنسانية  يقول – سبحانه-: (إنَّ ٱللَّهَ یَأۡمُرُكُمۡ أَن تُؤَدُّوا۟ ٱلۡأَمَـٰنَـٰتِ إِلَىٰۤ أَهۡلِهَا وَإِذَا حَكَمۡتُم بَیۡنَ ٱلنَّاسِ أَن تَحۡكُمُوا۟ بِٱلۡعَدۡلِۚ إِنَّ ٱللَّهَ نِعِمَّا یَعِظُكُم بِهِۦۤ إِنَّ ٱللَّهَ كَانَ سَمِیعَۢا بَصِیراً﴾. ( النساء: 58). </vt:lpstr>
      <vt:lpstr>فالعدل مطلوب خلال هذه الدوائر المذكورة في جميع الأحوال والظروف بل هو مطلوب مع الأعداء وفي أوقات الخصومات وسوء الصلات. وفي ذلك يقول -سبحانه وتعالى-  (يَٰٓأَيُّهَا ٱلَّذِينَ ءَامَنُواْ كُونُواْ قَوَّٰمِينَ لِلَّهِ شُهَدَآءَ بِٱلْقِسْطِ ۖ وَلَا يَجْرِمَنَّكُمْ شَنَـَٔانُ قَوْمٍ عَلَىٰٓ أَلَّا تَعْدِلُواْ ۚ ٱعْدِلُواْ هُوَ أَقْرَبُ لِلتَّقْوَىٰ ۖ وَٱتَّقُواْ ٱللَّهَ ۚ إِنَّ ٱللَّهَ خَبِيرٌۢ بِمَا تَعْمَلُونَ). (المائدة: 8). ولا يجوز أن يحول دون - علاقة العدل ـ حائل وإن بلغت السلبية في التعامل حد اليأس من الطرف المقابل. وفي ذلك يقول –تعالى-:  (فَلِذَٰلِكَ فَٱدْعُ ۖ وَٱسْتَقِمْ كَمَآ أُمِرْتَ ۖ وَلَا تَتَّبِعْ أَهْوَآءَهُمْ ۖ وَقُلْ ءَامَنتُ بِمَآ أَنزَلَ ٱللَّهُ مِن كِتَٰبٍۢ ۖ وَأُمِرْتُ لِأَعْدِلَ بَيْنَكُمُ ۖ ٱللَّهُ رَبُّنَا وَرَبُّكُمْ ۖ لَنَآ أَعْمَٰلُنَا وَلَكُمْ أَعْمَٰلُكُمْ ۖ لَا حُجَّةَ بَيْنَنَا وَبَيْنَكُمُ ۖ ٱللَّهُ يَجْمَعُ بَيْنَنَا ۖ وَإِلَيْهِ ٱلْمَصِيرُ). (الشورى: ١٥) .</vt:lpstr>
      <vt:lpstr>وشيوع علاقة العدل ورسوخها في علاقات الإنسان بالإنسان، دلالة النضج والكمال والاستقامة، وغيابها دلالة التخلف والنقص والمجتمع الذي يشيع فيه العدل هو مجتمع الواعين المنتجين للخير، والمجتمع الذي يختفي منه العدل هو مجتمع - الأغبياء المعوقين - الذين يعيشون عالة أكلاء على غيرهم من الأمم، بهذا الصدد يقول – سبحانه-: (وَضَرَبَ اللَّهُ مَثَلًا رَجُلَيْنِ أَحَدُهُمَا أَبْكَمُ لَا يَقْدِرُ عَلَى شَيْءٍ وَهُوَ كَلٌّ عَلَى مَوْلَاهُ أَيْنَمَا يُوَجِّهْهُ لَا يَأْتِ بِخَيْرٍ هَلْ يَسْتَوِي هُوَ وَمَنْ يَأْمُرُ بِالْعَدْلِ وَهُوَ عَلَى صِرَاطٍ مُسْتَقِيمٍ). (النحل: 76).  </vt:lpstr>
      <vt:lpstr> مفهوم العدل في مجتمعاتنا والمجتمع الغربي   إن المشكلة التي تعاني منها المجتمعات المعاصرة هي أنها إما مجتمعات لا تأمر بالعدل ولا تسير على صراط مستقيم، وإما مجتمعات تأمر بالعدل ولكنها أيضاً لا تسير على صراط المستقيم . 1- المجتمعات القائمة في ما يسمى بدول العالم الثالث مجتمعات لا تأمر بالعدل ولا تسير على صراط المستقيم، فهي تعيش معيشة الأبكم الذي لا ينطق بعلم ولا يكشف عن معرفة، وهي لا تقدر على شيء وأينا تتوجه في سياساتها لا تأتي بخير، وهي كلة تعتمد على الدول المتقدمة ابتداءً من الآلة التي تركبها أو تستعملها حتى الرغيف الذي تأكله.   </vt:lpstr>
      <vt:lpstr>2- وأما المجتمعات القائمة في ما يسمى بدول العالم المتقدم فهي مجتمعات تأمر بالعدل داخل حدودها وتمارسه إلى حد كبير، ولكنها أيضاً لا تسير على صراط المستقيم في شؤون العقيدة وجانب من شؤون الأخلاق؛ ولذلك فهي تجني ثمار تفوقها في ميدان العدل والإدارة في القدرة على أشياء كثيرة وإنجاز الكثير كذلك، ولكنها تعاني من نتائج انحرافها عن الصراط المستقيم في الجوانب التي أشرنا إليها . والسبب في ذلك أن مجتمعات العالم الثالث تعيش علاقات قائمة على الظلم وتسلط الدكتاتورية وغياب العدل في علاقاتها وجفافه من نظمها التربوية وملء هذه النظم وشحن مناهجها وتطبيقاتها بالعصبيات العائلية والقبلية والاقليمية، بينما تحرص مجتمعات العالم المتقدم على تلقين ناشئتها في مؤسسات التربية مفاهيم الديموقراطية وتطبيقاتها وتعويدهم رعايتها والحرص عليها وإشاعة العدل في علاقاتهم في ميدان الحياة الاجتماعية، </vt:lpstr>
      <vt:lpstr>ولكن غياب - علاقة العدل - من علاقات المجتمعات المتقدمة بغيرها من المجتمعات الأخرى جعلها تعاني من اثار هذا الغياب خارج حدودها الإقليمية .  ولذلك يظل نموذج المجتمع المتحضر الراقي الذي يجسد علاقة العدل في علاقاته الداخلية والخارجية مطلباً من مطالب التربية الإسلامية، وسمة من سمات الصفوة التي يريدها الله من عباده، يقول- تعالى-(وَمِمَّنْ خَلَقْنَا أُمَّةٌ يَهْدُونَ بِالْحَقِّ وَبِهِ يَعْدِلُونَ). ( الأعراف: ۱۸۱).  وعلاقة العدل عامل رئيس في شيوع الأمن والسلام؛ لأنها تعبير عن الموضوعية في معالجة الأمور وعدم التحيز والذاتية. وحين تسود علاقة العدل لا يبقى أثر لعلاقات العصبية العائلية والعصبية القبلية، والعصبية القومية، والعصبية العرقية والعصبية الوطنية. </vt:lpstr>
      <vt:lpstr>ولذلك كان انتشارالاضطراب والجريمة في علاقات الأفراد والدول في عالمنا المعاصر سببه: رعاية التربية لهذه العصبيات وتجسيدها في فلسفات التربية ومناهجها وعلومها الاجتماعية وادابها وفنونها وثقافاتها. بل إن فشل المنظمات التربوية الإقليمية والدولية التي ترفع شعار «التربية من أجل السلام» سببه أن هذه المنظمات لم تتحرك ـ أو هي لم تتمكن الحكومات ـ لتنظيف نظم التربية ومناهجها وتطبيقاتها من آثار العصبيات المذكورة. والتي يصفها رسول-عليه السلام- بأنها حصب جهنم ، وكان يهتف بأصحابه : دعوها فإنها نتنة ! !   إن بقاء هذه العصبيات في عالمنا المعاصر دليل على أن الإنسان لم يصل بعد إلى الحد الأدنى من العلاقات المقبولة بين الإنسان والإنسان . </vt:lpstr>
      <vt:lpstr>٢ ـ علاقة الإحسان:  أما علاقة الإحسان فهي حسب فلسفة التربية الإسلامية ـ العلاقة الطبيعية التي يجب أن تربط الإنسان بالإنسان، وهي التي يجب أن تسود في الظروف العادية حين لا يكون هناك إحن ولا خلاف. ويجب على التربية أن تعمل على تنميتها وإشاعتها في حياة الأفراد والجماعات وأن تبصرهم بميادينها وتفاصيلها وثمراتها. وأساس هذه العلاقات أن الإسان خلق- في أحسن تقويم – أي اسمى درجات التصور والسلوك في علاقاته مع الآخرين. ولكن اختلال التوازن الذي تحدثه مناهج التربية الخاطئة ومؤسساتها في قوى العقل والغضب والشهـوة والانحراف بهذه القوى عن أهدافها التي خلقت لها يهبط بالإنسان إلى درجة ـ أسفل سافلين ـ في علاقاته مع الآخرين، وهي درجه تهبط عن مستوى العلاقات السافلة - التي تسود عالم الحيوان. </vt:lpstr>
      <vt:lpstr> لذلك كانت وظيفة ـ التربية الإسلامية ـ هي العودة بالإنسان إلى أصل نشأته من خلال تربيته على الإيمان والعمل الصالح وبذلك تعود الصحة والتوازن إلى القوى المختلة ، ويتدرب الإنسان على استعمال هذه القوى استعمالاً صحيحاً وعلى صيانتها صيانة صحيحة وإلى هذه التحولات في طبيعة الإنسان كانت الإشارة القرآنية : «لَقَدْ خَلَقْنَا الْإِنْسَانَ فِي أَحْسَنِ تَقْوِيمٍ ثُمَّ رَدَدْنَاهُ أَسْفَلَ سَافِلِينَ﴾. (التين: 4-5).  فالعودة بالإنسان إلى منزلة ـ أحسن تقويم ـ إنما تتم من خلال تربيته على ـ علاقة الإحسان ـ التي تتكرر الدعوة إليها في مئات المواقع من القرآن الكريم خاصة قوله تعالى: (خُذِ الْعَفْوَ وَأْمُرْ بِالْعُرْفِ وَأَعْرِضْ عَنِ الْجَاهِلِينَ) (الأعراف: 199) (ٱدْفَعْ بِٱلَّتِى هِىَ أَحْسَنُ ٱلسَّيِّئَةَ ۚ نَحْنُ أَعْلَمُ بِمَا يَصِفُونَ) (المؤمنون - 96)  </vt:lpstr>
      <vt:lpstr>(وَلا تَسْتَوِي الْحَسَنَةُ وَلا السَّيِّئَةُ ادْفَعْ بِالَّتِي هِيَ أَحْسَنُ فَإِذَا الَّذِي بَيْنَكَ وَبَيْنَهُ عَدَاوَةٌ كَأَنَّهُ وَلِيٌّ حَمِيمٌ) (فصلت:34)   ولقد علق ابن كثير على هذه الآيات الثلاث بقوله :  «فهذه ثلاث آيات ليس لهن رابعة في معناها وهو أن الله تعالى يأمر بمصانعة العدو الإنسي والإحسان إليه ليرده عنه طبعه الطيب الأصل إلى الموالاة والمصافاة»  والاحسان له دوائر أيضاً تتدرج في سعتها حسب سعة دوائر الانتهاء البشري . 1- دائرة النفس  كقوله – تعالى- : «إِنْ أَحْسَنتُمْ أَحْسَنتُمْ لِأَنفُسِكُمْ ». (الإسراء: 7).  </vt:lpstr>
      <vt:lpstr>2- دائرة الأسرة والأقارب و الإنسانية   يقول- عزّوجلّ-: «وَقَضَىٰ رَبُّكَ أَلَّا تَعْبُدُوا إِلَّا إِيَّاهُ وَبِالْوَالِدَيْنِ إِحْسَانًا». (النساء:  36).  وقوله -تعالى-: «وَإِذْ أَخَذْنَا مِيثَاقَ بَنِي إِسْرَائِيلَ لا تَعْبُدُونَ إِلَّا اللَّهَ وَبِالْوَالِدَيْنِ إِحْسَانًا وَذِي الْقُرْبَى وَالْيَتَامَى وَالْمَسَاكِينِ وَقُولُوا لِلنَّاسِ حُسْنًا »[البقرة:83].   ميادين التي تتطلب فيها أن تتجلى من خلالها علاقة الإحسان وهي: 1- مطلوب في جميع الأحوال والأوقات وفي الرضي والخصومات:  كما يقول -عزّوجلّ-: «يَاأَيُّهَا الَّذِينَ آمَنُوا كُتِبَ عَلَيْكُمُ الْقِصَاصُ فِي الْقَتْلَى الْحُرُّ بِالْحُرِّ وَالْعَبْدُ بِالْعَبْدِ وَالْأُنْثَى بِالْأُنْثَى فَمَنْ عُفِيَ لَهُ مِنْ أَخِيهِ شَيْءٌ فَاتِّبَاعٌ بِالْمَعْرُوفِ وَأَدَاءٌ إِلَيْهِ بِإِحْسَانٍ» (البقرة: 178).   </vt:lpstr>
      <vt:lpstr>2- مطلوب في الملمات  مثل قوله – سبحانه وتعالى- «وَاصْبِرْ فَإِنَّ اللَّهَ لَا يُضِيعُ أَجْرَ الْمُحْسِنِينَ» (هود: 115).  3- مطلوب في الحرب والجهاد: مثل قوله – تعالى-: «وَالَّذِينَ جَاهَدُوا فِينَا لَنَهْدِيَنَّهُمْ سُبُلَنَا ۚ وَإِنَّ اللَّهَ لَمَعَ الْمُحْسِنِينَ» ( العنكبوت: 69).  4- مطلوب في القول والكلام:  كقوله – تعالى- : «وَقُلْ لِعِبَادِي يَقُولُوا الَّتِي هِيَ أَحْسَنُ» ( الإسراء: 53).  5-  مطلوب حين يفلت رباط الأسرة ويحدث الطلاق:  كما قال نعالى: «الطَّلَاقُ مَرَّتَانِ فَإِمْسَاكٌ بِمَعْرُوفٍ أَوْ تَسْرِيحٌ بِإِحْسَانٍ» 6- مطلوب في الخصومات:   كقوله -سبحانه-: «ادْفَعْ بِالَّتِي هِيَ أَحْسَنُ فَإِذَا الَّذِي بَيْنَكَ وَبَيْنَهُ عَدَاوَةٌ كَأَنَّهُ وَلِيٌّ حَمِيمٌ» (فصلت: 34) . </vt:lpstr>
      <vt:lpstr>7- مطلوب في مجادلة المخالفين في العقيدة:     كقوله – تعالى- : «وَلَا تُجَادِلُوا أَهْلَ الْكِتَابِ إِلَّا بِالَّتِى هِى أَحْسَنُ» (العنكبوت: 46)  8- مطلوب في معاملة الأيتام: مثل قوله – تعالى-: «وَلَا تَقْرَبُوا مَالَ الْيَتِيمِ إِلَّا بِالَّتِي هِيَ أَحْسَنُ حَتَّى يَبْلُغَ أَشُدَّهُ» ( الإسراء: 17).  9- مطلوب في جميع أشكال التعامل والعلاقات على مستوى الأفراد والجماعات وهو المقياس الذي يقاس حسن التصرف بالثروات والنعم:  مثل قوله- عزّوجلّ-: «إِنَّا جَعَلْنَا مَا عَلَى الْأَرْضِ زِينَةً لَهَا لِنَبْلُوَهُمْ أَيُّهُمْ أَحْسَنُ,عَمَلًا» (الكهف: 7)  وخلال التأكيد على ـ علاقة الإحسان بين الإنسان والإنسان ـ تقدم المصادر الإسلامية، نماذج كثيرة جد لثمرات هذه العلاقات وآثار هيمنتها وانتشارها بين الناس وجزاء المحسنين. فتذكر أن من ثمراتها محبة الله والتمكين في الأرض والحكمة والعلم والسلام والأمن والمغفرة وغير ذلك .</vt:lpstr>
      <vt:lpstr>وغياب ـ علاقة العدل والإحسان ـ من واقع الحياة معناه في نظرة فلسفة التربية الإسلام شيوع علاقة أخرى دميمة هي ـ علاقة الظلم ـ وتلفت الأصول الإسلامية الانتباه إلى خطورة هذه العلاقة وتحث على اتخاذ الوسائل اللازمة للتنفير منها والتعريف بآثارها الضارة.  فهي تذكر أن الظلم نوعان: ظلم للنفس مثل: الكفر والشرك والمعصية والبطر والترف والخنوع والذل. وظلم للآخرين مثل اغتصاب حقوقهم والتعدي على ممتلكاتهم والتعامل بالربا والاعتداء على الأنفس والأموال. ولكن أعظم مظاهر الظلم هي الإعراض عن رسالات الله والتكذيب بآياته.  </vt:lpstr>
      <vt:lpstr>وتفصل الأحاديث النبوية في علاقة الظلم تفصيلاً دقيقاً وتجعل اثاره الدنيوية أعظم من الكفر في تدمير المجتمعات والدول، وإن الدول التي يشيع فيها الظلم إلى جانب الإسلام تتداعى قبل الدول التي يشيع فيها العدل إلى جانب الكفر. وكذلك تضيف الأحاديث النبوية أن النار مثوى الظلمة وأعوانهم من الإداريين والشرطة والجند وغيرهم،وأن«...ودَعْوَةُ الْمَظْلُومِ تُحْمَلُ عَلَى الْغَمَامِ وَتُفْتَحُ لَهَا أَبْوَابُ السَّمَاءِ وَيَقُولُ الرَّبُّ -عَزَّ وَجَلَّ-: وَعِزَّتِي لَأَنْصُرَنَّكَ وَلَوْ بَعْدَ حِينٍ» (مسند أحمد: 237/19). </vt:lpstr>
      <vt:lpstr>آثار الظلم  أما وأخطر آثار الظلم أنه يتسبب في مرض «انتفاخ الشخصية وتقلصها، الذي تتعاظم مضاعفاته العقلية والنفسية والاجتماعية.  1- أما مضاعفاته العقلية فهو يفرز أفكار (التطرف)، وأفكار(الجمود)، وليست عقائد التطرف اليساري والماركسي، إلا رد فعل للظلم المبرح الذي زخر بها تاريخ المجتمعات التي شهدت ولادة هذه العقائد، وليست مفاهيم التطرف الخارجي والشيعي وعقائد التكفير والهجرة إلا بعض إفرازات علاقات الظلم التي شهدتها المجتمعات الإسلامية في الماضي والحاضر.  ومثله مفاهيم والجمود، التي مثلتها العقم الفكري، وعدم الفاعلية الاجتماعية، والقعود عن العمل وتحمل المسؤولية في فترات مختلفة من تاريخ المجتمعات في الماضي والحاضر.  </vt:lpstr>
      <vt:lpstr>2- وأما مضاعفاته النفسية فهو: يفرز نوعين من البشر: نوع يحمل مشاعر التطرف ويندفع بما يشبه الانتحار، ونوع يتحنط في أكفان الجمود ويموت عقلياً ونفسياً بانتظار المحت الجسدي .  3- وأما مضاعفات الظلم الاجتماعي فهو: يعزز نوعاً من البشر إذا كانوا في موقع القيادة «تفرعنوا» وانتفخوا وتعاظموا وتعدوا حدود الإنسان، وإذا كانوا في موقع التبعية، تصاغروا وتقلصوا ورضوا بالهوان.  </vt:lpstr>
      <vt:lpstr>وإذا تفشى الظلم في شعب معين أو أمة معينة، شاعت فيه مضاعفات مرض «انتفاخ الشخصية وتقلصها»، وتحدرت مع العادات والتقاليد، وتفشت في اللغة والثقافة والعلاقات وصارت جزءاً من التراث المتحدر مع الأجيال وأفرزت نماذج بشرية، تبالغ في المدح والمداهنة إذا تكلمت، وتبالغ في العجرفة إذا تسلطت، وتبالغ في الصغار إذا استضعفت، واتصفت بالتردد والجبن وعـدم القدرة على اتخاذ القرارات وعدم القدرة على تحمل المسؤولية، وعدم القيام بالواجب، وشاع فيها عدم الأقدام والمبادرة، وقتلت فيها روح المغامرة، وشاع فيها الغش والخداع والعجز صفات العقم الاجتماعي والأخلاقي والإنتاجي ؛ ولذلك تلجأ الدول الغازية والمستعمرة إلى مساندة الأنظمة الدكتاتورية والمستبدة كوسيلة لتعطيل فاعلية الشعوب في المقاومة وطلب الاستقلال، ومتطلبات الإنتاج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تتعامل مع الناس بذكاء؟ </dc:title>
  <dc:creator>Vista Center</dc:creator>
  <cp:lastModifiedBy>DELL</cp:lastModifiedBy>
  <cp:revision>249</cp:revision>
  <dcterms:created xsi:type="dcterms:W3CDTF">2020-10-30T17:29:09Z</dcterms:created>
  <dcterms:modified xsi:type="dcterms:W3CDTF">2024-02-23T15:11:39Z</dcterms:modified>
</cp:coreProperties>
</file>