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6" r:id="rId30"/>
    <p:sldId id="287" r:id="rId31"/>
    <p:sldId id="288" r:id="rId32"/>
    <p:sldId id="289" r:id="rId33"/>
    <p:sldId id="290" r:id="rId34"/>
    <p:sldId id="291" r:id="rId35"/>
    <p:sldId id="285" r:id="rId3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3C314B8-3114-462A-A714-E0FF967A65B2}" type="datetimeFigureOut">
              <a:rPr lang="ar-IQ" smtClean="0"/>
              <a:t>03/04/1443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9D32BE2-C7DB-4396-AE4D-84F3679B62BD}" type="slidenum">
              <a:rPr lang="ar-IQ" smtClean="0"/>
              <a:t>‹#›</a:t>
            </a:fld>
            <a:endParaRPr lang="ar-IQ"/>
          </a:p>
        </p:txBody>
      </p:sp>
    </p:spTree>
    <p:extLst>
      <p:ext uri="{BB962C8B-B14F-4D97-AF65-F5344CB8AC3E}">
        <p14:creationId xmlns:p14="http://schemas.microsoft.com/office/powerpoint/2010/main" val="381225959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220BE2F6-BB83-45F9-99E2-245E6031BC0D}"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a:t>
            </a:fld>
            <a:endParaRPr lang="ar-IQ"/>
          </a:p>
        </p:txBody>
      </p:sp>
    </p:spTree>
    <p:extLst>
      <p:ext uri="{BB962C8B-B14F-4D97-AF65-F5344CB8AC3E}">
        <p14:creationId xmlns:p14="http://schemas.microsoft.com/office/powerpoint/2010/main" val="423470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2DADA7EC-0905-4A53-B330-EBC9E4AABEC2}"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a:t>
            </a:fld>
            <a:endParaRPr lang="ar-IQ"/>
          </a:p>
        </p:txBody>
      </p:sp>
    </p:spTree>
    <p:extLst>
      <p:ext uri="{BB962C8B-B14F-4D97-AF65-F5344CB8AC3E}">
        <p14:creationId xmlns:p14="http://schemas.microsoft.com/office/powerpoint/2010/main" val="2990674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EF3C55A-A204-4B5E-B774-CA852219DB34}"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a:t>
            </a:fld>
            <a:endParaRPr lang="ar-IQ"/>
          </a:p>
        </p:txBody>
      </p:sp>
    </p:spTree>
    <p:extLst>
      <p:ext uri="{BB962C8B-B14F-4D97-AF65-F5344CB8AC3E}">
        <p14:creationId xmlns:p14="http://schemas.microsoft.com/office/powerpoint/2010/main" val="3600742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a:t>
            </a:fld>
            <a:endParaRPr lang="ar-IQ"/>
          </a:p>
        </p:txBody>
      </p:sp>
    </p:spTree>
    <p:extLst>
      <p:ext uri="{BB962C8B-B14F-4D97-AF65-F5344CB8AC3E}">
        <p14:creationId xmlns:p14="http://schemas.microsoft.com/office/powerpoint/2010/main" val="257084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4B9DA1-72E0-499F-9F96-7EC98B05074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a:t>
            </a:fld>
            <a:endParaRPr lang="ar-IQ"/>
          </a:p>
        </p:txBody>
      </p:sp>
    </p:spTree>
    <p:extLst>
      <p:ext uri="{BB962C8B-B14F-4D97-AF65-F5344CB8AC3E}">
        <p14:creationId xmlns:p14="http://schemas.microsoft.com/office/powerpoint/2010/main" val="22252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6DBD9DD3-5303-4242-A364-45FB1D538171}" type="datetime1">
              <a:rPr lang="en-US" smtClean="0"/>
              <a:t>11/8/2021</a:t>
            </a:fld>
            <a:endParaRPr lang="ar-IQ"/>
          </a:p>
        </p:txBody>
      </p:sp>
      <p:sp>
        <p:nvSpPr>
          <p:cNvPr id="6" name="Footer Placeholder 5"/>
          <p:cNvSpPr>
            <a:spLocks noGrp="1"/>
          </p:cNvSpPr>
          <p:nvPr>
            <p:ph type="ftr" sz="quarter" idx="11"/>
          </p:nvPr>
        </p:nvSpPr>
        <p:spPr/>
        <p:txBody>
          <a:bodyPr/>
          <a:lstStyle/>
          <a:p>
            <a:r>
              <a:rPr lang="en-US" dirty="0" smtClean="0"/>
              <a:t>prepared By : Ghazi  Mamandi </a:t>
            </a:r>
            <a:endParaRPr lang="ar-IQ"/>
          </a:p>
        </p:txBody>
      </p:sp>
      <p:sp>
        <p:nvSpPr>
          <p:cNvPr id="7" name="Slide Number Placeholder 6"/>
          <p:cNvSpPr>
            <a:spLocks noGrp="1"/>
          </p:cNvSpPr>
          <p:nvPr>
            <p:ph type="sldNum" sz="quarter" idx="12"/>
          </p:nvPr>
        </p:nvSpPr>
        <p:spPr/>
        <p:txBody>
          <a:bodyPr/>
          <a:lstStyle/>
          <a:p>
            <a:fld id="{E7C8BE99-FC01-4197-9AC4-205F1794CD23}" type="slidenum">
              <a:rPr lang="ar-IQ" smtClean="0"/>
              <a:t>‹#›</a:t>
            </a:fld>
            <a:endParaRPr lang="ar-IQ"/>
          </a:p>
        </p:txBody>
      </p:sp>
    </p:spTree>
    <p:extLst>
      <p:ext uri="{BB962C8B-B14F-4D97-AF65-F5344CB8AC3E}">
        <p14:creationId xmlns:p14="http://schemas.microsoft.com/office/powerpoint/2010/main" val="16406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51D133B-E6B4-4B4D-B526-E09AD112C461}" type="datetime1">
              <a:rPr lang="en-US" smtClean="0"/>
              <a:t>11/8/2021</a:t>
            </a:fld>
            <a:endParaRPr lang="ar-IQ"/>
          </a:p>
        </p:txBody>
      </p:sp>
      <p:sp>
        <p:nvSpPr>
          <p:cNvPr id="8" name="Footer Placeholder 7"/>
          <p:cNvSpPr>
            <a:spLocks noGrp="1"/>
          </p:cNvSpPr>
          <p:nvPr>
            <p:ph type="ftr" sz="quarter" idx="11"/>
          </p:nvPr>
        </p:nvSpPr>
        <p:spPr/>
        <p:txBody>
          <a:bodyPr/>
          <a:lstStyle/>
          <a:p>
            <a:r>
              <a:rPr lang="en-US" dirty="0" smtClean="0"/>
              <a:t>prepared By : Ghazi  Mamandi </a:t>
            </a:r>
            <a:endParaRPr lang="ar-IQ"/>
          </a:p>
        </p:txBody>
      </p:sp>
      <p:sp>
        <p:nvSpPr>
          <p:cNvPr id="9" name="Slide Number Placeholder 8"/>
          <p:cNvSpPr>
            <a:spLocks noGrp="1"/>
          </p:cNvSpPr>
          <p:nvPr>
            <p:ph type="sldNum" sz="quarter" idx="12"/>
          </p:nvPr>
        </p:nvSpPr>
        <p:spPr/>
        <p:txBody>
          <a:bodyPr/>
          <a:lstStyle/>
          <a:p>
            <a:fld id="{E7C8BE99-FC01-4197-9AC4-205F1794CD23}" type="slidenum">
              <a:rPr lang="ar-IQ" smtClean="0"/>
              <a:t>‹#›</a:t>
            </a:fld>
            <a:endParaRPr lang="ar-IQ"/>
          </a:p>
        </p:txBody>
      </p:sp>
    </p:spTree>
    <p:extLst>
      <p:ext uri="{BB962C8B-B14F-4D97-AF65-F5344CB8AC3E}">
        <p14:creationId xmlns:p14="http://schemas.microsoft.com/office/powerpoint/2010/main" val="173587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3E7C6175-3955-4D6E-AD96-EFD16031C8DC}" type="datetime1">
              <a:rPr lang="en-US" smtClean="0"/>
              <a:t>11/8/2021</a:t>
            </a:fld>
            <a:endParaRPr lang="ar-IQ"/>
          </a:p>
        </p:txBody>
      </p:sp>
      <p:sp>
        <p:nvSpPr>
          <p:cNvPr id="4" name="Footer Placeholder 3"/>
          <p:cNvSpPr>
            <a:spLocks noGrp="1"/>
          </p:cNvSpPr>
          <p:nvPr>
            <p:ph type="ftr" sz="quarter" idx="11"/>
          </p:nvPr>
        </p:nvSpPr>
        <p:spPr/>
        <p:txBody>
          <a:bodyPr/>
          <a:lstStyle/>
          <a:p>
            <a:r>
              <a:rPr lang="en-US" dirty="0" smtClean="0"/>
              <a:t>prepared By : Ghazi  Mamandi </a:t>
            </a:r>
            <a:endParaRPr lang="ar-IQ"/>
          </a:p>
        </p:txBody>
      </p:sp>
      <p:sp>
        <p:nvSpPr>
          <p:cNvPr id="5" name="Slide Number Placeholder 4"/>
          <p:cNvSpPr>
            <a:spLocks noGrp="1"/>
          </p:cNvSpPr>
          <p:nvPr>
            <p:ph type="sldNum" sz="quarter" idx="12"/>
          </p:nvPr>
        </p:nvSpPr>
        <p:spPr/>
        <p:txBody>
          <a:bodyPr/>
          <a:lstStyle/>
          <a:p>
            <a:fld id="{E7C8BE99-FC01-4197-9AC4-205F1794CD23}" type="slidenum">
              <a:rPr lang="ar-IQ" smtClean="0"/>
              <a:t>‹#›</a:t>
            </a:fld>
            <a:endParaRPr lang="ar-IQ"/>
          </a:p>
        </p:txBody>
      </p:sp>
    </p:spTree>
    <p:extLst>
      <p:ext uri="{BB962C8B-B14F-4D97-AF65-F5344CB8AC3E}">
        <p14:creationId xmlns:p14="http://schemas.microsoft.com/office/powerpoint/2010/main" val="1729332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84247A-6534-4BFB-8F68-6AF042AAB4E5}" type="datetime1">
              <a:rPr lang="en-US" smtClean="0"/>
              <a:t>11/8/2021</a:t>
            </a:fld>
            <a:endParaRPr lang="ar-IQ"/>
          </a:p>
        </p:txBody>
      </p:sp>
      <p:sp>
        <p:nvSpPr>
          <p:cNvPr id="3" name="Footer Placeholder 2"/>
          <p:cNvSpPr>
            <a:spLocks noGrp="1"/>
          </p:cNvSpPr>
          <p:nvPr>
            <p:ph type="ftr" sz="quarter" idx="11"/>
          </p:nvPr>
        </p:nvSpPr>
        <p:spPr/>
        <p:txBody>
          <a:bodyPr/>
          <a:lstStyle/>
          <a:p>
            <a:r>
              <a:rPr lang="en-US" dirty="0" smtClean="0"/>
              <a:t>prepared By : Ghazi  Mamandi </a:t>
            </a:r>
            <a:endParaRPr lang="ar-IQ"/>
          </a:p>
        </p:txBody>
      </p:sp>
      <p:sp>
        <p:nvSpPr>
          <p:cNvPr id="4" name="Slide Number Placeholder 3"/>
          <p:cNvSpPr>
            <a:spLocks noGrp="1"/>
          </p:cNvSpPr>
          <p:nvPr>
            <p:ph type="sldNum" sz="quarter" idx="12"/>
          </p:nvPr>
        </p:nvSpPr>
        <p:spPr/>
        <p:txBody>
          <a:bodyPr/>
          <a:lstStyle/>
          <a:p>
            <a:fld id="{E7C8BE99-FC01-4197-9AC4-205F1794CD23}" type="slidenum">
              <a:rPr lang="ar-IQ" smtClean="0"/>
              <a:t>‹#›</a:t>
            </a:fld>
            <a:endParaRPr lang="ar-IQ"/>
          </a:p>
        </p:txBody>
      </p:sp>
    </p:spTree>
    <p:extLst>
      <p:ext uri="{BB962C8B-B14F-4D97-AF65-F5344CB8AC3E}">
        <p14:creationId xmlns:p14="http://schemas.microsoft.com/office/powerpoint/2010/main" val="142042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1C9FF6-365A-407E-8088-2387FF0520FE}" type="datetime1">
              <a:rPr lang="en-US" smtClean="0"/>
              <a:t>11/8/2021</a:t>
            </a:fld>
            <a:endParaRPr lang="ar-IQ"/>
          </a:p>
        </p:txBody>
      </p:sp>
      <p:sp>
        <p:nvSpPr>
          <p:cNvPr id="6" name="Footer Placeholder 5"/>
          <p:cNvSpPr>
            <a:spLocks noGrp="1"/>
          </p:cNvSpPr>
          <p:nvPr>
            <p:ph type="ftr" sz="quarter" idx="11"/>
          </p:nvPr>
        </p:nvSpPr>
        <p:spPr/>
        <p:txBody>
          <a:bodyPr/>
          <a:lstStyle/>
          <a:p>
            <a:r>
              <a:rPr lang="en-US" dirty="0" smtClean="0"/>
              <a:t>prepared By : Ghazi  Mamandi </a:t>
            </a:r>
            <a:endParaRPr lang="ar-IQ"/>
          </a:p>
        </p:txBody>
      </p:sp>
      <p:sp>
        <p:nvSpPr>
          <p:cNvPr id="7" name="Slide Number Placeholder 6"/>
          <p:cNvSpPr>
            <a:spLocks noGrp="1"/>
          </p:cNvSpPr>
          <p:nvPr>
            <p:ph type="sldNum" sz="quarter" idx="12"/>
          </p:nvPr>
        </p:nvSpPr>
        <p:spPr/>
        <p:txBody>
          <a:bodyPr/>
          <a:lstStyle/>
          <a:p>
            <a:fld id="{E7C8BE99-FC01-4197-9AC4-205F1794CD23}" type="slidenum">
              <a:rPr lang="ar-IQ" smtClean="0"/>
              <a:t>‹#›</a:t>
            </a:fld>
            <a:endParaRPr lang="ar-IQ"/>
          </a:p>
        </p:txBody>
      </p:sp>
    </p:spTree>
    <p:extLst>
      <p:ext uri="{BB962C8B-B14F-4D97-AF65-F5344CB8AC3E}">
        <p14:creationId xmlns:p14="http://schemas.microsoft.com/office/powerpoint/2010/main" val="187557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6E61E5-D12D-473E-BF16-79D385AA998A}" type="datetime1">
              <a:rPr lang="en-US" smtClean="0"/>
              <a:t>11/8/2021</a:t>
            </a:fld>
            <a:endParaRPr lang="ar-IQ"/>
          </a:p>
        </p:txBody>
      </p:sp>
      <p:sp>
        <p:nvSpPr>
          <p:cNvPr id="6" name="Footer Placeholder 5"/>
          <p:cNvSpPr>
            <a:spLocks noGrp="1"/>
          </p:cNvSpPr>
          <p:nvPr>
            <p:ph type="ftr" sz="quarter" idx="11"/>
          </p:nvPr>
        </p:nvSpPr>
        <p:spPr/>
        <p:txBody>
          <a:bodyPr/>
          <a:lstStyle/>
          <a:p>
            <a:r>
              <a:rPr lang="en-US" dirty="0" smtClean="0"/>
              <a:t>prepared By : Ghazi  Mamandi </a:t>
            </a:r>
            <a:endParaRPr lang="ar-IQ"/>
          </a:p>
        </p:txBody>
      </p:sp>
      <p:sp>
        <p:nvSpPr>
          <p:cNvPr id="7" name="Slide Number Placeholder 6"/>
          <p:cNvSpPr>
            <a:spLocks noGrp="1"/>
          </p:cNvSpPr>
          <p:nvPr>
            <p:ph type="sldNum" sz="quarter" idx="12"/>
          </p:nvPr>
        </p:nvSpPr>
        <p:spPr/>
        <p:txBody>
          <a:bodyPr/>
          <a:lstStyle/>
          <a:p>
            <a:fld id="{E7C8BE99-FC01-4197-9AC4-205F1794CD23}" type="slidenum">
              <a:rPr lang="ar-IQ" smtClean="0"/>
              <a:t>‹#›</a:t>
            </a:fld>
            <a:endParaRPr lang="ar-IQ"/>
          </a:p>
        </p:txBody>
      </p:sp>
    </p:spTree>
    <p:extLst>
      <p:ext uri="{BB962C8B-B14F-4D97-AF65-F5344CB8AC3E}">
        <p14:creationId xmlns:p14="http://schemas.microsoft.com/office/powerpoint/2010/main" val="4232183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ABDAC30-7569-42E0-9A73-761BCADC8A82}" type="datetime1">
              <a:rPr lang="en-US" smtClean="0"/>
              <a:t>11/8/2021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dirty="0" smtClean="0"/>
              <a:t>prepared By : Ghazi  Mamandi </a:t>
            </a:r>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7C8BE99-FC01-4197-9AC4-205F1794CD23}" type="slidenum">
              <a:rPr lang="ar-IQ" smtClean="0"/>
              <a:t>‹#›</a:t>
            </a:fld>
            <a:endParaRPr lang="ar-IQ"/>
          </a:p>
        </p:txBody>
      </p:sp>
    </p:spTree>
    <p:extLst>
      <p:ext uri="{BB962C8B-B14F-4D97-AF65-F5344CB8AC3E}">
        <p14:creationId xmlns:p14="http://schemas.microsoft.com/office/powerpoint/2010/main" val="2678856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The role of financial markets and institutions </a:t>
            </a:r>
            <a:endParaRPr lang="ar-IQ" dirty="0"/>
          </a:p>
        </p:txBody>
      </p:sp>
      <p:sp>
        <p:nvSpPr>
          <p:cNvPr id="5" name="Content Placeholder 4"/>
          <p:cNvSpPr>
            <a:spLocks noGrp="1"/>
          </p:cNvSpPr>
          <p:nvPr>
            <p:ph idx="1"/>
          </p:nvPr>
        </p:nvSpPr>
        <p:spPr/>
        <p:txBody>
          <a:bodyPr/>
          <a:lstStyle/>
          <a:p>
            <a:pPr marL="0" indent="0" algn="l">
              <a:buNone/>
            </a:pPr>
            <a:r>
              <a:rPr lang="en-US" b="1" dirty="0" smtClean="0"/>
              <a:t>Financial market </a:t>
            </a:r>
            <a:r>
              <a:rPr lang="en-US" dirty="0" smtClean="0"/>
              <a:t>is a market in which financial assets ( securities ) such as stocks and bonds can be purchased or sold . One party transfers funds in financial markets by purchasing financial assets previously held by another party. </a:t>
            </a:r>
          </a:p>
          <a:p>
            <a:pPr marL="0" indent="0" algn="l">
              <a:buNone/>
            </a:pPr>
            <a:r>
              <a:rPr lang="en-US" dirty="0" smtClean="0"/>
              <a:t>Financial markets facilitate  the flow of fund and thereby facilitate financing and investing by households , firms and government agencies.</a:t>
            </a:r>
            <a:endParaRPr lang="ar-IQ" dirty="0"/>
          </a:p>
        </p:txBody>
      </p:sp>
      <p:sp>
        <p:nvSpPr>
          <p:cNvPr id="2" name="Date Placeholder 1"/>
          <p:cNvSpPr>
            <a:spLocks noGrp="1"/>
          </p:cNvSpPr>
          <p:nvPr>
            <p:ph type="dt" sz="half" idx="10"/>
          </p:nvPr>
        </p:nvSpPr>
        <p:spPr/>
        <p:txBody>
          <a:bodyPr/>
          <a:lstStyle/>
          <a:p>
            <a:fld id="{5E1915E2-00D5-4A38-BC8C-4CF2172BA48C}" type="datetime1">
              <a:rPr lang="en-US" smtClean="0"/>
              <a:t>11/8/2021</a:t>
            </a:fld>
            <a:endParaRPr lang="ar-IQ"/>
          </a:p>
        </p:txBody>
      </p:sp>
      <p:sp>
        <p:nvSpPr>
          <p:cNvPr id="3" name="Footer Placeholder 2"/>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1</a:t>
            </a:fld>
            <a:endParaRPr lang="ar-IQ"/>
          </a:p>
        </p:txBody>
      </p:sp>
    </p:spTree>
    <p:extLst>
      <p:ext uri="{BB962C8B-B14F-4D97-AF65-F5344CB8AC3E}">
        <p14:creationId xmlns:p14="http://schemas.microsoft.com/office/powerpoint/2010/main" val="32577396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market securities </a:t>
            </a:r>
            <a:endParaRPr lang="ar-IQ" dirty="0"/>
          </a:p>
        </p:txBody>
      </p:sp>
      <p:sp>
        <p:nvSpPr>
          <p:cNvPr id="3" name="Content Placeholder 2"/>
          <p:cNvSpPr>
            <a:spLocks noGrp="1"/>
          </p:cNvSpPr>
          <p:nvPr>
            <p:ph idx="1"/>
          </p:nvPr>
        </p:nvSpPr>
        <p:spPr/>
        <p:txBody>
          <a:bodyPr>
            <a:normAutofit/>
          </a:bodyPr>
          <a:lstStyle/>
          <a:p>
            <a:pPr marL="0" indent="0" algn="l">
              <a:buNone/>
            </a:pPr>
            <a:r>
              <a:rPr lang="en-US" dirty="0" smtClean="0"/>
              <a:t>5- </a:t>
            </a:r>
            <a:r>
              <a:rPr lang="en-US" b="1" dirty="0" smtClean="0"/>
              <a:t>Bankers acceptance </a:t>
            </a:r>
            <a:r>
              <a:rPr lang="en-US" dirty="0"/>
              <a:t>: A banker's acceptance (BA) is a short-term debt instrument issued by a company that is guaranteed by a commercial bank.</a:t>
            </a:r>
          </a:p>
          <a:p>
            <a:pPr marL="0" indent="0" algn="l">
              <a:buNone/>
            </a:pPr>
            <a:r>
              <a:rPr lang="en-US" dirty="0" smtClean="0"/>
              <a:t>The common investors are firms . The common maturities are from 30 days to 270 days. </a:t>
            </a:r>
            <a:endParaRPr lang="ar-IQ" dirty="0"/>
          </a:p>
        </p:txBody>
      </p:sp>
      <p:sp>
        <p:nvSpPr>
          <p:cNvPr id="4" name="Date Placeholder 3"/>
          <p:cNvSpPr>
            <a:spLocks noGrp="1"/>
          </p:cNvSpPr>
          <p:nvPr>
            <p:ph type="dt" sz="half" idx="10"/>
          </p:nvPr>
        </p:nvSpPr>
        <p:spPr/>
        <p:txBody>
          <a:bodyPr/>
          <a:lstStyle/>
          <a:p>
            <a:fld id="{B5CA82D1-5D98-482D-B38D-BC27C25A79E8}"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10</a:t>
            </a:fld>
            <a:endParaRPr lang="ar-IQ"/>
          </a:p>
        </p:txBody>
      </p:sp>
    </p:spTree>
    <p:extLst>
      <p:ext uri="{BB962C8B-B14F-4D97-AF65-F5344CB8AC3E}">
        <p14:creationId xmlns:p14="http://schemas.microsoft.com/office/powerpoint/2010/main" val="3252124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Market securities </a:t>
            </a:r>
            <a:endParaRPr lang="ar-IQ" dirty="0"/>
          </a:p>
        </p:txBody>
      </p:sp>
      <p:sp>
        <p:nvSpPr>
          <p:cNvPr id="3" name="Content Placeholder 2"/>
          <p:cNvSpPr>
            <a:spLocks noGrp="1"/>
          </p:cNvSpPr>
          <p:nvPr>
            <p:ph idx="1"/>
          </p:nvPr>
        </p:nvSpPr>
        <p:spPr/>
        <p:txBody>
          <a:bodyPr>
            <a:normAutofit lnSpcReduction="10000"/>
          </a:bodyPr>
          <a:lstStyle/>
          <a:p>
            <a:pPr marL="0" indent="0" algn="l">
              <a:buNone/>
            </a:pPr>
            <a:r>
              <a:rPr lang="en-US" dirty="0" smtClean="0"/>
              <a:t>Securities with a maturity of more than one year are called capital market securities . Three common type of capital market securities are bonds , mortgage and stocks. </a:t>
            </a:r>
          </a:p>
          <a:p>
            <a:pPr marL="0" indent="0" algn="l">
              <a:buNone/>
            </a:pPr>
            <a:r>
              <a:rPr lang="en-US" dirty="0" smtClean="0"/>
              <a:t>1- </a:t>
            </a:r>
            <a:r>
              <a:rPr lang="en-US" b="1" dirty="0" smtClean="0"/>
              <a:t>Bonds and Mortgage </a:t>
            </a:r>
            <a:r>
              <a:rPr lang="en-US" dirty="0" smtClean="0"/>
              <a:t>: Bonds are long term debt obligation issued by corporation and government agencies to support their operation . Mortgage are long –term debt obligation created to finance the purchase of real estate.  </a:t>
            </a:r>
            <a:endParaRPr lang="ar-IQ" dirty="0"/>
          </a:p>
        </p:txBody>
      </p:sp>
      <p:sp>
        <p:nvSpPr>
          <p:cNvPr id="4" name="Date Placeholder 3"/>
          <p:cNvSpPr>
            <a:spLocks noGrp="1"/>
          </p:cNvSpPr>
          <p:nvPr>
            <p:ph type="dt" sz="half" idx="10"/>
          </p:nvPr>
        </p:nvSpPr>
        <p:spPr/>
        <p:txBody>
          <a:bodyPr/>
          <a:lstStyle/>
          <a:p>
            <a:fld id="{503A5C36-288B-4171-9321-A32029F59CAC}"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11</a:t>
            </a:fld>
            <a:endParaRPr lang="ar-IQ"/>
          </a:p>
        </p:txBody>
      </p:sp>
    </p:spTree>
    <p:extLst>
      <p:ext uri="{BB962C8B-B14F-4D97-AF65-F5344CB8AC3E}">
        <p14:creationId xmlns:p14="http://schemas.microsoft.com/office/powerpoint/2010/main" val="1709747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Bonds and Mortgage </a:t>
            </a:r>
            <a:endParaRPr lang="ar-IQ" dirty="0"/>
          </a:p>
        </p:txBody>
      </p:sp>
      <p:sp>
        <p:nvSpPr>
          <p:cNvPr id="3" name="Content Placeholder 2"/>
          <p:cNvSpPr>
            <a:spLocks noGrp="1"/>
          </p:cNvSpPr>
          <p:nvPr>
            <p:ph idx="1"/>
          </p:nvPr>
        </p:nvSpPr>
        <p:spPr/>
        <p:txBody>
          <a:bodyPr>
            <a:normAutofit fontScale="85000" lnSpcReduction="10000"/>
          </a:bodyPr>
          <a:lstStyle/>
          <a:p>
            <a:pPr marL="0" indent="0" algn="l">
              <a:buNone/>
            </a:pPr>
            <a:r>
              <a:rPr lang="en-US" dirty="0" smtClean="0"/>
              <a:t>Debt securities provide a return to investors in the form of interest income( coupon payment ) every six months. Since bonds and mortgage represent debt. They specify the amount and timing of interest and principle payments to investors who purchase them. </a:t>
            </a:r>
          </a:p>
          <a:p>
            <a:pPr marL="0" indent="0" algn="l">
              <a:buNone/>
            </a:pPr>
            <a:r>
              <a:rPr lang="en-US" dirty="0" smtClean="0"/>
              <a:t>Debt securities can be sold in the secondary market if investors do not want to hold them until maturity , since the prices of debt securities can change over time, investors may be able to enhance their return by selling the securities for a higher price than they paid for them .   </a:t>
            </a:r>
            <a:endParaRPr lang="ar-IQ" dirty="0"/>
          </a:p>
        </p:txBody>
      </p:sp>
      <p:sp>
        <p:nvSpPr>
          <p:cNvPr id="4" name="Date Placeholder 3"/>
          <p:cNvSpPr>
            <a:spLocks noGrp="1"/>
          </p:cNvSpPr>
          <p:nvPr>
            <p:ph type="dt" sz="half" idx="10"/>
          </p:nvPr>
        </p:nvSpPr>
        <p:spPr/>
        <p:txBody>
          <a:bodyPr/>
          <a:lstStyle/>
          <a:p>
            <a:fld id="{26FBAFB6-4B2F-4474-94E0-07F4492340E8}"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12</a:t>
            </a:fld>
            <a:endParaRPr lang="ar-IQ"/>
          </a:p>
        </p:txBody>
      </p:sp>
    </p:spTree>
    <p:extLst>
      <p:ext uri="{BB962C8B-B14F-4D97-AF65-F5344CB8AC3E}">
        <p14:creationId xmlns:p14="http://schemas.microsoft.com/office/powerpoint/2010/main" val="1630562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Bonds and Mortgage </a:t>
            </a:r>
            <a:endParaRPr lang="ar-IQ" dirty="0"/>
          </a:p>
        </p:txBody>
      </p:sp>
      <p:sp>
        <p:nvSpPr>
          <p:cNvPr id="3" name="Content Placeholder 2"/>
          <p:cNvSpPr>
            <a:spLocks noGrp="1"/>
          </p:cNvSpPr>
          <p:nvPr>
            <p:ph idx="1"/>
          </p:nvPr>
        </p:nvSpPr>
        <p:spPr/>
        <p:txBody>
          <a:bodyPr/>
          <a:lstStyle/>
          <a:p>
            <a:pPr marL="0" indent="0" algn="l">
              <a:buNone/>
            </a:pPr>
            <a:r>
              <a:rPr lang="en-US" dirty="0" smtClean="0"/>
              <a:t>Some debt  securities are risky because the issuer could default on its obligation to repay the debt. Under these conditions the debt security will not provide the entire amount of coupon payments and principal that was promised . Long –term debt securities tend to have a higher expected return than money market securities, but they have more risk as well .   </a:t>
            </a:r>
            <a:endParaRPr lang="ar-IQ" dirty="0"/>
          </a:p>
        </p:txBody>
      </p:sp>
      <p:sp>
        <p:nvSpPr>
          <p:cNvPr id="4" name="Date Placeholder 3"/>
          <p:cNvSpPr>
            <a:spLocks noGrp="1"/>
          </p:cNvSpPr>
          <p:nvPr>
            <p:ph type="dt" sz="half" idx="10"/>
          </p:nvPr>
        </p:nvSpPr>
        <p:spPr/>
        <p:txBody>
          <a:bodyPr/>
          <a:lstStyle/>
          <a:p>
            <a:fld id="{4C6AF09B-2E55-4EFA-B55E-99E73E6DB57E}"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13</a:t>
            </a:fld>
            <a:endParaRPr lang="ar-IQ"/>
          </a:p>
        </p:txBody>
      </p:sp>
    </p:spTree>
    <p:extLst>
      <p:ext uri="{BB962C8B-B14F-4D97-AF65-F5344CB8AC3E}">
        <p14:creationId xmlns:p14="http://schemas.microsoft.com/office/powerpoint/2010/main" val="269579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Stocks ( Equities ) </a:t>
            </a:r>
            <a:endParaRPr lang="ar-IQ" dirty="0"/>
          </a:p>
        </p:txBody>
      </p:sp>
      <p:sp>
        <p:nvSpPr>
          <p:cNvPr id="3" name="Content Placeholder 2"/>
          <p:cNvSpPr>
            <a:spLocks noGrp="1"/>
          </p:cNvSpPr>
          <p:nvPr>
            <p:ph idx="1"/>
          </p:nvPr>
        </p:nvSpPr>
        <p:spPr/>
        <p:txBody>
          <a:bodyPr/>
          <a:lstStyle/>
          <a:p>
            <a:pPr marL="0" indent="0" algn="l">
              <a:buNone/>
            </a:pPr>
            <a:r>
              <a:rPr lang="en-US" dirty="0" smtClean="0"/>
              <a:t>Stocks ( also referred to as equity securities ) are certificates representing partial ownership in the corporation that issued them . They are classified as capital market securities because they have no maturity and therefore serve as  long –term source of funds. Some corporation provide income to their stockholders by distributing a portion of their quarterly earning in the form of dividends .  </a:t>
            </a:r>
            <a:endParaRPr lang="ar-IQ" dirty="0"/>
          </a:p>
        </p:txBody>
      </p:sp>
      <p:sp>
        <p:nvSpPr>
          <p:cNvPr id="4" name="Date Placeholder 3"/>
          <p:cNvSpPr>
            <a:spLocks noGrp="1"/>
          </p:cNvSpPr>
          <p:nvPr>
            <p:ph type="dt" sz="half" idx="10"/>
          </p:nvPr>
        </p:nvSpPr>
        <p:spPr/>
        <p:txBody>
          <a:bodyPr/>
          <a:lstStyle/>
          <a:p>
            <a:fld id="{057F7D1C-647E-4E5A-96D5-47696264533C}"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14</a:t>
            </a:fld>
            <a:endParaRPr lang="ar-IQ"/>
          </a:p>
        </p:txBody>
      </p:sp>
    </p:spTree>
    <p:extLst>
      <p:ext uri="{BB962C8B-B14F-4D97-AF65-F5344CB8AC3E}">
        <p14:creationId xmlns:p14="http://schemas.microsoft.com/office/powerpoint/2010/main" val="28243551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Stocks ( Equities ) </a:t>
            </a:r>
            <a:endParaRPr lang="ar-IQ" dirty="0"/>
          </a:p>
        </p:txBody>
      </p:sp>
      <p:sp>
        <p:nvSpPr>
          <p:cNvPr id="3" name="Content Placeholder 2"/>
          <p:cNvSpPr>
            <a:spLocks noGrp="1"/>
          </p:cNvSpPr>
          <p:nvPr>
            <p:ph idx="1"/>
          </p:nvPr>
        </p:nvSpPr>
        <p:spPr/>
        <p:txBody>
          <a:bodyPr>
            <a:normAutofit lnSpcReduction="10000"/>
          </a:bodyPr>
          <a:lstStyle/>
          <a:p>
            <a:pPr marL="0" indent="0" algn="l">
              <a:buNone/>
            </a:pPr>
            <a:r>
              <a:rPr lang="en-US" dirty="0" smtClean="0"/>
              <a:t>Other corporations retain profits and reinvest all of their earning ,which allow them more potential for growth. </a:t>
            </a:r>
          </a:p>
          <a:p>
            <a:pPr marL="0" indent="0" algn="l">
              <a:buNone/>
            </a:pPr>
            <a:r>
              <a:rPr lang="en-US" dirty="0" smtClean="0"/>
              <a:t>Each securities differ from debt securities in that they represent partial ownership. As corporation grow and increase in value , the value of the stock increase and investors can earn a capital gain from selling the stock for a higher price that they paid for it. </a:t>
            </a:r>
            <a:endParaRPr lang="ar-IQ" dirty="0"/>
          </a:p>
        </p:txBody>
      </p:sp>
      <p:sp>
        <p:nvSpPr>
          <p:cNvPr id="4" name="Date Placeholder 3"/>
          <p:cNvSpPr>
            <a:spLocks noGrp="1"/>
          </p:cNvSpPr>
          <p:nvPr>
            <p:ph type="dt" sz="half" idx="10"/>
          </p:nvPr>
        </p:nvSpPr>
        <p:spPr/>
        <p:txBody>
          <a:bodyPr/>
          <a:lstStyle/>
          <a:p>
            <a:fld id="{7515CD66-5EBB-45FB-963E-C1CFDACC2326}"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15</a:t>
            </a:fld>
            <a:endParaRPr lang="ar-IQ"/>
          </a:p>
        </p:txBody>
      </p:sp>
    </p:spTree>
    <p:extLst>
      <p:ext uri="{BB962C8B-B14F-4D97-AF65-F5344CB8AC3E}">
        <p14:creationId xmlns:p14="http://schemas.microsoft.com/office/powerpoint/2010/main" val="28619184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Market securities </a:t>
            </a:r>
            <a:endParaRPr lang="ar-IQ" dirty="0"/>
          </a:p>
        </p:txBody>
      </p:sp>
      <p:sp>
        <p:nvSpPr>
          <p:cNvPr id="3" name="Content Placeholder 2"/>
          <p:cNvSpPr>
            <a:spLocks noGrp="1"/>
          </p:cNvSpPr>
          <p:nvPr>
            <p:ph idx="1"/>
          </p:nvPr>
        </p:nvSpPr>
        <p:spPr/>
        <p:txBody>
          <a:bodyPr/>
          <a:lstStyle/>
          <a:p>
            <a:pPr marL="0" indent="0" algn="l">
              <a:buNone/>
            </a:pPr>
            <a:r>
              <a:rPr lang="ar-IQ" dirty="0" smtClean="0"/>
              <a:t>: </a:t>
            </a:r>
            <a:r>
              <a:rPr lang="en-US" dirty="0" smtClean="0"/>
              <a:t>1- </a:t>
            </a:r>
            <a:r>
              <a:rPr lang="en-US" b="1" dirty="0" smtClean="0"/>
              <a:t>Treasury notes and bonds </a:t>
            </a:r>
            <a:r>
              <a:rPr lang="en-US" dirty="0" smtClean="0"/>
              <a:t>: it issued by federal government , the common investors are Household, firms and financial institutions. Common maturities are from 3 to 30 years.</a:t>
            </a:r>
          </a:p>
          <a:p>
            <a:pPr marL="0" indent="0" algn="l">
              <a:buNone/>
            </a:pPr>
            <a:r>
              <a:rPr lang="en-US" dirty="0" smtClean="0"/>
              <a:t>2- </a:t>
            </a:r>
            <a:r>
              <a:rPr lang="en-US" b="1" dirty="0" smtClean="0"/>
              <a:t>Municipal bonds </a:t>
            </a:r>
            <a:r>
              <a:rPr lang="en-US" dirty="0" smtClean="0"/>
              <a:t>: it issued by state and local governments . Common investors are households and firms. Common maturities are from 10 to 30 years.   </a:t>
            </a:r>
            <a:endParaRPr lang="ar-IQ" dirty="0"/>
          </a:p>
        </p:txBody>
      </p:sp>
      <p:sp>
        <p:nvSpPr>
          <p:cNvPr id="4" name="Date Placeholder 3"/>
          <p:cNvSpPr>
            <a:spLocks noGrp="1"/>
          </p:cNvSpPr>
          <p:nvPr>
            <p:ph type="dt" sz="half" idx="10"/>
          </p:nvPr>
        </p:nvSpPr>
        <p:spPr/>
        <p:txBody>
          <a:bodyPr/>
          <a:lstStyle/>
          <a:p>
            <a:fld id="{A45185F0-9FAF-44F7-B2BF-FE3641347CF3}"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16</a:t>
            </a:fld>
            <a:endParaRPr lang="ar-IQ"/>
          </a:p>
        </p:txBody>
      </p:sp>
    </p:spTree>
    <p:extLst>
      <p:ext uri="{BB962C8B-B14F-4D97-AF65-F5344CB8AC3E}">
        <p14:creationId xmlns:p14="http://schemas.microsoft.com/office/powerpoint/2010/main" val="959728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Capital Market securities </a:t>
            </a:r>
            <a:endParaRPr lang="ar-IQ" dirty="0"/>
          </a:p>
        </p:txBody>
      </p:sp>
      <p:sp>
        <p:nvSpPr>
          <p:cNvPr id="3" name="Content Placeholder 2"/>
          <p:cNvSpPr>
            <a:spLocks noGrp="1"/>
          </p:cNvSpPr>
          <p:nvPr>
            <p:ph idx="1"/>
          </p:nvPr>
        </p:nvSpPr>
        <p:spPr/>
        <p:txBody>
          <a:bodyPr>
            <a:normAutofit fontScale="92500" lnSpcReduction="10000"/>
          </a:bodyPr>
          <a:lstStyle/>
          <a:p>
            <a:pPr marL="0" indent="0" algn="l">
              <a:buNone/>
            </a:pPr>
            <a:r>
              <a:rPr lang="en-US" dirty="0" smtClean="0"/>
              <a:t>3- </a:t>
            </a:r>
            <a:r>
              <a:rPr lang="en-US" b="1" dirty="0" smtClean="0"/>
              <a:t>Corporate bonds </a:t>
            </a:r>
            <a:r>
              <a:rPr lang="en-US" dirty="0" smtClean="0"/>
              <a:t>: it issued by firms , common investors are household and firms. Common maturities are from 10 to 30 years. </a:t>
            </a:r>
          </a:p>
          <a:p>
            <a:pPr marL="0" indent="0" algn="l">
              <a:buNone/>
            </a:pPr>
            <a:r>
              <a:rPr lang="en-US" dirty="0" smtClean="0"/>
              <a:t>4-</a:t>
            </a:r>
            <a:r>
              <a:rPr lang="en-US" b="1" dirty="0" smtClean="0"/>
              <a:t>Mortgages </a:t>
            </a:r>
            <a:r>
              <a:rPr lang="en-US" dirty="0" smtClean="0"/>
              <a:t>: it issued by firms . Common investors are financial institution . Common maturities are from 15 to 30 years. </a:t>
            </a:r>
          </a:p>
          <a:p>
            <a:pPr marL="0" indent="0" algn="l">
              <a:buNone/>
            </a:pPr>
            <a:r>
              <a:rPr lang="en-US" dirty="0" smtClean="0"/>
              <a:t>5- </a:t>
            </a:r>
            <a:r>
              <a:rPr lang="en-US" b="1" dirty="0" smtClean="0"/>
              <a:t>Equities </a:t>
            </a:r>
            <a:r>
              <a:rPr lang="en-US" dirty="0" smtClean="0"/>
              <a:t>: it issued by firms . Common investors are households and firms . Equities have no maturities because it recognize as ownership of the firm . The owner will receive dividends . </a:t>
            </a:r>
            <a:endParaRPr lang="ar-IQ" dirty="0"/>
          </a:p>
        </p:txBody>
      </p:sp>
      <p:sp>
        <p:nvSpPr>
          <p:cNvPr id="4" name="Date Placeholder 3"/>
          <p:cNvSpPr>
            <a:spLocks noGrp="1"/>
          </p:cNvSpPr>
          <p:nvPr>
            <p:ph type="dt" sz="half" idx="10"/>
          </p:nvPr>
        </p:nvSpPr>
        <p:spPr/>
        <p:txBody>
          <a:bodyPr/>
          <a:lstStyle/>
          <a:p>
            <a:fld id="{6631A0A4-BBBF-4D2A-9F4F-759D1CDD696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17</a:t>
            </a:fld>
            <a:endParaRPr lang="ar-IQ"/>
          </a:p>
        </p:txBody>
      </p:sp>
    </p:spTree>
    <p:extLst>
      <p:ext uri="{BB962C8B-B14F-4D97-AF65-F5344CB8AC3E}">
        <p14:creationId xmlns:p14="http://schemas.microsoft.com/office/powerpoint/2010/main" val="19508328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Derivative securities </a:t>
            </a:r>
            <a:endParaRPr lang="ar-IQ" dirty="0"/>
          </a:p>
        </p:txBody>
      </p:sp>
      <p:sp>
        <p:nvSpPr>
          <p:cNvPr id="3" name="Content Placeholder 2"/>
          <p:cNvSpPr>
            <a:spLocks noGrp="1"/>
          </p:cNvSpPr>
          <p:nvPr>
            <p:ph idx="1"/>
          </p:nvPr>
        </p:nvSpPr>
        <p:spPr/>
        <p:txBody>
          <a:bodyPr/>
          <a:lstStyle/>
          <a:p>
            <a:pPr marL="0" indent="0" algn="l">
              <a:buNone/>
            </a:pPr>
            <a:r>
              <a:rPr lang="en-US" dirty="0" smtClean="0"/>
              <a:t>Derivative securities are also traded in financial markets .Derivative securities are </a:t>
            </a:r>
            <a:r>
              <a:rPr lang="en-US" dirty="0" err="1" smtClean="0"/>
              <a:t>financia</a:t>
            </a:r>
            <a:r>
              <a:rPr lang="en-US" dirty="0" smtClean="0"/>
              <a:t>   l </a:t>
            </a:r>
            <a:r>
              <a:rPr lang="en-US" dirty="0" smtClean="0"/>
              <a:t>contracts whose values are derived from the values of underlying assets. Many </a:t>
            </a:r>
            <a:r>
              <a:rPr lang="en-US" dirty="0"/>
              <a:t>derivatives </a:t>
            </a:r>
            <a:r>
              <a:rPr lang="en-US" dirty="0" smtClean="0"/>
              <a:t>securities enable investors to engage in speculation and hedging .   </a:t>
            </a:r>
            <a:endParaRPr lang="ar-IQ" dirty="0"/>
          </a:p>
        </p:txBody>
      </p:sp>
      <p:sp>
        <p:nvSpPr>
          <p:cNvPr id="4" name="Date Placeholder 3"/>
          <p:cNvSpPr>
            <a:spLocks noGrp="1"/>
          </p:cNvSpPr>
          <p:nvPr>
            <p:ph type="dt" sz="half" idx="10"/>
          </p:nvPr>
        </p:nvSpPr>
        <p:spPr>
          <a:xfrm>
            <a:off x="6553200" y="6448251"/>
            <a:ext cx="2133600" cy="365125"/>
          </a:xfrm>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18</a:t>
            </a:fld>
            <a:endParaRPr lang="ar-IQ"/>
          </a:p>
        </p:txBody>
      </p:sp>
    </p:spTree>
    <p:extLst>
      <p:ext uri="{BB962C8B-B14F-4D97-AF65-F5344CB8AC3E}">
        <p14:creationId xmlns:p14="http://schemas.microsoft.com/office/powerpoint/2010/main" val="14411604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Speculation </a:t>
            </a:r>
            <a:endParaRPr lang="ar-IQ" dirty="0"/>
          </a:p>
        </p:txBody>
      </p:sp>
      <p:sp>
        <p:nvSpPr>
          <p:cNvPr id="3" name="Content Placeholder 2"/>
          <p:cNvSpPr>
            <a:spLocks noGrp="1"/>
          </p:cNvSpPr>
          <p:nvPr>
            <p:ph idx="1"/>
          </p:nvPr>
        </p:nvSpPr>
        <p:spPr/>
        <p:txBody>
          <a:bodyPr>
            <a:normAutofit lnSpcReduction="10000"/>
          </a:bodyPr>
          <a:lstStyle/>
          <a:p>
            <a:pPr marL="0" indent="0" algn="l">
              <a:buNone/>
            </a:pPr>
            <a:r>
              <a:rPr lang="en-US" dirty="0" smtClean="0"/>
              <a:t>Derivative securities allow an investor to speculate on movement in the underlying assets without having to purchase those assets . Some derivative securities allow investors to benefit from an increase in the value of debt securities , while others allow investors to benefit from a decrease in the value of debt securities . Investors  can use different types of derivative securities to benefit from an increase or decline in the value of equity securities.  </a:t>
            </a:r>
            <a:endParaRPr lang="ar-IQ" dirty="0"/>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19</a:t>
            </a:fld>
            <a:endParaRPr lang="ar-IQ"/>
          </a:p>
        </p:txBody>
      </p:sp>
    </p:spTree>
    <p:extLst>
      <p:ext uri="{BB962C8B-B14F-4D97-AF65-F5344CB8AC3E}">
        <p14:creationId xmlns:p14="http://schemas.microsoft.com/office/powerpoint/2010/main" val="2314080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Participants in financial markets </a:t>
            </a:r>
            <a:endParaRPr lang="ar-IQ" dirty="0"/>
          </a:p>
        </p:txBody>
      </p:sp>
      <p:sp>
        <p:nvSpPr>
          <p:cNvPr id="3" name="Content Placeholder 2"/>
          <p:cNvSpPr>
            <a:spLocks noGrp="1"/>
          </p:cNvSpPr>
          <p:nvPr>
            <p:ph idx="1"/>
          </p:nvPr>
        </p:nvSpPr>
        <p:spPr>
          <a:xfrm>
            <a:off x="251520" y="1600200"/>
            <a:ext cx="8712968" cy="4525963"/>
          </a:xfrm>
        </p:spPr>
        <p:txBody>
          <a:bodyPr>
            <a:normAutofit lnSpcReduction="10000"/>
          </a:bodyPr>
          <a:lstStyle/>
          <a:p>
            <a:pPr algn="l" rtl="0">
              <a:lnSpc>
                <a:spcPct val="150000"/>
              </a:lnSpc>
            </a:pPr>
            <a:r>
              <a:rPr lang="en-US" sz="2800" dirty="0" smtClean="0"/>
              <a:t>The main participants in financial market transactions are household , business( including financial institution ) and governments that purchase or sell financial assets . The participants that provide funds are called surplus units, while participants that enter financial markets to obtain funds called deficit units. The federal government commonly acts as a deficit unit. </a:t>
            </a:r>
            <a:endParaRPr lang="ar-IQ" sz="2800" dirty="0"/>
          </a:p>
        </p:txBody>
      </p:sp>
      <p:sp>
        <p:nvSpPr>
          <p:cNvPr id="4" name="Date Placeholder 3"/>
          <p:cNvSpPr>
            <a:spLocks noGrp="1"/>
          </p:cNvSpPr>
          <p:nvPr>
            <p:ph type="dt" sz="half" idx="10"/>
          </p:nvPr>
        </p:nvSpPr>
        <p:spPr>
          <a:xfrm>
            <a:off x="6553200" y="6376243"/>
            <a:ext cx="2133600" cy="365125"/>
          </a:xfrm>
        </p:spPr>
        <p:txBody>
          <a:bodyPr/>
          <a:lstStyle/>
          <a:p>
            <a:fld id="{08379FA4-95D2-43E5-ACB5-C332D90C63D5}"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2</a:t>
            </a:fld>
            <a:endParaRPr lang="ar-IQ"/>
          </a:p>
        </p:txBody>
      </p:sp>
    </p:spTree>
    <p:extLst>
      <p:ext uri="{BB962C8B-B14F-4D97-AF65-F5344CB8AC3E}">
        <p14:creationId xmlns:p14="http://schemas.microsoft.com/office/powerpoint/2010/main" val="1964799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Hedging</a:t>
            </a:r>
            <a:endParaRPr lang="ar-IQ" dirty="0"/>
          </a:p>
        </p:txBody>
      </p:sp>
      <p:sp>
        <p:nvSpPr>
          <p:cNvPr id="3" name="Content Placeholder 2"/>
          <p:cNvSpPr>
            <a:spLocks noGrp="1"/>
          </p:cNvSpPr>
          <p:nvPr>
            <p:ph idx="1"/>
          </p:nvPr>
        </p:nvSpPr>
        <p:spPr/>
        <p:txBody>
          <a:bodyPr/>
          <a:lstStyle/>
          <a:p>
            <a:pPr marL="0" indent="0" algn="l">
              <a:buNone/>
            </a:pPr>
            <a:r>
              <a:rPr lang="en-US" dirty="0" smtClean="0"/>
              <a:t>Derivative securities can be used in a manner to generate gains if the value of the underlying assets decline. Consequently , financial institutions and other firms can use derivative as a means of hedging their existing investments in the securities. If a firm maintain investments in bonds ,for example ,it can take specific position in derivative securities that will generate gains if value of bonds decline.   </a:t>
            </a:r>
            <a:endParaRPr lang="ar-IQ" dirty="0"/>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20</a:t>
            </a:fld>
            <a:endParaRPr lang="ar-IQ"/>
          </a:p>
        </p:txBody>
      </p:sp>
    </p:spTree>
    <p:extLst>
      <p:ext uri="{BB962C8B-B14F-4D97-AF65-F5344CB8AC3E}">
        <p14:creationId xmlns:p14="http://schemas.microsoft.com/office/powerpoint/2010/main" val="4387842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Hedging</a:t>
            </a:r>
            <a:endParaRPr lang="ar-IQ" dirty="0"/>
          </a:p>
        </p:txBody>
      </p:sp>
      <p:sp>
        <p:nvSpPr>
          <p:cNvPr id="3" name="Content Placeholder 2"/>
          <p:cNvSpPr>
            <a:spLocks noGrp="1"/>
          </p:cNvSpPr>
          <p:nvPr>
            <p:ph idx="1"/>
          </p:nvPr>
        </p:nvSpPr>
        <p:spPr/>
        <p:txBody>
          <a:bodyPr/>
          <a:lstStyle/>
          <a:p>
            <a:pPr marL="0" indent="0" algn="l">
              <a:buNone/>
            </a:pPr>
            <a:r>
              <a:rPr lang="en-US" dirty="0" smtClean="0"/>
              <a:t>The derivative securities can be used to reduce a firm risk . The loss on the bonds is offset by the gains on the derivative securities. </a:t>
            </a:r>
            <a:endParaRPr lang="ar-IQ" dirty="0"/>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21</a:t>
            </a:fld>
            <a:endParaRPr lang="ar-IQ"/>
          </a:p>
        </p:txBody>
      </p:sp>
    </p:spTree>
    <p:extLst>
      <p:ext uri="{BB962C8B-B14F-4D97-AF65-F5344CB8AC3E}">
        <p14:creationId xmlns:p14="http://schemas.microsoft.com/office/powerpoint/2010/main" val="1067795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Valuation of securities in financial markets  </a:t>
            </a:r>
            <a:endParaRPr lang="ar-IQ" dirty="0"/>
          </a:p>
        </p:txBody>
      </p:sp>
      <p:sp>
        <p:nvSpPr>
          <p:cNvPr id="3" name="Content Placeholder 2"/>
          <p:cNvSpPr>
            <a:spLocks noGrp="1"/>
          </p:cNvSpPr>
          <p:nvPr>
            <p:ph idx="1"/>
          </p:nvPr>
        </p:nvSpPr>
        <p:spPr/>
        <p:txBody>
          <a:bodyPr>
            <a:normAutofit lnSpcReduction="10000"/>
          </a:bodyPr>
          <a:lstStyle/>
          <a:p>
            <a:pPr marL="0" indent="0" algn="l">
              <a:buNone/>
            </a:pPr>
            <a:r>
              <a:rPr lang="en-US" dirty="0" smtClean="0"/>
              <a:t>Each type of security generate a unique stream of expected cash flows to investors. Investors holding securities may receive periodic ( coupon or  dividends ) payments and receive a payment when they sell the securities .  </a:t>
            </a:r>
          </a:p>
          <a:p>
            <a:pPr marL="0" indent="0" algn="l">
              <a:buNone/>
            </a:pPr>
            <a:r>
              <a:rPr lang="en-US" dirty="0" smtClean="0"/>
              <a:t>The valuation of securities is measured </a:t>
            </a:r>
            <a:r>
              <a:rPr lang="en-US" b="1" dirty="0" smtClean="0"/>
              <a:t>as a present value of its expected cash flows </a:t>
            </a:r>
            <a:r>
              <a:rPr lang="en-US" dirty="0" smtClean="0"/>
              <a:t>, discounted at a rate that reflects the uncertainty .  </a:t>
            </a:r>
            <a:endParaRPr lang="ar-IQ" dirty="0"/>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22</a:t>
            </a:fld>
            <a:endParaRPr lang="ar-IQ"/>
          </a:p>
        </p:txBody>
      </p:sp>
    </p:spTree>
    <p:extLst>
      <p:ext uri="{BB962C8B-B14F-4D97-AF65-F5344CB8AC3E}">
        <p14:creationId xmlns:p14="http://schemas.microsoft.com/office/powerpoint/2010/main" val="9325288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pricing of securities </a:t>
            </a:r>
            <a:endParaRPr lang="ar-IQ" dirty="0"/>
          </a:p>
        </p:txBody>
      </p:sp>
      <p:sp>
        <p:nvSpPr>
          <p:cNvPr id="3" name="Content Placeholder 2"/>
          <p:cNvSpPr>
            <a:spLocks noGrp="1"/>
          </p:cNvSpPr>
          <p:nvPr>
            <p:ph idx="1"/>
          </p:nvPr>
        </p:nvSpPr>
        <p:spPr/>
        <p:txBody>
          <a:bodyPr/>
          <a:lstStyle/>
          <a:p>
            <a:endParaRPr lang="ar-IQ" dirty="0"/>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23</a:t>
            </a:fld>
            <a:endParaRPr lang="ar-IQ"/>
          </a:p>
        </p:txBody>
      </p:sp>
      <p:sp>
        <p:nvSpPr>
          <p:cNvPr id="7" name="Rounded Rectangle 6"/>
          <p:cNvSpPr/>
          <p:nvPr/>
        </p:nvSpPr>
        <p:spPr>
          <a:xfrm>
            <a:off x="539552" y="1792435"/>
            <a:ext cx="2448272" cy="1080120"/>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smtClean="0"/>
              <a:t>Information on Economic condition </a:t>
            </a:r>
            <a:endParaRPr lang="ar-IQ" dirty="0"/>
          </a:p>
        </p:txBody>
      </p:sp>
      <p:sp>
        <p:nvSpPr>
          <p:cNvPr id="8" name="Rounded Rectangle 7"/>
          <p:cNvSpPr/>
          <p:nvPr/>
        </p:nvSpPr>
        <p:spPr>
          <a:xfrm>
            <a:off x="539552" y="3152243"/>
            <a:ext cx="2520280" cy="1260140"/>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smtClean="0"/>
              <a:t>Information on industry condition </a:t>
            </a:r>
            <a:endParaRPr lang="ar-IQ" dirty="0"/>
          </a:p>
        </p:txBody>
      </p:sp>
      <p:sp>
        <p:nvSpPr>
          <p:cNvPr id="9" name="Rounded Rectangle 8"/>
          <p:cNvSpPr/>
          <p:nvPr/>
        </p:nvSpPr>
        <p:spPr>
          <a:xfrm>
            <a:off x="539552" y="4617132"/>
            <a:ext cx="2736304" cy="1692188"/>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smtClean="0"/>
              <a:t>Firm –specific information </a:t>
            </a:r>
          </a:p>
          <a:p>
            <a:pPr marL="285750" indent="-285750" algn="ctr">
              <a:buFontTx/>
              <a:buChar char="-"/>
            </a:pPr>
            <a:r>
              <a:rPr lang="en-US" dirty="0" smtClean="0"/>
              <a:t>Information provided </a:t>
            </a:r>
            <a:endParaRPr lang="ar-IQ" dirty="0" smtClean="0"/>
          </a:p>
          <a:p>
            <a:pPr algn="ctr"/>
            <a:r>
              <a:rPr lang="en-US" dirty="0" smtClean="0"/>
              <a:t>by firm </a:t>
            </a:r>
          </a:p>
          <a:p>
            <a:pPr algn="ctr"/>
            <a:r>
              <a:rPr lang="en-US" dirty="0" smtClean="0"/>
              <a:t>Information provided by others </a:t>
            </a:r>
            <a:endParaRPr lang="ar-IQ" dirty="0"/>
          </a:p>
        </p:txBody>
      </p:sp>
      <p:sp>
        <p:nvSpPr>
          <p:cNvPr id="10" name="Rounded Rectangle 9"/>
          <p:cNvSpPr/>
          <p:nvPr/>
        </p:nvSpPr>
        <p:spPr>
          <a:xfrm>
            <a:off x="3863189" y="2852936"/>
            <a:ext cx="1440160" cy="2088232"/>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smtClean="0"/>
              <a:t>Assessment of firms expected cash flow </a:t>
            </a:r>
            <a:endParaRPr lang="ar-IQ" dirty="0"/>
          </a:p>
        </p:txBody>
      </p:sp>
      <p:sp>
        <p:nvSpPr>
          <p:cNvPr id="11" name="Rounded Rectangle 10"/>
          <p:cNvSpPr/>
          <p:nvPr/>
        </p:nvSpPr>
        <p:spPr>
          <a:xfrm>
            <a:off x="6012160" y="2852936"/>
            <a:ext cx="1224136" cy="2304256"/>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smtClean="0"/>
              <a:t>Valuation of security related to the firm </a:t>
            </a:r>
            <a:endParaRPr lang="ar-IQ" dirty="0"/>
          </a:p>
        </p:txBody>
      </p:sp>
      <p:sp>
        <p:nvSpPr>
          <p:cNvPr id="12" name="Rounded Rectangle 11"/>
          <p:cNvSpPr/>
          <p:nvPr/>
        </p:nvSpPr>
        <p:spPr>
          <a:xfrm>
            <a:off x="7524328" y="2852936"/>
            <a:ext cx="1152128" cy="2304256"/>
          </a:xfrm>
          <a:prstGeom prst="round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smtClean="0"/>
              <a:t>Decide whether </a:t>
            </a:r>
          </a:p>
          <a:p>
            <a:pPr algn="ctr"/>
            <a:r>
              <a:rPr lang="en-US" dirty="0" smtClean="0"/>
              <a:t>Take a position in security </a:t>
            </a:r>
            <a:endParaRPr lang="ar-IQ" dirty="0"/>
          </a:p>
        </p:txBody>
      </p:sp>
      <p:cxnSp>
        <p:nvCxnSpPr>
          <p:cNvPr id="17" name="Straight Connector 16"/>
          <p:cNvCxnSpPr/>
          <p:nvPr/>
        </p:nvCxnSpPr>
        <p:spPr>
          <a:xfrm flipV="1">
            <a:off x="3491880" y="2332495"/>
            <a:ext cx="0" cy="31307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987824" y="2332495"/>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8" idx="3"/>
          </p:cNvCxnSpPr>
          <p:nvPr/>
        </p:nvCxnSpPr>
        <p:spPr>
          <a:xfrm>
            <a:off x="3059832" y="3782313"/>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9" idx="3"/>
          </p:cNvCxnSpPr>
          <p:nvPr/>
        </p:nvCxnSpPr>
        <p:spPr>
          <a:xfrm>
            <a:off x="3275856" y="5463226"/>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491880" y="3782313"/>
            <a:ext cx="37130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0" idx="3"/>
          </p:cNvCxnSpPr>
          <p:nvPr/>
        </p:nvCxnSpPr>
        <p:spPr>
          <a:xfrm>
            <a:off x="5303349" y="3897052"/>
            <a:ext cx="70881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2" idx="1"/>
          </p:cNvCxnSpPr>
          <p:nvPr/>
        </p:nvCxnSpPr>
        <p:spPr>
          <a:xfrm>
            <a:off x="7236296" y="4005064"/>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16439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market regulation </a:t>
            </a:r>
            <a:endParaRPr lang="ar-IQ" dirty="0"/>
          </a:p>
        </p:txBody>
      </p:sp>
      <p:sp>
        <p:nvSpPr>
          <p:cNvPr id="3" name="Content Placeholder 2"/>
          <p:cNvSpPr>
            <a:spLocks noGrp="1"/>
          </p:cNvSpPr>
          <p:nvPr>
            <p:ph idx="1"/>
          </p:nvPr>
        </p:nvSpPr>
        <p:spPr/>
        <p:txBody>
          <a:bodyPr>
            <a:normAutofit lnSpcReduction="10000"/>
          </a:bodyPr>
          <a:lstStyle/>
          <a:p>
            <a:pPr marL="0" indent="0" algn="l">
              <a:buNone/>
            </a:pPr>
            <a:r>
              <a:rPr lang="en-US" b="1" dirty="0" smtClean="0"/>
              <a:t>Disclosure</a:t>
            </a:r>
            <a:r>
              <a:rPr lang="en-US" dirty="0" smtClean="0"/>
              <a:t> : the security act in all countries intended to ensure complete disclosure of relevant information on publicly offered securities and prevent fraudulent practices in selling these securities .The security exchange act in all countries requires disclosure to secondary market . It also declared illegal a Variety of deceptive practice such as misleading financial statements and trading strategies designed to operate the market price .    </a:t>
            </a:r>
            <a:endParaRPr lang="ar-IQ" dirty="0"/>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24</a:t>
            </a:fld>
            <a:endParaRPr lang="ar-IQ"/>
          </a:p>
        </p:txBody>
      </p:sp>
    </p:spTree>
    <p:extLst>
      <p:ext uri="{BB962C8B-B14F-4D97-AF65-F5344CB8AC3E}">
        <p14:creationId xmlns:p14="http://schemas.microsoft.com/office/powerpoint/2010/main" val="13462028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Market globalization </a:t>
            </a:r>
            <a:endParaRPr lang="ar-IQ" dirty="0"/>
          </a:p>
        </p:txBody>
      </p:sp>
      <p:sp>
        <p:nvSpPr>
          <p:cNvPr id="3" name="Content Placeholder 2"/>
          <p:cNvSpPr>
            <a:spLocks noGrp="1"/>
          </p:cNvSpPr>
          <p:nvPr>
            <p:ph idx="1"/>
          </p:nvPr>
        </p:nvSpPr>
        <p:spPr/>
        <p:txBody>
          <a:bodyPr>
            <a:normAutofit lnSpcReduction="10000"/>
          </a:bodyPr>
          <a:lstStyle/>
          <a:p>
            <a:pPr marL="0" indent="0" algn="l">
              <a:buNone/>
            </a:pPr>
            <a:r>
              <a:rPr lang="en-US" dirty="0" smtClean="0"/>
              <a:t>Until recently , several barriers in foreign securities market have historically limited international security transactions . One barriers was a lack of information about the foreign companies represented by the securities and the tax liability . Information on foreign companies is now more accessible and some financial institution have created various opportunities for investors to invest in foreign securities without incurring excessive transaction costs.    </a:t>
            </a:r>
            <a:endParaRPr lang="ar-IQ" dirty="0"/>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25</a:t>
            </a:fld>
            <a:endParaRPr lang="ar-IQ"/>
          </a:p>
        </p:txBody>
      </p:sp>
    </p:spTree>
    <p:extLst>
      <p:ext uri="{BB962C8B-B14F-4D97-AF65-F5344CB8AC3E}">
        <p14:creationId xmlns:p14="http://schemas.microsoft.com/office/powerpoint/2010/main" val="15848510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Market globalization </a:t>
            </a:r>
            <a:endParaRPr lang="ar-IQ" dirty="0"/>
          </a:p>
        </p:txBody>
      </p:sp>
      <p:sp>
        <p:nvSpPr>
          <p:cNvPr id="3" name="Content Placeholder 2"/>
          <p:cNvSpPr>
            <a:spLocks noGrp="1"/>
          </p:cNvSpPr>
          <p:nvPr>
            <p:ph idx="1"/>
          </p:nvPr>
        </p:nvSpPr>
        <p:spPr/>
        <p:txBody>
          <a:bodyPr/>
          <a:lstStyle/>
          <a:p>
            <a:pPr marL="0" indent="0" algn="l">
              <a:buNone/>
            </a:pPr>
            <a:r>
              <a:rPr lang="en-US" dirty="0" smtClean="0"/>
              <a:t>Although financial markets around the world have become more internationally integrated , the most integration occurred in Europe. After 1990 East Europe countries allowed for privatization , the sale of government owned firms to individual . It is possible to buy securities from USA or Japans stock –exchange market while you are living in Iraq using Visa Cards.  </a:t>
            </a:r>
            <a:endParaRPr lang="ar-IQ" dirty="0"/>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26</a:t>
            </a:fld>
            <a:endParaRPr lang="ar-IQ"/>
          </a:p>
        </p:txBody>
      </p:sp>
    </p:spTree>
    <p:extLst>
      <p:ext uri="{BB962C8B-B14F-4D97-AF65-F5344CB8AC3E}">
        <p14:creationId xmlns:p14="http://schemas.microsoft.com/office/powerpoint/2010/main" val="7150285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Role of depository institution </a:t>
            </a:r>
            <a:endParaRPr lang="ar-IQ" b="1" dirty="0"/>
          </a:p>
        </p:txBody>
      </p:sp>
      <p:sp>
        <p:nvSpPr>
          <p:cNvPr id="3" name="Content Placeholder 2"/>
          <p:cNvSpPr>
            <a:spLocks noGrp="1"/>
          </p:cNvSpPr>
          <p:nvPr>
            <p:ph idx="1"/>
          </p:nvPr>
        </p:nvSpPr>
        <p:spPr/>
        <p:txBody>
          <a:bodyPr/>
          <a:lstStyle/>
          <a:p>
            <a:pPr marL="0" indent="0" algn="l">
              <a:buNone/>
            </a:pPr>
            <a:r>
              <a:rPr lang="en-US" dirty="0" smtClean="0"/>
              <a:t>Financial institutions main role is acting as an intermediary between surplus units and deficit units. Financial institution will accept deposits from </a:t>
            </a:r>
            <a:r>
              <a:rPr lang="en-US" b="1" dirty="0" smtClean="0"/>
              <a:t>surplus units </a:t>
            </a:r>
            <a:r>
              <a:rPr lang="en-US" dirty="0" smtClean="0"/>
              <a:t>and provide credit to </a:t>
            </a:r>
            <a:r>
              <a:rPr lang="en-US" b="1" dirty="0" smtClean="0"/>
              <a:t>deficit units</a:t>
            </a:r>
            <a:r>
              <a:rPr lang="en-US" dirty="0" smtClean="0"/>
              <a:t> through loans to purchase of securities.  </a:t>
            </a:r>
            <a:endParaRPr lang="ar-IQ" dirty="0"/>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27</a:t>
            </a:fld>
            <a:endParaRPr lang="ar-IQ"/>
          </a:p>
        </p:txBody>
      </p:sp>
    </p:spTree>
    <p:extLst>
      <p:ext uri="{BB962C8B-B14F-4D97-AF65-F5344CB8AC3E}">
        <p14:creationId xmlns:p14="http://schemas.microsoft.com/office/powerpoint/2010/main" val="29111375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depository institution </a:t>
            </a:r>
            <a:endParaRPr lang="ar-IQ" dirty="0"/>
          </a:p>
        </p:txBody>
      </p:sp>
      <p:sp>
        <p:nvSpPr>
          <p:cNvPr id="3" name="Content Placeholder 2"/>
          <p:cNvSpPr>
            <a:spLocks noGrp="1"/>
          </p:cNvSpPr>
          <p:nvPr>
            <p:ph idx="1"/>
          </p:nvPr>
        </p:nvSpPr>
        <p:spPr/>
        <p:txBody>
          <a:bodyPr>
            <a:normAutofit lnSpcReduction="10000"/>
          </a:bodyPr>
          <a:lstStyle/>
          <a:p>
            <a:pPr marL="0" indent="0" algn="l">
              <a:buNone/>
            </a:pPr>
            <a:r>
              <a:rPr lang="en-US" dirty="0" smtClean="0"/>
              <a:t>We can summarize the role with following functions : </a:t>
            </a:r>
          </a:p>
          <a:p>
            <a:pPr marL="0" indent="0" algn="l">
              <a:buNone/>
            </a:pPr>
            <a:r>
              <a:rPr lang="en-US" dirty="0" smtClean="0"/>
              <a:t>1- They offer deposit account that can accumulate the amount and liquidity characteristics desired by most surplus units. </a:t>
            </a:r>
          </a:p>
          <a:p>
            <a:pPr marL="0" indent="0" algn="l">
              <a:buNone/>
            </a:pPr>
            <a:r>
              <a:rPr lang="en-US" dirty="0" smtClean="0"/>
              <a:t>2- They package funds received from deposits to provide loans of the size and maturity desired by deficit units. </a:t>
            </a:r>
          </a:p>
          <a:p>
            <a:pPr marL="0" indent="0" algn="l">
              <a:buNone/>
            </a:pPr>
            <a:r>
              <a:rPr lang="en-US" dirty="0" smtClean="0"/>
              <a:t>3- They accept the risk on loans provided.   </a:t>
            </a:r>
            <a:endParaRPr lang="ar-IQ" dirty="0"/>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28</a:t>
            </a:fld>
            <a:endParaRPr lang="ar-IQ"/>
          </a:p>
        </p:txBody>
      </p:sp>
    </p:spTree>
    <p:extLst>
      <p:ext uri="{BB962C8B-B14F-4D97-AF65-F5344CB8AC3E}">
        <p14:creationId xmlns:p14="http://schemas.microsoft.com/office/powerpoint/2010/main" val="16779086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of depository institution </a:t>
            </a:r>
            <a:endParaRPr lang="ar-IQ" dirty="0"/>
          </a:p>
        </p:txBody>
      </p:sp>
      <p:sp>
        <p:nvSpPr>
          <p:cNvPr id="3" name="Content Placeholder 2"/>
          <p:cNvSpPr>
            <a:spLocks noGrp="1"/>
          </p:cNvSpPr>
          <p:nvPr>
            <p:ph idx="1"/>
          </p:nvPr>
        </p:nvSpPr>
        <p:spPr/>
        <p:txBody>
          <a:bodyPr/>
          <a:lstStyle/>
          <a:p>
            <a:pPr marL="0" indent="0" algn="l">
              <a:buNone/>
            </a:pPr>
            <a:r>
              <a:rPr lang="en-US" dirty="0" smtClean="0"/>
              <a:t>4- They have more expertise than individual surplus units in evaluating the credit worthiness of deficit units. </a:t>
            </a:r>
          </a:p>
          <a:p>
            <a:pPr marL="0" indent="0" algn="l">
              <a:buNone/>
            </a:pPr>
            <a:r>
              <a:rPr lang="en-US" dirty="0" smtClean="0"/>
              <a:t>5- They diversify their loans among numerous deficit units and therefore can absorb defaulted loans better than individual.   </a:t>
            </a:r>
            <a:endParaRPr lang="ar-IQ" dirty="0"/>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29</a:t>
            </a:fld>
            <a:endParaRPr lang="ar-IQ"/>
          </a:p>
        </p:txBody>
      </p:sp>
    </p:spTree>
    <p:extLst>
      <p:ext uri="{BB962C8B-B14F-4D97-AF65-F5344CB8AC3E}">
        <p14:creationId xmlns:p14="http://schemas.microsoft.com/office/powerpoint/2010/main" val="3529130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versus capital markets </a:t>
            </a:r>
            <a:endParaRPr lang="ar-IQ" dirty="0"/>
          </a:p>
        </p:txBody>
      </p:sp>
      <p:sp>
        <p:nvSpPr>
          <p:cNvPr id="3" name="Content Placeholder 2"/>
          <p:cNvSpPr>
            <a:spLocks noGrp="1"/>
          </p:cNvSpPr>
          <p:nvPr>
            <p:ph idx="1"/>
          </p:nvPr>
        </p:nvSpPr>
        <p:spPr/>
        <p:txBody>
          <a:bodyPr/>
          <a:lstStyle/>
          <a:p>
            <a:pPr marL="0" indent="0" algn="l">
              <a:buNone/>
            </a:pPr>
            <a:r>
              <a:rPr lang="en-US" dirty="0" smtClean="0"/>
              <a:t>Financial markets facilitate the flow of funds from surplus units to deficits units. These financial markets that facilitate flow of short –term funds( which maturities of less than one year ) are known as money markets, while these that facilitate the flow of long-term funds are known as capital markets.  </a:t>
            </a:r>
            <a:endParaRPr lang="ar-IQ" dirty="0"/>
          </a:p>
        </p:txBody>
      </p:sp>
      <p:sp>
        <p:nvSpPr>
          <p:cNvPr id="4" name="Date Placeholder 3"/>
          <p:cNvSpPr>
            <a:spLocks noGrp="1"/>
          </p:cNvSpPr>
          <p:nvPr>
            <p:ph type="dt" sz="half" idx="10"/>
          </p:nvPr>
        </p:nvSpPr>
        <p:spPr/>
        <p:txBody>
          <a:bodyPr/>
          <a:lstStyle/>
          <a:p>
            <a:fld id="{041F3508-D603-4572-8671-6E5446F3D54A}"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3</a:t>
            </a:fld>
            <a:endParaRPr lang="ar-IQ"/>
          </a:p>
        </p:txBody>
      </p:sp>
    </p:spTree>
    <p:extLst>
      <p:ext uri="{BB962C8B-B14F-4D97-AF65-F5344CB8AC3E}">
        <p14:creationId xmlns:p14="http://schemas.microsoft.com/office/powerpoint/2010/main" val="4173035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Depository institution </a:t>
            </a:r>
            <a:endParaRPr lang="ar-IQ" dirty="0"/>
          </a:p>
        </p:txBody>
      </p:sp>
      <p:sp>
        <p:nvSpPr>
          <p:cNvPr id="3" name="Content Placeholder 2"/>
          <p:cNvSpPr>
            <a:spLocks noGrp="1"/>
          </p:cNvSpPr>
          <p:nvPr>
            <p:ph idx="1"/>
          </p:nvPr>
        </p:nvSpPr>
        <p:spPr/>
        <p:txBody>
          <a:bodyPr/>
          <a:lstStyle/>
          <a:p>
            <a:pPr marL="0" indent="0" algn="l">
              <a:buNone/>
            </a:pPr>
            <a:r>
              <a:rPr lang="en-US" b="1" dirty="0" smtClean="0"/>
              <a:t>Commercial banks </a:t>
            </a:r>
            <a:r>
              <a:rPr lang="en-US" dirty="0" smtClean="0"/>
              <a:t>: Commercial banks are most dominate depository institution . They serve surplus units by offering a wide variety of deposit account and they transfer deposited funds to deficit units by providing direct loans or purchase debt securities. Commercial banks serve both the private ( individual and firms )  and public sectors ( government agencies ) .    </a:t>
            </a:r>
            <a:endParaRPr lang="ar-IQ" dirty="0"/>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30</a:t>
            </a:fld>
            <a:endParaRPr lang="ar-IQ"/>
          </a:p>
        </p:txBody>
      </p:sp>
    </p:spTree>
    <p:extLst>
      <p:ext uri="{BB962C8B-B14F-4D97-AF65-F5344CB8AC3E}">
        <p14:creationId xmlns:p14="http://schemas.microsoft.com/office/powerpoint/2010/main" val="20922030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Depository institution </a:t>
            </a:r>
            <a:endParaRPr lang="ar-IQ" dirty="0"/>
          </a:p>
        </p:txBody>
      </p:sp>
      <p:sp>
        <p:nvSpPr>
          <p:cNvPr id="3" name="Content Placeholder 2"/>
          <p:cNvSpPr>
            <a:spLocks noGrp="1"/>
          </p:cNvSpPr>
          <p:nvPr>
            <p:ph idx="1"/>
          </p:nvPr>
        </p:nvSpPr>
        <p:spPr/>
        <p:txBody>
          <a:bodyPr>
            <a:normAutofit fontScale="92500" lnSpcReduction="10000"/>
          </a:bodyPr>
          <a:lstStyle/>
          <a:p>
            <a:pPr marL="0" indent="0" algn="l">
              <a:buNone/>
            </a:pPr>
            <a:r>
              <a:rPr lang="en-US" b="1" dirty="0" smtClean="0"/>
              <a:t>Saving institution </a:t>
            </a:r>
            <a:r>
              <a:rPr lang="en-US" dirty="0" smtClean="0"/>
              <a:t>: saving institution include  saving banks and saving and loan association. Saving institution offer deposit account to surplus units and then channel these deposit to </a:t>
            </a:r>
            <a:endParaRPr lang="ar-IQ" dirty="0" smtClean="0"/>
          </a:p>
          <a:p>
            <a:pPr marL="0" indent="0" algn="l">
              <a:buNone/>
            </a:pPr>
            <a:r>
              <a:rPr lang="en-US" dirty="0" smtClean="0"/>
              <a:t>deficit units . </a:t>
            </a:r>
          </a:p>
          <a:p>
            <a:pPr marL="0" indent="0" algn="l">
              <a:buNone/>
            </a:pPr>
            <a:r>
              <a:rPr lang="en-US" b="1" dirty="0" smtClean="0"/>
              <a:t>Credit union </a:t>
            </a:r>
            <a:r>
              <a:rPr lang="en-US" dirty="0" smtClean="0"/>
              <a:t>: credit union are nonprofit institution. Credit union provide their members who share a common bond. Credit union will accept deposit from its member and channel loans to other member whom need fund .   </a:t>
            </a:r>
            <a:endParaRPr lang="ar-IQ" dirty="0"/>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31</a:t>
            </a:fld>
            <a:endParaRPr lang="ar-IQ"/>
          </a:p>
        </p:txBody>
      </p:sp>
    </p:spTree>
    <p:extLst>
      <p:ext uri="{BB962C8B-B14F-4D97-AF65-F5344CB8AC3E}">
        <p14:creationId xmlns:p14="http://schemas.microsoft.com/office/powerpoint/2010/main" val="37537065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Nondepository financial institution </a:t>
            </a:r>
            <a:endParaRPr lang="ar-IQ" dirty="0"/>
          </a:p>
        </p:txBody>
      </p:sp>
      <p:sp>
        <p:nvSpPr>
          <p:cNvPr id="3" name="Content Placeholder 2"/>
          <p:cNvSpPr>
            <a:spLocks noGrp="1"/>
          </p:cNvSpPr>
          <p:nvPr>
            <p:ph idx="1"/>
          </p:nvPr>
        </p:nvSpPr>
        <p:spPr/>
        <p:txBody>
          <a:bodyPr>
            <a:normAutofit fontScale="92500" lnSpcReduction="10000"/>
          </a:bodyPr>
          <a:lstStyle/>
          <a:p>
            <a:pPr marL="0" indent="0" algn="l">
              <a:buNone/>
            </a:pPr>
            <a:r>
              <a:rPr lang="en-US" b="1" dirty="0" smtClean="0"/>
              <a:t>Finance companies </a:t>
            </a:r>
            <a:r>
              <a:rPr lang="en-US" dirty="0" smtClean="0"/>
              <a:t>: Most finance companies obtain funds by issuing securities , then lend the funds to individuals and small business . The functions of finance companies is to finance loans for consumption purpose such as purchasing car ,vehicle and furniture . </a:t>
            </a:r>
          </a:p>
          <a:p>
            <a:pPr marL="0" indent="0" algn="l">
              <a:buNone/>
            </a:pPr>
            <a:r>
              <a:rPr lang="en-US" b="1" dirty="0" smtClean="0"/>
              <a:t>Insurance companies </a:t>
            </a:r>
            <a:r>
              <a:rPr lang="en-US" dirty="0" smtClean="0"/>
              <a:t>: insurance companies receive premiums in exchange for insurance policies payable upon death, illness or accident and use the funds to purchase a variety of securities.  </a:t>
            </a:r>
            <a:endParaRPr lang="ar-IQ" dirty="0"/>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32</a:t>
            </a:fld>
            <a:endParaRPr lang="ar-IQ"/>
          </a:p>
        </p:txBody>
      </p:sp>
    </p:spTree>
    <p:extLst>
      <p:ext uri="{BB962C8B-B14F-4D97-AF65-F5344CB8AC3E}">
        <p14:creationId xmlns:p14="http://schemas.microsoft.com/office/powerpoint/2010/main" val="16142715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Nondepository financial institution </a:t>
            </a:r>
            <a:endParaRPr lang="ar-IQ" dirty="0"/>
          </a:p>
        </p:txBody>
      </p:sp>
      <p:sp>
        <p:nvSpPr>
          <p:cNvPr id="3" name="Content Placeholder 2"/>
          <p:cNvSpPr>
            <a:spLocks noGrp="1"/>
          </p:cNvSpPr>
          <p:nvPr>
            <p:ph idx="1"/>
          </p:nvPr>
        </p:nvSpPr>
        <p:spPr/>
        <p:txBody>
          <a:bodyPr>
            <a:normAutofit fontScale="92500"/>
          </a:bodyPr>
          <a:lstStyle/>
          <a:p>
            <a:pPr marL="0" indent="0" algn="l">
              <a:buNone/>
            </a:pPr>
            <a:r>
              <a:rPr lang="en-US" dirty="0" smtClean="0"/>
              <a:t>Insurance companies invest the proceeds received from selling insurance in stocks and bonds. Their overall performance is linked to the performance of the stock and bonds in which they invest. </a:t>
            </a:r>
          </a:p>
          <a:p>
            <a:pPr marL="0" indent="0" algn="l">
              <a:buNone/>
            </a:pPr>
            <a:r>
              <a:rPr lang="en-US" b="1" dirty="0" smtClean="0"/>
              <a:t>Pension funds </a:t>
            </a:r>
            <a:r>
              <a:rPr lang="en-US" dirty="0" smtClean="0"/>
              <a:t>: many corporation and government agencies offer pension plans to their employees . The funds contributed are invested in securities until they are withdrawn by employees . Pension funds provide funds to finance  deficits units. </a:t>
            </a:r>
            <a:endParaRPr lang="ar-IQ" dirty="0"/>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33</a:t>
            </a:fld>
            <a:endParaRPr lang="ar-IQ"/>
          </a:p>
        </p:txBody>
      </p:sp>
    </p:spTree>
    <p:extLst>
      <p:ext uri="{BB962C8B-B14F-4D97-AF65-F5344CB8AC3E}">
        <p14:creationId xmlns:p14="http://schemas.microsoft.com/office/powerpoint/2010/main" val="18897147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 </a:t>
            </a:r>
            <a:endParaRPr lang="ar-IQ" dirty="0"/>
          </a:p>
        </p:txBody>
      </p:sp>
      <p:sp>
        <p:nvSpPr>
          <p:cNvPr id="3" name="Content Placeholder 2"/>
          <p:cNvSpPr>
            <a:spLocks noGrp="1"/>
          </p:cNvSpPr>
          <p:nvPr>
            <p:ph idx="1"/>
          </p:nvPr>
        </p:nvSpPr>
        <p:spPr/>
        <p:txBody>
          <a:bodyPr/>
          <a:lstStyle/>
          <a:p>
            <a:pPr marL="0" indent="0" algn="l">
              <a:buNone/>
            </a:pPr>
            <a:r>
              <a:rPr lang="en-US" smtClean="0"/>
              <a:t>Source :</a:t>
            </a:r>
          </a:p>
          <a:p>
            <a:pPr marL="0" indent="0" algn="l">
              <a:buNone/>
            </a:pPr>
            <a:r>
              <a:rPr lang="en-US" smtClean="0"/>
              <a:t> </a:t>
            </a:r>
            <a:r>
              <a:rPr lang="en-US" dirty="0" smtClean="0"/>
              <a:t>Jeff  Madura ( 2003 ) , Financial Market and institution ,sixth edition </a:t>
            </a:r>
            <a:r>
              <a:rPr lang="en-US" smtClean="0"/>
              <a:t>, Thomson </a:t>
            </a:r>
            <a:r>
              <a:rPr lang="en-US" dirty="0" smtClean="0"/>
              <a:t>.  </a:t>
            </a:r>
            <a:endParaRPr lang="ar-IQ" dirty="0"/>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34</a:t>
            </a:fld>
            <a:endParaRPr lang="ar-IQ"/>
          </a:p>
        </p:txBody>
      </p:sp>
    </p:spTree>
    <p:extLst>
      <p:ext uri="{BB962C8B-B14F-4D97-AF65-F5344CB8AC3E}">
        <p14:creationId xmlns:p14="http://schemas.microsoft.com/office/powerpoint/2010/main" val="8949639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
        <p:nvSpPr>
          <p:cNvPr id="4" name="Date Placeholder 3"/>
          <p:cNvSpPr>
            <a:spLocks noGrp="1"/>
          </p:cNvSpPr>
          <p:nvPr>
            <p:ph type="dt" sz="half" idx="10"/>
          </p:nvPr>
        </p:nvSpPr>
        <p:spPr/>
        <p:txBody>
          <a:bodyPr/>
          <a:lstStyle/>
          <a:p>
            <a:fld id="{8A78E90F-84D2-4D59-99C3-E77E7413182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35</a:t>
            </a:fld>
            <a:endParaRPr lang="ar-IQ"/>
          </a:p>
        </p:txBody>
      </p:sp>
    </p:spTree>
    <p:extLst>
      <p:ext uri="{BB962C8B-B14F-4D97-AF65-F5344CB8AC3E}">
        <p14:creationId xmlns:p14="http://schemas.microsoft.com/office/powerpoint/2010/main" val="2372883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versus secondary market </a:t>
            </a:r>
            <a:endParaRPr lang="ar-IQ" dirty="0"/>
          </a:p>
        </p:txBody>
      </p:sp>
      <p:sp>
        <p:nvSpPr>
          <p:cNvPr id="3" name="Content Placeholder 2"/>
          <p:cNvSpPr>
            <a:spLocks noGrp="1"/>
          </p:cNvSpPr>
          <p:nvPr>
            <p:ph idx="1"/>
          </p:nvPr>
        </p:nvSpPr>
        <p:spPr/>
        <p:txBody>
          <a:bodyPr>
            <a:normAutofit lnSpcReduction="10000"/>
          </a:bodyPr>
          <a:lstStyle/>
          <a:p>
            <a:pPr marL="0" indent="0" algn="l">
              <a:buNone/>
            </a:pPr>
            <a:r>
              <a:rPr lang="en-US" dirty="0" smtClean="0"/>
              <a:t>Primary markets facilitate the issuance of new securities, while secondary markets facilitate the trading of existing securities . Primary market transactions provide funds to the initial issuer of securities . The issuance of new corporate stock or new treasury securities is a primary market transaction , while the sale of existing corporate stock or treasury security holdings by any business or individual is a secondary market transaction.  </a:t>
            </a:r>
            <a:endParaRPr lang="ar-IQ" dirty="0"/>
          </a:p>
        </p:txBody>
      </p:sp>
      <p:sp>
        <p:nvSpPr>
          <p:cNvPr id="4" name="Date Placeholder 3"/>
          <p:cNvSpPr>
            <a:spLocks noGrp="1"/>
          </p:cNvSpPr>
          <p:nvPr>
            <p:ph type="dt" sz="half" idx="10"/>
          </p:nvPr>
        </p:nvSpPr>
        <p:spPr/>
        <p:txBody>
          <a:bodyPr/>
          <a:lstStyle/>
          <a:p>
            <a:fld id="{500C9C05-AF69-4099-B118-11D5A938210E}"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4</a:t>
            </a:fld>
            <a:endParaRPr lang="ar-IQ"/>
          </a:p>
        </p:txBody>
      </p:sp>
    </p:spTree>
    <p:extLst>
      <p:ext uri="{BB962C8B-B14F-4D97-AF65-F5344CB8AC3E}">
        <p14:creationId xmlns:p14="http://schemas.microsoft.com/office/powerpoint/2010/main" val="2808059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versus secondary market </a:t>
            </a:r>
            <a:endParaRPr lang="ar-IQ" dirty="0"/>
          </a:p>
        </p:txBody>
      </p:sp>
      <p:sp>
        <p:nvSpPr>
          <p:cNvPr id="3" name="Content Placeholder 2"/>
          <p:cNvSpPr>
            <a:spLocks noGrp="1"/>
          </p:cNvSpPr>
          <p:nvPr>
            <p:ph idx="1"/>
          </p:nvPr>
        </p:nvSpPr>
        <p:spPr/>
        <p:txBody>
          <a:bodyPr/>
          <a:lstStyle/>
          <a:p>
            <a:pPr marL="0" indent="0" algn="l">
              <a:buNone/>
            </a:pPr>
            <a:r>
              <a:rPr lang="en-US" dirty="0" smtClean="0"/>
              <a:t>An important characteristic of securities that are traded in secondary markets is liquidity , which is the degree of which security can easily be sold ( liquidated ) without any loss of value. Some securities have an active secondary  market, meaning that there are many willing buyer and seller of the security at a given point in time.   </a:t>
            </a:r>
            <a:endParaRPr lang="ar-IQ" dirty="0"/>
          </a:p>
        </p:txBody>
      </p:sp>
      <p:sp>
        <p:nvSpPr>
          <p:cNvPr id="4" name="Date Placeholder 3"/>
          <p:cNvSpPr>
            <a:spLocks noGrp="1"/>
          </p:cNvSpPr>
          <p:nvPr>
            <p:ph type="dt" sz="half" idx="10"/>
          </p:nvPr>
        </p:nvSpPr>
        <p:spPr/>
        <p:txBody>
          <a:bodyPr/>
          <a:lstStyle/>
          <a:p>
            <a:fld id="{1EAB51CD-9428-44C8-BC0E-9E3E0DC15F2E}"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5</a:t>
            </a:fld>
            <a:endParaRPr lang="ar-IQ"/>
          </a:p>
        </p:txBody>
      </p:sp>
    </p:spTree>
    <p:extLst>
      <p:ext uri="{BB962C8B-B14F-4D97-AF65-F5344CB8AC3E}">
        <p14:creationId xmlns:p14="http://schemas.microsoft.com/office/powerpoint/2010/main" val="731319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Securities traded in financial markets </a:t>
            </a:r>
            <a:endParaRPr lang="ar-IQ" dirty="0"/>
          </a:p>
        </p:txBody>
      </p:sp>
      <p:sp>
        <p:nvSpPr>
          <p:cNvPr id="3" name="Content Placeholder 2"/>
          <p:cNvSpPr>
            <a:spLocks noGrp="1"/>
          </p:cNvSpPr>
          <p:nvPr>
            <p:ph idx="1"/>
          </p:nvPr>
        </p:nvSpPr>
        <p:spPr/>
        <p:txBody>
          <a:bodyPr/>
          <a:lstStyle/>
          <a:p>
            <a:pPr marL="0" indent="0" algn="l">
              <a:buNone/>
            </a:pPr>
            <a:r>
              <a:rPr lang="en-US" dirty="0" smtClean="0"/>
              <a:t>Securities can be classified as money market securities , capital market securities or derivative securities . Each type of security tends to have a specific return and risk characteristic . </a:t>
            </a:r>
            <a:endParaRPr lang="ar-IQ" dirty="0"/>
          </a:p>
        </p:txBody>
      </p:sp>
      <p:sp>
        <p:nvSpPr>
          <p:cNvPr id="4" name="Date Placeholder 3"/>
          <p:cNvSpPr>
            <a:spLocks noGrp="1"/>
          </p:cNvSpPr>
          <p:nvPr>
            <p:ph type="dt" sz="half" idx="10"/>
          </p:nvPr>
        </p:nvSpPr>
        <p:spPr/>
        <p:txBody>
          <a:bodyPr/>
          <a:lstStyle/>
          <a:p>
            <a:fld id="{9F518ACF-B082-4039-8166-62D73296ACA0}"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6</a:t>
            </a:fld>
            <a:endParaRPr lang="ar-IQ"/>
          </a:p>
        </p:txBody>
      </p:sp>
    </p:spTree>
    <p:extLst>
      <p:ext uri="{BB962C8B-B14F-4D97-AF65-F5344CB8AC3E}">
        <p14:creationId xmlns:p14="http://schemas.microsoft.com/office/powerpoint/2010/main" val="2628422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market securities </a:t>
            </a:r>
            <a:endParaRPr lang="ar-IQ" dirty="0"/>
          </a:p>
        </p:txBody>
      </p:sp>
      <p:sp>
        <p:nvSpPr>
          <p:cNvPr id="3" name="Content Placeholder 2"/>
          <p:cNvSpPr>
            <a:spLocks noGrp="1"/>
          </p:cNvSpPr>
          <p:nvPr>
            <p:ph idx="1"/>
          </p:nvPr>
        </p:nvSpPr>
        <p:spPr/>
        <p:txBody>
          <a:bodyPr/>
          <a:lstStyle/>
          <a:p>
            <a:pPr marL="0" indent="0" algn="l">
              <a:buNone/>
            </a:pPr>
            <a:r>
              <a:rPr lang="en-US" dirty="0" smtClean="0"/>
              <a:t>Money market securities are debt securities that have a maturity of one year or less. They generally have a relatively high degree of liquidity . Money market securities tend to have a low expected return but also a low degree of risk. </a:t>
            </a:r>
            <a:endParaRPr lang="ar-IQ" dirty="0"/>
          </a:p>
        </p:txBody>
      </p:sp>
      <p:sp>
        <p:nvSpPr>
          <p:cNvPr id="4" name="Date Placeholder 3"/>
          <p:cNvSpPr>
            <a:spLocks noGrp="1"/>
          </p:cNvSpPr>
          <p:nvPr>
            <p:ph type="dt" sz="half" idx="10"/>
          </p:nvPr>
        </p:nvSpPr>
        <p:spPr/>
        <p:txBody>
          <a:bodyPr/>
          <a:lstStyle/>
          <a:p>
            <a:fld id="{FD743833-C967-442C-A65E-2C63E1C823E6}"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7</a:t>
            </a:fld>
            <a:endParaRPr lang="ar-IQ"/>
          </a:p>
        </p:txBody>
      </p:sp>
    </p:spTree>
    <p:extLst>
      <p:ext uri="{BB962C8B-B14F-4D97-AF65-F5344CB8AC3E}">
        <p14:creationId xmlns:p14="http://schemas.microsoft.com/office/powerpoint/2010/main" val="2735621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Money market securities </a:t>
            </a:r>
            <a:endParaRPr lang="ar-IQ" b="1" dirty="0"/>
          </a:p>
        </p:txBody>
      </p:sp>
      <p:sp>
        <p:nvSpPr>
          <p:cNvPr id="3" name="Content Placeholder 2"/>
          <p:cNvSpPr>
            <a:spLocks noGrp="1"/>
          </p:cNvSpPr>
          <p:nvPr>
            <p:ph idx="1"/>
          </p:nvPr>
        </p:nvSpPr>
        <p:spPr/>
        <p:txBody>
          <a:bodyPr/>
          <a:lstStyle/>
          <a:p>
            <a:pPr marL="0" indent="0" algn="l">
              <a:buNone/>
            </a:pPr>
            <a:r>
              <a:rPr lang="en-US" dirty="0" smtClean="0"/>
              <a:t>1- </a:t>
            </a:r>
            <a:r>
              <a:rPr lang="en-US" b="1" dirty="0" smtClean="0"/>
              <a:t>Treasury bill </a:t>
            </a:r>
            <a:r>
              <a:rPr lang="en-US" dirty="0" smtClean="0"/>
              <a:t>: issued by federal government , common investors are households, firms and financial institution . Maturities are 13 weeks, 26 weeks and one year. </a:t>
            </a:r>
          </a:p>
          <a:p>
            <a:pPr marL="0" indent="0" algn="l">
              <a:buNone/>
            </a:pPr>
            <a:r>
              <a:rPr lang="en-US" b="1" dirty="0" smtClean="0"/>
              <a:t>2-Certificate of deposit (CDs) </a:t>
            </a:r>
            <a:r>
              <a:rPr lang="en-US" dirty="0" smtClean="0"/>
              <a:t>: it issued by large banks and saving institution . Common investors are firms . Common maturities are 7 days to 5 years or longer.   </a:t>
            </a:r>
            <a:endParaRPr lang="ar-IQ" dirty="0"/>
          </a:p>
        </p:txBody>
      </p:sp>
      <p:sp>
        <p:nvSpPr>
          <p:cNvPr id="4" name="Date Placeholder 3"/>
          <p:cNvSpPr>
            <a:spLocks noGrp="1"/>
          </p:cNvSpPr>
          <p:nvPr>
            <p:ph type="dt" sz="half" idx="10"/>
          </p:nvPr>
        </p:nvSpPr>
        <p:spPr/>
        <p:txBody>
          <a:bodyPr/>
          <a:lstStyle/>
          <a:p>
            <a:fld id="{2A35D5C7-9A7E-40AA-8EE9-E34F432EDFE9}"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8</a:t>
            </a:fld>
            <a:endParaRPr lang="ar-IQ"/>
          </a:p>
        </p:txBody>
      </p:sp>
    </p:spTree>
    <p:extLst>
      <p:ext uri="{BB962C8B-B14F-4D97-AF65-F5344CB8AC3E}">
        <p14:creationId xmlns:p14="http://schemas.microsoft.com/office/powerpoint/2010/main" val="2789623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market securities </a:t>
            </a:r>
            <a:endParaRPr lang="ar-IQ" dirty="0"/>
          </a:p>
        </p:txBody>
      </p:sp>
      <p:sp>
        <p:nvSpPr>
          <p:cNvPr id="3" name="Content Placeholder 2"/>
          <p:cNvSpPr>
            <a:spLocks noGrp="1"/>
          </p:cNvSpPr>
          <p:nvPr>
            <p:ph idx="1"/>
          </p:nvPr>
        </p:nvSpPr>
        <p:spPr/>
        <p:txBody>
          <a:bodyPr>
            <a:normAutofit lnSpcReduction="10000"/>
          </a:bodyPr>
          <a:lstStyle/>
          <a:p>
            <a:pPr marL="0" indent="0" algn="l">
              <a:buNone/>
            </a:pPr>
            <a:r>
              <a:rPr lang="en-US" dirty="0" smtClean="0"/>
              <a:t>3- </a:t>
            </a:r>
            <a:r>
              <a:rPr lang="en-US" b="1" dirty="0" smtClean="0"/>
              <a:t>commercial papers </a:t>
            </a:r>
            <a:r>
              <a:rPr lang="en-US" dirty="0" smtClean="0"/>
              <a:t>: it issued by bank holding companies , finance companies and other companies. The common investors are firms. The common maturities are between </a:t>
            </a:r>
            <a:r>
              <a:rPr lang="en-US" smtClean="0"/>
              <a:t>1 day </a:t>
            </a:r>
            <a:r>
              <a:rPr lang="en-US" dirty="0" smtClean="0"/>
              <a:t>to 270 days. </a:t>
            </a:r>
          </a:p>
          <a:p>
            <a:pPr marL="0" indent="0" algn="l">
              <a:buNone/>
            </a:pPr>
            <a:r>
              <a:rPr lang="en-US" dirty="0" smtClean="0"/>
              <a:t>4- </a:t>
            </a:r>
            <a:r>
              <a:rPr lang="en-US" b="1" dirty="0" smtClean="0"/>
              <a:t>Eurodollar deposits </a:t>
            </a:r>
            <a:r>
              <a:rPr lang="en-US" dirty="0" smtClean="0"/>
              <a:t>: it issued by banks which located outside the U.S . The common investors are firms and governments. The common maturities are from 1 day to one year.  </a:t>
            </a:r>
            <a:endParaRPr lang="ar-IQ" dirty="0"/>
          </a:p>
        </p:txBody>
      </p:sp>
      <p:sp>
        <p:nvSpPr>
          <p:cNvPr id="4" name="Date Placeholder 3"/>
          <p:cNvSpPr>
            <a:spLocks noGrp="1"/>
          </p:cNvSpPr>
          <p:nvPr>
            <p:ph type="dt" sz="half" idx="10"/>
          </p:nvPr>
        </p:nvSpPr>
        <p:spPr/>
        <p:txBody>
          <a:bodyPr/>
          <a:lstStyle/>
          <a:p>
            <a:fld id="{DEA2CAE4-ED2A-4F95-A065-3D854F40D350}" type="datetime1">
              <a:rPr lang="en-US" smtClean="0"/>
              <a:t>11/8/2021</a:t>
            </a:fld>
            <a:endParaRPr lang="ar-IQ"/>
          </a:p>
        </p:txBody>
      </p:sp>
      <p:sp>
        <p:nvSpPr>
          <p:cNvPr id="5" name="Footer Placeholder 4"/>
          <p:cNvSpPr>
            <a:spLocks noGrp="1"/>
          </p:cNvSpPr>
          <p:nvPr>
            <p:ph type="ftr" sz="quarter" idx="11"/>
          </p:nvPr>
        </p:nvSpPr>
        <p:spPr/>
        <p:txBody>
          <a:bodyPr/>
          <a:lstStyle/>
          <a:p>
            <a:r>
              <a:rPr lang="en-US" dirty="0" smtClean="0"/>
              <a:t>prepared By : Ghazi  Mamandi </a:t>
            </a:r>
            <a:endParaRPr lang="ar-IQ"/>
          </a:p>
        </p:txBody>
      </p:sp>
      <p:sp>
        <p:nvSpPr>
          <p:cNvPr id="6" name="Slide Number Placeholder 5"/>
          <p:cNvSpPr>
            <a:spLocks noGrp="1"/>
          </p:cNvSpPr>
          <p:nvPr>
            <p:ph type="sldNum" sz="quarter" idx="12"/>
          </p:nvPr>
        </p:nvSpPr>
        <p:spPr/>
        <p:txBody>
          <a:bodyPr/>
          <a:lstStyle/>
          <a:p>
            <a:fld id="{E7C8BE99-FC01-4197-9AC4-205F1794CD23}" type="slidenum">
              <a:rPr lang="ar-IQ" smtClean="0"/>
              <a:t>9</a:t>
            </a:fld>
            <a:endParaRPr lang="ar-IQ"/>
          </a:p>
        </p:txBody>
      </p:sp>
    </p:spTree>
    <p:extLst>
      <p:ext uri="{BB962C8B-B14F-4D97-AF65-F5344CB8AC3E}">
        <p14:creationId xmlns:p14="http://schemas.microsoft.com/office/powerpoint/2010/main" val="1539017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840</TotalTime>
  <Words>2336</Words>
  <Application>Microsoft Office PowerPoint</Application>
  <PresentationFormat>On-screen Show (4:3)</PresentationFormat>
  <Paragraphs>202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The role of financial markets and institutions </vt:lpstr>
      <vt:lpstr>Participants in financial markets </vt:lpstr>
      <vt:lpstr>Money versus capital markets </vt:lpstr>
      <vt:lpstr>Primary versus secondary market </vt:lpstr>
      <vt:lpstr>Primary versus secondary market </vt:lpstr>
      <vt:lpstr>Securities traded in financial markets </vt:lpstr>
      <vt:lpstr>Money market securities </vt:lpstr>
      <vt:lpstr>Money market securities </vt:lpstr>
      <vt:lpstr>Money market securities </vt:lpstr>
      <vt:lpstr>Money market securities </vt:lpstr>
      <vt:lpstr>Capital Market securities </vt:lpstr>
      <vt:lpstr>Bonds and Mortgage </vt:lpstr>
      <vt:lpstr>Bonds and Mortgage </vt:lpstr>
      <vt:lpstr>Stocks ( Equities ) </vt:lpstr>
      <vt:lpstr>Stocks ( Equities ) </vt:lpstr>
      <vt:lpstr>Capital Market securities </vt:lpstr>
      <vt:lpstr>Capital Market securities </vt:lpstr>
      <vt:lpstr>Derivative securities </vt:lpstr>
      <vt:lpstr>Speculation </vt:lpstr>
      <vt:lpstr>Hedging</vt:lpstr>
      <vt:lpstr>Hedging</vt:lpstr>
      <vt:lpstr>Valuation of securities in financial markets  </vt:lpstr>
      <vt:lpstr>Market pricing of securities </vt:lpstr>
      <vt:lpstr>Financial market regulation </vt:lpstr>
      <vt:lpstr>Financial Market globalization </vt:lpstr>
      <vt:lpstr>Financial Market globalization </vt:lpstr>
      <vt:lpstr>Role of depository institution </vt:lpstr>
      <vt:lpstr>Role of depository institution </vt:lpstr>
      <vt:lpstr>Role of depository institution </vt:lpstr>
      <vt:lpstr>Depository institution </vt:lpstr>
      <vt:lpstr>Depository institution </vt:lpstr>
      <vt:lpstr>Nondepository financial institution </vt:lpstr>
      <vt:lpstr>Nondepository financial institution </vt:lpstr>
      <vt:lpstr>The end </vt:lpstr>
      <vt:lpstr>PowerPoint Presentation</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financial markets and institutions</dc:title>
  <dc:creator>RAM FOR COMPUTER</dc:creator>
  <cp:lastModifiedBy>DR.Ahmed Saker</cp:lastModifiedBy>
  <cp:revision>66</cp:revision>
  <dcterms:created xsi:type="dcterms:W3CDTF">2013-08-09T19:10:29Z</dcterms:created>
  <dcterms:modified xsi:type="dcterms:W3CDTF">2021-11-08T07:01:00Z</dcterms:modified>
</cp:coreProperties>
</file>