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9"/>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1206"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D7BD78B-41F5-491B-9F5D-F85644258806}" type="datetimeFigureOut">
              <a:rPr lang="ar-IQ" smtClean="0"/>
              <a:pPr/>
              <a:t>16/04/1443</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832AB72-6176-4DD4-95D9-86453B8541BF}" type="slidenum">
              <a:rPr lang="ar-IQ" smtClean="0"/>
              <a:pPr/>
              <a:t>‹#›</a:t>
            </a:fld>
            <a:endParaRPr lang="ar-IQ"/>
          </a:p>
        </p:txBody>
      </p:sp>
    </p:spTree>
    <p:extLst>
      <p:ext uri="{BB962C8B-B14F-4D97-AF65-F5344CB8AC3E}">
        <p14:creationId xmlns:p14="http://schemas.microsoft.com/office/powerpoint/2010/main" val="150791734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F562A5B2-E97F-484E-B772-B3FC271E334A}" type="datetime2">
              <a:rPr lang="en-US" smtClean="0"/>
              <a:t>Sunday, November 21, 2021</a:t>
            </a:fld>
            <a:endParaRPr lang="ar-IQ"/>
          </a:p>
        </p:txBody>
      </p:sp>
      <p:sp>
        <p:nvSpPr>
          <p:cNvPr id="5" name="Footer Placeholder 4"/>
          <p:cNvSpPr>
            <a:spLocks noGrp="1"/>
          </p:cNvSpPr>
          <p:nvPr>
            <p:ph type="ftr" sz="quarter" idx="11"/>
          </p:nvPr>
        </p:nvSpPr>
        <p:spPr/>
        <p:txBody>
          <a:bodyPr/>
          <a:lstStyle/>
          <a:p>
            <a:r>
              <a:rPr lang="en-US" smtClean="0"/>
              <a:t>Prepared By : Ghazi  mamandi</a:t>
            </a:r>
            <a:endParaRPr lang="ar-IQ"/>
          </a:p>
        </p:txBody>
      </p:sp>
      <p:sp>
        <p:nvSpPr>
          <p:cNvPr id="6" name="Slide Number Placeholder 5"/>
          <p:cNvSpPr>
            <a:spLocks noGrp="1"/>
          </p:cNvSpPr>
          <p:nvPr>
            <p:ph type="sldNum" sz="quarter" idx="12"/>
          </p:nvPr>
        </p:nvSpPr>
        <p:spPr/>
        <p:txBody>
          <a:bodyPr/>
          <a:lstStyle/>
          <a:p>
            <a:fld id="{7AE23BEB-1F4F-48FE-9A61-732FDD93191C}"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432F44E-D24E-4452-BF9A-3F488495DC0F}" type="datetime2">
              <a:rPr lang="en-US" smtClean="0"/>
              <a:t>Sunday, November 21, 2021</a:t>
            </a:fld>
            <a:endParaRPr lang="ar-IQ"/>
          </a:p>
        </p:txBody>
      </p:sp>
      <p:sp>
        <p:nvSpPr>
          <p:cNvPr id="5" name="Footer Placeholder 4"/>
          <p:cNvSpPr>
            <a:spLocks noGrp="1"/>
          </p:cNvSpPr>
          <p:nvPr>
            <p:ph type="ftr" sz="quarter" idx="11"/>
          </p:nvPr>
        </p:nvSpPr>
        <p:spPr/>
        <p:txBody>
          <a:bodyPr/>
          <a:lstStyle/>
          <a:p>
            <a:r>
              <a:rPr lang="en-US" smtClean="0"/>
              <a:t>Prepared By : Ghazi  mamandi</a:t>
            </a:r>
            <a:endParaRPr lang="ar-IQ"/>
          </a:p>
        </p:txBody>
      </p:sp>
      <p:sp>
        <p:nvSpPr>
          <p:cNvPr id="6" name="Slide Number Placeholder 5"/>
          <p:cNvSpPr>
            <a:spLocks noGrp="1"/>
          </p:cNvSpPr>
          <p:nvPr>
            <p:ph type="sldNum" sz="quarter" idx="12"/>
          </p:nvPr>
        </p:nvSpPr>
        <p:spPr/>
        <p:txBody>
          <a:bodyPr/>
          <a:lstStyle/>
          <a:p>
            <a:fld id="{7AE23BEB-1F4F-48FE-9A61-732FDD93191C}"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F198CE3-D870-478A-9BF9-C1AAB4E3931A}" type="datetime2">
              <a:rPr lang="en-US" smtClean="0"/>
              <a:t>Sunday, November 21, 2021</a:t>
            </a:fld>
            <a:endParaRPr lang="ar-IQ"/>
          </a:p>
        </p:txBody>
      </p:sp>
      <p:sp>
        <p:nvSpPr>
          <p:cNvPr id="5" name="Footer Placeholder 4"/>
          <p:cNvSpPr>
            <a:spLocks noGrp="1"/>
          </p:cNvSpPr>
          <p:nvPr>
            <p:ph type="ftr" sz="quarter" idx="11"/>
          </p:nvPr>
        </p:nvSpPr>
        <p:spPr/>
        <p:txBody>
          <a:bodyPr/>
          <a:lstStyle/>
          <a:p>
            <a:r>
              <a:rPr lang="en-US" smtClean="0"/>
              <a:t>Prepared By : Ghazi  mamandi</a:t>
            </a:r>
            <a:endParaRPr lang="ar-IQ"/>
          </a:p>
        </p:txBody>
      </p:sp>
      <p:sp>
        <p:nvSpPr>
          <p:cNvPr id="6" name="Slide Number Placeholder 5"/>
          <p:cNvSpPr>
            <a:spLocks noGrp="1"/>
          </p:cNvSpPr>
          <p:nvPr>
            <p:ph type="sldNum" sz="quarter" idx="12"/>
          </p:nvPr>
        </p:nvSpPr>
        <p:spPr/>
        <p:txBody>
          <a:bodyPr/>
          <a:lstStyle/>
          <a:p>
            <a:fld id="{7AE23BEB-1F4F-48FE-9A61-732FDD93191C}"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40FD2894-80E7-4CA0-8206-EB6975D06F0B}" type="datetime2">
              <a:rPr lang="en-US" smtClean="0"/>
              <a:t>Sunday, November 21, 2021</a:t>
            </a:fld>
            <a:endParaRPr lang="ar-IQ"/>
          </a:p>
        </p:txBody>
      </p:sp>
      <p:sp>
        <p:nvSpPr>
          <p:cNvPr id="5" name="Footer Placeholder 4"/>
          <p:cNvSpPr>
            <a:spLocks noGrp="1"/>
          </p:cNvSpPr>
          <p:nvPr>
            <p:ph type="ftr" sz="quarter" idx="11"/>
          </p:nvPr>
        </p:nvSpPr>
        <p:spPr/>
        <p:txBody>
          <a:bodyPr/>
          <a:lstStyle/>
          <a:p>
            <a:r>
              <a:rPr lang="en-US" smtClean="0"/>
              <a:t>Prepared By : Ghazi  mamandi</a:t>
            </a:r>
            <a:endParaRPr lang="ar-IQ"/>
          </a:p>
        </p:txBody>
      </p:sp>
      <p:sp>
        <p:nvSpPr>
          <p:cNvPr id="6" name="Slide Number Placeholder 5"/>
          <p:cNvSpPr>
            <a:spLocks noGrp="1"/>
          </p:cNvSpPr>
          <p:nvPr>
            <p:ph type="sldNum" sz="quarter" idx="12"/>
          </p:nvPr>
        </p:nvSpPr>
        <p:spPr/>
        <p:txBody>
          <a:bodyPr/>
          <a:lstStyle/>
          <a:p>
            <a:fld id="{7AE23BEB-1F4F-48FE-9A61-732FDD93191C}"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0CD445-183D-4A3A-9FA2-8FEEEB7ADF1F}" type="datetime2">
              <a:rPr lang="en-US" smtClean="0"/>
              <a:t>Sunday, November 21, 2021</a:t>
            </a:fld>
            <a:endParaRPr lang="ar-IQ"/>
          </a:p>
        </p:txBody>
      </p:sp>
      <p:sp>
        <p:nvSpPr>
          <p:cNvPr id="5" name="Footer Placeholder 4"/>
          <p:cNvSpPr>
            <a:spLocks noGrp="1"/>
          </p:cNvSpPr>
          <p:nvPr>
            <p:ph type="ftr" sz="quarter" idx="11"/>
          </p:nvPr>
        </p:nvSpPr>
        <p:spPr/>
        <p:txBody>
          <a:bodyPr/>
          <a:lstStyle/>
          <a:p>
            <a:r>
              <a:rPr lang="en-US" smtClean="0"/>
              <a:t>Prepared By : Ghazi  mamandi</a:t>
            </a:r>
            <a:endParaRPr lang="ar-IQ"/>
          </a:p>
        </p:txBody>
      </p:sp>
      <p:sp>
        <p:nvSpPr>
          <p:cNvPr id="6" name="Slide Number Placeholder 5"/>
          <p:cNvSpPr>
            <a:spLocks noGrp="1"/>
          </p:cNvSpPr>
          <p:nvPr>
            <p:ph type="sldNum" sz="quarter" idx="12"/>
          </p:nvPr>
        </p:nvSpPr>
        <p:spPr/>
        <p:txBody>
          <a:bodyPr/>
          <a:lstStyle/>
          <a:p>
            <a:fld id="{7AE23BEB-1F4F-48FE-9A61-732FDD93191C}"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81C9751D-0C90-424B-BF36-E8BF61F3868A}" type="datetime2">
              <a:rPr lang="en-US" smtClean="0"/>
              <a:t>Sunday, November 21, 2021</a:t>
            </a:fld>
            <a:endParaRPr lang="ar-IQ"/>
          </a:p>
        </p:txBody>
      </p:sp>
      <p:sp>
        <p:nvSpPr>
          <p:cNvPr id="6" name="Footer Placeholder 5"/>
          <p:cNvSpPr>
            <a:spLocks noGrp="1"/>
          </p:cNvSpPr>
          <p:nvPr>
            <p:ph type="ftr" sz="quarter" idx="11"/>
          </p:nvPr>
        </p:nvSpPr>
        <p:spPr/>
        <p:txBody>
          <a:bodyPr/>
          <a:lstStyle/>
          <a:p>
            <a:r>
              <a:rPr lang="en-US" smtClean="0"/>
              <a:t>Prepared By : Ghazi  mamandi</a:t>
            </a:r>
            <a:endParaRPr lang="ar-IQ"/>
          </a:p>
        </p:txBody>
      </p:sp>
      <p:sp>
        <p:nvSpPr>
          <p:cNvPr id="7" name="Slide Number Placeholder 6"/>
          <p:cNvSpPr>
            <a:spLocks noGrp="1"/>
          </p:cNvSpPr>
          <p:nvPr>
            <p:ph type="sldNum" sz="quarter" idx="12"/>
          </p:nvPr>
        </p:nvSpPr>
        <p:spPr/>
        <p:txBody>
          <a:bodyPr/>
          <a:lstStyle/>
          <a:p>
            <a:fld id="{7AE23BEB-1F4F-48FE-9A61-732FDD93191C}"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D41C9456-A3DB-40BD-A68E-E8F2EFA90428}" type="datetime2">
              <a:rPr lang="en-US" smtClean="0"/>
              <a:t>Sunday, November 21, 2021</a:t>
            </a:fld>
            <a:endParaRPr lang="ar-IQ"/>
          </a:p>
        </p:txBody>
      </p:sp>
      <p:sp>
        <p:nvSpPr>
          <p:cNvPr id="8" name="Footer Placeholder 7"/>
          <p:cNvSpPr>
            <a:spLocks noGrp="1"/>
          </p:cNvSpPr>
          <p:nvPr>
            <p:ph type="ftr" sz="quarter" idx="11"/>
          </p:nvPr>
        </p:nvSpPr>
        <p:spPr/>
        <p:txBody>
          <a:bodyPr/>
          <a:lstStyle/>
          <a:p>
            <a:r>
              <a:rPr lang="en-US" smtClean="0"/>
              <a:t>Prepared By : Ghazi  mamandi</a:t>
            </a:r>
            <a:endParaRPr lang="ar-IQ"/>
          </a:p>
        </p:txBody>
      </p:sp>
      <p:sp>
        <p:nvSpPr>
          <p:cNvPr id="9" name="Slide Number Placeholder 8"/>
          <p:cNvSpPr>
            <a:spLocks noGrp="1"/>
          </p:cNvSpPr>
          <p:nvPr>
            <p:ph type="sldNum" sz="quarter" idx="12"/>
          </p:nvPr>
        </p:nvSpPr>
        <p:spPr/>
        <p:txBody>
          <a:bodyPr/>
          <a:lstStyle/>
          <a:p>
            <a:fld id="{7AE23BEB-1F4F-48FE-9A61-732FDD93191C}"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28F919A-F873-4422-8D2D-00B13557C4D5}" type="datetime2">
              <a:rPr lang="en-US" smtClean="0"/>
              <a:t>Sunday, November 21, 2021</a:t>
            </a:fld>
            <a:endParaRPr lang="ar-IQ"/>
          </a:p>
        </p:txBody>
      </p:sp>
      <p:sp>
        <p:nvSpPr>
          <p:cNvPr id="4" name="Footer Placeholder 3"/>
          <p:cNvSpPr>
            <a:spLocks noGrp="1"/>
          </p:cNvSpPr>
          <p:nvPr>
            <p:ph type="ftr" sz="quarter" idx="11"/>
          </p:nvPr>
        </p:nvSpPr>
        <p:spPr/>
        <p:txBody>
          <a:bodyPr/>
          <a:lstStyle/>
          <a:p>
            <a:r>
              <a:rPr lang="en-US" smtClean="0"/>
              <a:t>Prepared By : Ghazi  mamandi</a:t>
            </a:r>
            <a:endParaRPr lang="ar-IQ"/>
          </a:p>
        </p:txBody>
      </p:sp>
      <p:sp>
        <p:nvSpPr>
          <p:cNvPr id="5" name="Slide Number Placeholder 4"/>
          <p:cNvSpPr>
            <a:spLocks noGrp="1"/>
          </p:cNvSpPr>
          <p:nvPr>
            <p:ph type="sldNum" sz="quarter" idx="12"/>
          </p:nvPr>
        </p:nvSpPr>
        <p:spPr/>
        <p:txBody>
          <a:bodyPr/>
          <a:lstStyle/>
          <a:p>
            <a:fld id="{7AE23BEB-1F4F-48FE-9A61-732FDD93191C}"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BC5F51-D6CE-476F-9FC4-788A21C2006D}" type="datetime2">
              <a:rPr lang="en-US" smtClean="0"/>
              <a:t>Sunday, November 21, 2021</a:t>
            </a:fld>
            <a:endParaRPr lang="ar-IQ"/>
          </a:p>
        </p:txBody>
      </p:sp>
      <p:sp>
        <p:nvSpPr>
          <p:cNvPr id="3" name="Footer Placeholder 2"/>
          <p:cNvSpPr>
            <a:spLocks noGrp="1"/>
          </p:cNvSpPr>
          <p:nvPr>
            <p:ph type="ftr" sz="quarter" idx="11"/>
          </p:nvPr>
        </p:nvSpPr>
        <p:spPr/>
        <p:txBody>
          <a:bodyPr/>
          <a:lstStyle/>
          <a:p>
            <a:r>
              <a:rPr lang="en-US" smtClean="0"/>
              <a:t>Prepared By : Ghazi  mamandi</a:t>
            </a:r>
            <a:endParaRPr lang="ar-IQ"/>
          </a:p>
        </p:txBody>
      </p:sp>
      <p:sp>
        <p:nvSpPr>
          <p:cNvPr id="4" name="Slide Number Placeholder 3"/>
          <p:cNvSpPr>
            <a:spLocks noGrp="1"/>
          </p:cNvSpPr>
          <p:nvPr>
            <p:ph type="sldNum" sz="quarter" idx="12"/>
          </p:nvPr>
        </p:nvSpPr>
        <p:spPr/>
        <p:txBody>
          <a:bodyPr/>
          <a:lstStyle/>
          <a:p>
            <a:fld id="{7AE23BEB-1F4F-48FE-9A61-732FDD93191C}"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857985-E0D9-40CB-9F5D-E4EFDFBA0ECA}" type="datetime2">
              <a:rPr lang="en-US" smtClean="0"/>
              <a:t>Sunday, November 21, 2021</a:t>
            </a:fld>
            <a:endParaRPr lang="ar-IQ"/>
          </a:p>
        </p:txBody>
      </p:sp>
      <p:sp>
        <p:nvSpPr>
          <p:cNvPr id="6" name="Footer Placeholder 5"/>
          <p:cNvSpPr>
            <a:spLocks noGrp="1"/>
          </p:cNvSpPr>
          <p:nvPr>
            <p:ph type="ftr" sz="quarter" idx="11"/>
          </p:nvPr>
        </p:nvSpPr>
        <p:spPr/>
        <p:txBody>
          <a:bodyPr/>
          <a:lstStyle/>
          <a:p>
            <a:r>
              <a:rPr lang="en-US" smtClean="0"/>
              <a:t>Prepared By : Ghazi  mamandi</a:t>
            </a:r>
            <a:endParaRPr lang="ar-IQ"/>
          </a:p>
        </p:txBody>
      </p:sp>
      <p:sp>
        <p:nvSpPr>
          <p:cNvPr id="7" name="Slide Number Placeholder 6"/>
          <p:cNvSpPr>
            <a:spLocks noGrp="1"/>
          </p:cNvSpPr>
          <p:nvPr>
            <p:ph type="sldNum" sz="quarter" idx="12"/>
          </p:nvPr>
        </p:nvSpPr>
        <p:spPr/>
        <p:txBody>
          <a:bodyPr/>
          <a:lstStyle/>
          <a:p>
            <a:fld id="{7AE23BEB-1F4F-48FE-9A61-732FDD93191C}"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982899-003B-4BC3-B19B-2667168D6ED1}" type="datetime2">
              <a:rPr lang="en-US" smtClean="0"/>
              <a:t>Sunday, November 21, 2021</a:t>
            </a:fld>
            <a:endParaRPr lang="ar-IQ"/>
          </a:p>
        </p:txBody>
      </p:sp>
      <p:sp>
        <p:nvSpPr>
          <p:cNvPr id="6" name="Footer Placeholder 5"/>
          <p:cNvSpPr>
            <a:spLocks noGrp="1"/>
          </p:cNvSpPr>
          <p:nvPr>
            <p:ph type="ftr" sz="quarter" idx="11"/>
          </p:nvPr>
        </p:nvSpPr>
        <p:spPr/>
        <p:txBody>
          <a:bodyPr/>
          <a:lstStyle/>
          <a:p>
            <a:r>
              <a:rPr lang="en-US" smtClean="0"/>
              <a:t>Prepared By : Ghazi  mamandi</a:t>
            </a:r>
            <a:endParaRPr lang="ar-IQ"/>
          </a:p>
        </p:txBody>
      </p:sp>
      <p:sp>
        <p:nvSpPr>
          <p:cNvPr id="7" name="Slide Number Placeholder 6"/>
          <p:cNvSpPr>
            <a:spLocks noGrp="1"/>
          </p:cNvSpPr>
          <p:nvPr>
            <p:ph type="sldNum" sz="quarter" idx="12"/>
          </p:nvPr>
        </p:nvSpPr>
        <p:spPr/>
        <p:txBody>
          <a:bodyPr/>
          <a:lstStyle/>
          <a:p>
            <a:fld id="{7AE23BEB-1F4F-48FE-9A61-732FDD93191C}"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5A2B9A0-C2C1-4484-9047-E7424D835739}" type="datetime2">
              <a:rPr lang="en-US" smtClean="0"/>
              <a:t>Sunday, November 21, 2021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en-US" smtClean="0"/>
              <a:t>Prepared By : Ghazi  mamandi</a:t>
            </a:r>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AE23BEB-1F4F-48FE-9A61-732FDD93191C}"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treasurydirect.gov/"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Money Market </a:t>
            </a:r>
            <a:endParaRPr lang="ar-IQ" dirty="0"/>
          </a:p>
        </p:txBody>
      </p:sp>
      <p:sp>
        <p:nvSpPr>
          <p:cNvPr id="3" name="Content Placeholder 2"/>
          <p:cNvSpPr>
            <a:spLocks noGrp="1"/>
          </p:cNvSpPr>
          <p:nvPr>
            <p:ph idx="1"/>
          </p:nvPr>
        </p:nvSpPr>
        <p:spPr/>
        <p:txBody>
          <a:bodyPr>
            <a:normAutofit fontScale="92500" lnSpcReduction="10000"/>
          </a:bodyPr>
          <a:lstStyle/>
          <a:p>
            <a:pPr algn="l">
              <a:buNone/>
            </a:pPr>
            <a:r>
              <a:rPr lang="en-US" dirty="0" smtClean="0"/>
              <a:t>Money market are used to facilitate the transfer of short term funds from individuals, corporation or governments with excess fund to those with deficient funds .</a:t>
            </a:r>
          </a:p>
          <a:p>
            <a:pPr algn="l">
              <a:buNone/>
            </a:pPr>
            <a:r>
              <a:rPr lang="en-US" dirty="0" smtClean="0"/>
              <a:t>Money market securities are debit securities with a maturity of one year or less .They are issued in the primary market through a telecommunication network by the treasury ,corporation and financial intermediaries that  wish to obtain short term financing.  </a:t>
            </a:r>
            <a:endParaRPr lang="ar-IQ" dirty="0"/>
          </a:p>
        </p:txBody>
      </p:sp>
      <p:sp>
        <p:nvSpPr>
          <p:cNvPr id="4" name="Date Placeholder 3"/>
          <p:cNvSpPr>
            <a:spLocks noGrp="1"/>
          </p:cNvSpPr>
          <p:nvPr>
            <p:ph type="dt" sz="half" idx="10"/>
          </p:nvPr>
        </p:nvSpPr>
        <p:spPr/>
        <p:txBody>
          <a:bodyPr/>
          <a:lstStyle/>
          <a:p>
            <a:fld id="{03DD9644-B3D4-43F8-8A90-AC1138B3BFAF}" type="datetime2">
              <a:rPr lang="en-US" smtClean="0"/>
              <a:t>Sunday, November 21, 2021</a:t>
            </a:fld>
            <a:endParaRPr lang="ar-IQ"/>
          </a:p>
        </p:txBody>
      </p:sp>
      <p:sp>
        <p:nvSpPr>
          <p:cNvPr id="5" name="Slide Number Placeholder 4"/>
          <p:cNvSpPr>
            <a:spLocks noGrp="1"/>
          </p:cNvSpPr>
          <p:nvPr>
            <p:ph type="sldNum" sz="quarter" idx="12"/>
          </p:nvPr>
        </p:nvSpPr>
        <p:spPr/>
        <p:txBody>
          <a:bodyPr/>
          <a:lstStyle/>
          <a:p>
            <a:fld id="{7AE23BEB-1F4F-48FE-9A61-732FDD93191C}" type="slidenum">
              <a:rPr lang="ar-IQ" smtClean="0"/>
              <a:pPr/>
              <a:t>1</a:t>
            </a:fld>
            <a:endParaRPr lang="ar-IQ"/>
          </a:p>
        </p:txBody>
      </p:sp>
      <p:sp>
        <p:nvSpPr>
          <p:cNvPr id="6" name="Footer Placeholder 5"/>
          <p:cNvSpPr>
            <a:spLocks noGrp="1"/>
          </p:cNvSpPr>
          <p:nvPr>
            <p:ph type="ftr" sz="quarter" idx="11"/>
          </p:nvPr>
        </p:nvSpPr>
        <p:spPr/>
        <p:txBody>
          <a:bodyPr/>
          <a:lstStyle/>
          <a:p>
            <a:r>
              <a:rPr lang="en-US" smtClean="0"/>
              <a:t>Prepared By : Ghazi  mamandi</a:t>
            </a:r>
            <a:endParaRPr lang="ar-IQ"/>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endParaRPr lang="ar-IQ" dirty="0"/>
          </a:p>
        </p:txBody>
      </p:sp>
      <p:sp>
        <p:nvSpPr>
          <p:cNvPr id="4" name="Date Placeholder 3"/>
          <p:cNvSpPr>
            <a:spLocks noGrp="1"/>
          </p:cNvSpPr>
          <p:nvPr>
            <p:ph type="dt" sz="half" idx="10"/>
          </p:nvPr>
        </p:nvSpPr>
        <p:spPr/>
        <p:txBody>
          <a:bodyPr/>
          <a:lstStyle/>
          <a:p>
            <a:fld id="{70570B04-BA1B-4917-ACAF-48676E658FF9}" type="datetime2">
              <a:rPr lang="en-US" smtClean="0"/>
              <a:t>Sunday, November 21, 2021</a:t>
            </a:fld>
            <a:endParaRPr lang="ar-IQ"/>
          </a:p>
        </p:txBody>
      </p:sp>
      <p:sp>
        <p:nvSpPr>
          <p:cNvPr id="5" name="Footer Placeholder 4"/>
          <p:cNvSpPr>
            <a:spLocks noGrp="1"/>
          </p:cNvSpPr>
          <p:nvPr>
            <p:ph type="ftr" sz="quarter" idx="11"/>
          </p:nvPr>
        </p:nvSpPr>
        <p:spPr/>
        <p:txBody>
          <a:bodyPr/>
          <a:lstStyle/>
          <a:p>
            <a:r>
              <a:rPr lang="en-US" smtClean="0"/>
              <a:t>Prepared By : Ghazi  mamandi</a:t>
            </a:r>
            <a:endParaRPr lang="ar-IQ"/>
          </a:p>
        </p:txBody>
      </p:sp>
      <p:sp>
        <p:nvSpPr>
          <p:cNvPr id="6" name="Slide Number Placeholder 5"/>
          <p:cNvSpPr>
            <a:spLocks noGrp="1"/>
          </p:cNvSpPr>
          <p:nvPr>
            <p:ph type="sldNum" sz="quarter" idx="12"/>
          </p:nvPr>
        </p:nvSpPr>
        <p:spPr/>
        <p:txBody>
          <a:bodyPr/>
          <a:lstStyle/>
          <a:p>
            <a:fld id="{7AE23BEB-1F4F-48FE-9A61-732FDD93191C}" type="slidenum">
              <a:rPr lang="ar-IQ" smtClean="0"/>
              <a:pPr/>
              <a:t>10</a:t>
            </a:fld>
            <a:endParaRPr lang="ar-IQ"/>
          </a:p>
        </p:txBody>
      </p:sp>
      <p:sp>
        <p:nvSpPr>
          <p:cNvPr id="8" name="Content Placeholder 7"/>
          <p:cNvSpPr>
            <a:spLocks noGrp="1"/>
          </p:cNvSpPr>
          <p:nvPr>
            <p:ph idx="1"/>
          </p:nvPr>
        </p:nvSpPr>
        <p:spPr/>
        <p:txBody>
          <a:bodyPr/>
          <a:lstStyle/>
          <a:p>
            <a:pPr algn="l">
              <a:buNone/>
            </a:pPr>
            <a:r>
              <a:rPr lang="en-US" dirty="0" smtClean="0"/>
              <a:t>Suppose the investor plans to sell T-bill after 120 days and forecasts a selling price of $9820 at the time . The expected yield based on the </a:t>
            </a:r>
            <a:endParaRPr lang="ar-IQ" dirty="0" smtClean="0"/>
          </a:p>
          <a:p>
            <a:pPr algn="l">
              <a:buNone/>
            </a:pPr>
            <a:r>
              <a:rPr lang="en-US" dirty="0" smtClean="0"/>
              <a:t>forecast is </a:t>
            </a:r>
          </a:p>
          <a:p>
            <a:pPr algn="l">
              <a:buNone/>
            </a:pPr>
            <a:r>
              <a:rPr lang="en-US" dirty="0" smtClean="0"/>
              <a:t>It = </a:t>
            </a:r>
            <a:endParaRPr lang="ar-IQ" dirty="0"/>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pic>
        <p:nvPicPr>
          <p:cNvPr id="204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259632" y="3789040"/>
            <a:ext cx="1584176" cy="648072"/>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Commercial papers </a:t>
            </a:r>
            <a:endParaRPr lang="ar-IQ" dirty="0"/>
          </a:p>
        </p:txBody>
      </p:sp>
      <p:sp>
        <p:nvSpPr>
          <p:cNvPr id="4" name="Date Placeholder 3"/>
          <p:cNvSpPr>
            <a:spLocks noGrp="1"/>
          </p:cNvSpPr>
          <p:nvPr>
            <p:ph type="dt" sz="half" idx="10"/>
          </p:nvPr>
        </p:nvSpPr>
        <p:spPr/>
        <p:txBody>
          <a:bodyPr/>
          <a:lstStyle/>
          <a:p>
            <a:fld id="{F5266319-C20D-4B30-8A33-6B32ECF9CBE9}" type="datetime2">
              <a:rPr lang="en-US" smtClean="0"/>
              <a:t>Sunday, November 21, 2021</a:t>
            </a:fld>
            <a:endParaRPr lang="ar-IQ"/>
          </a:p>
        </p:txBody>
      </p:sp>
      <p:sp>
        <p:nvSpPr>
          <p:cNvPr id="5" name="Footer Placeholder 4"/>
          <p:cNvSpPr>
            <a:spLocks noGrp="1"/>
          </p:cNvSpPr>
          <p:nvPr>
            <p:ph type="ftr" sz="quarter" idx="11"/>
          </p:nvPr>
        </p:nvSpPr>
        <p:spPr/>
        <p:txBody>
          <a:bodyPr/>
          <a:lstStyle/>
          <a:p>
            <a:r>
              <a:rPr lang="en-US" smtClean="0"/>
              <a:t>Prepared By : Ghazi  mamandi</a:t>
            </a:r>
            <a:endParaRPr lang="ar-IQ"/>
          </a:p>
        </p:txBody>
      </p:sp>
      <p:sp>
        <p:nvSpPr>
          <p:cNvPr id="6" name="Slide Number Placeholder 5"/>
          <p:cNvSpPr>
            <a:spLocks noGrp="1"/>
          </p:cNvSpPr>
          <p:nvPr>
            <p:ph type="sldNum" sz="quarter" idx="12"/>
          </p:nvPr>
        </p:nvSpPr>
        <p:spPr/>
        <p:txBody>
          <a:bodyPr/>
          <a:lstStyle/>
          <a:p>
            <a:fld id="{7AE23BEB-1F4F-48FE-9A61-732FDD93191C}" type="slidenum">
              <a:rPr lang="ar-IQ" smtClean="0"/>
              <a:pPr/>
              <a:t>11</a:t>
            </a:fld>
            <a:endParaRPr lang="ar-IQ"/>
          </a:p>
        </p:txBody>
      </p:sp>
      <p:sp>
        <p:nvSpPr>
          <p:cNvPr id="8" name="Content Placeholder 7"/>
          <p:cNvSpPr>
            <a:spLocks noGrp="1"/>
          </p:cNvSpPr>
          <p:nvPr>
            <p:ph idx="1"/>
          </p:nvPr>
        </p:nvSpPr>
        <p:spPr/>
        <p:txBody>
          <a:bodyPr>
            <a:normAutofit fontScale="92500" lnSpcReduction="10000"/>
          </a:bodyPr>
          <a:lstStyle/>
          <a:p>
            <a:pPr algn="l"/>
            <a:r>
              <a:rPr lang="en-US" dirty="0" smtClean="0"/>
              <a:t>Commercial paper is a short term debt instrument issued only by well known creditworthy firms and is typically unsecured ,it is normally issued to provide liquidity or finance a firm investment in inventory and account receivable .The issuance of commercial paper is an alternative to short –term bank loans. Financial institution such as finance companies and bank holding companies are major issuers of commercial papers. </a:t>
            </a:r>
            <a:endParaRPr lang="ar-IQ"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Commercial papers </a:t>
            </a:r>
            <a:endParaRPr lang="ar-IQ" dirty="0"/>
          </a:p>
        </p:txBody>
      </p:sp>
      <p:sp>
        <p:nvSpPr>
          <p:cNvPr id="3" name="Content Placeholder 2"/>
          <p:cNvSpPr>
            <a:spLocks noGrp="1"/>
          </p:cNvSpPr>
          <p:nvPr>
            <p:ph idx="1"/>
          </p:nvPr>
        </p:nvSpPr>
        <p:spPr/>
        <p:txBody>
          <a:bodyPr>
            <a:normAutofit lnSpcReduction="10000"/>
          </a:bodyPr>
          <a:lstStyle/>
          <a:p>
            <a:pPr algn="l"/>
            <a:r>
              <a:rPr lang="en-US" dirty="0" smtClean="0"/>
              <a:t>The minimum denomination of commercial paper is usually $100000 .The typical denominations are multiplies of $1 million, maturates are normally between 20 and 45 days but can be as short as one day or along as 270 days. Commercial papers does not pay interest ,but is priced at a discount from par value .the yield of commercial papers is higher than the yield on a T-bill with same maturity .    </a:t>
            </a:r>
            <a:endParaRPr lang="ar-IQ" dirty="0"/>
          </a:p>
        </p:txBody>
      </p:sp>
      <p:sp>
        <p:nvSpPr>
          <p:cNvPr id="4" name="Date Placeholder 3"/>
          <p:cNvSpPr>
            <a:spLocks noGrp="1"/>
          </p:cNvSpPr>
          <p:nvPr>
            <p:ph type="dt" sz="half" idx="10"/>
          </p:nvPr>
        </p:nvSpPr>
        <p:spPr/>
        <p:txBody>
          <a:bodyPr/>
          <a:lstStyle/>
          <a:p>
            <a:fld id="{62DE70FC-3357-4467-B59B-EE804F1D49F8}" type="datetime2">
              <a:rPr lang="en-US" smtClean="0"/>
              <a:t>Sunday, November 21, 2021</a:t>
            </a:fld>
            <a:endParaRPr lang="ar-IQ"/>
          </a:p>
        </p:txBody>
      </p:sp>
      <p:sp>
        <p:nvSpPr>
          <p:cNvPr id="5" name="Footer Placeholder 4"/>
          <p:cNvSpPr>
            <a:spLocks noGrp="1"/>
          </p:cNvSpPr>
          <p:nvPr>
            <p:ph type="ftr" sz="quarter" idx="11"/>
          </p:nvPr>
        </p:nvSpPr>
        <p:spPr/>
        <p:txBody>
          <a:bodyPr/>
          <a:lstStyle/>
          <a:p>
            <a:r>
              <a:rPr lang="en-US" smtClean="0"/>
              <a:t>Prepared By : Ghazi  mamandi</a:t>
            </a:r>
            <a:endParaRPr lang="ar-IQ"/>
          </a:p>
        </p:txBody>
      </p:sp>
      <p:sp>
        <p:nvSpPr>
          <p:cNvPr id="6" name="Slide Number Placeholder 5"/>
          <p:cNvSpPr>
            <a:spLocks noGrp="1"/>
          </p:cNvSpPr>
          <p:nvPr>
            <p:ph type="sldNum" sz="quarter" idx="12"/>
          </p:nvPr>
        </p:nvSpPr>
        <p:spPr/>
        <p:txBody>
          <a:bodyPr/>
          <a:lstStyle/>
          <a:p>
            <a:fld id="{7AE23BEB-1F4F-48FE-9A61-732FDD93191C}" type="slidenum">
              <a:rPr lang="ar-IQ" smtClean="0"/>
              <a:pPr/>
              <a:t>12</a:t>
            </a:fld>
            <a:endParaRPr lang="ar-IQ"/>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endParaRPr lang="ar-IQ" dirty="0"/>
          </a:p>
        </p:txBody>
      </p:sp>
      <p:sp>
        <p:nvSpPr>
          <p:cNvPr id="3" name="Content Placeholder 2"/>
          <p:cNvSpPr>
            <a:spLocks noGrp="1"/>
          </p:cNvSpPr>
          <p:nvPr>
            <p:ph idx="1"/>
          </p:nvPr>
        </p:nvSpPr>
        <p:spPr/>
        <p:txBody>
          <a:bodyPr/>
          <a:lstStyle/>
          <a:p>
            <a:pPr algn="l"/>
            <a:r>
              <a:rPr lang="en-US" dirty="0" smtClean="0"/>
              <a:t>If an investors purchase 30 days commercial paper with a par value of $1000000 for a price of $990000 the yield (Y cp ) is</a:t>
            </a:r>
          </a:p>
          <a:p>
            <a:pPr algn="l">
              <a:buNone/>
            </a:pPr>
            <a:r>
              <a:rPr lang="en-US" dirty="0" smtClean="0"/>
              <a:t>Y cp =  </a:t>
            </a:r>
            <a:endParaRPr lang="ar-IQ" dirty="0"/>
          </a:p>
        </p:txBody>
      </p:sp>
      <p:sp>
        <p:nvSpPr>
          <p:cNvPr id="4" name="Date Placeholder 3"/>
          <p:cNvSpPr>
            <a:spLocks noGrp="1"/>
          </p:cNvSpPr>
          <p:nvPr>
            <p:ph type="dt" sz="half" idx="10"/>
          </p:nvPr>
        </p:nvSpPr>
        <p:spPr/>
        <p:txBody>
          <a:bodyPr/>
          <a:lstStyle/>
          <a:p>
            <a:fld id="{8CE31F60-FF6B-409C-A400-18303951BAAB}" type="datetime2">
              <a:rPr lang="en-US" smtClean="0"/>
              <a:t>Sunday, November 21, 2021</a:t>
            </a:fld>
            <a:endParaRPr lang="ar-IQ"/>
          </a:p>
        </p:txBody>
      </p:sp>
      <p:sp>
        <p:nvSpPr>
          <p:cNvPr id="5" name="Footer Placeholder 4"/>
          <p:cNvSpPr>
            <a:spLocks noGrp="1"/>
          </p:cNvSpPr>
          <p:nvPr>
            <p:ph type="ftr" sz="quarter" idx="11"/>
          </p:nvPr>
        </p:nvSpPr>
        <p:spPr/>
        <p:txBody>
          <a:bodyPr/>
          <a:lstStyle/>
          <a:p>
            <a:r>
              <a:rPr lang="en-US" smtClean="0"/>
              <a:t>Prepared By : Ghazi  mamandi</a:t>
            </a:r>
            <a:endParaRPr lang="ar-IQ"/>
          </a:p>
        </p:txBody>
      </p:sp>
      <p:sp>
        <p:nvSpPr>
          <p:cNvPr id="6" name="Slide Number Placeholder 5"/>
          <p:cNvSpPr>
            <a:spLocks noGrp="1"/>
          </p:cNvSpPr>
          <p:nvPr>
            <p:ph type="sldNum" sz="quarter" idx="12"/>
          </p:nvPr>
        </p:nvSpPr>
        <p:spPr/>
        <p:txBody>
          <a:bodyPr/>
          <a:lstStyle/>
          <a:p>
            <a:fld id="{7AE23BEB-1F4F-48FE-9A61-732FDD93191C}" type="slidenum">
              <a:rPr lang="ar-IQ" smtClean="0"/>
              <a:pPr/>
              <a:t>13</a:t>
            </a:fld>
            <a:endParaRPr lang="ar-IQ"/>
          </a:p>
        </p:txBody>
      </p:sp>
      <p:sp>
        <p:nvSpPr>
          <p:cNvPr id="256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pic>
        <p:nvPicPr>
          <p:cNvPr id="2560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763688" y="3212976"/>
            <a:ext cx="2088232" cy="576064"/>
          </a:xfrm>
          <a:prstGeom prst="rect">
            <a:avLst/>
          </a:prstGeom>
          <a:noFill/>
        </p:spPr>
      </p:pic>
      <p:sp>
        <p:nvSpPr>
          <p:cNvPr id="25603"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11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12.12 % = </a:t>
            </a:r>
            <a:endParaRPr kumimoji="0" lang="ar-IQ"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Negotiable Certificate of Deposit (NCD  )</a:t>
            </a:r>
            <a:endParaRPr lang="ar-IQ" sz="3200" dirty="0"/>
          </a:p>
        </p:txBody>
      </p:sp>
      <p:sp>
        <p:nvSpPr>
          <p:cNvPr id="3" name="Content Placeholder 2"/>
          <p:cNvSpPr>
            <a:spLocks noGrp="1"/>
          </p:cNvSpPr>
          <p:nvPr>
            <p:ph idx="1"/>
          </p:nvPr>
        </p:nvSpPr>
        <p:spPr/>
        <p:txBody>
          <a:bodyPr/>
          <a:lstStyle/>
          <a:p>
            <a:pPr algn="l" rtl="0"/>
            <a:r>
              <a:rPr lang="en-US" dirty="0" smtClean="0"/>
              <a:t>NCD are certificate that are issued by large commercial banks and other depository institution as a short term source of fund. The minimum denomination is $100000 . Although a $1million denomination is more common.</a:t>
            </a:r>
          </a:p>
          <a:p>
            <a:pPr algn="l" rtl="0"/>
            <a:r>
              <a:rPr lang="en-US" dirty="0" smtClean="0"/>
              <a:t>Maturities for NCD are from 2 weeks to one year . </a:t>
            </a:r>
          </a:p>
          <a:p>
            <a:pPr algn="l" rtl="0">
              <a:buNone/>
            </a:pPr>
            <a:r>
              <a:rPr lang="en-US" dirty="0" smtClean="0"/>
              <a:t>Y NCD =  </a:t>
            </a:r>
            <a:endParaRPr lang="ar-IQ" dirty="0"/>
          </a:p>
        </p:txBody>
      </p:sp>
      <p:sp>
        <p:nvSpPr>
          <p:cNvPr id="4" name="Date Placeholder 3"/>
          <p:cNvSpPr>
            <a:spLocks noGrp="1"/>
          </p:cNvSpPr>
          <p:nvPr>
            <p:ph type="dt" sz="half" idx="10"/>
          </p:nvPr>
        </p:nvSpPr>
        <p:spPr>
          <a:xfrm>
            <a:off x="6553200" y="6376243"/>
            <a:ext cx="2133600" cy="365125"/>
          </a:xfrm>
        </p:spPr>
        <p:txBody>
          <a:bodyPr/>
          <a:lstStyle/>
          <a:p>
            <a:fld id="{5BEE6744-764C-4C48-A524-54B58616EB12}" type="datetime2">
              <a:rPr lang="en-US" smtClean="0"/>
              <a:t>Sunday, November 21, 2021</a:t>
            </a:fld>
            <a:endParaRPr lang="ar-IQ"/>
          </a:p>
        </p:txBody>
      </p:sp>
      <p:sp>
        <p:nvSpPr>
          <p:cNvPr id="5" name="Footer Placeholder 4"/>
          <p:cNvSpPr>
            <a:spLocks noGrp="1"/>
          </p:cNvSpPr>
          <p:nvPr>
            <p:ph type="ftr" sz="quarter" idx="11"/>
          </p:nvPr>
        </p:nvSpPr>
        <p:spPr/>
        <p:txBody>
          <a:bodyPr/>
          <a:lstStyle/>
          <a:p>
            <a:r>
              <a:rPr lang="en-US" smtClean="0"/>
              <a:t>Prepared By : Ghazi  mamandi</a:t>
            </a:r>
            <a:endParaRPr lang="ar-IQ"/>
          </a:p>
        </p:txBody>
      </p:sp>
      <p:sp>
        <p:nvSpPr>
          <p:cNvPr id="6" name="Slide Number Placeholder 5"/>
          <p:cNvSpPr>
            <a:spLocks noGrp="1"/>
          </p:cNvSpPr>
          <p:nvPr>
            <p:ph type="sldNum" sz="quarter" idx="12"/>
          </p:nvPr>
        </p:nvSpPr>
        <p:spPr/>
        <p:txBody>
          <a:bodyPr/>
          <a:lstStyle/>
          <a:p>
            <a:fld id="{7AE23BEB-1F4F-48FE-9A61-732FDD93191C}" type="slidenum">
              <a:rPr lang="ar-IQ" smtClean="0"/>
              <a:pPr/>
              <a:t>14</a:t>
            </a:fld>
            <a:endParaRPr lang="ar-IQ"/>
          </a:p>
        </p:txBody>
      </p:sp>
      <p:sp>
        <p:nvSpPr>
          <p:cNvPr id="276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pic>
        <p:nvPicPr>
          <p:cNvPr id="2764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339752" y="5229200"/>
            <a:ext cx="2376264" cy="72199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endParaRPr lang="ar-IQ" dirty="0"/>
          </a:p>
        </p:txBody>
      </p:sp>
      <p:sp>
        <p:nvSpPr>
          <p:cNvPr id="3" name="Content Placeholder 2"/>
          <p:cNvSpPr>
            <a:spLocks noGrp="1"/>
          </p:cNvSpPr>
          <p:nvPr>
            <p:ph idx="1"/>
          </p:nvPr>
        </p:nvSpPr>
        <p:spPr/>
        <p:txBody>
          <a:bodyPr/>
          <a:lstStyle/>
          <a:p>
            <a:pPr algn="l">
              <a:buNone/>
            </a:pPr>
            <a:r>
              <a:rPr lang="en-US" dirty="0" smtClean="0"/>
              <a:t>An investor purchased an NCD a year ago in the secondary  market for $970000 .In the maturity date he will receive $ 1000000 . He will also receive interest of $ 40000 .</a:t>
            </a:r>
          </a:p>
          <a:p>
            <a:pPr algn="l">
              <a:buNone/>
            </a:pPr>
            <a:r>
              <a:rPr lang="en-US" dirty="0" smtClean="0"/>
              <a:t>The Yield is  = </a:t>
            </a:r>
            <a:endParaRPr lang="ar-IQ" dirty="0"/>
          </a:p>
        </p:txBody>
      </p:sp>
      <p:sp>
        <p:nvSpPr>
          <p:cNvPr id="4" name="Date Placeholder 3"/>
          <p:cNvSpPr>
            <a:spLocks noGrp="1"/>
          </p:cNvSpPr>
          <p:nvPr>
            <p:ph type="dt" sz="half" idx="10"/>
          </p:nvPr>
        </p:nvSpPr>
        <p:spPr/>
        <p:txBody>
          <a:bodyPr/>
          <a:lstStyle/>
          <a:p>
            <a:fld id="{1022DDB6-CB8F-48DF-942C-542181E5528D}" type="datetime2">
              <a:rPr lang="en-US" smtClean="0"/>
              <a:t>Sunday, November 21, 2021</a:t>
            </a:fld>
            <a:endParaRPr lang="ar-IQ"/>
          </a:p>
        </p:txBody>
      </p:sp>
      <p:sp>
        <p:nvSpPr>
          <p:cNvPr id="5" name="Footer Placeholder 4"/>
          <p:cNvSpPr>
            <a:spLocks noGrp="1"/>
          </p:cNvSpPr>
          <p:nvPr>
            <p:ph type="ftr" sz="quarter" idx="11"/>
          </p:nvPr>
        </p:nvSpPr>
        <p:spPr/>
        <p:txBody>
          <a:bodyPr/>
          <a:lstStyle/>
          <a:p>
            <a:r>
              <a:rPr lang="en-US" smtClean="0"/>
              <a:t>Prepared By : Ghazi  mamandi</a:t>
            </a:r>
            <a:endParaRPr lang="ar-IQ"/>
          </a:p>
        </p:txBody>
      </p:sp>
      <p:sp>
        <p:nvSpPr>
          <p:cNvPr id="6" name="Slide Number Placeholder 5"/>
          <p:cNvSpPr>
            <a:spLocks noGrp="1"/>
          </p:cNvSpPr>
          <p:nvPr>
            <p:ph type="sldNum" sz="quarter" idx="12"/>
          </p:nvPr>
        </p:nvSpPr>
        <p:spPr/>
        <p:txBody>
          <a:bodyPr/>
          <a:lstStyle/>
          <a:p>
            <a:fld id="{7AE23BEB-1F4F-48FE-9A61-732FDD93191C}" type="slidenum">
              <a:rPr lang="ar-IQ" smtClean="0"/>
              <a:pPr/>
              <a:t>15</a:t>
            </a:fld>
            <a:endParaRPr lang="ar-IQ"/>
          </a:p>
        </p:txBody>
      </p:sp>
      <p:pic>
        <p:nvPicPr>
          <p:cNvPr id="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987824" y="3789040"/>
            <a:ext cx="2376264" cy="721990"/>
          </a:xfrm>
          <a:prstGeom prst="rect">
            <a:avLst/>
          </a:prstGeom>
          <a:noFill/>
        </p:spPr>
      </p:pic>
      <p:sp>
        <p:nvSpPr>
          <p:cNvPr id="2867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pic>
        <p:nvPicPr>
          <p:cNvPr id="28673"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915816" y="4581128"/>
            <a:ext cx="2160240" cy="720080"/>
          </a:xfrm>
          <a:prstGeom prst="rect">
            <a:avLst/>
          </a:prstGeom>
          <a:noFill/>
        </p:spPr>
      </p:pic>
      <p:sp>
        <p:nvSpPr>
          <p:cNvPr id="28675" name="Rectangle 3"/>
          <p:cNvSpPr>
            <a:spLocks noChangeArrowheads="1"/>
          </p:cNvSpPr>
          <p:nvPr/>
        </p:nvSpPr>
        <p:spPr bwMode="auto">
          <a:xfrm>
            <a:off x="0" y="8191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Globalization of Money Market </a:t>
            </a:r>
            <a:endParaRPr lang="ar-IQ" dirty="0"/>
          </a:p>
        </p:txBody>
      </p:sp>
      <p:sp>
        <p:nvSpPr>
          <p:cNvPr id="3" name="Content Placeholder 2"/>
          <p:cNvSpPr>
            <a:spLocks noGrp="1"/>
          </p:cNvSpPr>
          <p:nvPr>
            <p:ph idx="1"/>
          </p:nvPr>
        </p:nvSpPr>
        <p:spPr/>
        <p:txBody>
          <a:bodyPr>
            <a:normAutofit lnSpcReduction="10000"/>
          </a:bodyPr>
          <a:lstStyle/>
          <a:p>
            <a:pPr algn="l"/>
            <a:r>
              <a:rPr lang="en-US" dirty="0" smtClean="0"/>
              <a:t>An international trade and financing have grown ,money market have developed in Europe ,Asia and South America. Corporations commonly accept foreign currencies as reserve if they will need those currencies to pay their import in the future. The flow of funds between countries has increased as a result of tax differences among countries ,speculation on exchange rate movement and reduction in government barriers .  </a:t>
            </a:r>
            <a:endParaRPr lang="ar-IQ" dirty="0"/>
          </a:p>
        </p:txBody>
      </p:sp>
      <p:sp>
        <p:nvSpPr>
          <p:cNvPr id="4" name="Date Placeholder 3"/>
          <p:cNvSpPr>
            <a:spLocks noGrp="1"/>
          </p:cNvSpPr>
          <p:nvPr>
            <p:ph type="dt" sz="half" idx="10"/>
          </p:nvPr>
        </p:nvSpPr>
        <p:spPr/>
        <p:txBody>
          <a:bodyPr/>
          <a:lstStyle/>
          <a:p>
            <a:fld id="{9723C77F-0DB3-4ACB-8B81-9C900277A293}" type="datetime2">
              <a:rPr lang="en-US" smtClean="0"/>
              <a:t>Sunday, November 21, 2021</a:t>
            </a:fld>
            <a:endParaRPr lang="ar-IQ"/>
          </a:p>
        </p:txBody>
      </p:sp>
      <p:sp>
        <p:nvSpPr>
          <p:cNvPr id="5" name="Footer Placeholder 4"/>
          <p:cNvSpPr>
            <a:spLocks noGrp="1"/>
          </p:cNvSpPr>
          <p:nvPr>
            <p:ph type="ftr" sz="quarter" idx="11"/>
          </p:nvPr>
        </p:nvSpPr>
        <p:spPr/>
        <p:txBody>
          <a:bodyPr/>
          <a:lstStyle/>
          <a:p>
            <a:r>
              <a:rPr lang="en-US" smtClean="0"/>
              <a:t>Prepared By : Ghazi  mamandi</a:t>
            </a:r>
            <a:endParaRPr lang="ar-IQ" dirty="0"/>
          </a:p>
        </p:txBody>
      </p:sp>
      <p:sp>
        <p:nvSpPr>
          <p:cNvPr id="6" name="Slide Number Placeholder 5"/>
          <p:cNvSpPr>
            <a:spLocks noGrp="1"/>
          </p:cNvSpPr>
          <p:nvPr>
            <p:ph type="sldNum" sz="quarter" idx="12"/>
          </p:nvPr>
        </p:nvSpPr>
        <p:spPr/>
        <p:txBody>
          <a:bodyPr/>
          <a:lstStyle/>
          <a:p>
            <a:fld id="{7AE23BEB-1F4F-48FE-9A61-732FDD93191C}" type="slidenum">
              <a:rPr lang="ar-IQ" smtClean="0"/>
              <a:pPr/>
              <a:t>16</a:t>
            </a:fld>
            <a:endParaRPr lang="ar-IQ"/>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a:t>
            </a:r>
            <a:endParaRPr lang="ar-IQ" dirty="0"/>
          </a:p>
        </p:txBody>
      </p:sp>
      <p:sp>
        <p:nvSpPr>
          <p:cNvPr id="3" name="Content Placeholder 2"/>
          <p:cNvSpPr>
            <a:spLocks noGrp="1"/>
          </p:cNvSpPr>
          <p:nvPr>
            <p:ph idx="1"/>
          </p:nvPr>
        </p:nvSpPr>
        <p:spPr/>
        <p:txBody>
          <a:bodyPr/>
          <a:lstStyle/>
          <a:p>
            <a:pPr algn="l"/>
            <a:r>
              <a:rPr lang="en-US" dirty="0" smtClean="0"/>
              <a:t>1- The treasury is selling 91 –days T-bill with a face value of $ 10000 for $8800 .if the investors hold them until maturity , calculate </a:t>
            </a:r>
            <a:endParaRPr lang="ar-IQ" dirty="0" smtClean="0"/>
          </a:p>
          <a:p>
            <a:pPr algn="l">
              <a:buNone/>
            </a:pPr>
            <a:r>
              <a:rPr lang="en-US" dirty="0" smtClean="0"/>
              <a:t>the yield </a:t>
            </a:r>
          </a:p>
          <a:p>
            <a:pPr algn="l">
              <a:buNone/>
            </a:pPr>
            <a:r>
              <a:rPr lang="en-US" dirty="0" smtClean="0"/>
              <a:t>2- you paid $ 98000 for a $ 100000 </a:t>
            </a:r>
            <a:r>
              <a:rPr lang="en-US" dirty="0" err="1" smtClean="0"/>
              <a:t>T.bill</a:t>
            </a:r>
            <a:r>
              <a:rPr lang="en-US" dirty="0" smtClean="0"/>
              <a:t> ,maturing in 120 days .if you hold until maturity . What is the </a:t>
            </a:r>
            <a:r>
              <a:rPr lang="en-US" smtClean="0"/>
              <a:t>T-bill yield </a:t>
            </a:r>
            <a:r>
              <a:rPr lang="en-US" dirty="0" smtClean="0"/>
              <a:t>? </a:t>
            </a:r>
            <a:endParaRPr lang="ar-IQ" dirty="0"/>
          </a:p>
        </p:txBody>
      </p:sp>
      <p:sp>
        <p:nvSpPr>
          <p:cNvPr id="4" name="Date Placeholder 3"/>
          <p:cNvSpPr>
            <a:spLocks noGrp="1"/>
          </p:cNvSpPr>
          <p:nvPr>
            <p:ph type="dt" sz="half" idx="10"/>
          </p:nvPr>
        </p:nvSpPr>
        <p:spPr/>
        <p:txBody>
          <a:bodyPr/>
          <a:lstStyle/>
          <a:p>
            <a:fld id="{40FD2894-80E7-4CA0-8206-EB6975D06F0B}" type="datetime2">
              <a:rPr lang="en-US" smtClean="0"/>
              <a:t>Sunday, November 21, 2021</a:t>
            </a:fld>
            <a:endParaRPr lang="ar-IQ"/>
          </a:p>
        </p:txBody>
      </p:sp>
      <p:sp>
        <p:nvSpPr>
          <p:cNvPr id="5" name="Footer Placeholder 4"/>
          <p:cNvSpPr>
            <a:spLocks noGrp="1"/>
          </p:cNvSpPr>
          <p:nvPr>
            <p:ph type="ftr" sz="quarter" idx="11"/>
          </p:nvPr>
        </p:nvSpPr>
        <p:spPr/>
        <p:txBody>
          <a:bodyPr/>
          <a:lstStyle/>
          <a:p>
            <a:r>
              <a:rPr lang="en-US" smtClean="0"/>
              <a:t>Prepared By : Ghazi  mamandi</a:t>
            </a:r>
            <a:endParaRPr lang="ar-IQ"/>
          </a:p>
        </p:txBody>
      </p:sp>
      <p:sp>
        <p:nvSpPr>
          <p:cNvPr id="6" name="Slide Number Placeholder 5"/>
          <p:cNvSpPr>
            <a:spLocks noGrp="1"/>
          </p:cNvSpPr>
          <p:nvPr>
            <p:ph type="sldNum" sz="quarter" idx="12"/>
          </p:nvPr>
        </p:nvSpPr>
        <p:spPr/>
        <p:txBody>
          <a:bodyPr/>
          <a:lstStyle/>
          <a:p>
            <a:fld id="{7AE23BEB-1F4F-48FE-9A61-732FDD93191C}" type="slidenum">
              <a:rPr lang="ar-IQ" smtClean="0"/>
              <a:pPr/>
              <a:t>17</a:t>
            </a:fld>
            <a:endParaRPr lang="ar-IQ"/>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Money market </a:t>
            </a:r>
            <a:endParaRPr lang="ar-IQ" dirty="0"/>
          </a:p>
        </p:txBody>
      </p:sp>
      <p:sp>
        <p:nvSpPr>
          <p:cNvPr id="3" name="Content Placeholder 2"/>
          <p:cNvSpPr>
            <a:spLocks noGrp="1"/>
          </p:cNvSpPr>
          <p:nvPr>
            <p:ph idx="1"/>
          </p:nvPr>
        </p:nvSpPr>
        <p:spPr/>
        <p:txBody>
          <a:bodyPr>
            <a:normAutofit fontScale="92500"/>
          </a:bodyPr>
          <a:lstStyle/>
          <a:p>
            <a:pPr algn="l">
              <a:buNone/>
            </a:pPr>
            <a:r>
              <a:rPr lang="en-US" dirty="0" smtClean="0"/>
              <a:t>Many market securities are commonly purchased by households ,corporation (including financial institution ) and government agencies that have fund available for short period. Securities in Money market have short term maturity and </a:t>
            </a:r>
            <a:r>
              <a:rPr lang="en-US" u="sng" dirty="0" smtClean="0"/>
              <a:t>provide liquidity </a:t>
            </a:r>
            <a:r>
              <a:rPr lang="en-US" dirty="0" smtClean="0"/>
              <a:t>to investors .The more popular money market securities are :</a:t>
            </a:r>
          </a:p>
          <a:p>
            <a:pPr algn="l">
              <a:buNone/>
            </a:pPr>
            <a:r>
              <a:rPr lang="ar-IQ" dirty="0" smtClean="0"/>
              <a:t>     </a:t>
            </a:r>
            <a:r>
              <a:rPr lang="ar-IQ" dirty="0"/>
              <a:t>  </a:t>
            </a:r>
            <a:r>
              <a:rPr lang="en-US" dirty="0" smtClean="0"/>
              <a:t>Treasury bill</a:t>
            </a:r>
          </a:p>
          <a:p>
            <a:pPr algn="l">
              <a:buNone/>
            </a:pPr>
            <a:r>
              <a:rPr lang="en-US" dirty="0" smtClean="0"/>
              <a:t>Commercial paper </a:t>
            </a:r>
            <a:endParaRPr lang="ar-IQ" dirty="0"/>
          </a:p>
        </p:txBody>
      </p:sp>
      <p:sp>
        <p:nvSpPr>
          <p:cNvPr id="4" name="Date Placeholder 3"/>
          <p:cNvSpPr>
            <a:spLocks noGrp="1"/>
          </p:cNvSpPr>
          <p:nvPr>
            <p:ph type="dt" sz="half" idx="10"/>
          </p:nvPr>
        </p:nvSpPr>
        <p:spPr/>
        <p:txBody>
          <a:bodyPr/>
          <a:lstStyle/>
          <a:p>
            <a:fld id="{DB477AB8-0FAC-4204-88B3-BD8A388F5CF9}" type="datetime2">
              <a:rPr lang="en-US" smtClean="0"/>
              <a:t>Sunday, November 21, 2021</a:t>
            </a:fld>
            <a:endParaRPr lang="ar-IQ"/>
          </a:p>
        </p:txBody>
      </p:sp>
      <p:sp>
        <p:nvSpPr>
          <p:cNvPr id="5" name="Slide Number Placeholder 4"/>
          <p:cNvSpPr>
            <a:spLocks noGrp="1"/>
          </p:cNvSpPr>
          <p:nvPr>
            <p:ph type="sldNum" sz="quarter" idx="12"/>
          </p:nvPr>
        </p:nvSpPr>
        <p:spPr/>
        <p:txBody>
          <a:bodyPr/>
          <a:lstStyle/>
          <a:p>
            <a:fld id="{7AE23BEB-1F4F-48FE-9A61-732FDD93191C}" type="slidenum">
              <a:rPr lang="ar-IQ" smtClean="0"/>
              <a:pPr/>
              <a:t>2</a:t>
            </a:fld>
            <a:endParaRPr lang="ar-IQ"/>
          </a:p>
        </p:txBody>
      </p:sp>
      <p:sp>
        <p:nvSpPr>
          <p:cNvPr id="6" name="Footer Placeholder 5"/>
          <p:cNvSpPr>
            <a:spLocks noGrp="1"/>
          </p:cNvSpPr>
          <p:nvPr>
            <p:ph type="ftr" sz="quarter" idx="11"/>
          </p:nvPr>
        </p:nvSpPr>
        <p:spPr/>
        <p:txBody>
          <a:bodyPr/>
          <a:lstStyle/>
          <a:p>
            <a:r>
              <a:rPr lang="en-US" smtClean="0"/>
              <a:t>Prepared By : Ghazi  mamandi</a:t>
            </a:r>
            <a:endParaRPr lang="ar-IQ"/>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 Money market </a:t>
            </a:r>
            <a:endParaRPr lang="ar-IQ" dirty="0"/>
          </a:p>
        </p:txBody>
      </p:sp>
      <p:sp>
        <p:nvSpPr>
          <p:cNvPr id="3" name="Content Placeholder 2"/>
          <p:cNvSpPr>
            <a:spLocks noGrp="1"/>
          </p:cNvSpPr>
          <p:nvPr>
            <p:ph idx="1"/>
          </p:nvPr>
        </p:nvSpPr>
        <p:spPr/>
        <p:txBody>
          <a:bodyPr/>
          <a:lstStyle/>
          <a:p>
            <a:pPr algn="l">
              <a:buNone/>
            </a:pPr>
            <a:r>
              <a:rPr lang="en-US" dirty="0" smtClean="0"/>
              <a:t>Negotiable Certificate of deposit</a:t>
            </a:r>
          </a:p>
          <a:p>
            <a:pPr algn="l">
              <a:buNone/>
            </a:pPr>
            <a:r>
              <a:rPr lang="en-US" dirty="0" smtClean="0"/>
              <a:t>Purchase agreement</a:t>
            </a:r>
          </a:p>
          <a:p>
            <a:pPr algn="l">
              <a:buNone/>
            </a:pPr>
            <a:r>
              <a:rPr lang="en-US" dirty="0" smtClean="0"/>
              <a:t>Federal fund</a:t>
            </a:r>
          </a:p>
          <a:p>
            <a:pPr algn="l">
              <a:buNone/>
            </a:pPr>
            <a:r>
              <a:rPr lang="en-US" dirty="0" smtClean="0"/>
              <a:t>Banker acceptance</a:t>
            </a:r>
          </a:p>
          <a:p>
            <a:pPr algn="l">
              <a:buNone/>
            </a:pPr>
            <a:r>
              <a:rPr lang="en-US" dirty="0" smtClean="0"/>
              <a:t>We try to explain short term securities   </a:t>
            </a:r>
            <a:endParaRPr lang="ar-IQ" dirty="0"/>
          </a:p>
        </p:txBody>
      </p:sp>
      <p:sp>
        <p:nvSpPr>
          <p:cNvPr id="4" name="Date Placeholder 3"/>
          <p:cNvSpPr>
            <a:spLocks noGrp="1"/>
          </p:cNvSpPr>
          <p:nvPr>
            <p:ph type="dt" sz="half" idx="10"/>
          </p:nvPr>
        </p:nvSpPr>
        <p:spPr/>
        <p:txBody>
          <a:bodyPr/>
          <a:lstStyle/>
          <a:p>
            <a:fld id="{5EDEB43D-5F96-4FE8-B1F4-8A5290A3752D}" type="datetime2">
              <a:rPr lang="en-US" smtClean="0"/>
              <a:t>Sunday, November 21, 2021</a:t>
            </a:fld>
            <a:endParaRPr lang="ar-IQ"/>
          </a:p>
        </p:txBody>
      </p:sp>
      <p:sp>
        <p:nvSpPr>
          <p:cNvPr id="5" name="Slide Number Placeholder 4"/>
          <p:cNvSpPr>
            <a:spLocks noGrp="1"/>
          </p:cNvSpPr>
          <p:nvPr>
            <p:ph type="sldNum" sz="quarter" idx="12"/>
          </p:nvPr>
        </p:nvSpPr>
        <p:spPr/>
        <p:txBody>
          <a:bodyPr/>
          <a:lstStyle/>
          <a:p>
            <a:fld id="{7AE23BEB-1F4F-48FE-9A61-732FDD93191C}" type="slidenum">
              <a:rPr lang="ar-IQ" smtClean="0"/>
              <a:pPr/>
              <a:t>3</a:t>
            </a:fld>
            <a:endParaRPr lang="ar-IQ"/>
          </a:p>
        </p:txBody>
      </p:sp>
      <p:sp>
        <p:nvSpPr>
          <p:cNvPr id="6" name="Footer Placeholder 5"/>
          <p:cNvSpPr>
            <a:spLocks noGrp="1"/>
          </p:cNvSpPr>
          <p:nvPr>
            <p:ph type="ftr" sz="quarter" idx="11"/>
          </p:nvPr>
        </p:nvSpPr>
        <p:spPr/>
        <p:txBody>
          <a:bodyPr/>
          <a:lstStyle/>
          <a:p>
            <a:r>
              <a:rPr lang="en-US" smtClean="0"/>
              <a:t>Prepared By : Ghazi  mamandi</a:t>
            </a:r>
            <a:endParaRPr lang="ar-IQ"/>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Treasury Bills </a:t>
            </a:r>
            <a:endParaRPr lang="ar-IQ" dirty="0"/>
          </a:p>
        </p:txBody>
      </p:sp>
      <p:sp>
        <p:nvSpPr>
          <p:cNvPr id="3" name="Content Placeholder 2"/>
          <p:cNvSpPr>
            <a:spLocks noGrp="1"/>
          </p:cNvSpPr>
          <p:nvPr>
            <p:ph idx="1"/>
          </p:nvPr>
        </p:nvSpPr>
        <p:spPr/>
        <p:txBody>
          <a:bodyPr>
            <a:normAutofit fontScale="92500"/>
          </a:bodyPr>
          <a:lstStyle/>
          <a:p>
            <a:pPr algn="l"/>
            <a:r>
              <a:rPr lang="en-US" dirty="0" smtClean="0"/>
              <a:t>When the U.S government need to borrow fund , The U.S treasury frequently issue short term securities known as Treasury Bill (or T-bill ) .The treasury issue T-bill with 4 week,13 weeks ,and 26 weeks maturity on weekly basis .It is also issue for one year maturity.</a:t>
            </a:r>
          </a:p>
          <a:p>
            <a:pPr algn="l"/>
            <a:r>
              <a:rPr lang="en-US" dirty="0" smtClean="0"/>
              <a:t>T-bill recognize as risk free security because it issued by the government .The government can not fail because it can raise tax and print money.  </a:t>
            </a:r>
            <a:endParaRPr lang="ar-IQ" dirty="0"/>
          </a:p>
        </p:txBody>
      </p:sp>
      <p:sp>
        <p:nvSpPr>
          <p:cNvPr id="4" name="Date Placeholder 3"/>
          <p:cNvSpPr>
            <a:spLocks noGrp="1"/>
          </p:cNvSpPr>
          <p:nvPr>
            <p:ph type="dt" sz="half" idx="10"/>
          </p:nvPr>
        </p:nvSpPr>
        <p:spPr/>
        <p:txBody>
          <a:bodyPr/>
          <a:lstStyle/>
          <a:p>
            <a:fld id="{C4BF9DC9-6600-462D-90CF-BB57EACF4640}" type="datetime2">
              <a:rPr lang="en-US" smtClean="0"/>
              <a:t>Sunday, November 21, 2021</a:t>
            </a:fld>
            <a:endParaRPr lang="ar-IQ"/>
          </a:p>
        </p:txBody>
      </p:sp>
      <p:sp>
        <p:nvSpPr>
          <p:cNvPr id="5" name="Slide Number Placeholder 4"/>
          <p:cNvSpPr>
            <a:spLocks noGrp="1"/>
          </p:cNvSpPr>
          <p:nvPr>
            <p:ph type="sldNum" sz="quarter" idx="12"/>
          </p:nvPr>
        </p:nvSpPr>
        <p:spPr/>
        <p:txBody>
          <a:bodyPr/>
          <a:lstStyle/>
          <a:p>
            <a:fld id="{7AE23BEB-1F4F-48FE-9A61-732FDD93191C}" type="slidenum">
              <a:rPr lang="ar-IQ" smtClean="0"/>
              <a:pPr/>
              <a:t>4</a:t>
            </a:fld>
            <a:endParaRPr lang="ar-IQ"/>
          </a:p>
        </p:txBody>
      </p:sp>
      <p:sp>
        <p:nvSpPr>
          <p:cNvPr id="6" name="Footer Placeholder 5"/>
          <p:cNvSpPr>
            <a:spLocks noGrp="1"/>
          </p:cNvSpPr>
          <p:nvPr>
            <p:ph type="ftr" sz="quarter" idx="11"/>
          </p:nvPr>
        </p:nvSpPr>
        <p:spPr/>
        <p:txBody>
          <a:bodyPr/>
          <a:lstStyle/>
          <a:p>
            <a:r>
              <a:rPr lang="en-US" smtClean="0"/>
              <a:t>Prepared By : Ghazi  mamandi</a:t>
            </a:r>
            <a:endParaRPr lang="ar-IQ"/>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Pricing Treasury </a:t>
            </a:r>
            <a:r>
              <a:rPr lang="en-US" dirty="0" smtClean="0"/>
              <a:t>Bills </a:t>
            </a:r>
            <a:endParaRPr lang="ar-IQ" dirty="0"/>
          </a:p>
        </p:txBody>
      </p:sp>
      <p:sp>
        <p:nvSpPr>
          <p:cNvPr id="3" name="Content Placeholder 2"/>
          <p:cNvSpPr>
            <a:spLocks noGrp="1"/>
          </p:cNvSpPr>
          <p:nvPr>
            <p:ph idx="1"/>
          </p:nvPr>
        </p:nvSpPr>
        <p:spPr/>
        <p:txBody>
          <a:bodyPr/>
          <a:lstStyle/>
          <a:p>
            <a:pPr algn="l">
              <a:buNone/>
            </a:pPr>
            <a:r>
              <a:rPr lang="en-US" dirty="0" smtClean="0"/>
              <a:t>T-bill do not pay interest , but are priced at a discount from their par value .The price that an investor will pay a T-bill since the T-bill with a particular maturity is dependent on the investors required rate of return on that T-bill . The price is determined as a present value of the future cash flow to be received  </a:t>
            </a:r>
            <a:endParaRPr lang="ar-IQ" dirty="0"/>
          </a:p>
        </p:txBody>
      </p:sp>
      <p:sp>
        <p:nvSpPr>
          <p:cNvPr id="4" name="Date Placeholder 3"/>
          <p:cNvSpPr>
            <a:spLocks noGrp="1"/>
          </p:cNvSpPr>
          <p:nvPr>
            <p:ph type="dt" sz="half" idx="10"/>
          </p:nvPr>
        </p:nvSpPr>
        <p:spPr/>
        <p:txBody>
          <a:bodyPr/>
          <a:lstStyle/>
          <a:p>
            <a:fld id="{FC761BA2-83A6-4D84-A4A4-EADCABD14F18}" type="datetime2">
              <a:rPr lang="en-US" smtClean="0"/>
              <a:t>Sunday, November 21, 2021</a:t>
            </a:fld>
            <a:endParaRPr lang="ar-IQ"/>
          </a:p>
        </p:txBody>
      </p:sp>
      <p:sp>
        <p:nvSpPr>
          <p:cNvPr id="5" name="Slide Number Placeholder 4"/>
          <p:cNvSpPr>
            <a:spLocks noGrp="1"/>
          </p:cNvSpPr>
          <p:nvPr>
            <p:ph type="sldNum" sz="quarter" idx="12"/>
          </p:nvPr>
        </p:nvSpPr>
        <p:spPr/>
        <p:txBody>
          <a:bodyPr/>
          <a:lstStyle/>
          <a:p>
            <a:fld id="{7AE23BEB-1F4F-48FE-9A61-732FDD93191C}" type="slidenum">
              <a:rPr lang="ar-IQ" smtClean="0"/>
              <a:pPr/>
              <a:t>5</a:t>
            </a:fld>
            <a:endParaRPr lang="ar-IQ"/>
          </a:p>
        </p:txBody>
      </p:sp>
      <p:sp>
        <p:nvSpPr>
          <p:cNvPr id="6" name="Footer Placeholder 5"/>
          <p:cNvSpPr>
            <a:spLocks noGrp="1"/>
          </p:cNvSpPr>
          <p:nvPr>
            <p:ph type="ftr" sz="quarter" idx="11"/>
          </p:nvPr>
        </p:nvSpPr>
        <p:spPr/>
        <p:txBody>
          <a:bodyPr/>
          <a:lstStyle/>
          <a:p>
            <a:r>
              <a:rPr lang="en-US" smtClean="0"/>
              <a:t>Prepared By : Ghazi  mamandi</a:t>
            </a:r>
            <a:endParaRPr lang="ar-IQ"/>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on Pricing Treasury Bill </a:t>
            </a:r>
            <a:endParaRPr lang="ar-IQ" dirty="0"/>
          </a:p>
        </p:txBody>
      </p:sp>
      <p:sp>
        <p:nvSpPr>
          <p:cNvPr id="3" name="Content Placeholder 2"/>
          <p:cNvSpPr>
            <a:spLocks noGrp="1"/>
          </p:cNvSpPr>
          <p:nvPr>
            <p:ph idx="1"/>
          </p:nvPr>
        </p:nvSpPr>
        <p:spPr/>
        <p:txBody>
          <a:bodyPr>
            <a:normAutofit fontScale="92500" lnSpcReduction="10000"/>
          </a:bodyPr>
          <a:lstStyle/>
          <a:p>
            <a:pPr algn="l">
              <a:buNone/>
            </a:pPr>
            <a:r>
              <a:rPr lang="en-US" dirty="0" smtClean="0"/>
              <a:t>If investors require a 7 percent annualized return on a one –year  T-bill with a $ 10000 par value the price that they are willing to pay is : </a:t>
            </a:r>
          </a:p>
          <a:p>
            <a:pPr algn="l">
              <a:buNone/>
            </a:pPr>
            <a:r>
              <a:rPr lang="en-US" dirty="0" smtClean="0"/>
              <a:t>P = $ 10000/1.07 = $ 9345.79</a:t>
            </a:r>
          </a:p>
          <a:p>
            <a:pPr algn="l">
              <a:buNone/>
            </a:pPr>
            <a:r>
              <a:rPr lang="en-US" dirty="0" smtClean="0"/>
              <a:t>If the investors require a higher return ,they will discount the $ 10000 at the higher rate of return .</a:t>
            </a:r>
          </a:p>
          <a:p>
            <a:pPr algn="l">
              <a:buNone/>
            </a:pPr>
            <a:r>
              <a:rPr lang="en-US" dirty="0" smtClean="0"/>
              <a:t>Example :  if investors require a 6 percent return on a six month .</a:t>
            </a:r>
          </a:p>
          <a:p>
            <a:pPr algn="l">
              <a:buNone/>
            </a:pPr>
            <a:r>
              <a:rPr lang="en-US" dirty="0" smtClean="0"/>
              <a:t>P= $ 10000 /1.03 =  $ 9 708 .74 </a:t>
            </a:r>
            <a:endParaRPr lang="ar-IQ" dirty="0"/>
          </a:p>
        </p:txBody>
      </p:sp>
      <p:sp>
        <p:nvSpPr>
          <p:cNvPr id="4" name="Date Placeholder 3"/>
          <p:cNvSpPr>
            <a:spLocks noGrp="1"/>
          </p:cNvSpPr>
          <p:nvPr>
            <p:ph type="dt" sz="half" idx="10"/>
          </p:nvPr>
        </p:nvSpPr>
        <p:spPr/>
        <p:txBody>
          <a:bodyPr/>
          <a:lstStyle/>
          <a:p>
            <a:fld id="{040ACC4F-51C2-4570-BBDF-CE8583706E8F}" type="datetime2">
              <a:rPr lang="en-US" smtClean="0"/>
              <a:t>Sunday, November 21, 2021</a:t>
            </a:fld>
            <a:endParaRPr lang="ar-IQ"/>
          </a:p>
        </p:txBody>
      </p:sp>
      <p:sp>
        <p:nvSpPr>
          <p:cNvPr id="5" name="Slide Number Placeholder 4"/>
          <p:cNvSpPr>
            <a:spLocks noGrp="1"/>
          </p:cNvSpPr>
          <p:nvPr>
            <p:ph type="sldNum" sz="quarter" idx="12"/>
          </p:nvPr>
        </p:nvSpPr>
        <p:spPr/>
        <p:txBody>
          <a:bodyPr/>
          <a:lstStyle/>
          <a:p>
            <a:fld id="{7AE23BEB-1F4F-48FE-9A61-732FDD93191C}" type="slidenum">
              <a:rPr lang="ar-IQ" smtClean="0"/>
              <a:pPr/>
              <a:t>6</a:t>
            </a:fld>
            <a:endParaRPr lang="ar-IQ"/>
          </a:p>
        </p:txBody>
      </p:sp>
      <p:sp>
        <p:nvSpPr>
          <p:cNvPr id="6" name="Footer Placeholder 5"/>
          <p:cNvSpPr>
            <a:spLocks noGrp="1"/>
          </p:cNvSpPr>
          <p:nvPr>
            <p:ph type="ftr" sz="quarter" idx="11"/>
          </p:nvPr>
        </p:nvSpPr>
        <p:spPr/>
        <p:txBody>
          <a:bodyPr/>
          <a:lstStyle/>
          <a:p>
            <a:r>
              <a:rPr lang="en-US" smtClean="0"/>
              <a:t>Prepared By : Ghazi  mamandi</a:t>
            </a:r>
            <a:endParaRPr lang="ar-IQ"/>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Treasury Bill Auction </a:t>
            </a:r>
            <a:endParaRPr lang="ar-IQ" dirty="0"/>
          </a:p>
        </p:txBody>
      </p:sp>
      <p:sp>
        <p:nvSpPr>
          <p:cNvPr id="3" name="Content Placeholder 2"/>
          <p:cNvSpPr>
            <a:spLocks noGrp="1"/>
          </p:cNvSpPr>
          <p:nvPr>
            <p:ph idx="1"/>
          </p:nvPr>
        </p:nvSpPr>
        <p:spPr/>
        <p:txBody>
          <a:bodyPr>
            <a:normAutofit fontScale="77500" lnSpcReduction="20000"/>
          </a:bodyPr>
          <a:lstStyle/>
          <a:p>
            <a:pPr algn="l"/>
            <a:r>
              <a:rPr lang="en-US" dirty="0" smtClean="0"/>
              <a:t>The primary T. Bill market is an auction . Individual investors can submit bids online for newly issued </a:t>
            </a:r>
            <a:r>
              <a:rPr lang="en-US" dirty="0" err="1" smtClean="0"/>
              <a:t>T.Bill</a:t>
            </a:r>
            <a:r>
              <a:rPr lang="en-US" dirty="0" smtClean="0"/>
              <a:t> at </a:t>
            </a:r>
            <a:r>
              <a:rPr lang="en-US" dirty="0" smtClean="0">
                <a:hlinkClick r:id="rId2"/>
              </a:rPr>
              <a:t>www.treasurydirect.gov</a:t>
            </a:r>
            <a:endParaRPr lang="en-US" dirty="0" smtClean="0"/>
          </a:p>
          <a:p>
            <a:pPr algn="l"/>
            <a:r>
              <a:rPr lang="en-US" dirty="0" smtClean="0"/>
              <a:t>Financial institutions can submit their bids for T. Bill ( and another Treasury securities )online using the treasury automated Auction processing system. Individuals and financial institution can set up an account with the treasury. Then they can select the specific maturity and face value that they desire and submit their bids electronically .payment to the treasury are withdrawn electronically from the account  and payment received from the treasury when the securities mature are deposited electronically into  the account. </a:t>
            </a:r>
            <a:endParaRPr lang="ar-IQ" dirty="0"/>
          </a:p>
        </p:txBody>
      </p:sp>
      <p:sp>
        <p:nvSpPr>
          <p:cNvPr id="4" name="Date Placeholder 3"/>
          <p:cNvSpPr>
            <a:spLocks noGrp="1"/>
          </p:cNvSpPr>
          <p:nvPr>
            <p:ph type="dt" sz="half" idx="10"/>
          </p:nvPr>
        </p:nvSpPr>
        <p:spPr/>
        <p:txBody>
          <a:bodyPr/>
          <a:lstStyle/>
          <a:p>
            <a:fld id="{B95FE6BF-D733-4B4F-80F6-6C058CD0D3BE}" type="datetime2">
              <a:rPr lang="en-US" smtClean="0"/>
              <a:t>Sunday, November 21, 2021</a:t>
            </a:fld>
            <a:endParaRPr lang="ar-IQ"/>
          </a:p>
        </p:txBody>
      </p:sp>
      <p:sp>
        <p:nvSpPr>
          <p:cNvPr id="5" name="Footer Placeholder 4"/>
          <p:cNvSpPr>
            <a:spLocks noGrp="1"/>
          </p:cNvSpPr>
          <p:nvPr>
            <p:ph type="ftr" sz="quarter" idx="11"/>
          </p:nvPr>
        </p:nvSpPr>
        <p:spPr/>
        <p:txBody>
          <a:bodyPr/>
          <a:lstStyle/>
          <a:p>
            <a:r>
              <a:rPr lang="en-US" smtClean="0"/>
              <a:t>Prepared By : Ghazi  mamandi</a:t>
            </a:r>
            <a:endParaRPr lang="ar-IQ"/>
          </a:p>
        </p:txBody>
      </p:sp>
      <p:sp>
        <p:nvSpPr>
          <p:cNvPr id="6" name="Slide Number Placeholder 5"/>
          <p:cNvSpPr>
            <a:spLocks noGrp="1"/>
          </p:cNvSpPr>
          <p:nvPr>
            <p:ph type="sldNum" sz="quarter" idx="12"/>
          </p:nvPr>
        </p:nvSpPr>
        <p:spPr/>
        <p:txBody>
          <a:bodyPr/>
          <a:lstStyle/>
          <a:p>
            <a:fld id="{7AE23BEB-1F4F-48FE-9A61-732FDD93191C}" type="slidenum">
              <a:rPr lang="ar-IQ" smtClean="0"/>
              <a:pPr/>
              <a:t>7</a:t>
            </a:fld>
            <a:endParaRPr lang="ar-IQ"/>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Estimating the yield </a:t>
            </a:r>
            <a:endParaRPr lang="ar-IQ" dirty="0"/>
          </a:p>
        </p:txBody>
      </p:sp>
      <p:sp>
        <p:nvSpPr>
          <p:cNvPr id="3" name="Content Placeholder 2"/>
          <p:cNvSpPr>
            <a:spLocks noGrp="1"/>
          </p:cNvSpPr>
          <p:nvPr>
            <p:ph idx="1"/>
          </p:nvPr>
        </p:nvSpPr>
        <p:spPr/>
        <p:txBody>
          <a:bodyPr/>
          <a:lstStyle/>
          <a:p>
            <a:pPr algn="l">
              <a:buNone/>
            </a:pPr>
            <a:r>
              <a:rPr lang="en-US" dirty="0" smtClean="0"/>
              <a:t>T-bill do not offer coupon payment but are sold at a discount from par value .Their yield is infused by the difference between the selling price and the purchase price. The equation is:</a:t>
            </a:r>
          </a:p>
          <a:p>
            <a:pPr algn="l">
              <a:buNone/>
            </a:pPr>
            <a:r>
              <a:rPr lang="ar-IQ" dirty="0" smtClean="0"/>
              <a:t>   =  </a:t>
            </a:r>
            <a:r>
              <a:rPr lang="en-US" dirty="0" smtClean="0"/>
              <a:t> Y t</a:t>
            </a:r>
            <a:endParaRPr lang="ar-IQ" dirty="0"/>
          </a:p>
        </p:txBody>
      </p:sp>
      <p:sp>
        <p:nvSpPr>
          <p:cNvPr id="4" name="Date Placeholder 3"/>
          <p:cNvSpPr>
            <a:spLocks noGrp="1"/>
          </p:cNvSpPr>
          <p:nvPr>
            <p:ph type="dt" sz="half" idx="10"/>
          </p:nvPr>
        </p:nvSpPr>
        <p:spPr/>
        <p:txBody>
          <a:bodyPr/>
          <a:lstStyle/>
          <a:p>
            <a:fld id="{35A54D2D-D87A-41FB-91BA-F3C2C8A5D0D5}" type="datetime2">
              <a:rPr lang="en-US" smtClean="0"/>
              <a:t>Sunday, November 21, 2021</a:t>
            </a:fld>
            <a:endParaRPr lang="ar-IQ"/>
          </a:p>
        </p:txBody>
      </p:sp>
      <p:sp>
        <p:nvSpPr>
          <p:cNvPr id="5" name="Footer Placeholder 4"/>
          <p:cNvSpPr>
            <a:spLocks noGrp="1"/>
          </p:cNvSpPr>
          <p:nvPr>
            <p:ph type="ftr" sz="quarter" idx="11"/>
          </p:nvPr>
        </p:nvSpPr>
        <p:spPr/>
        <p:txBody>
          <a:bodyPr/>
          <a:lstStyle/>
          <a:p>
            <a:r>
              <a:rPr lang="en-US" smtClean="0"/>
              <a:t>Prepared By : Ghazi  mamandi</a:t>
            </a:r>
            <a:endParaRPr lang="ar-IQ"/>
          </a:p>
        </p:txBody>
      </p:sp>
      <p:sp>
        <p:nvSpPr>
          <p:cNvPr id="6" name="Slide Number Placeholder 5"/>
          <p:cNvSpPr>
            <a:spLocks noGrp="1"/>
          </p:cNvSpPr>
          <p:nvPr>
            <p:ph type="sldNum" sz="quarter" idx="12"/>
          </p:nvPr>
        </p:nvSpPr>
        <p:spPr/>
        <p:txBody>
          <a:bodyPr/>
          <a:lstStyle/>
          <a:p>
            <a:fld id="{7AE23BEB-1F4F-48FE-9A61-732FDD93191C}" type="slidenum">
              <a:rPr lang="ar-IQ" smtClean="0"/>
              <a:pPr/>
              <a:t>8</a:t>
            </a:fld>
            <a:endParaRPr lang="ar-IQ"/>
          </a:p>
        </p:txBody>
      </p:sp>
      <p:sp>
        <p:nvSpPr>
          <p:cNvPr id="1026"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pic>
        <p:nvPicPr>
          <p:cNvPr id="102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763688" y="3645024"/>
            <a:ext cx="1584176" cy="864096"/>
          </a:xfrm>
          <a:prstGeom prst="rect">
            <a:avLst/>
          </a:prstGeom>
          <a:noFill/>
        </p:spPr>
      </p:pic>
      <p:sp>
        <p:nvSpPr>
          <p:cNvPr id="1027" name="Rectangle 3"/>
          <p:cNvSpPr>
            <a:spLocks noChangeArrowheads="1"/>
          </p:cNvSpPr>
          <p:nvPr/>
        </p:nvSpPr>
        <p:spPr bwMode="auto">
          <a:xfrm>
            <a:off x="0" y="8286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normAutofit lnSpcReduction="10000"/>
          </a:bodyPr>
          <a:lstStyle/>
          <a:p>
            <a:pPr algn="l">
              <a:buNone/>
            </a:pPr>
            <a:r>
              <a:rPr lang="en-US" dirty="0" smtClean="0"/>
              <a:t>= where sp = selling price </a:t>
            </a:r>
          </a:p>
          <a:p>
            <a:pPr algn="l">
              <a:buNone/>
            </a:pPr>
            <a:r>
              <a:rPr lang="en-US" dirty="0" smtClean="0"/>
              <a:t>Pp= purchase price</a:t>
            </a:r>
          </a:p>
          <a:p>
            <a:pPr algn="l">
              <a:buNone/>
            </a:pPr>
            <a:r>
              <a:rPr lang="en-US" dirty="0" smtClean="0"/>
              <a:t>N= number of days of investment (holding period )</a:t>
            </a:r>
          </a:p>
          <a:p>
            <a:pPr algn="l">
              <a:buNone/>
            </a:pPr>
            <a:r>
              <a:rPr lang="en-US" dirty="0" smtClean="0"/>
              <a:t>Example : an investor purchases a T-bill with a six-month (182 days ) maturity and $10000 par value for $9600 .if this T-bill is held to maturity .</a:t>
            </a:r>
            <a:r>
              <a:rPr lang="en-US" dirty="0" smtClean="0"/>
              <a:t>it’s </a:t>
            </a:r>
            <a:r>
              <a:rPr lang="en-US" dirty="0" smtClean="0"/>
              <a:t>yield is :</a:t>
            </a:r>
          </a:p>
          <a:p>
            <a:pPr algn="l">
              <a:buNone/>
            </a:pPr>
            <a:r>
              <a:rPr lang="ar-IQ" dirty="0" smtClean="0"/>
              <a:t> </a:t>
            </a:r>
            <a:r>
              <a:rPr lang="en-US" dirty="0" err="1" smtClean="0"/>
              <a:t>Yt</a:t>
            </a:r>
            <a:r>
              <a:rPr lang="en-US" dirty="0" smtClean="0"/>
              <a:t> = </a:t>
            </a:r>
            <a:endParaRPr lang="ar-IQ" dirty="0"/>
          </a:p>
        </p:txBody>
      </p:sp>
      <p:sp>
        <p:nvSpPr>
          <p:cNvPr id="5" name="Footer Placeholder 4"/>
          <p:cNvSpPr>
            <a:spLocks noGrp="1"/>
          </p:cNvSpPr>
          <p:nvPr>
            <p:ph type="ftr" sz="quarter" idx="11"/>
          </p:nvPr>
        </p:nvSpPr>
        <p:spPr/>
        <p:txBody>
          <a:bodyPr/>
          <a:lstStyle/>
          <a:p>
            <a:r>
              <a:rPr lang="en-US" dirty="0" smtClean="0"/>
              <a:t>Prepared By : Ghazi  </a:t>
            </a:r>
            <a:r>
              <a:rPr lang="en-US" dirty="0" err="1" smtClean="0"/>
              <a:t>mamandi</a:t>
            </a:r>
            <a:endParaRPr lang="ar-IQ" dirty="0"/>
          </a:p>
        </p:txBody>
      </p:sp>
      <p:sp>
        <p:nvSpPr>
          <p:cNvPr id="6" name="Slide Number Placeholder 5"/>
          <p:cNvSpPr>
            <a:spLocks noGrp="1"/>
          </p:cNvSpPr>
          <p:nvPr>
            <p:ph type="sldNum" sz="quarter" idx="12"/>
          </p:nvPr>
        </p:nvSpPr>
        <p:spPr/>
        <p:txBody>
          <a:bodyPr/>
          <a:lstStyle/>
          <a:p>
            <a:fld id="{7AE23BEB-1F4F-48FE-9A61-732FDD93191C}" type="slidenum">
              <a:rPr lang="ar-IQ" smtClean="0"/>
              <a:pPr/>
              <a:t>9</a:t>
            </a:fld>
            <a:endParaRPr lang="ar-IQ"/>
          </a:p>
        </p:txBody>
      </p:sp>
      <p:sp>
        <p:nvSpPr>
          <p:cNvPr id="2253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22531" name="Rectangle 3"/>
          <p:cNvSpPr>
            <a:spLocks noChangeArrowheads="1"/>
          </p:cNvSpPr>
          <p:nvPr/>
        </p:nvSpPr>
        <p:spPr bwMode="auto">
          <a:xfrm>
            <a:off x="0" y="82867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
        <p:nvSpPr>
          <p:cNvPr id="2253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pic>
        <p:nvPicPr>
          <p:cNvPr id="22532" name="Picture 4"/>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835696" y="5373216"/>
            <a:ext cx="2304256" cy="720080"/>
          </a:xfrm>
          <a:prstGeom prst="rect">
            <a:avLst/>
          </a:prstGeom>
          <a:noFill/>
        </p:spPr>
      </p:pic>
      <p:sp>
        <p:nvSpPr>
          <p:cNvPr id="22534" name="Rectangle 6"/>
          <p:cNvSpPr>
            <a:spLocks noChangeArrowheads="1"/>
          </p:cNvSpPr>
          <p:nvPr/>
        </p:nvSpPr>
        <p:spPr bwMode="auto">
          <a:xfrm>
            <a:off x="0" y="81915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716</TotalTime>
  <Words>1163</Words>
  <Application>Microsoft Office PowerPoint</Application>
  <PresentationFormat>On-screen Show (4:3)</PresentationFormat>
  <Paragraphs>110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Money Market </vt:lpstr>
      <vt:lpstr>Money market </vt:lpstr>
      <vt:lpstr>Cont, Money market </vt:lpstr>
      <vt:lpstr>Treasury Bills </vt:lpstr>
      <vt:lpstr>Pricing Treasury Bills </vt:lpstr>
      <vt:lpstr>Example on Pricing Treasury Bill </vt:lpstr>
      <vt:lpstr>Treasury Bill Auction </vt:lpstr>
      <vt:lpstr>Estimating the yield </vt:lpstr>
      <vt:lpstr>PowerPoint Presentation</vt:lpstr>
      <vt:lpstr>Example </vt:lpstr>
      <vt:lpstr>Commercial papers </vt:lpstr>
      <vt:lpstr>Commercial papers </vt:lpstr>
      <vt:lpstr>Example </vt:lpstr>
      <vt:lpstr>Negotiable Certificate of Deposit (NCD  )</vt:lpstr>
      <vt:lpstr>Example </vt:lpstr>
      <vt:lpstr>Globalization of Money Market </vt:lpstr>
      <vt:lpstr>Problems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RAM 2012</dc:creator>
  <cp:lastModifiedBy>DR.Ahmed Saker</cp:lastModifiedBy>
  <cp:revision>65</cp:revision>
  <dcterms:created xsi:type="dcterms:W3CDTF">2012-07-01T11:50:25Z</dcterms:created>
  <dcterms:modified xsi:type="dcterms:W3CDTF">2021-11-21T16:16:49Z</dcterms:modified>
</cp:coreProperties>
</file>